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78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7" r:id="rId13"/>
    <p:sldId id="294" r:id="rId14"/>
    <p:sldId id="295" r:id="rId15"/>
    <p:sldId id="296" r:id="rId16"/>
    <p:sldId id="298" r:id="rId17"/>
    <p:sldId id="299" r:id="rId18"/>
    <p:sldId id="300" r:id="rId19"/>
    <p:sldId id="301" r:id="rId20"/>
    <p:sldId id="302" r:id="rId21"/>
    <p:sldId id="305" r:id="rId22"/>
    <p:sldId id="303" r:id="rId23"/>
    <p:sldId id="306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7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Bias towards</a:t>
            </a:r>
            <a:r>
              <a:rPr lang="en-AU" baseline="0" dirty="0" smtClean="0"/>
              <a:t> top-end; may </a:t>
            </a:r>
            <a:r>
              <a:rPr lang="en-AU" baseline="0" smtClean="0"/>
              <a:t>truncate AP; </a:t>
            </a:r>
            <a:r>
              <a:rPr lang="en-AU" baseline="0" dirty="0" smtClean="0"/>
              <a:t>mean AP = mean over </a:t>
            </a:r>
            <a:r>
              <a:rPr lang="en-AU" baseline="0" smtClean="0"/>
              <a:t>many queries.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2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1" y="4317817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1" y="4518422"/>
            <a:ext cx="8572500" cy="1902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5443">
                <a:latin typeface="Arial Narrow" panose="020B0606020202030204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1" y="3000375"/>
            <a:ext cx="8572500" cy="126801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4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9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23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79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5289" y="303609"/>
            <a:ext cx="335028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9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89475" y="1469270"/>
            <a:ext cx="8572500" cy="502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charset="0"/>
              </a:defRPr>
            </a:lvl1pPr>
            <a:lvl2pPr>
              <a:spcBef>
                <a:spcPts val="1500"/>
              </a:spcBef>
              <a:defRPr sz="2400" baseline="0">
                <a:solidFill>
                  <a:schemeClr val="bg1"/>
                </a:solidFill>
                <a:latin typeface="Arial" charset="0"/>
              </a:defRPr>
            </a:lvl2pPr>
            <a:lvl3pPr>
              <a:spcBef>
                <a:spcPts val="1300"/>
              </a:spcBef>
              <a:defRPr sz="2000" baseline="0">
                <a:solidFill>
                  <a:schemeClr val="bg1"/>
                </a:solidFill>
                <a:latin typeface="Arial" charset="0"/>
              </a:defRPr>
            </a:lvl3pPr>
            <a:lvl4pPr>
              <a:spcBef>
                <a:spcPts val="10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4pPr>
            <a:lvl5pPr>
              <a:spcBef>
                <a:spcPts val="8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8657406" y="410767"/>
            <a:ext cx="304570" cy="279819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5" y="1"/>
            <a:ext cx="8572500" cy="1150622"/>
          </a:xfrm>
          <a:prstGeom prst="rect">
            <a:avLst/>
          </a:prstGeom>
        </p:spPr>
        <p:txBody>
          <a:bodyPr anchor="b"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446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5" y="641631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830677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/>
              <a:buChar char="•"/>
              <a:defRPr/>
            </a:lvl1pPr>
            <a:lvl2pPr marL="725851" indent="-311079">
              <a:buFont typeface="Lucida Grande"/>
              <a:buChar char="-"/>
              <a:defRPr/>
            </a:lvl2pPr>
            <a:lvl3pPr marL="1088776" indent="-259232">
              <a:buFont typeface="Lucida Grande"/>
              <a:buChar char="-"/>
              <a:defRPr/>
            </a:lvl3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2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1" y="508992"/>
            <a:ext cx="8572500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1" y="1928813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9790" y="303609"/>
            <a:ext cx="335028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85751" y="6324320"/>
            <a:ext cx="3416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12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28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4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9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23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7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72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46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21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95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5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11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67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23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79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35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916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47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303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4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9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23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7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72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46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21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95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the Vector space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comp90042 lecture </a:t>
            </a:r>
            <a:r>
              <a:rPr lang="en-US" dirty="0" smtClean="0"/>
              <a:t>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908" y="426047"/>
            <a:ext cx="3344636" cy="34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measuring document similarity, only terms occurring in both vectors contribute to cosine score. </a:t>
            </a:r>
          </a:p>
          <a:p>
            <a:r>
              <a:rPr lang="en-US" dirty="0" smtClean="0"/>
              <a:t>So with the query as a pseudo-document need only consider terms that are</a:t>
            </a:r>
          </a:p>
          <a:p>
            <a:pPr lvl="1"/>
            <a:r>
              <a:rPr lang="en-US" i="1" dirty="0" smtClean="0"/>
              <a:t>in the query</a:t>
            </a:r>
            <a:r>
              <a:rPr lang="en-US" dirty="0" smtClean="0"/>
              <a:t>; and in the document</a:t>
            </a:r>
          </a:p>
          <a:p>
            <a:r>
              <a:rPr lang="en-US" dirty="0" smtClean="0"/>
              <a:t>If we can efficiently index the documents in which each term occurs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omplexity reduced to </a:t>
            </a:r>
          </a:p>
          <a:p>
            <a:pPr lvl="1"/>
            <a:r>
              <a:rPr lang="en-US" dirty="0" smtClean="0"/>
              <a:t>note that most frequent term will dominate (consider stop-words)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Term-wise processing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820" y="4838602"/>
            <a:ext cx="2373982" cy="6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398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Inverted index comprises</a:t>
            </a:r>
          </a:p>
          <a:p>
            <a:pPr lvl="1"/>
            <a:r>
              <a:rPr lang="en-US" dirty="0" smtClean="0"/>
              <a:t>Terms as rows</a:t>
            </a:r>
          </a:p>
          <a:p>
            <a:pPr lvl="1"/>
            <a:r>
              <a:rPr lang="en-US" dirty="0" smtClean="0"/>
              <a:t>Values as lists of (</a:t>
            </a:r>
            <a:r>
              <a:rPr lang="en-US" dirty="0" err="1" smtClean="0"/>
              <a:t>docID</a:t>
            </a:r>
            <a:r>
              <a:rPr lang="en-US" dirty="0" smtClean="0"/>
              <a:t>, weight) pairs, aka </a:t>
            </a:r>
            <a:r>
              <a:rPr lang="en-US" i="1" dirty="0" smtClean="0"/>
              <a:t>posting list</a:t>
            </a:r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r>
              <a:rPr lang="en-US" dirty="0" smtClean="0"/>
              <a:t>Note the inclusion of weight </a:t>
            </a:r>
            <a:r>
              <a:rPr lang="en-US" dirty="0" err="1" smtClean="0"/>
              <a:t>cf</a:t>
            </a:r>
            <a:r>
              <a:rPr lang="en-US" dirty="0" smtClean="0"/>
              <a:t> binary index</a:t>
            </a:r>
          </a:p>
          <a:p>
            <a:pPr lvl="1"/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82" y="3346917"/>
            <a:ext cx="6008437" cy="18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0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an inverted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41" y="1519990"/>
            <a:ext cx="7728381" cy="47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985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Index can be very large; seek to </a:t>
            </a:r>
            <a:r>
              <a:rPr lang="en-US" dirty="0" err="1" smtClean="0"/>
              <a:t>optimise</a:t>
            </a:r>
            <a:r>
              <a:rPr lang="en-US" dirty="0" smtClean="0"/>
              <a:t> memory footprint</a:t>
            </a:r>
          </a:p>
          <a:p>
            <a:pPr lvl="1"/>
            <a:r>
              <a:rPr lang="en-US" dirty="0" smtClean="0"/>
              <a:t>in order to fit in memory, or compactly on disk</a:t>
            </a:r>
          </a:p>
          <a:p>
            <a:r>
              <a:rPr lang="en-US" dirty="0" smtClean="0"/>
              <a:t>Size implications of design choices</a:t>
            </a:r>
          </a:p>
          <a:p>
            <a:pPr lvl="1"/>
            <a:r>
              <a:rPr lang="en-US" dirty="0" smtClean="0"/>
              <a:t>integer values (counts) can be easily compressed, less easy for real values</a:t>
            </a:r>
          </a:p>
          <a:p>
            <a:pPr lvl="1"/>
            <a:r>
              <a:rPr lang="en-US" dirty="0" smtClean="0"/>
              <a:t>may not want to store TF*IDF values and </a:t>
            </a:r>
            <a:r>
              <a:rPr lang="en-US" dirty="0" err="1" smtClean="0"/>
              <a:t>normalised</a:t>
            </a:r>
            <a:r>
              <a:rPr lang="en-US" dirty="0" smtClean="0"/>
              <a:t> vectors</a:t>
            </a:r>
          </a:p>
          <a:p>
            <a:pPr lvl="1"/>
            <a:r>
              <a:rPr lang="en-US" dirty="0" smtClean="0"/>
              <a:t>instead record separately:</a:t>
            </a:r>
          </a:p>
          <a:p>
            <a:pPr lvl="2"/>
            <a:r>
              <a:rPr lang="en-US" dirty="0" smtClean="0"/>
              <a:t>raw count data in postings lists; </a:t>
            </a:r>
          </a:p>
          <a:p>
            <a:pPr lvl="2"/>
            <a:r>
              <a:rPr lang="en-US" dirty="0" smtClean="0"/>
              <a:t>document frequency for each term; and </a:t>
            </a:r>
          </a:p>
          <a:p>
            <a:pPr lvl="2"/>
            <a:r>
              <a:rPr lang="en-US" dirty="0" smtClean="0"/>
              <a:t>document length </a:t>
            </a:r>
            <a:r>
              <a:rPr lang="en-US" dirty="0" err="1" smtClean="0"/>
              <a:t>normalisation</a:t>
            </a:r>
            <a:r>
              <a:rPr lang="en-US" dirty="0" smtClean="0"/>
              <a:t> values.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storage of </a:t>
            </a:r>
            <a:r>
              <a:rPr lang="en-US" dirty="0" smtClean="0"/>
              <a:t>Inv.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4238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Inverted index mostly comprised of integer counts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And real valued </a:t>
            </a:r>
            <a:br>
              <a:rPr lang="en-US" dirty="0" smtClean="0"/>
            </a:br>
            <a:r>
              <a:rPr lang="en-US" dirty="0" smtClean="0"/>
              <a:t>document length array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index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600" y="2264526"/>
            <a:ext cx="5214665" cy="1447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133" y="4030305"/>
            <a:ext cx="1915089" cy="233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982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little more computation in inner loop, but supports more compact storage.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in space </a:t>
            </a:r>
            <a:r>
              <a:rPr lang="en-US" dirty="0" smtClean="0"/>
              <a:t>efficient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69" y="1469270"/>
            <a:ext cx="5989291" cy="40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989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algorithm computes for each document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cosine is defined as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happened to the query term-weights and </a:t>
            </a:r>
            <a:r>
              <a:rPr lang="en-US" dirty="0" err="1" smtClean="0"/>
              <a:t>normalisation</a:t>
            </a:r>
            <a:r>
              <a:rPr lang="en-US" dirty="0" smtClean="0"/>
              <a:t> term?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cosine?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55" y="1986455"/>
            <a:ext cx="3211121" cy="1408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879" y="4091761"/>
            <a:ext cx="4491530" cy="11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277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each query term occurs once in the query</a:t>
            </a:r>
          </a:p>
          <a:p>
            <a:pPr lvl="1"/>
            <a:r>
              <a:rPr lang="en-US" i="1" dirty="0" err="1" smtClean="0"/>
              <a:t>w</a:t>
            </a:r>
            <a:r>
              <a:rPr lang="en-US" i="1" baseline="-25000" dirty="0" err="1" smtClean="0"/>
              <a:t>t,q</a:t>
            </a:r>
            <a:r>
              <a:rPr lang="en-US" i="1" dirty="0" smtClean="0"/>
              <a:t> </a:t>
            </a:r>
            <a:r>
              <a:rPr lang="en-US" dirty="0" smtClean="0"/>
              <a:t>= 1 for all </a:t>
            </a:r>
            <a:r>
              <a:rPr lang="en-US" i="1" dirty="0" smtClean="0"/>
              <a:t>t</a:t>
            </a:r>
            <a:r>
              <a:rPr lang="en-US" dirty="0" smtClean="0"/>
              <a:t> in the query (and 0 for the remaining terms)</a:t>
            </a:r>
          </a:p>
          <a:p>
            <a:r>
              <a:rPr lang="en-US" dirty="0" smtClean="0"/>
              <a:t>The query length is irrelevant</a:t>
            </a:r>
          </a:p>
          <a:p>
            <a:pPr lvl="1"/>
            <a:r>
              <a:rPr lang="en-US" dirty="0" smtClean="0"/>
              <a:t>compare one fixed query to several documents</a:t>
            </a:r>
          </a:p>
          <a:p>
            <a:pPr lvl="1"/>
            <a:r>
              <a:rPr lang="en-US" dirty="0" smtClean="0"/>
              <a:t>scaling by a constant (query length) means ranking remains the same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cosine?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408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Hard to characterise the quality of a system’s results</a:t>
            </a:r>
          </a:p>
          <a:p>
            <a:pPr lvl="1"/>
            <a:r>
              <a:rPr lang="en-US" smtClean="0"/>
              <a:t>a subjective problem, depends on the user’s information need and how well the results meet that need</a:t>
            </a:r>
          </a:p>
          <a:p>
            <a:pPr lvl="1"/>
            <a:r>
              <a:rPr lang="en-US" smtClean="0"/>
              <a:t>query is not the information need itself, but an expression thereof</a:t>
            </a:r>
          </a:p>
          <a:p>
            <a:r>
              <a:rPr lang="en-US" smtClean="0"/>
              <a:t>Obvious evaluation method: human judgements</a:t>
            </a:r>
          </a:p>
          <a:p>
            <a:pPr lvl="1"/>
            <a:r>
              <a:rPr lang="en-US" smtClean="0"/>
              <a:t>directly measure effectiveness in user studies; for reported satisfaction, completion of tasks, …</a:t>
            </a:r>
          </a:p>
          <a:p>
            <a:pPr lvl="1"/>
            <a:r>
              <a:rPr lang="en-US" smtClean="0"/>
              <a:t>but too expensive and slow, especially when tuning parameters of the system (e.g., </a:t>
            </a:r>
            <a:r>
              <a:rPr lang="en-AU" smtClean="0"/>
              <a:t>flavour</a:t>
            </a:r>
            <a:r>
              <a:rPr lang="en-US" smtClean="0"/>
              <a:t> of TF*IDF, use of stopwords, etc…)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effectiveness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8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simplifying assumptions</a:t>
            </a:r>
          </a:p>
          <a:p>
            <a:pPr lvl="1"/>
            <a:r>
              <a:rPr lang="en-US" dirty="0" smtClean="0"/>
              <a:t>retrieval is ad-hoc</a:t>
            </a:r>
          </a:p>
          <a:p>
            <a:pPr lvl="2"/>
            <a:r>
              <a:rPr lang="en-US" dirty="0" smtClean="0"/>
              <a:t>query performed only once, and with no prior knowledge of the user or their behavior</a:t>
            </a:r>
          </a:p>
          <a:p>
            <a:pPr lvl="1"/>
            <a:r>
              <a:rPr lang="en-US" dirty="0" smtClean="0"/>
              <a:t>effectiveness based on relevance</a:t>
            </a:r>
          </a:p>
          <a:p>
            <a:pPr lvl="2"/>
            <a:r>
              <a:rPr lang="en-US" dirty="0" smtClean="0"/>
              <a:t>each document is either relevant or irrelevant to information need (binary)</a:t>
            </a:r>
          </a:p>
          <a:p>
            <a:pPr lvl="2"/>
            <a:r>
              <a:rPr lang="en-US" dirty="0" smtClean="0"/>
              <a:t>relevance of documents are independent from others (no consideration of redundancy)</a:t>
            </a:r>
          </a:p>
          <a:p>
            <a:r>
              <a:rPr lang="en-US" dirty="0" smtClean="0"/>
              <a:t>Effectiveness is a function of the relevance of documents returned by the system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1481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a query and returning set of ranked results</a:t>
            </a:r>
            <a:endParaRPr lang="en-US" i="1" dirty="0" smtClean="0"/>
          </a:p>
          <a:p>
            <a:r>
              <a:rPr lang="en-US" dirty="0" smtClean="0"/>
              <a:t>Efficient implementation</a:t>
            </a:r>
          </a:p>
          <a:p>
            <a:r>
              <a:rPr lang="en-US" dirty="0" smtClean="0"/>
              <a:t>Evaluation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6445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reusable test collections constructed for IR evaluation, e.g., for TREC competitions; comprising</a:t>
            </a:r>
          </a:p>
          <a:p>
            <a:pPr lvl="1"/>
            <a:r>
              <a:rPr lang="en-US" b="1" i="1" dirty="0" smtClean="0"/>
              <a:t>corpus</a:t>
            </a:r>
            <a:r>
              <a:rPr lang="en-US" b="1" dirty="0" smtClean="0"/>
              <a:t> </a:t>
            </a:r>
            <a:r>
              <a:rPr lang="en-US" dirty="0" smtClean="0"/>
              <a:t>of documents</a:t>
            </a:r>
          </a:p>
          <a:p>
            <a:pPr lvl="1"/>
            <a:r>
              <a:rPr lang="en-US" dirty="0" smtClean="0"/>
              <a:t>set of </a:t>
            </a:r>
            <a:r>
              <a:rPr lang="en-US" b="1" i="1" dirty="0" smtClean="0"/>
              <a:t>queries</a:t>
            </a:r>
            <a:r>
              <a:rPr lang="en-US" dirty="0" smtClean="0"/>
              <a:t>, sometimes including long-form elaboration of information need</a:t>
            </a:r>
          </a:p>
          <a:p>
            <a:pPr lvl="1"/>
            <a:r>
              <a:rPr lang="en-US" dirty="0" smtClean="0"/>
              <a:t>relevance judgements (</a:t>
            </a:r>
            <a:r>
              <a:rPr lang="en-US" b="1" i="1" dirty="0" err="1" smtClean="0"/>
              <a:t>qrels</a:t>
            </a:r>
            <a:r>
              <a:rPr lang="en-US" dirty="0" smtClean="0"/>
              <a:t>) for each document and query, a human judgement of whether the document is relevant to the information need in the given query.</a:t>
            </a:r>
          </a:p>
          <a:p>
            <a:r>
              <a:rPr lang="en-US" dirty="0" smtClean="0"/>
              <a:t>Typically not all documents have </a:t>
            </a:r>
            <a:r>
              <a:rPr lang="en-US" i="1" dirty="0" err="1" smtClean="0"/>
              <a:t>qrels</a:t>
            </a:r>
            <a:r>
              <a:rPr lang="en-US" i="1" dirty="0" smtClean="0"/>
              <a:t>,</a:t>
            </a:r>
            <a:r>
              <a:rPr lang="en-US" dirty="0" smtClean="0"/>
              <a:t> collection is simply too big and most are likely to be irrelevant.</a:t>
            </a: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2018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trec</a:t>
            </a:r>
            <a:r>
              <a:rPr lang="en-US" dirty="0" smtClean="0"/>
              <a:t> 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4" y="1547727"/>
            <a:ext cx="7748451" cy="1949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74" y="3657978"/>
            <a:ext cx="7374356" cy="25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7733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49" y="2359476"/>
            <a:ext cx="6462157" cy="384703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ased on retrieval run, calculate binary vector indicating relevance for each ranked document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relevance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5579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to map relevance vector to a number? </a:t>
            </a:r>
          </a:p>
          <a:p>
            <a:r>
              <a:rPr lang="en-US" dirty="0" smtClean="0"/>
              <a:t>Natural candidates are precision &amp; recall</a:t>
            </a:r>
          </a:p>
          <a:p>
            <a:pPr lvl="1"/>
            <a:r>
              <a:rPr lang="en-US" dirty="0" smtClean="0"/>
              <a:t>but recall is hard to calculate (why?); and </a:t>
            </a:r>
          </a:p>
          <a:p>
            <a:pPr lvl="1"/>
            <a:r>
              <a:rPr lang="en-US" dirty="0" smtClean="0"/>
              <a:t>how to deal with ranked outputs?</a:t>
            </a:r>
            <a:endParaRPr lang="en-US" dirty="0" smtClean="0"/>
          </a:p>
          <a:p>
            <a:r>
              <a:rPr lang="en-US" dirty="0" smtClean="0"/>
              <a:t>Mainly use precision oriented metrics:</a:t>
            </a:r>
          </a:p>
          <a:p>
            <a:pPr lvl="1"/>
            <a:r>
              <a:rPr lang="en-US" dirty="0" smtClean="0"/>
              <a:t>precision @ k: compute precision using only ranks 1 .. k</a:t>
            </a:r>
            <a:endParaRPr lang="en-US" dirty="0" smtClean="0"/>
          </a:p>
          <a:p>
            <a:pPr lvl="1"/>
            <a:r>
              <a:rPr lang="en-US" dirty="0" smtClean="0"/>
              <a:t>(mean) average precision: take average over </a:t>
            </a:r>
            <a:r>
              <a:rPr lang="en-US" dirty="0" err="1" smtClean="0"/>
              <a:t>prec@k</a:t>
            </a:r>
            <a:r>
              <a:rPr lang="en-US" dirty="0" smtClean="0"/>
              <a:t> for various k values; measure becomes </a:t>
            </a:r>
            <a:r>
              <a:rPr lang="en-US" i="1" dirty="0" smtClean="0"/>
              <a:t>rank sensitive</a:t>
            </a:r>
          </a:p>
          <a:p>
            <a:pPr lvl="1"/>
            <a:r>
              <a:rPr lang="en-US" dirty="0" err="1" smtClean="0"/>
              <a:t>normalised</a:t>
            </a:r>
            <a:r>
              <a:rPr lang="en-US" dirty="0" smtClean="0"/>
              <a:t> discounted cumulative gain (NDCG): information theoretic measure, allowing non-binary </a:t>
            </a:r>
            <a:r>
              <a:rPr lang="en-US" dirty="0" err="1" smtClean="0"/>
              <a:t>Qrels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945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Queries can be processed in VSM by treating as a pseudo-document</a:t>
            </a:r>
            <a:endParaRPr lang="en-US" dirty="0"/>
          </a:p>
          <a:p>
            <a:r>
              <a:rPr lang="en-US" dirty="0" smtClean="0"/>
              <a:t>Inverted index supports efficient query processing</a:t>
            </a:r>
          </a:p>
          <a:p>
            <a:r>
              <a:rPr lang="en-US" dirty="0" smtClean="0"/>
              <a:t>Evaluation using relevance judgements </a:t>
            </a:r>
          </a:p>
          <a:p>
            <a:r>
              <a:rPr lang="en-US" dirty="0" err="1" smtClean="0"/>
              <a:t>Precision@k</a:t>
            </a:r>
            <a:r>
              <a:rPr lang="en-US" dirty="0" smtClean="0"/>
              <a:t> and </a:t>
            </a:r>
            <a:r>
              <a:rPr lang="en-US" dirty="0" smtClean="0"/>
              <a:t>(M)</a:t>
            </a:r>
            <a:r>
              <a:rPr lang="en-US" dirty="0" smtClean="0"/>
              <a:t>AP </a:t>
            </a:r>
            <a:r>
              <a:rPr lang="en-US" dirty="0" smtClean="0"/>
              <a:t>evaluation metrics</a:t>
            </a:r>
            <a:endParaRPr lang="en-AU" dirty="0" smtClean="0"/>
          </a:p>
          <a:p>
            <a:r>
              <a:rPr lang="en-AU" dirty="0" smtClean="0"/>
              <a:t>Reading</a:t>
            </a:r>
          </a:p>
          <a:p>
            <a:pPr lvl="1"/>
            <a:r>
              <a:rPr lang="en-AU" dirty="0" smtClean="0"/>
              <a:t>MRS Chapter 6.3</a:t>
            </a:r>
          </a:p>
          <a:p>
            <a:pPr lvl="1"/>
            <a:r>
              <a:rPr lang="en-AU" dirty="0" smtClean="0"/>
              <a:t>MRS Chapter 7.1</a:t>
            </a:r>
            <a:endParaRPr lang="en-AU" dirty="0"/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2047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is a bag-of-words</a:t>
            </a:r>
          </a:p>
          <a:p>
            <a:r>
              <a:rPr lang="en-US" dirty="0" smtClean="0"/>
              <a:t>Project into term space as vector, with dimension lengths given by TF*IDF</a:t>
            </a:r>
          </a:p>
          <a:p>
            <a:r>
              <a:rPr lang="en-US" dirty="0" smtClean="0"/>
              <a:t>Calculate document similarity as cosine of angle between their vectors</a:t>
            </a:r>
          </a:p>
          <a:p>
            <a:r>
              <a:rPr lang="en-US" dirty="0" smtClean="0"/>
              <a:t>Implemented as dot product over unit-length vectors</a:t>
            </a:r>
          </a:p>
          <a:p>
            <a:pPr marL="0" indent="0">
              <a:buNone/>
            </a:pPr>
            <a:r>
              <a:rPr lang="en-US" dirty="0" smtClean="0"/>
              <a:t>Same process can be used to </a:t>
            </a:r>
            <a:r>
              <a:rPr lang="en-US" i="1" dirty="0" smtClean="0"/>
              <a:t>rank</a:t>
            </a:r>
            <a:r>
              <a:rPr lang="en-US" dirty="0" smtClean="0"/>
              <a:t> documents based on similarity to a given document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r>
              <a:rPr lang="en-US" smtClean="0"/>
              <a:t>: </a:t>
            </a:r>
            <a:r>
              <a:rPr lang="en-US" smtClean="0"/>
              <a:t>doc. </a:t>
            </a:r>
            <a:r>
              <a:rPr lang="en-US" dirty="0" smtClean="0"/>
              <a:t>similarity in VSM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820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the query as a short pseudo-document</a:t>
            </a:r>
          </a:p>
          <a:p>
            <a:r>
              <a:rPr lang="en-US" dirty="0" smtClean="0"/>
              <a:t>Calculate the similarity between the query pseudo-document and each document in the collection</a:t>
            </a:r>
          </a:p>
          <a:p>
            <a:r>
              <a:rPr lang="en-US" dirty="0" smtClean="0"/>
              <a:t>Rank documents by decreasing similarity with cosine</a:t>
            </a:r>
          </a:p>
          <a:p>
            <a:r>
              <a:rPr lang="en-US" dirty="0" smtClean="0"/>
              <a:t>Return to user the top </a:t>
            </a:r>
            <a:r>
              <a:rPr lang="en-US" i="1" dirty="0" smtClean="0"/>
              <a:t>k </a:t>
            </a:r>
            <a:r>
              <a:rPr lang="en-AU" dirty="0" smtClean="0"/>
              <a:t>ranked documents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in VSM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717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5" y="1441521"/>
            <a:ext cx="69342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325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5" y="1429413"/>
            <a:ext cx="73787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328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doc2 is the best match, followed by doc1 and doc3 (tied)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12" y="1787769"/>
            <a:ext cx="73279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883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Many elements of the vectors were zero, and did not contribute to cosine calculation</a:t>
            </a:r>
          </a:p>
          <a:p>
            <a:pPr lvl="1"/>
            <a:r>
              <a:rPr lang="en-US" dirty="0" err="1" smtClean="0"/>
              <a:t>Zeros</a:t>
            </a:r>
            <a:r>
              <a:rPr lang="en-US" dirty="0" smtClean="0"/>
              <a:t> common with real data and large vocabularies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Enumerating all the documents is inefficient</a:t>
            </a:r>
          </a:p>
          <a:p>
            <a:pPr marL="0" indent="0">
              <a:buNone/>
            </a:pPr>
            <a:r>
              <a:rPr lang="en-US" dirty="0" smtClean="0"/>
              <a:t>Can we devise a way to find the most similar documents efficiently?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13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</a:t>
            </a:r>
            <a:r>
              <a:rPr lang="en-US" dirty="0" err="1" smtClean="0"/>
              <a:t>precompute</a:t>
            </a:r>
            <a:r>
              <a:rPr lang="en-US" dirty="0" smtClean="0"/>
              <a:t> the TF*IDF vectors for all documents, and their vector lengths (for </a:t>
            </a:r>
            <a:r>
              <a:rPr lang="en-US" dirty="0" err="1" smtClean="0"/>
              <a:t>normalisation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These do not change from query to query, so save time by </a:t>
            </a:r>
            <a:r>
              <a:rPr lang="en-US" dirty="0" err="1" smtClean="0"/>
              <a:t>precalculating</a:t>
            </a:r>
            <a:r>
              <a:rPr lang="en-US" dirty="0" smtClean="0"/>
              <a:t> their values</a:t>
            </a:r>
          </a:p>
          <a:p>
            <a:r>
              <a:rPr lang="en-US" dirty="0" smtClean="0"/>
              <a:t>But still need to iterate over every document…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69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1D0F0A31-2B3C-3F4E-8217-8F125B7BFE8F}" vid="{D6BCC5D8-E78A-C343-8187-12B6B136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WSTA</Template>
  <TotalTime>774</TotalTime>
  <Words>908</Words>
  <Application>Microsoft Macintosh PowerPoint</Application>
  <PresentationFormat>On-screen Show (4:3)</PresentationFormat>
  <Paragraphs>136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 Narrow</vt:lpstr>
      <vt:lpstr>Avenir Next</vt:lpstr>
      <vt:lpstr>Avenir Next Medium</vt:lpstr>
      <vt:lpstr>Calibri</vt:lpstr>
      <vt:lpstr>Century Schoolbook</vt:lpstr>
      <vt:lpstr>DIN Alternate</vt:lpstr>
      <vt:lpstr>DIN Condensed</vt:lpstr>
      <vt:lpstr>Helvetica</vt:lpstr>
      <vt:lpstr>Lucida Grande</vt:lpstr>
      <vt:lpstr>Arial</vt:lpstr>
      <vt:lpstr>WSTA</vt:lpstr>
      <vt:lpstr>Querying the Vector space model</vt:lpstr>
      <vt:lpstr>overview</vt:lpstr>
      <vt:lpstr>Recap: doc. similarity in VSM</vt:lpstr>
      <vt:lpstr>Query processing in VSM</vt:lpstr>
      <vt:lpstr>Example</vt:lpstr>
      <vt:lpstr>Example</vt:lpstr>
      <vt:lpstr>Example</vt:lpstr>
      <vt:lpstr>observations</vt:lpstr>
      <vt:lpstr>Index</vt:lpstr>
      <vt:lpstr>Term-wise processing</vt:lpstr>
      <vt:lpstr>inverted index</vt:lpstr>
      <vt:lpstr>querying an inverted index</vt:lpstr>
      <vt:lpstr>efficient storage of Inv. index</vt:lpstr>
      <vt:lpstr>Efficient index</vt:lpstr>
      <vt:lpstr>querying in space efficient index</vt:lpstr>
      <vt:lpstr>how is this cosine?</vt:lpstr>
      <vt:lpstr>how is this cosine?</vt:lpstr>
      <vt:lpstr>Evaluating effectiveness</vt:lpstr>
      <vt:lpstr>automatic evaluation</vt:lpstr>
      <vt:lpstr>Test collections</vt:lpstr>
      <vt:lpstr>Example from trec 5</vt:lpstr>
      <vt:lpstr>Example relevance vector</vt:lpstr>
      <vt:lpstr>relevance measures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Trevor Anthony Cohn</cp:lastModifiedBy>
  <cp:revision>173</cp:revision>
  <cp:lastPrinted>2016-05-09T06:59:42Z</cp:lastPrinted>
  <dcterms:created xsi:type="dcterms:W3CDTF">2016-04-18T06:26:05Z</dcterms:created>
  <dcterms:modified xsi:type="dcterms:W3CDTF">2017-04-19T01:28:03Z</dcterms:modified>
</cp:coreProperties>
</file>