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85" r:id="rId4"/>
    <p:sldId id="286" r:id="rId5"/>
    <p:sldId id="306" r:id="rId6"/>
    <p:sldId id="310" r:id="rId7"/>
    <p:sldId id="311" r:id="rId8"/>
    <p:sldId id="313" r:id="rId9"/>
    <p:sldId id="308" r:id="rId10"/>
    <p:sldId id="309" r:id="rId11"/>
    <p:sldId id="312" r:id="rId12"/>
    <p:sldId id="314" r:id="rId13"/>
    <p:sldId id="315" r:id="rId14"/>
    <p:sldId id="317" r:id="rId15"/>
    <p:sldId id="318" r:id="rId16"/>
    <p:sldId id="322" r:id="rId17"/>
    <p:sldId id="323" r:id="rId18"/>
    <p:sldId id="319" r:id="rId19"/>
    <p:sldId id="324" r:id="rId20"/>
    <p:sldId id="325" r:id="rId21"/>
    <p:sldId id="326" r:id="rId22"/>
    <p:sldId id="320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8B88-69E6-8343-971C-29875E79FA6F}" type="datetimeFigureOut">
              <a:rPr lang="en-AU" smtClean="0"/>
              <a:t>19/4/17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9162-B86E-8140-8A53-9EF2076235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84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models introduced</a:t>
            </a:r>
            <a:r>
              <a:rPr lang="en-AU" baseline="0" dirty="0" smtClean="0"/>
              <a:t> in Okapi papers; growing in complexity; main aim is a few tuneable paramete3rs to modulate between different (sensible) behaviours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tf_bm25(k1, b, f,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(k1+1.0)*f / (k1 * ((1.0-b) + b 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/float(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+ f)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(0.1, 1, 0.1)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[tf_bm25(0.5,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y4 = [tf_bm25(0.1,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y4)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y5 = [tf_bm25(5,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y5)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([1.5, 1, 0.5, 0.1, 5])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('bm25_varying_k1.pdf')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0.1,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0.9, f, 50, 100) for f in fs]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[tf_bm25(1.5, 0.5,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yl2 = [tf_bm25(1.5, 0.1,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yl3 = [tf_bm25(1.5, 0.9,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legend(['short b=0.5', 'short b=0.1', 'short b=0.9',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'long b=0.5', 'long b=0.1', 'long b=0.9'])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plot(bs,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(['b=0.1',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(['b=0.9', 'b=0.5', 'b=0.1'])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q} P(t | d) 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P(t | d)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\frac{P(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)P(r)}{P(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\prod_{t \in q}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\alpha}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\in q} \frac{f_{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</a:t>
            </a:r>
            <a:r>
              <a:rPr lang="en-AU" baseline="0" dirty="0" smtClean="0"/>
              <a:t> + 0.5 * 1/6.) / (4 + 0.5)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\sum_{t \in q} \log(f_{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P(t)) - \log(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5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rrier.org/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murproject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Retrieval using BM25 and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</a:t>
            </a:r>
            <a:r>
              <a:rPr lang="en-US" smtClean="0"/>
              <a:t>lecture </a:t>
            </a:r>
            <a:r>
              <a:rPr lang="en-US" smtClean="0"/>
              <a:t>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1641">
            <a:off x="5265363" y="898253"/>
            <a:ext cx="3285512" cy="1901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0972">
            <a:off x="5636431" y="1350720"/>
            <a:ext cx="2970840" cy="1748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role of </a:t>
            </a:r>
            <a:r>
              <a:rPr lang="en-AU" dirty="0" smtClean="0"/>
              <a:t>b with k</a:t>
            </a:r>
            <a:r>
              <a:rPr lang="en-AU" baseline="-25000" dirty="0" smtClean="0"/>
              <a:t>1 </a:t>
            </a:r>
            <a:r>
              <a:rPr lang="en-AU" dirty="0" smtClean="0"/>
              <a:t>= 1.5, l</a:t>
            </a:r>
            <a:r>
              <a:rPr lang="en-AU" baseline="-25000" dirty="0" smtClean="0"/>
              <a:t>ave</a:t>
            </a:r>
            <a:r>
              <a:rPr lang="en-AU" dirty="0" smtClean="0"/>
              <a:t> = 200, </a:t>
            </a:r>
            <a:r>
              <a:rPr lang="en-AU" dirty="0" err="1" smtClean="0"/>
              <a:t>f</a:t>
            </a:r>
            <a:r>
              <a:rPr lang="en-AU" baseline="-25000" dirty="0" err="1" smtClean="0"/>
              <a:t>t,d</a:t>
            </a:r>
            <a:r>
              <a:rPr lang="en-AU" dirty="0" smtClean="0"/>
              <a:t> = 3</a:t>
            </a:r>
            <a:endParaRPr lang="en-A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586" y="5400453"/>
            <a:ext cx="25648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L</a:t>
            </a:r>
            <a:r>
              <a:rPr lang="en-AU" sz="1500" baseline="-250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</a:t>
            </a:r>
            <a:endParaRPr lang="en-AU" sz="1500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863" y="2696212"/>
            <a:ext cx="861518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lang="en-AU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47" y="1897856"/>
            <a:ext cx="4943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85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Alternative probabilistic approach to IR</a:t>
            </a:r>
          </a:p>
          <a:p>
            <a:pPr lvl="1"/>
            <a:r>
              <a:rPr lang="en-AU" dirty="0" smtClean="0"/>
              <a:t>compelling theory</a:t>
            </a:r>
          </a:p>
          <a:p>
            <a:pPr lvl="1"/>
            <a:r>
              <a:rPr lang="en-AU" dirty="0" smtClean="0"/>
              <a:t>highly effective</a:t>
            </a:r>
          </a:p>
          <a:p>
            <a:r>
              <a:rPr lang="en-AU" dirty="0" smtClean="0"/>
              <a:t>Probabilistic </a:t>
            </a:r>
            <a:r>
              <a:rPr lang="en-AU" dirty="0" smtClean="0"/>
              <a:t>IR (motivating BM25)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Language model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language models for IR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06" y="3792698"/>
            <a:ext cx="2677653" cy="868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72" y="4661126"/>
            <a:ext cx="2059976" cy="13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91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Recap: assigns a probability to a sequence of tokens</a:t>
            </a:r>
          </a:p>
          <a:p>
            <a:pPr lvl="1"/>
            <a:r>
              <a:rPr lang="en-AU" dirty="0" smtClean="0"/>
              <a:t>uses a Markov assumption</a:t>
            </a:r>
          </a:p>
          <a:p>
            <a:pPr lvl="1"/>
            <a:r>
              <a:rPr lang="en-AU" dirty="0" smtClean="0"/>
              <a:t>parameterised by simple token frequencies in training data</a:t>
            </a:r>
          </a:p>
          <a:p>
            <a:pPr lvl="1"/>
            <a:r>
              <a:rPr lang="en-AU" dirty="0" smtClean="0"/>
              <a:t>use careful smoothing / </a:t>
            </a:r>
            <a:r>
              <a:rPr lang="en-AU" dirty="0" err="1" smtClean="0"/>
              <a:t>backoff</a:t>
            </a:r>
            <a:r>
              <a:rPr lang="en-AU" dirty="0" smtClean="0"/>
              <a:t> to deal with low counts and unseen events</a:t>
            </a:r>
          </a:p>
          <a:p>
            <a:r>
              <a:rPr lang="en-AU" dirty="0" smtClean="0"/>
              <a:t>Seen before for NLP, where we typically</a:t>
            </a:r>
          </a:p>
          <a:p>
            <a:pPr lvl="1"/>
            <a:r>
              <a:rPr lang="en-AU" dirty="0" smtClean="0"/>
              <a:t>train </a:t>
            </a:r>
            <a:r>
              <a:rPr lang="en-AU" i="1" dirty="0" smtClean="0"/>
              <a:t>high order </a:t>
            </a:r>
            <a:r>
              <a:rPr lang="en-AU" dirty="0" smtClean="0"/>
              <a:t>LM over large </a:t>
            </a:r>
            <a:r>
              <a:rPr lang="en-AU" i="1" dirty="0" smtClean="0"/>
              <a:t>corpus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apply to </a:t>
            </a:r>
            <a:r>
              <a:rPr lang="en-AU" i="1" dirty="0" smtClean="0"/>
              <a:t>sentence </a:t>
            </a:r>
            <a:r>
              <a:rPr lang="en-AU" dirty="0" smtClean="0"/>
              <a:t>to find its probability, sample the next word, etc.</a:t>
            </a:r>
            <a:endParaRPr lang="en-AU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67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Estimate the probability of a </a:t>
            </a:r>
            <a:r>
              <a:rPr lang="en-AU" b="1" i="1" dirty="0" smtClean="0">
                <a:solidFill>
                  <a:srgbClr val="FF0000"/>
                </a:solidFill>
              </a:rPr>
              <a:t>query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given </a:t>
            </a:r>
            <a:r>
              <a:rPr lang="en-AU" b="1" i="1" dirty="0" smtClean="0">
                <a:solidFill>
                  <a:srgbClr val="FF0000"/>
                </a:solidFill>
              </a:rPr>
              <a:t>LM over document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where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is a </a:t>
            </a:r>
            <a:r>
              <a:rPr lang="en-AU" i="1" dirty="0" smtClean="0"/>
              <a:t>unigram</a:t>
            </a:r>
            <a:r>
              <a:rPr lang="en-AU" dirty="0" smtClean="0"/>
              <a:t> language model</a:t>
            </a:r>
            <a:r>
              <a:rPr lang="en-AU" b="1" dirty="0" smtClean="0"/>
              <a:t> </a:t>
            </a:r>
            <a:r>
              <a:rPr lang="en-AU" dirty="0" smtClean="0"/>
              <a:t>trained on document </a:t>
            </a:r>
            <a:r>
              <a:rPr lang="en-AU" i="1" dirty="0" smtClean="0"/>
              <a:t>d</a:t>
            </a:r>
          </a:p>
          <a:p>
            <a:r>
              <a:rPr lang="en-AU" dirty="0" smtClean="0"/>
              <a:t>E.g., maximum likelihood estimate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where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is the length in words of document</a:t>
            </a:r>
          </a:p>
          <a:p>
            <a:r>
              <a:rPr lang="en-AU" dirty="0" smtClean="0"/>
              <a:t>Finally, rank </a:t>
            </a:r>
            <a:r>
              <a:rPr lang="en-AU" dirty="0"/>
              <a:t>documents  by decreasing </a:t>
            </a:r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IR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40" y="2237311"/>
            <a:ext cx="2695211" cy="752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58" y="4576973"/>
            <a:ext cx="1545123" cy="6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6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 </a:t>
            </a:r>
            <a:r>
              <a:rPr lang="en-AU" dirty="0" smtClean="0"/>
              <a:t>asks</a:t>
            </a:r>
            <a:r>
              <a:rPr lang="en-AU" dirty="0"/>
              <a:t>:</a:t>
            </a:r>
          </a:p>
          <a:p>
            <a:pPr lvl="1"/>
            <a:r>
              <a:rPr lang="en-AU" i="1" dirty="0"/>
              <a:t>How likely is </a:t>
            </a:r>
            <a:r>
              <a:rPr lang="en-AU" i="1" dirty="0" smtClean="0"/>
              <a:t>that the </a:t>
            </a:r>
            <a:r>
              <a:rPr lang="en-AU" i="1" dirty="0"/>
              <a:t>model that generated the </a:t>
            </a:r>
            <a:r>
              <a:rPr lang="en-AU" i="1" dirty="0" smtClean="0"/>
              <a:t>document, also generated </a:t>
            </a:r>
            <a:r>
              <a:rPr lang="en-AU" i="1" dirty="0"/>
              <a:t>the query?</a:t>
            </a:r>
          </a:p>
          <a:p>
            <a:r>
              <a:rPr lang="en-AU" dirty="0"/>
              <a:t>Understood as searcher </a:t>
            </a:r>
            <a:r>
              <a:rPr lang="en-AU" dirty="0" smtClean="0"/>
              <a:t>behaviour:</a:t>
            </a:r>
          </a:p>
          <a:p>
            <a:pPr lvl="1"/>
            <a:r>
              <a:rPr lang="en-AU" dirty="0" smtClean="0"/>
              <a:t>Searcher </a:t>
            </a:r>
            <a:r>
              <a:rPr lang="en-AU" dirty="0"/>
              <a:t>told (or learns) to build queries using words likely to occur in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Thus</a:t>
            </a:r>
            <a:r>
              <a:rPr lang="en-AU" dirty="0"/>
              <a:t>, their query attempts to approximate language of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Testing </a:t>
            </a:r>
            <a:r>
              <a:rPr lang="en-AU" dirty="0"/>
              <a:t>against document language models then reasonable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Intuition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8363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probability of document, given q (query) and r (binary relevance)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probabilistic formulation</a:t>
            </a:r>
            <a:endParaRPr lang="en-AU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25" y="2630167"/>
            <a:ext cx="4724400" cy="278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560" y="3520682"/>
            <a:ext cx="2161105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Drop document independent values (irrelevant to ranking)</a:t>
            </a:r>
            <a:endParaRPr lang="en-AU" sz="1500" i="1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761" y="5006934"/>
            <a:ext cx="216110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Assume uniform prior for P(</a:t>
            </a:r>
            <a:r>
              <a:rPr lang="en-AU" sz="1500" i="1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d|r</a:t>
            </a: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)</a:t>
            </a:r>
            <a:endParaRPr lang="en-AU" sz="1500" i="1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724665" y="4020819"/>
            <a:ext cx="880420" cy="432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30795" y="5259345"/>
            <a:ext cx="1269658" cy="96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560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retrieval we have a language model </a:t>
            </a:r>
            <a:r>
              <a:rPr lang="en-AU" b="1" dirty="0" smtClean="0">
                <a:solidFill>
                  <a:schemeClr val="accent5"/>
                </a:solidFill>
              </a:rPr>
              <a:t>per document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versus a single language model of a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corpus </a:t>
            </a:r>
            <a:r>
              <a:rPr lang="en-AU" dirty="0" smtClean="0"/>
              <a:t>in NLP</a:t>
            </a:r>
          </a:p>
          <a:p>
            <a:r>
              <a:rPr lang="en-AU" dirty="0" smtClean="0"/>
              <a:t>Use simple </a:t>
            </a:r>
            <a:r>
              <a:rPr lang="en-AU" b="1" dirty="0" smtClean="0">
                <a:solidFill>
                  <a:schemeClr val="accent5"/>
                </a:solidFill>
              </a:rPr>
              <a:t>unigram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smtClean="0"/>
              <a:t>language model, i.e., bag-of-words</a:t>
            </a:r>
          </a:p>
          <a:p>
            <a:pPr lvl="1"/>
            <a:r>
              <a:rPr lang="en-AU" dirty="0" smtClean="0"/>
              <a:t>versus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high order </a:t>
            </a:r>
            <a:r>
              <a:rPr lang="en-AU" dirty="0" smtClean="0"/>
              <a:t>language models to capture word order</a:t>
            </a:r>
          </a:p>
          <a:p>
            <a:r>
              <a:rPr lang="en-AU" dirty="0" smtClean="0"/>
              <a:t>Apply several different LMs to a </a:t>
            </a:r>
            <a:r>
              <a:rPr lang="en-AU" b="1" dirty="0" smtClean="0">
                <a:solidFill>
                  <a:schemeClr val="accent5"/>
                </a:solidFill>
              </a:rPr>
              <a:t>single query</a:t>
            </a:r>
          </a:p>
          <a:p>
            <a:pPr lvl="1"/>
            <a:r>
              <a:rPr lang="en-AU" dirty="0" smtClean="0"/>
              <a:t>versus a single LM applied to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several sentences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</a:t>
            </a:r>
            <a:r>
              <a:rPr lang="en-AU" dirty="0" err="1" smtClean="0"/>
              <a:t>ir</a:t>
            </a:r>
            <a:r>
              <a:rPr lang="en-AU" dirty="0" smtClean="0"/>
              <a:t> vs </a:t>
            </a:r>
            <a:r>
              <a:rPr lang="en-AU" dirty="0" err="1" smtClean="0"/>
              <a:t>nlp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946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Terms appear sparsely in documents</a:t>
            </a:r>
          </a:p>
          <a:p>
            <a:pPr lvl="1"/>
            <a:r>
              <a:rPr lang="en-AU" dirty="0" smtClean="0"/>
              <a:t>MLE for unseen terms results in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 = 0</a:t>
            </a:r>
            <a:endParaRPr lang="en-AU" dirty="0" smtClean="0"/>
          </a:p>
          <a:p>
            <a:pPr lvl="1"/>
            <a:r>
              <a:rPr lang="en-AU" dirty="0" smtClean="0"/>
              <a:t>LM gives query non-zero probability if all query terms appear in d; effectively a </a:t>
            </a:r>
            <a:r>
              <a:rPr lang="en-AU" b="1" dirty="0" smtClean="0"/>
              <a:t>conjunction</a:t>
            </a:r>
            <a:r>
              <a:rPr lang="en-AU" dirty="0" smtClean="0"/>
              <a:t> querying mechanism</a:t>
            </a:r>
            <a:endParaRPr lang="en-AU" dirty="0"/>
          </a:p>
          <a:p>
            <a:pPr lvl="1"/>
            <a:r>
              <a:rPr lang="en-AU" dirty="0" smtClean="0"/>
              <a:t>also problems with poor probability estimates for low count terms (e.g., </a:t>
            </a:r>
            <a:r>
              <a:rPr lang="en-AU" dirty="0" err="1" smtClean="0"/>
              <a:t>tf</a:t>
            </a:r>
            <a:r>
              <a:rPr lang="en-AU" dirty="0" smtClean="0"/>
              <a:t>=1)</a:t>
            </a:r>
          </a:p>
          <a:p>
            <a:r>
              <a:rPr lang="en-AU" dirty="0" smtClean="0"/>
              <a:t>Use smoothing to address these problems</a:t>
            </a:r>
          </a:p>
          <a:p>
            <a:pPr lvl="1"/>
            <a:r>
              <a:rPr lang="en-AU" dirty="0" smtClean="0"/>
              <a:t>combine document-specific LM with LM over whole corpus, </a:t>
            </a:r>
            <a:r>
              <a:rPr lang="en-AU" i="1" dirty="0" smtClean="0"/>
              <a:t>P(t)</a:t>
            </a:r>
            <a:r>
              <a:rPr lang="en-AU" dirty="0" smtClean="0"/>
              <a:t>, e.g., using interpolation or </a:t>
            </a:r>
            <a:r>
              <a:rPr lang="en-AU" dirty="0" err="1" smtClean="0"/>
              <a:t>Dirichlet</a:t>
            </a:r>
            <a:r>
              <a:rPr lang="en-AU" dirty="0" smtClean="0"/>
              <a:t> smoothing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smoothing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68" y="6080116"/>
            <a:ext cx="2505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85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index various values</a:t>
            </a:r>
          </a:p>
          <a:p>
            <a:pPr lvl="1"/>
            <a:r>
              <a:rPr lang="en-AU" dirty="0" smtClean="0"/>
              <a:t>term frequencies,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d,t</a:t>
            </a:r>
            <a:endParaRPr lang="en-AU" i="1" baseline="-25000" dirty="0" smtClean="0"/>
          </a:p>
          <a:p>
            <a:pPr lvl="1"/>
            <a:r>
              <a:rPr lang="en-AU" dirty="0" smtClean="0"/>
              <a:t>document lengths,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(in words)</a:t>
            </a:r>
          </a:p>
          <a:p>
            <a:pPr lvl="1"/>
            <a:r>
              <a:rPr lang="en-AU" dirty="0" smtClean="0"/>
              <a:t>unigram language model over complete corpus, </a:t>
            </a:r>
            <a:r>
              <a:rPr lang="en-AU" i="1" dirty="0" smtClean="0"/>
              <a:t>P(t)</a:t>
            </a:r>
            <a:endParaRPr lang="en-AU" dirty="0" smtClean="0"/>
          </a:p>
          <a:p>
            <a:r>
              <a:rPr lang="en-AU" dirty="0" smtClean="0"/>
              <a:t>TF and lengths stored in inverted index, as in the VSM</a:t>
            </a:r>
          </a:p>
          <a:p>
            <a:r>
              <a:rPr lang="en-AU" dirty="0" smtClean="0"/>
              <a:t>Querying can be performed as before</a:t>
            </a:r>
          </a:p>
          <a:p>
            <a:pPr lvl="1"/>
            <a:r>
              <a:rPr lang="en-AU" dirty="0" smtClean="0"/>
              <a:t>minor change to retrieval score computation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indexing and querying with LM-IR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857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1: estimate corpus</a:t>
            </a:r>
            <a:br>
              <a:rPr lang="en-AU" dirty="0" smtClean="0"/>
            </a:br>
            <a:r>
              <a:rPr lang="en-AU" dirty="0" smtClean="0"/>
              <a:t>language model </a:t>
            </a:r>
            <a:r>
              <a:rPr lang="en-AU" i="1" dirty="0" smtClean="0"/>
              <a:t>P(t)</a:t>
            </a:r>
          </a:p>
          <a:p>
            <a:endParaRPr lang="en-AU" dirty="0"/>
          </a:p>
          <a:p>
            <a:r>
              <a:rPr lang="en-AU" dirty="0" smtClean="0"/>
              <a:t>Step 2: estimate document LMs </a:t>
            </a:r>
            <a:r>
              <a:rPr lang="en-AU" i="1" dirty="0"/>
              <a:t>P</a:t>
            </a:r>
            <a:r>
              <a:rPr lang="en-AU" i="1" dirty="0" smtClean="0"/>
              <a:t>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(setting alpha = 0.5)</a:t>
            </a:r>
          </a:p>
          <a:p>
            <a:pPr lvl="1"/>
            <a:r>
              <a:rPr lang="en-AU" dirty="0" smtClean="0">
                <a:ea typeface="Arial" charset="0"/>
                <a:cs typeface="Arial" charset="0"/>
              </a:rPr>
              <a:t>E.g., p(</a:t>
            </a:r>
            <a:r>
              <a:rPr lang="en-AU" dirty="0" err="1" smtClean="0">
                <a:ea typeface="Arial" charset="0"/>
                <a:cs typeface="Arial" charset="0"/>
              </a:rPr>
              <a:t>two|d</a:t>
            </a:r>
            <a:r>
              <a:rPr lang="en-AU" dirty="0" smtClean="0">
                <a:ea typeface="Arial" charset="0"/>
                <a:cs typeface="Arial" charset="0"/>
              </a:rPr>
              <a:t>)	= (2 + 0.5 * 1/6) / (4 + 0.5)</a:t>
            </a:r>
            <a:br>
              <a:rPr lang="en-AU" dirty="0" smtClean="0">
                <a:ea typeface="Arial" charset="0"/>
                <a:cs typeface="Arial" charset="0"/>
              </a:rPr>
            </a:br>
            <a:r>
              <a:rPr lang="en-AU" dirty="0" smtClean="0">
                <a:ea typeface="Arial" charset="0"/>
                <a:cs typeface="Arial" charset="0"/>
              </a:rPr>
              <a:t>			  		= 0.463</a:t>
            </a:r>
            <a:endParaRPr lang="en-AU" dirty="0">
              <a:ea typeface="Arial" charset="0"/>
              <a:cs typeface="Arial" charset="0"/>
            </a:endParaRP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87" y="1959203"/>
            <a:ext cx="4597179" cy="125457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1237"/>
              </p:ext>
            </p:extLst>
          </p:nvPr>
        </p:nvGraphicFramePr>
        <p:xfrm>
          <a:off x="2166188" y="5144552"/>
          <a:ext cx="5370480" cy="115214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74096"/>
                <a:gridCol w="1074096"/>
                <a:gridCol w="1074096"/>
                <a:gridCol w="1074096"/>
                <a:gridCol w="1074096"/>
              </a:tblGrid>
              <a:tr h="288036">
                <a:tc>
                  <a:txBody>
                    <a:bodyPr/>
                    <a:lstStyle/>
                    <a:p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70334"/>
              </p:ext>
            </p:extLst>
          </p:nvPr>
        </p:nvGraphicFramePr>
        <p:xfrm>
          <a:off x="486267" y="2492312"/>
          <a:ext cx="3796628" cy="589086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49157"/>
                <a:gridCol w="949157"/>
                <a:gridCol w="949157"/>
                <a:gridCol w="949157"/>
              </a:tblGrid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p(two)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p(tea)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p(me)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p(you)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30105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1/6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2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leading methods for modern IR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Language models</a:t>
            </a:r>
          </a:p>
          <a:p>
            <a:r>
              <a:rPr lang="en-US" dirty="0" smtClean="0"/>
              <a:t>Inspired by nice theory and highly effective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q=“tea you”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=1) 	= p(tea | d=1) p(you | d=1)</a:t>
            </a:r>
            <a:br>
              <a:rPr lang="en-AU" dirty="0" smtClean="0"/>
            </a:br>
            <a:r>
              <a:rPr lang="en-AU" dirty="0" smtClean="0"/>
              <a:t>				= 0.481 x 0.028 = 0.014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=2) </a:t>
            </a:r>
            <a:r>
              <a:rPr lang="en-AU" dirty="0"/>
              <a:t>	= p(tea | </a:t>
            </a:r>
            <a:r>
              <a:rPr lang="en-AU" dirty="0" smtClean="0"/>
              <a:t>d=2) </a:t>
            </a:r>
            <a:r>
              <a:rPr lang="en-AU" dirty="0"/>
              <a:t>p(you | </a:t>
            </a:r>
            <a:r>
              <a:rPr lang="en-AU" dirty="0" smtClean="0"/>
              <a:t>d=2)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0.481 x 0.25 = </a:t>
            </a:r>
            <a:r>
              <a:rPr lang="en-AU" b="1" dirty="0" smtClean="0">
                <a:solidFill>
                  <a:schemeClr val="accent5"/>
                </a:solidFill>
              </a:rPr>
              <a:t>0.120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=3) </a:t>
            </a:r>
            <a:r>
              <a:rPr lang="en-AU" dirty="0"/>
              <a:t>	= p(tea | </a:t>
            </a:r>
            <a:r>
              <a:rPr lang="en-AU" dirty="0" smtClean="0"/>
              <a:t>d=3) </a:t>
            </a:r>
            <a:r>
              <a:rPr lang="en-AU" dirty="0"/>
              <a:t>p(you | </a:t>
            </a:r>
            <a:r>
              <a:rPr lang="en-AU" dirty="0" smtClean="0"/>
              <a:t>d=3)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0.037 </a:t>
            </a:r>
            <a:r>
              <a:rPr lang="en-AU" dirty="0"/>
              <a:t>x </a:t>
            </a:r>
            <a:r>
              <a:rPr lang="en-AU" dirty="0" smtClean="0"/>
              <a:t>0.472 = 0.017</a:t>
            </a:r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querying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36733"/>
              </p:ext>
            </p:extLst>
          </p:nvPr>
        </p:nvGraphicFramePr>
        <p:xfrm>
          <a:off x="1777833" y="4888976"/>
          <a:ext cx="5370480" cy="115214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74096"/>
                <a:gridCol w="1074096"/>
                <a:gridCol w="1074096"/>
                <a:gridCol w="1074096"/>
                <a:gridCol w="1074096"/>
              </a:tblGrid>
              <a:tr h="288036">
                <a:tc>
                  <a:txBody>
                    <a:bodyPr/>
                    <a:lstStyle/>
                    <a:p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79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Consider log probability with </a:t>
            </a:r>
            <a:r>
              <a:rPr lang="en-AU" dirty="0" err="1" smtClean="0"/>
              <a:t>Dirichlet</a:t>
            </a:r>
            <a:r>
              <a:rPr lang="en-AU" dirty="0" smtClean="0"/>
              <a:t> smoothed LM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Components are</a:t>
            </a:r>
          </a:p>
          <a:p>
            <a:pPr lvl="1"/>
            <a:r>
              <a:rPr lang="en-AU" dirty="0" smtClean="0"/>
              <a:t>log term frequency; and</a:t>
            </a:r>
          </a:p>
          <a:p>
            <a:pPr lvl="1"/>
            <a:r>
              <a:rPr lang="en-AU" dirty="0" smtClean="0"/>
              <a:t>a form of document length normalisation</a:t>
            </a:r>
          </a:p>
          <a:p>
            <a:r>
              <a:rPr lang="en-AU" dirty="0" smtClean="0"/>
              <a:t>For rare words in collection 𝛼P(t) is small, so value of </a:t>
            </a:r>
            <a:r>
              <a:rPr lang="en-AU" dirty="0" err="1" smtClean="0"/>
              <a:t>ft,d</a:t>
            </a:r>
            <a:r>
              <a:rPr lang="en-AU" dirty="0" smtClean="0"/>
              <a:t> becomes more important in ranking (similar effect to IDF)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relation to TF*idf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48" y="2347189"/>
            <a:ext cx="5644373" cy="6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51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Various toolkits implement optimised versions of BM25 and LMs</a:t>
            </a:r>
          </a:p>
          <a:p>
            <a:pPr lvl="1"/>
            <a:r>
              <a:rPr lang="en-AU" dirty="0" smtClean="0"/>
              <a:t>Lemur </a:t>
            </a:r>
            <a:r>
              <a:rPr lang="en-AU" dirty="0" smtClean="0">
                <a:hlinkClick r:id="rId2"/>
              </a:rPr>
              <a:t>http://www.lemurproject.org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Terrier </a:t>
            </a:r>
            <a:r>
              <a:rPr lang="en-AU" dirty="0">
                <a:hlinkClick r:id="rId3"/>
              </a:rPr>
              <a:t>http://terrier.org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Apache </a:t>
            </a:r>
            <a:r>
              <a:rPr lang="en-AU" dirty="0" err="1"/>
              <a:t>Lucene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http://lucene.apache.org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027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BM25 scoring formula for VSM IR</a:t>
            </a:r>
          </a:p>
          <a:p>
            <a:r>
              <a:rPr lang="en-AU" dirty="0" smtClean="0"/>
              <a:t>Language models for IR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11.4.3 “Okapi BM25: </a:t>
            </a:r>
            <a:r>
              <a:rPr lang="en-AU" smtClean="0"/>
              <a:t>A non-binary </a:t>
            </a:r>
            <a:r>
              <a:rPr lang="en-AU" dirty="0" smtClean="0"/>
              <a:t>model” </a:t>
            </a:r>
          </a:p>
          <a:p>
            <a:pPr lvl="1"/>
            <a:r>
              <a:rPr lang="en-AU" dirty="0" smtClean="0"/>
              <a:t>MRS Ch12 “Language models for information retrieval” (mainly 12.2)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are bag-of-words, represented as TF*IDF vectors and </a:t>
            </a:r>
            <a:r>
              <a:rPr lang="en-US" dirty="0" err="1" smtClean="0"/>
              <a:t>normalised</a:t>
            </a:r>
            <a:endParaRPr lang="en-US" dirty="0" smtClean="0"/>
          </a:p>
          <a:p>
            <a:r>
              <a:rPr lang="en-US" dirty="0" smtClean="0"/>
              <a:t>Queries represented as binary term occurrence vectors </a:t>
            </a:r>
          </a:p>
          <a:p>
            <a:r>
              <a:rPr lang="en-US" dirty="0" smtClean="0"/>
              <a:t>Cosine measure of similarity between a query and document</a:t>
            </a:r>
          </a:p>
          <a:p>
            <a:r>
              <a:rPr lang="en-US" dirty="0" smtClean="0"/>
              <a:t>Efficient algorithm for finding ranked list of documents by cosine 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try other forms of term weighting than TF*IDF?</a:t>
            </a:r>
          </a:p>
          <a:p>
            <a:r>
              <a:rPr lang="en-US" dirty="0" smtClean="0"/>
              <a:t>Can we capture various aspects in simple formula</a:t>
            </a:r>
          </a:p>
          <a:p>
            <a:pPr lvl="1"/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err="1" smtClean="0"/>
              <a:t>tf</a:t>
            </a:r>
            <a:endParaRPr lang="en-US" dirty="0" smtClean="0"/>
          </a:p>
          <a:p>
            <a:pPr lvl="1"/>
            <a:r>
              <a:rPr lang="en-US" dirty="0" smtClean="0"/>
              <a:t>document length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smtClean="0"/>
              <a:t>Then seek to tune each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okapi bm25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Parameters k</a:t>
            </a:r>
            <a:r>
              <a:rPr lang="en-AU" baseline="-25000" dirty="0" smtClean="0"/>
              <a:t>1</a:t>
            </a:r>
            <a:r>
              <a:rPr lang="en-AU" dirty="0" smtClean="0"/>
              <a:t>, b, k</a:t>
            </a:r>
            <a:r>
              <a:rPr lang="en-AU" baseline="-25000" dirty="0" smtClean="0"/>
              <a:t>3</a:t>
            </a:r>
            <a:r>
              <a:rPr lang="en-AU" dirty="0" smtClean="0"/>
              <a:t> need to be tuned</a:t>
            </a:r>
          </a:p>
          <a:p>
            <a:pPr lvl="1"/>
            <a:r>
              <a:rPr lang="en-AU" dirty="0" smtClean="0"/>
              <a:t>defaults k</a:t>
            </a:r>
            <a:r>
              <a:rPr lang="en-AU" baseline="-25000" dirty="0" smtClean="0"/>
              <a:t>1</a:t>
            </a:r>
            <a:r>
              <a:rPr lang="en-AU" dirty="0" smtClean="0"/>
              <a:t> = 1.5, b = 0.5, k</a:t>
            </a:r>
            <a:r>
              <a:rPr lang="en-AU" baseline="-25000" dirty="0" smtClean="0"/>
              <a:t>3 </a:t>
            </a:r>
            <a:r>
              <a:rPr lang="en-AU" dirty="0" smtClean="0"/>
              <a:t>= 0</a:t>
            </a:r>
          </a:p>
          <a:p>
            <a:r>
              <a:rPr lang="en-AU" dirty="0" smtClean="0"/>
              <a:t>BM25 most widely used method in IR</a:t>
            </a:r>
            <a:r>
              <a:rPr lang="en-AU" baseline="-25000" dirty="0" smtClean="0"/>
              <a:t> 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okapi bm25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7" y="1469270"/>
            <a:ext cx="8164299" cy="29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6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Slight difference to standard IDF (what happens when </a:t>
            </a:r>
            <a:r>
              <a:rPr lang="en-AU" dirty="0" err="1" smtClean="0"/>
              <a:t>df</a:t>
            </a:r>
            <a:r>
              <a:rPr lang="en-AU" dirty="0" smtClean="0"/>
              <a:t> nears N?)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Inspired by the </a:t>
            </a:r>
            <a:r>
              <a:rPr lang="en-AU" i="1" dirty="0" smtClean="0"/>
              <a:t>Binary</a:t>
            </a:r>
            <a:r>
              <a:rPr lang="en-AU" dirty="0"/>
              <a:t> </a:t>
            </a:r>
            <a:r>
              <a:rPr lang="en-AU" i="1" dirty="0" smtClean="0"/>
              <a:t>Independence Model </a:t>
            </a:r>
          </a:p>
          <a:p>
            <a:pPr lvl="1"/>
            <a:r>
              <a:rPr lang="en-AU" dirty="0" smtClean="0"/>
              <a:t>frames retrieval as </a:t>
            </a:r>
            <a:r>
              <a:rPr lang="en-AU" i="1" dirty="0" smtClean="0"/>
              <a:t>ranking</a:t>
            </a:r>
            <a:r>
              <a:rPr lang="en-AU" dirty="0" smtClean="0"/>
              <a:t> by probability of relevance, </a:t>
            </a:r>
            <a:r>
              <a:rPr lang="en-AU" i="1" dirty="0" smtClean="0"/>
              <a:t>P(R = 1 | d, q)</a:t>
            </a:r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R</a:t>
            </a:r>
            <a:r>
              <a:rPr lang="en-AU" dirty="0" smtClean="0"/>
              <a:t> = </a:t>
            </a:r>
            <a:r>
              <a:rPr lang="en-AU" i="1" dirty="0" smtClean="0"/>
              <a:t>0 </a:t>
            </a:r>
            <a:r>
              <a:rPr lang="en-AU" dirty="0" smtClean="0"/>
              <a:t>or</a:t>
            </a:r>
            <a:r>
              <a:rPr lang="en-AU" i="1" dirty="0" smtClean="0"/>
              <a:t> 1</a:t>
            </a:r>
            <a:r>
              <a:rPr lang="en-AU" dirty="0" smtClean="0"/>
              <a:t> is (</a:t>
            </a:r>
            <a:r>
              <a:rPr lang="en-AU" dirty="0" err="1" smtClean="0"/>
              <a:t>ir</a:t>
            </a:r>
            <a:r>
              <a:rPr lang="en-AU" dirty="0" smtClean="0"/>
              <a:t>-)relevance, </a:t>
            </a:r>
            <a:r>
              <a:rPr lang="en-AU" i="1" dirty="0" smtClean="0"/>
              <a:t>d </a:t>
            </a:r>
            <a:r>
              <a:rPr lang="en-AU" dirty="0" smtClean="0"/>
              <a:t>= document, </a:t>
            </a:r>
            <a:r>
              <a:rPr lang="en-AU" i="1" dirty="0" smtClean="0"/>
              <a:t>q</a:t>
            </a:r>
            <a:r>
              <a:rPr lang="en-AU" dirty="0" smtClean="0"/>
              <a:t> = query</a:t>
            </a:r>
            <a:endParaRPr lang="en-AU" dirty="0"/>
          </a:p>
          <a:p>
            <a:pPr lvl="1"/>
            <a:r>
              <a:rPr lang="en-AU" dirty="0"/>
              <a:t>v</a:t>
            </a:r>
            <a:r>
              <a:rPr lang="en-AU" dirty="0" smtClean="0"/>
              <a:t>arious simplifying assumptions to make practical (and avoid the need for manual </a:t>
            </a:r>
            <a:r>
              <a:rPr lang="en-AU" i="1" dirty="0" smtClean="0"/>
              <a:t>relevance feedback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IDF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69" y="2422304"/>
            <a:ext cx="2492314" cy="8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Next component is based on TF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Consider what happens when</a:t>
            </a:r>
          </a:p>
          <a:p>
            <a:pPr lvl="1"/>
            <a:r>
              <a:rPr lang="en-AU" dirty="0"/>
              <a:t>k</a:t>
            </a:r>
            <a:r>
              <a:rPr lang="en-AU" baseline="-25000" dirty="0" smtClean="0"/>
              <a:t>1 </a:t>
            </a:r>
            <a:r>
              <a:rPr lang="en-AU" dirty="0" smtClean="0"/>
              <a:t>= 0 or limit as k</a:t>
            </a:r>
            <a:r>
              <a:rPr lang="en-AU" baseline="-25000" dirty="0"/>
              <a:t>1</a:t>
            </a:r>
            <a:r>
              <a:rPr lang="en-AU" baseline="-25000" dirty="0" smtClean="0"/>
              <a:t> </a:t>
            </a:r>
            <a:r>
              <a:rPr lang="en-AU" dirty="0" smtClean="0"/>
              <a:t>→ ∞ </a:t>
            </a:r>
            <a:endParaRPr lang="en-AU" dirty="0"/>
          </a:p>
          <a:p>
            <a:pPr lvl="1"/>
            <a:r>
              <a:rPr lang="en-AU" dirty="0" smtClean="0"/>
              <a:t>b = 0 </a:t>
            </a:r>
            <a:r>
              <a:rPr lang="is-IS" dirty="0" smtClean="0"/>
              <a:t>... b = 1</a:t>
            </a:r>
            <a:endParaRPr lang="en-AU" dirty="0" smtClean="0"/>
          </a:p>
          <a:p>
            <a:r>
              <a:rPr lang="en-AU" dirty="0" smtClean="0"/>
              <a:t>b controls length based term to </a:t>
            </a:r>
            <a:r>
              <a:rPr lang="en-AU" i="1" dirty="0" smtClean="0"/>
              <a:t>reward high </a:t>
            </a:r>
            <a:r>
              <a:rPr lang="en-AU" dirty="0" smtClean="0"/>
              <a:t>frequency terms in </a:t>
            </a:r>
            <a:r>
              <a:rPr lang="en-AU" i="1" dirty="0" smtClean="0"/>
              <a:t>shorter </a:t>
            </a:r>
            <a:r>
              <a:rPr lang="en-AU" dirty="0" smtClean="0"/>
              <a:t>documents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document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24" y="2211517"/>
            <a:ext cx="3999814" cy="10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40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Sometimes we have long form queries</a:t>
            </a:r>
          </a:p>
          <a:p>
            <a:pPr lvl="1"/>
            <a:r>
              <a:rPr lang="en-AU" dirty="0" smtClean="0"/>
              <a:t>E.g., sentences, paragraphs or documents (‘documents like this one’)</a:t>
            </a:r>
          </a:p>
          <a:p>
            <a:r>
              <a:rPr lang="en-AU" dirty="0" smtClean="0"/>
              <a:t>Repeated terms in query might be important</a:t>
            </a:r>
          </a:p>
          <a:p>
            <a:pPr lvl="1"/>
            <a:r>
              <a:rPr lang="en-AU" dirty="0" smtClean="0"/>
              <a:t>tuneable parameter k</a:t>
            </a:r>
            <a:r>
              <a:rPr lang="en-AU" baseline="-25000" dirty="0" smtClean="0"/>
              <a:t>3</a:t>
            </a:r>
            <a:r>
              <a:rPr lang="en-AU" dirty="0" smtClean="0"/>
              <a:t> modulates between </a:t>
            </a:r>
            <a:r>
              <a:rPr lang="en-AU" i="1" dirty="0" smtClean="0"/>
              <a:t>binary</a:t>
            </a:r>
            <a:r>
              <a:rPr lang="en-AU" dirty="0" smtClean="0"/>
              <a:t> occurrence and query frequency count</a:t>
            </a:r>
          </a:p>
          <a:p>
            <a:pPr lvl="1"/>
            <a:r>
              <a:rPr lang="en-AU" dirty="0" smtClean="0"/>
              <a:t>consider </a:t>
            </a:r>
            <a:r>
              <a:rPr lang="en-AU" dirty="0"/>
              <a:t>k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dirty="0" smtClean="0"/>
              <a:t>= 0 and limit</a:t>
            </a:r>
            <a:r>
              <a:rPr lang="en-AU" dirty="0"/>
              <a:t> </a:t>
            </a:r>
            <a:r>
              <a:rPr lang="en-AU" baseline="-25000" dirty="0"/>
              <a:t>k3 </a:t>
            </a:r>
            <a:r>
              <a:rPr lang="en-AU" baseline="-25000" dirty="0" smtClean="0"/>
              <a:t>→ ∞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Query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23" y="1469270"/>
            <a:ext cx="2630063" cy="14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18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065" y="1877178"/>
            <a:ext cx="4991100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role of k</a:t>
            </a:r>
            <a:r>
              <a:rPr lang="en-AU" baseline="-25000" dirty="0" smtClean="0"/>
              <a:t>1 </a:t>
            </a:r>
            <a:r>
              <a:rPr lang="en-AU" dirty="0" smtClean="0"/>
              <a:t>with b=0.5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90615" y="5284525"/>
            <a:ext cx="29335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</a:t>
            </a:r>
            <a:r>
              <a:rPr lang="en-AU" sz="1500" baseline="-250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d,t</a:t>
            </a:r>
            <a:endParaRPr lang="en-AU" sz="1500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915" y="2604772"/>
            <a:ext cx="861518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lang="en-AU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699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4943</TotalTime>
  <Words>1603</Words>
  <Application>Microsoft Macintosh PowerPoint</Application>
  <PresentationFormat>On-screen Show (4:3)</PresentationFormat>
  <Paragraphs>280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Retrieval using BM25 and language models</vt:lpstr>
      <vt:lpstr>overview</vt:lpstr>
      <vt:lpstr>Recap: Vector space model</vt:lpstr>
      <vt:lpstr>okapi bm25</vt:lpstr>
      <vt:lpstr>okapi bm25</vt:lpstr>
      <vt:lpstr>IDF component</vt:lpstr>
      <vt:lpstr>document TF component</vt:lpstr>
      <vt:lpstr>Query TF component</vt:lpstr>
      <vt:lpstr>role of k1 with b=0.5</vt:lpstr>
      <vt:lpstr>role of b with k1 = 1.5, lave = 200, ft,d = 3</vt:lpstr>
      <vt:lpstr>language models for IR</vt:lpstr>
      <vt:lpstr>Language models</vt:lpstr>
      <vt:lpstr>Language models in IR</vt:lpstr>
      <vt:lpstr>Intuition</vt:lpstr>
      <vt:lpstr>probabilistic formulation</vt:lpstr>
      <vt:lpstr>language models in ir vs nlp</vt:lpstr>
      <vt:lpstr>smoothing</vt:lpstr>
      <vt:lpstr>indexing and querying with LM-IR</vt:lpstr>
      <vt:lpstr>Example</vt:lpstr>
      <vt:lpstr>querying</vt:lpstr>
      <vt:lpstr>relation to TF*idf</vt:lpstr>
      <vt:lpstr>software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251</cp:revision>
  <cp:lastPrinted>2016-05-10T00:07:42Z</cp:lastPrinted>
  <dcterms:created xsi:type="dcterms:W3CDTF">2016-04-18T06:26:05Z</dcterms:created>
  <dcterms:modified xsi:type="dcterms:W3CDTF">2017-04-19T01:47:08Z</dcterms:modified>
</cp:coreProperties>
</file>