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4" r:id="rId18"/>
    <p:sldId id="300" r:id="rId19"/>
    <p:sldId id="301" r:id="rId20"/>
    <p:sldId id="302" r:id="rId21"/>
    <p:sldId id="30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might be misspelled in the collection; </a:t>
            </a:r>
          </a:p>
          <a:p>
            <a:r>
              <a:rPr lang="en-AU" smtClean="0"/>
              <a:t>lexicon</a:t>
            </a:r>
            <a:r>
              <a:rPr lang="en-AU" baseline="0" smtClean="0"/>
              <a:t> of terms may be massive, million+ entries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 and 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</a:t>
            </a:r>
            <a:r>
              <a:rPr lang="en-US" dirty="0"/>
              <a:t>1</a:t>
            </a: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33" y="360583"/>
            <a:ext cx="2921330" cy="29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 </a:t>
            </a:r>
            <a:r>
              <a:rPr lang="en-US" dirty="0"/>
              <a:t>additional or clarifying terms to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[java</a:t>
            </a:r>
            <a:r>
              <a:rPr lang="en-US" dirty="0"/>
              <a:t>] → ([java </a:t>
            </a:r>
            <a:r>
              <a:rPr lang="en-US" dirty="0" err="1"/>
              <a:t>indonesia</a:t>
            </a:r>
            <a:r>
              <a:rPr lang="en-US" dirty="0"/>
              <a:t>] | [java coffee] | [java programming])?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done by finding clarifying co-occurring terms or phrases </a:t>
            </a:r>
          </a:p>
          <a:p>
            <a:r>
              <a:rPr lang="en-US" dirty="0" smtClean="0"/>
              <a:t>Add </a:t>
            </a:r>
            <a:r>
              <a:rPr lang="en-US" dirty="0"/>
              <a:t>synonyms and other -</a:t>
            </a:r>
            <a:r>
              <a:rPr lang="en-US" dirty="0" err="1"/>
              <a:t>nyms</a:t>
            </a:r>
            <a:r>
              <a:rPr lang="en-US" dirty="0"/>
              <a:t> directly to query: </a:t>
            </a:r>
          </a:p>
          <a:p>
            <a:pPr lvl="1"/>
            <a:r>
              <a:rPr lang="en-US" dirty="0"/>
              <a:t>[cat] → [cat feline jaguar animal puss . . . ] </a:t>
            </a:r>
          </a:p>
          <a:p>
            <a:r>
              <a:rPr lang="en-US" dirty="0"/>
              <a:t>Add associated terms (automatic thesaurus) to help weight results: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olympics</a:t>
            </a:r>
            <a:r>
              <a:rPr lang="en-US" dirty="0"/>
              <a:t>] → [medal record </a:t>
            </a:r>
            <a:r>
              <a:rPr lang="en-US" dirty="0" err="1" smtClean="0"/>
              <a:t>rio</a:t>
            </a:r>
            <a:r>
              <a:rPr lang="en-US" dirty="0" smtClean="0"/>
              <a:t> champion </a:t>
            </a:r>
            <a:r>
              <a:rPr lang="en-US" dirty="0"/>
              <a:t>torch . . . ]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methods: possibilities </a:t>
            </a:r>
          </a:p>
        </p:txBody>
      </p:sp>
    </p:spTree>
    <p:extLst>
      <p:ext uri="{BB962C8B-B14F-4D97-AF65-F5344CB8AC3E}">
        <p14:creationId xmlns:p14="http://schemas.microsoft.com/office/powerpoint/2010/main" val="432146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Could </a:t>
            </a:r>
            <a:r>
              <a:rPr lang="en-US" dirty="0"/>
              <a:t>use external, curated thesaurus (Roget’s, </a:t>
            </a:r>
            <a:r>
              <a:rPr lang="en-US" dirty="0" smtClean="0"/>
              <a:t>WordNet,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dirty="0"/>
              <a:t>car → vehicle; automobile, truck, trailer, bus, taxi . . . 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→ coffee; island; programming language </a:t>
            </a:r>
          </a:p>
          <a:p>
            <a:pPr lvl="1"/>
            <a:r>
              <a:rPr lang="en-US" dirty="0" err="1"/>
              <a:t>carlton</a:t>
            </a:r>
            <a:r>
              <a:rPr lang="en-US" dirty="0"/>
              <a:t> → ??? </a:t>
            </a:r>
          </a:p>
          <a:p>
            <a:r>
              <a:rPr lang="en-US" dirty="0"/>
              <a:t>Reasonable for generic concept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Quickly </a:t>
            </a:r>
            <a:r>
              <a:rPr lang="en-US" dirty="0"/>
              <a:t>outdated; poor for names; poor for associated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Expensive </a:t>
            </a:r>
            <a:r>
              <a:rPr lang="en-US" dirty="0"/>
              <a:t>to maintain (huge effort for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smtClean="0"/>
              <a:t>becoming obsolete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If you’re going down this route, use </a:t>
            </a:r>
            <a:r>
              <a:rPr lang="en-US" dirty="0" smtClean="0"/>
              <a:t>Wikipedia</a:t>
            </a:r>
            <a:r>
              <a:rPr lang="en-US" dirty="0"/>
              <a:t> </a:t>
            </a:r>
            <a:r>
              <a:rPr lang="en-US" dirty="0" smtClean="0"/>
              <a:t>or Wiktionary!)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Clarifying queries: manual thesaurus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30144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</a:t>
            </a:r>
            <a:r>
              <a:rPr lang="en-US" dirty="0"/>
              <a:t>an automatic thesaurus by finding “similar” terms in collection </a:t>
            </a:r>
          </a:p>
          <a:p>
            <a:r>
              <a:rPr lang="en-US" dirty="0" smtClean="0"/>
              <a:t>Term </a:t>
            </a:r>
            <a:r>
              <a:rPr lang="en-US" dirty="0"/>
              <a:t>similarity </a:t>
            </a:r>
            <a:r>
              <a:rPr lang="en-US" dirty="0" smtClean="0"/>
              <a:t>over matrices</a:t>
            </a:r>
            <a:endParaRPr lang="en-US" b="1" dirty="0" smtClean="0"/>
          </a:p>
          <a:p>
            <a:pPr lvl="1"/>
            <a:r>
              <a:rPr lang="en-US" b="1" dirty="0" smtClean="0"/>
              <a:t>Term-Document Matrix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Two </a:t>
            </a:r>
            <a:r>
              <a:rPr lang="en-US" dirty="0"/>
              <a:t>terms are similar if they are close to each </a:t>
            </a:r>
            <a:r>
              <a:rPr lang="en-US" dirty="0" smtClean="0"/>
              <a:t>other </a:t>
            </a:r>
            <a:r>
              <a:rPr lang="en-US" dirty="0"/>
              <a:t>in document space </a:t>
            </a:r>
            <a:endParaRPr lang="en-US" dirty="0" smtClean="0"/>
          </a:p>
          <a:p>
            <a:pPr lvl="1"/>
            <a:r>
              <a:rPr lang="en-US" b="1" dirty="0" smtClean="0"/>
              <a:t>Term-Term Matrix: </a:t>
            </a:r>
            <a:r>
              <a:rPr lang="en-US" dirty="0" smtClean="0"/>
              <a:t>Two terms are similar if they occur in similar contexts of adjacent words</a:t>
            </a:r>
            <a:endParaRPr lang="en-US" b="1" dirty="0" smtClean="0"/>
          </a:p>
          <a:p>
            <a:r>
              <a:rPr lang="en-US" dirty="0" smtClean="0"/>
              <a:t>Many methods from distributional similarity / lexical semantics:</a:t>
            </a:r>
          </a:p>
          <a:p>
            <a:pPr lvl="1"/>
            <a:r>
              <a:rPr lang="en-US" dirty="0" smtClean="0"/>
              <a:t>PMI, LSA, word2vec and other vector space models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thesaurus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64300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Say </a:t>
            </a:r>
            <a:r>
              <a:rPr lang="en-US" dirty="0"/>
              <a:t>query is </a:t>
            </a:r>
            <a:r>
              <a:rPr lang="en-US" i="1" dirty="0"/>
              <a:t>[swing buttons] </a:t>
            </a:r>
            <a:endParaRPr lang="en-US" i="1" dirty="0" smtClean="0"/>
          </a:p>
          <a:p>
            <a:r>
              <a:rPr lang="en-US" dirty="0" smtClean="0"/>
              <a:t>We </a:t>
            </a:r>
            <a:r>
              <a:rPr lang="en-US" dirty="0"/>
              <a:t>might add </a:t>
            </a:r>
            <a:r>
              <a:rPr lang="en-US" i="1" dirty="0"/>
              <a:t>[slide playground child kindergarten]</a:t>
            </a:r>
            <a:r>
              <a:rPr lang="en-US" dirty="0"/>
              <a:t> for </a:t>
            </a:r>
            <a:r>
              <a:rPr lang="en-US" dirty="0" smtClean="0"/>
              <a:t>“</a:t>
            </a:r>
            <a:r>
              <a:rPr lang="en-US" i="1" dirty="0"/>
              <a:t>swing</a:t>
            </a:r>
            <a:r>
              <a:rPr lang="en-US" dirty="0"/>
              <a:t>” </a:t>
            </a:r>
          </a:p>
          <a:p>
            <a:r>
              <a:rPr lang="en-US" dirty="0" smtClean="0"/>
              <a:t>We </a:t>
            </a:r>
            <a:r>
              <a:rPr lang="en-US" dirty="0"/>
              <a:t>might add </a:t>
            </a:r>
            <a:r>
              <a:rPr lang="en-US" i="1" dirty="0"/>
              <a:t>[sewing repair shirt </a:t>
            </a:r>
            <a:r>
              <a:rPr lang="en-US" i="1" dirty="0" smtClean="0"/>
              <a:t>trouser] </a:t>
            </a:r>
            <a:r>
              <a:rPr lang="en-US" dirty="0"/>
              <a:t>for </a:t>
            </a:r>
            <a:r>
              <a:rPr lang="en-US" i="1" dirty="0"/>
              <a:t>“buttons”</a:t>
            </a:r>
            <a:r>
              <a:rPr lang="en-US" dirty="0"/>
              <a:t> </a:t>
            </a:r>
          </a:p>
          <a:p>
            <a:r>
              <a:rPr lang="en-US" dirty="0" smtClean="0"/>
              <a:t>Would </a:t>
            </a:r>
            <a:r>
              <a:rPr lang="en-US" dirty="0"/>
              <a:t>query </a:t>
            </a:r>
            <a:r>
              <a:rPr lang="en-US" i="1" dirty="0"/>
              <a:t>[swing buttons slide playground child kindergarten sewing repair shirt trouser] </a:t>
            </a:r>
            <a:r>
              <a:rPr lang="en-US" dirty="0"/>
              <a:t>help user find what they want? </a:t>
            </a:r>
          </a:p>
          <a:p>
            <a:r>
              <a:rPr lang="en-US" dirty="0" smtClean="0"/>
              <a:t>Expanding </a:t>
            </a:r>
            <a:r>
              <a:rPr lang="en-US" dirty="0"/>
              <a:t>terms independently, irrespective of their joint connotation, is dangerous! </a:t>
            </a:r>
          </a:p>
          <a:p>
            <a:r>
              <a:rPr lang="en-US" dirty="0" smtClean="0"/>
              <a:t>Generally </a:t>
            </a:r>
            <a:r>
              <a:rPr lang="en-US" dirty="0"/>
              <a:t>helps to increase recall, but at the expense of precision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Individually expanding query terms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498071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find co-occurring terms in important documents which also contain query terms? </a:t>
            </a:r>
          </a:p>
          <a:p>
            <a:pPr lvl="1"/>
            <a:r>
              <a:rPr lang="en-US" dirty="0" smtClean="0"/>
              <a:t>query processing itself finds (hopefully) important documents </a:t>
            </a:r>
            <a:br>
              <a:rPr lang="en-US" dirty="0" smtClean="0"/>
            </a:br>
            <a:r>
              <a:rPr lang="en-US" dirty="0" smtClean="0"/>
              <a:t>containing the query terms</a:t>
            </a:r>
          </a:p>
          <a:p>
            <a:r>
              <a:rPr lang="en-US" dirty="0" smtClean="0"/>
              <a:t>So we can look in the query results themselves for expansion terms </a:t>
            </a:r>
          </a:p>
          <a:p>
            <a:r>
              <a:rPr lang="en-US" dirty="0" smtClean="0"/>
              <a:t>This known as “pseudo-relevance feedback” (PRF) </a:t>
            </a:r>
          </a:p>
          <a:p>
            <a:pPr lvl="1"/>
            <a:r>
              <a:rPr lang="en-US" dirty="0" smtClean="0"/>
              <a:t>In “true relevance feedback”, the user marks retrieved documents as relevant or irrelevant </a:t>
            </a:r>
          </a:p>
          <a:p>
            <a:pPr lvl="1"/>
            <a:r>
              <a:rPr lang="en-US" dirty="0" smtClean="0"/>
              <a:t>Terms in relevant documents get positive weight, in irrelevant negative</a:t>
            </a:r>
          </a:p>
          <a:p>
            <a:pPr lvl="1"/>
            <a:r>
              <a:rPr lang="en-US" dirty="0" smtClean="0"/>
              <a:t>PRF is “</a:t>
            </a:r>
            <a:r>
              <a:rPr lang="en-US" i="1" dirty="0" smtClean="0"/>
              <a:t>pseudo</a:t>
            </a:r>
            <a:r>
              <a:rPr lang="en-US" dirty="0" smtClean="0"/>
              <a:t>” because we assume </a:t>
            </a:r>
            <a:r>
              <a:rPr lang="en-US" i="1" dirty="0" smtClean="0"/>
              <a:t>top results are relevant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through automatic feedback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3736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</a:t>
            </a:r>
            <a:r>
              <a:rPr lang="en-US" dirty="0"/>
              <a:t>original query against index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top-ranking result documents </a:t>
            </a:r>
            <a:endParaRPr lang="en-US" dirty="0" smtClean="0"/>
          </a:p>
          <a:p>
            <a:pPr lvl="1"/>
            <a:r>
              <a:rPr lang="en-US" dirty="0" err="1" smtClean="0"/>
              <a:t>PseudoRF</a:t>
            </a:r>
            <a:r>
              <a:rPr lang="en-US" dirty="0" smtClean="0"/>
              <a:t> </a:t>
            </a:r>
            <a:r>
              <a:rPr lang="en-US" dirty="0"/>
              <a:t>assume all these documents are </a:t>
            </a:r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RF </a:t>
            </a:r>
            <a:r>
              <a:rPr lang="en-US" dirty="0"/>
              <a:t>user input to annotate which documents are </a:t>
            </a:r>
            <a:r>
              <a:rPr lang="en-US" dirty="0" smtClean="0"/>
              <a:t>relevant </a:t>
            </a:r>
            <a:r>
              <a:rPr lang="en-US" dirty="0"/>
              <a:t>cf. non-relevant </a:t>
            </a:r>
          </a:p>
          <a:p>
            <a:r>
              <a:rPr lang="en-US" dirty="0" smtClean="0"/>
              <a:t>Extract </a:t>
            </a:r>
            <a:r>
              <a:rPr lang="en-US" dirty="0"/>
              <a:t>(weighted) terms from results and add (subtract) them to query </a:t>
            </a:r>
          </a:p>
          <a:p>
            <a:pPr lvl="1"/>
            <a:r>
              <a:rPr lang="en-US" dirty="0"/>
              <a:t>enhance the query pseudo-document vector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expanded query against </a:t>
            </a:r>
            <a:r>
              <a:rPr lang="en-US" dirty="0" smtClean="0"/>
              <a:t>index</a:t>
            </a:r>
          </a:p>
          <a:p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results to user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expansion </a:t>
            </a:r>
            <a:r>
              <a:rPr lang="en-US" dirty="0"/>
              <a:t>through relevance </a:t>
            </a:r>
            <a:r>
              <a:rPr lang="en-US" dirty="0" smtClean="0"/>
              <a:t>feedback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18506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		</a:t>
            </a:r>
            <a:r>
              <a:rPr lang="en-US" dirty="0" smtClean="0"/>
              <a:t>Original </a:t>
            </a:r>
            <a:r>
              <a:rPr lang="en-US" dirty="0"/>
              <a:t>query </a:t>
            </a:r>
            <a:r>
              <a:rPr lang="en-US" dirty="0" smtClean="0"/>
              <a:t>vector</a:t>
            </a:r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		Set </a:t>
            </a:r>
            <a:r>
              <a:rPr lang="en-US" dirty="0"/>
              <a:t>of relevant result documents (top results in PRF) </a:t>
            </a:r>
          </a:p>
          <a:p>
            <a:pPr lvl="1"/>
            <a:r>
              <a:rPr lang="en-US" i="1" dirty="0" err="1"/>
              <a:t>D</a:t>
            </a:r>
            <a:r>
              <a:rPr lang="en-US" i="1" baseline="-25000" dirty="0" err="1"/>
              <a:t>nr</a:t>
            </a:r>
            <a:r>
              <a:rPr lang="en-US" i="1" dirty="0"/>
              <a:t> </a:t>
            </a:r>
            <a:r>
              <a:rPr lang="en-US" dirty="0" smtClean="0"/>
              <a:t>		Set </a:t>
            </a:r>
            <a:r>
              <a:rPr lang="en-US" dirty="0"/>
              <a:t>of non-relevant result documents (empty in PRF) </a:t>
            </a:r>
            <a:endParaRPr lang="en-US" dirty="0" smtClean="0"/>
          </a:p>
          <a:p>
            <a:pPr lvl="1"/>
            <a:r>
              <a:rPr lang="en-US" i="1" dirty="0" smtClean="0"/>
              <a:t>α,β,</a:t>
            </a:r>
            <a:r>
              <a:rPr lang="en-US" i="1" dirty="0" err="1" smtClean="0"/>
              <a:t>γ</a:t>
            </a:r>
            <a:r>
              <a:rPr lang="en-US" dirty="0" smtClean="0"/>
              <a:t> 	Weights </a:t>
            </a:r>
            <a:endParaRPr lang="en-US" dirty="0"/>
          </a:p>
          <a:p>
            <a:pPr lvl="1"/>
            <a:r>
              <a:rPr lang="en-US" i="1" dirty="0" err="1"/>
              <a:t>q</a:t>
            </a:r>
            <a:r>
              <a:rPr lang="en-US" i="1" baseline="-25000" dirty="0" err="1"/>
              <a:t>e</a:t>
            </a:r>
            <a:r>
              <a:rPr lang="en-US" dirty="0"/>
              <a:t> </a:t>
            </a:r>
            <a:r>
              <a:rPr lang="en-US" dirty="0" smtClean="0"/>
              <a:t>		Expanded </a:t>
            </a:r>
            <a:r>
              <a:rPr lang="en-US" dirty="0"/>
              <a:t>query vector </a:t>
            </a:r>
          </a:p>
          <a:p>
            <a:r>
              <a:rPr lang="en-US" dirty="0" smtClean="0"/>
              <a:t>α,β,</a:t>
            </a:r>
            <a:r>
              <a:rPr lang="en-US" dirty="0" err="1" smtClean="0"/>
              <a:t>γ</a:t>
            </a:r>
            <a:r>
              <a:rPr lang="en-US" dirty="0" smtClean="0"/>
              <a:t> set by “intuition” ... or tuned by experimentation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Rocchio</a:t>
            </a:r>
            <a:r>
              <a:rPr lang="en-AU" dirty="0" smtClean="0"/>
              <a:t> algorithm for RF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58" y="1469270"/>
            <a:ext cx="8657592" cy="13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327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Rocchio</a:t>
            </a:r>
            <a:r>
              <a:rPr lang="en-AU" dirty="0" smtClean="0"/>
              <a:t> in pictures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3" y="1718618"/>
            <a:ext cx="3073277" cy="3048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70" y="1824040"/>
            <a:ext cx="3077139" cy="31232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45960" y="3361908"/>
            <a:ext cx="1555668" cy="23751"/>
          </a:xfrm>
          <a:prstGeom prst="straightConnector1">
            <a:avLst/>
          </a:prstGeom>
          <a:noFill/>
          <a:ln w="79375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94" y="4387824"/>
            <a:ext cx="1371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21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54" y="1469269"/>
            <a:ext cx="3359649" cy="5029975"/>
          </a:xfrm>
        </p:spPr>
        <p:txBody>
          <a:bodyPr/>
          <a:lstStyle/>
          <a:p>
            <a:r>
              <a:rPr lang="en-AU" dirty="0" smtClean="0"/>
              <a:t>Query: taxi</a:t>
            </a:r>
          </a:p>
          <a:p>
            <a:r>
              <a:rPr lang="en-AU" dirty="0" smtClean="0"/>
              <a:t>Initial ranking: </a:t>
            </a:r>
            <a:br>
              <a:rPr lang="en-AU" dirty="0" smtClean="0"/>
            </a:br>
            <a:r>
              <a:rPr lang="en-AU" dirty="0" smtClean="0"/>
              <a:t>[d1, d3, d2]</a:t>
            </a:r>
          </a:p>
          <a:p>
            <a:r>
              <a:rPr lang="en-AU" dirty="0" smtClean="0"/>
              <a:t>Expand with top result </a:t>
            </a:r>
            <a:br>
              <a:rPr lang="en-AU" dirty="0" smtClean="0"/>
            </a:br>
            <a:r>
              <a:rPr lang="en-US" dirty="0"/>
              <a:t> </a:t>
            </a:r>
            <a:r>
              <a:rPr lang="en-US" i="1" dirty="0" smtClean="0"/>
              <a:t>α=β=0.5, </a:t>
            </a:r>
            <a:r>
              <a:rPr lang="en-US" i="1" dirty="0" err="1" smtClean="0"/>
              <a:t>γ</a:t>
            </a:r>
            <a:r>
              <a:rPr lang="en-US" i="1" dirty="0" smtClean="0"/>
              <a:t>=0</a:t>
            </a:r>
          </a:p>
          <a:p>
            <a:r>
              <a:rPr lang="en-US" dirty="0" smtClean="0"/>
              <a:t>Final ranking: </a:t>
            </a:r>
            <a:br>
              <a:rPr lang="en-US" dirty="0" smtClean="0"/>
            </a:br>
            <a:r>
              <a:rPr lang="en-US" dirty="0" smtClean="0"/>
              <a:t>[d1, d2, d3] 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Rocchio</a:t>
            </a:r>
            <a:r>
              <a:rPr lang="en-AU" dirty="0" smtClean="0"/>
              <a:t> in numbers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1" y="1664478"/>
            <a:ext cx="5750734" cy="37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2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explict</a:t>
            </a:r>
            <a:r>
              <a:rPr lang="en-US" dirty="0"/>
              <a:t> (user) relevance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err="1" smtClean="0"/>
              <a:t>Rocchio’s</a:t>
            </a:r>
            <a:r>
              <a:rPr lang="en-US" dirty="0" smtClean="0"/>
              <a:t> </a:t>
            </a:r>
            <a:r>
              <a:rPr lang="en-US" dirty="0"/>
              <a:t>algorithm uses both positive and negative feedback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positive feedback found to be more useful, </a:t>
            </a:r>
            <a:r>
              <a:rPr lang="en-US" dirty="0" err="1"/>
              <a:t>γ</a:t>
            </a:r>
            <a:r>
              <a:rPr lang="en-US" dirty="0"/>
              <a:t> ≪ β, </a:t>
            </a:r>
            <a:r>
              <a:rPr lang="en-US" dirty="0" smtClean="0"/>
              <a:t>α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problematic, algorithm assumes documents form clusters </a:t>
            </a:r>
          </a:p>
          <a:p>
            <a:pPr marL="0" indent="0">
              <a:buNone/>
            </a:pPr>
            <a:r>
              <a:rPr lang="en-US" b="1" dirty="0"/>
              <a:t>Clustering assumptions </a:t>
            </a:r>
          </a:p>
          <a:p>
            <a:r>
              <a:rPr lang="en-US" dirty="0"/>
              <a:t>Relevant documents are grouped together,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/>
              <a:t>their centroid is meaningful </a:t>
            </a:r>
          </a:p>
          <a:p>
            <a:r>
              <a:rPr lang="en-US" dirty="0" smtClean="0"/>
              <a:t>The </a:t>
            </a:r>
            <a:r>
              <a:rPr lang="en-US" dirty="0"/>
              <a:t>same applies for non-relevant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/>
              <a:t>Can (partially) address this by setting </a:t>
            </a:r>
            <a:r>
              <a:rPr lang="en-US" dirty="0" err="1"/>
              <a:t>D</a:t>
            </a:r>
            <a:r>
              <a:rPr lang="en-US" baseline="-25000" dirty="0" err="1"/>
              <a:t>nr</a:t>
            </a:r>
            <a:r>
              <a:rPr lang="en-US" dirty="0"/>
              <a:t> to be the single highest ranked non-relevant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Analysing </a:t>
            </a:r>
            <a:r>
              <a:rPr lang="en-AU" dirty="0" err="1" smtClean="0"/>
              <a:t>rocchio</a:t>
            </a:r>
            <a:r>
              <a:rPr lang="en-AU" dirty="0" smtClean="0"/>
              <a:t>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5547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expand a query to deal with ambiguity in language</a:t>
            </a:r>
          </a:p>
          <a:p>
            <a:pPr lvl="1"/>
            <a:r>
              <a:rPr lang="en-US" dirty="0"/>
              <a:t>allowing for wildcard patterns (partial terms) in query</a:t>
            </a:r>
          </a:p>
          <a:p>
            <a:pPr lvl="1"/>
            <a:r>
              <a:rPr lang="en-US" dirty="0" smtClean="0"/>
              <a:t>expanding query to include terms with similar semantics</a:t>
            </a:r>
          </a:p>
          <a:p>
            <a:r>
              <a:rPr lang="en-US" dirty="0" smtClean="0"/>
              <a:t>Learning from relevance feedback</a:t>
            </a:r>
          </a:p>
          <a:p>
            <a:pPr lvl="1"/>
            <a:r>
              <a:rPr lang="en-US" dirty="0" smtClean="0"/>
              <a:t>manual relevance feedback</a:t>
            </a:r>
          </a:p>
          <a:p>
            <a:pPr lvl="1"/>
            <a:r>
              <a:rPr lang="en-US" dirty="0" smtClean="0"/>
              <a:t>‘pseudo’ relevance feedback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Suggestion/expansion by raw term similarity not widely used </a:t>
            </a:r>
          </a:p>
          <a:p>
            <a:pPr lvl="1"/>
            <a:r>
              <a:rPr lang="en-US" dirty="0" smtClean="0"/>
              <a:t>dimensionality reduction a preferred method </a:t>
            </a:r>
          </a:p>
          <a:p>
            <a:r>
              <a:rPr lang="en-US" dirty="0" smtClean="0"/>
              <a:t>Relevance feedback: </a:t>
            </a:r>
          </a:p>
          <a:p>
            <a:pPr lvl="1"/>
            <a:r>
              <a:rPr lang="en-US" dirty="0" smtClean="0"/>
              <a:t>Need for explicit feedback can annoy users 	</a:t>
            </a:r>
          </a:p>
          <a:p>
            <a:pPr lvl="1"/>
            <a:r>
              <a:rPr lang="en-US" dirty="0" smtClean="0"/>
              <a:t>More indirect measures like click-</a:t>
            </a:r>
            <a:r>
              <a:rPr lang="en-US" dirty="0" err="1" smtClean="0"/>
              <a:t>throughs</a:t>
            </a:r>
            <a:r>
              <a:rPr lang="en-US" dirty="0" smtClean="0"/>
              <a:t> used instead </a:t>
            </a:r>
          </a:p>
          <a:p>
            <a:pPr lvl="1"/>
            <a:r>
              <a:rPr lang="en-US" dirty="0" smtClean="0"/>
              <a:t>Not typically used in commercial systems, bar “</a:t>
            </a:r>
            <a:r>
              <a:rPr lang="en-US" i="1" dirty="0" smtClean="0"/>
              <a:t>More like this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Pseudo-relevance feedback: </a:t>
            </a:r>
          </a:p>
          <a:p>
            <a:pPr lvl="1"/>
            <a:r>
              <a:rPr lang="en-US" dirty="0" smtClean="0"/>
              <a:t>Gives moderate average gain (but makes some queries worse) </a:t>
            </a:r>
          </a:p>
          <a:p>
            <a:pPr lvl="1"/>
            <a:r>
              <a:rPr lang="en-US" dirty="0" smtClean="0"/>
              <a:t>Quite expensive (involves processing large expanded queries) </a:t>
            </a:r>
          </a:p>
          <a:p>
            <a:pPr lvl="1"/>
            <a:r>
              <a:rPr lang="en-US" dirty="0" smtClean="0"/>
              <a:t>Cost–benefit tradeoff not justified for web-scale search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 in practice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21366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suggestion more typically done by search log mining: </a:t>
            </a:r>
          </a:p>
          <a:p>
            <a:pPr lvl="1"/>
            <a:r>
              <a:rPr lang="en-US" dirty="0"/>
              <a:t>See how people reformulate queries </a:t>
            </a:r>
          </a:p>
          <a:p>
            <a:pPr lvl="1"/>
            <a:r>
              <a:rPr lang="en-US" dirty="0"/>
              <a:t>. . . and suggest these reformulations to others </a:t>
            </a:r>
          </a:p>
          <a:p>
            <a:pPr lvl="1"/>
            <a:r>
              <a:rPr lang="en-US" dirty="0"/>
              <a:t>Also how spelling correction is done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expansion in practice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7021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Handling wildcard terms in query</a:t>
            </a:r>
          </a:p>
          <a:p>
            <a:r>
              <a:rPr lang="en-AU" dirty="0" smtClean="0"/>
              <a:t>Query expansion:</a:t>
            </a:r>
          </a:p>
          <a:p>
            <a:pPr lvl="1"/>
            <a:r>
              <a:rPr lang="en-AU" dirty="0" smtClean="0"/>
              <a:t>global methods including thesauri, models of term similarity</a:t>
            </a:r>
          </a:p>
          <a:p>
            <a:pPr lvl="1"/>
            <a:r>
              <a:rPr lang="en-AU" dirty="0" smtClean="0"/>
              <a:t>local methods, particularly (pseudo) relevance feedback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3.1 &amp; 3.2 “Dictionaries </a:t>
            </a:r>
            <a:r>
              <a:rPr lang="en-AU" dirty="0"/>
              <a:t>and tolerant </a:t>
            </a:r>
            <a:r>
              <a:rPr lang="en-AU" dirty="0" smtClean="0"/>
              <a:t>retrieval” </a:t>
            </a:r>
          </a:p>
          <a:p>
            <a:pPr lvl="1"/>
            <a:r>
              <a:rPr lang="en-AU" dirty="0" smtClean="0"/>
              <a:t>MRS </a:t>
            </a:r>
            <a:r>
              <a:rPr lang="en-AU" dirty="0" err="1" smtClean="0"/>
              <a:t>Ch</a:t>
            </a:r>
            <a:r>
              <a:rPr lang="en-AU" dirty="0" smtClean="0"/>
              <a:t> 9 “</a:t>
            </a:r>
            <a:r>
              <a:rPr lang="en-AU" dirty="0"/>
              <a:t>Relevance feedback and query </a:t>
            </a:r>
            <a:r>
              <a:rPr lang="en-AU" dirty="0" smtClean="0"/>
              <a:t>expansion”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What </a:t>
            </a:r>
            <a:r>
              <a:rPr lang="en-AU" dirty="0"/>
              <a:t>if we don’t know how to spell a crucial search </a:t>
            </a:r>
            <a:r>
              <a:rPr lang="en-AU" dirty="0" smtClean="0"/>
              <a:t>term?</a:t>
            </a:r>
          </a:p>
          <a:p>
            <a:r>
              <a:rPr lang="en-AU" dirty="0" smtClean="0"/>
              <a:t>Some </a:t>
            </a:r>
            <a:r>
              <a:rPr lang="en-AU" dirty="0"/>
              <a:t>words have many accepted spellings (particularly foreign names)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Gaddafi, </a:t>
            </a:r>
            <a:r>
              <a:rPr lang="en-AU" dirty="0" err="1">
                <a:solidFill>
                  <a:srgbClr val="FF0000"/>
                </a:solidFill>
              </a:rPr>
              <a:t>Kadafi</a:t>
            </a:r>
            <a:r>
              <a:rPr lang="en-AU" dirty="0">
                <a:solidFill>
                  <a:srgbClr val="FF0000"/>
                </a:solidFill>
              </a:rPr>
              <a:t>, Qaddafi, </a:t>
            </a:r>
            <a:r>
              <a:rPr lang="en-AU" dirty="0" err="1">
                <a:solidFill>
                  <a:srgbClr val="FF0000"/>
                </a:solidFill>
              </a:rPr>
              <a:t>Gathafi</a:t>
            </a:r>
            <a:r>
              <a:rPr lang="en-AU" dirty="0">
                <a:solidFill>
                  <a:srgbClr val="FF0000"/>
                </a:solidFill>
              </a:rPr>
              <a:t>, </a:t>
            </a:r>
            <a:r>
              <a:rPr lang="en-AU" dirty="0" err="1">
                <a:solidFill>
                  <a:srgbClr val="FF0000"/>
                </a:solidFill>
              </a:rPr>
              <a:t>Kadafi</a:t>
            </a:r>
            <a:r>
              <a:rPr lang="en-AU" dirty="0"/>
              <a:t> or </a:t>
            </a:r>
            <a:r>
              <a:rPr lang="en-AU" dirty="0" err="1" smtClean="0">
                <a:solidFill>
                  <a:srgbClr val="FF0000"/>
                </a:solidFill>
              </a:rPr>
              <a:t>Gadafy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Or </a:t>
            </a:r>
            <a:r>
              <a:rPr lang="en-AU" dirty="0"/>
              <a:t>just are a nightmare to spell, e.g</a:t>
            </a:r>
            <a:r>
              <a:rPr lang="en-AU" dirty="0" smtClean="0"/>
              <a:t>., the volcano </a:t>
            </a:r>
            <a:r>
              <a:rPr lang="en-AU" i="1" dirty="0" err="1" smtClean="0"/>
              <a:t>Eyjafjallajökull</a:t>
            </a:r>
            <a:endParaRPr lang="en-AU" dirty="0"/>
          </a:p>
          <a:p>
            <a:pPr lvl="1"/>
            <a:r>
              <a:rPr lang="en-AU" dirty="0" smtClean="0"/>
              <a:t>might query </a:t>
            </a:r>
            <a:r>
              <a:rPr lang="en-AU" dirty="0"/>
              <a:t>on </a:t>
            </a:r>
            <a:r>
              <a:rPr lang="en-AU" dirty="0" err="1" smtClean="0">
                <a:solidFill>
                  <a:srgbClr val="FF0000"/>
                </a:solidFill>
              </a:rPr>
              <a:t>eyja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0000"/>
                </a:solidFill>
              </a:rPr>
              <a:t>e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AU" dirty="0" err="1" smtClean="0">
                <a:solidFill>
                  <a:srgbClr val="FF0000"/>
                </a:solidFill>
              </a:rPr>
              <a:t>kull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/>
              <a:t>or </a:t>
            </a:r>
            <a:r>
              <a:rPr lang="en-AU" dirty="0" smtClean="0">
                <a:solidFill>
                  <a:srgbClr val="FF0000"/>
                </a:solidFill>
              </a:rPr>
              <a:t>E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AU" dirty="0" err="1" smtClean="0">
                <a:solidFill>
                  <a:srgbClr val="FF0000"/>
                </a:solidFill>
              </a:rPr>
              <a:t>yall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AU" dirty="0" err="1" smtClean="0">
                <a:solidFill>
                  <a:srgbClr val="FF0000"/>
                </a:solidFill>
              </a:rPr>
              <a:t>kull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 smtClean="0"/>
              <a:t>To </a:t>
            </a:r>
            <a:r>
              <a:rPr lang="en-AU" dirty="0"/>
              <a:t>support these kinds of queries, we need to be able to search over sub-word </a:t>
            </a:r>
            <a:r>
              <a:rPr lang="en-AU" dirty="0" smtClean="0"/>
              <a:t>units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Wildcard queries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1470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Generally useful tool to allow incomplete query </a:t>
            </a:r>
            <a:r>
              <a:rPr lang="en-AU" dirty="0" smtClean="0"/>
              <a:t>terms</a:t>
            </a:r>
          </a:p>
          <a:p>
            <a:pPr lvl="1"/>
            <a:r>
              <a:rPr lang="en-AU" dirty="0" smtClean="0"/>
              <a:t>leading </a:t>
            </a:r>
            <a:r>
              <a:rPr lang="en-AU" dirty="0"/>
              <a:t>wildcard: </a:t>
            </a:r>
            <a:r>
              <a:rPr lang="en-AU" dirty="0" smtClean="0"/>
              <a:t>	</a:t>
            </a:r>
            <a:r>
              <a:rPr lang="en-AU" b="1" dirty="0" smtClean="0"/>
              <a:t>*</a:t>
            </a:r>
            <a:r>
              <a:rPr lang="en-AU" b="1" dirty="0" err="1" smtClean="0"/>
              <a:t>addafi</a:t>
            </a:r>
            <a:endParaRPr lang="en-AU" b="1" dirty="0" smtClean="0"/>
          </a:p>
          <a:p>
            <a:pPr lvl="1"/>
            <a:r>
              <a:rPr lang="en-AU" dirty="0" smtClean="0"/>
              <a:t>trailing </a:t>
            </a:r>
            <a:r>
              <a:rPr lang="en-AU" dirty="0"/>
              <a:t>wildcard</a:t>
            </a:r>
            <a:r>
              <a:rPr lang="en-AU" dirty="0" smtClean="0"/>
              <a:t>:		</a:t>
            </a:r>
            <a:r>
              <a:rPr lang="en-AU" b="1" dirty="0" smtClean="0"/>
              <a:t>Gadd*</a:t>
            </a:r>
          </a:p>
          <a:p>
            <a:pPr lvl="1"/>
            <a:r>
              <a:rPr lang="en-AU" dirty="0" smtClean="0"/>
              <a:t>internal </a:t>
            </a:r>
            <a:r>
              <a:rPr lang="en-AU" dirty="0"/>
              <a:t>wildcard: </a:t>
            </a:r>
            <a:r>
              <a:rPr lang="en-AU" dirty="0" smtClean="0"/>
              <a:t>	</a:t>
            </a:r>
            <a:r>
              <a:rPr lang="en-AU" b="1" dirty="0" smtClean="0"/>
              <a:t>Gad*fi</a:t>
            </a:r>
          </a:p>
          <a:p>
            <a:pPr lvl="1"/>
            <a:r>
              <a:rPr lang="en-AU" dirty="0" smtClean="0"/>
              <a:t>several </a:t>
            </a:r>
            <a:r>
              <a:rPr lang="en-AU" dirty="0"/>
              <a:t>wildcards: </a:t>
            </a:r>
            <a:r>
              <a:rPr lang="en-AU" dirty="0" smtClean="0"/>
              <a:t>	</a:t>
            </a:r>
            <a:r>
              <a:rPr lang="en-AU" b="1" dirty="0" smtClean="0"/>
              <a:t>*</a:t>
            </a:r>
            <a:r>
              <a:rPr lang="en-AU" b="1" dirty="0"/>
              <a:t>add*fi</a:t>
            </a:r>
          </a:p>
          <a:p>
            <a:r>
              <a:rPr lang="en-AU" dirty="0"/>
              <a:t>Must map these patterns to term/s in our vocabulary, then we can query the index using the vocabulary terms.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Wildcard queries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862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tree, e.g., B+ tree, over the </a:t>
            </a:r>
            <a:r>
              <a:rPr lang="en-US" dirty="0" smtClean="0"/>
              <a:t>vocabulary, using </a:t>
            </a:r>
            <a:r>
              <a:rPr lang="en-US" dirty="0"/>
              <a:t>a sort order over the vocabulary entries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find all vocabulary items matching trailing </a:t>
            </a:r>
            <a:r>
              <a:rPr lang="en-US" dirty="0" smtClean="0"/>
              <a:t>wildcards</a:t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child nodes will share the common prefix</a:t>
            </a:r>
            <a:br>
              <a:rPr lang="en-US" dirty="0"/>
            </a:br>
            <a:r>
              <a:rPr lang="en-US" dirty="0"/>
              <a:t>e.g., </a:t>
            </a:r>
            <a:r>
              <a:rPr lang="en-US" b="1" dirty="0"/>
              <a:t>Gadd*</a:t>
            </a:r>
            <a:r>
              <a:rPr lang="en-US" dirty="0"/>
              <a:t> → </a:t>
            </a:r>
            <a:r>
              <a:rPr lang="en-US" b="1" dirty="0"/>
              <a:t>Gadd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about leading wildcards?</a:t>
            </a:r>
            <a:br>
              <a:rPr lang="en-US" dirty="0"/>
            </a:br>
            <a:r>
              <a:rPr lang="en-US" dirty="0"/>
              <a:t>easy, just use a tree in reverse order, to allow suffix matching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b="1" dirty="0"/>
              <a:t>*</a:t>
            </a:r>
            <a:r>
              <a:rPr lang="en-US" b="1" dirty="0" err="1"/>
              <a:t>addafi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 err="1"/>
              <a:t>ifadda</a:t>
            </a:r>
            <a:r>
              <a:rPr lang="en-US" b="1" dirty="0"/>
              <a:t> </a:t>
            </a:r>
          </a:p>
          <a:p>
            <a:r>
              <a:rPr lang="en-US" dirty="0" smtClean="0"/>
              <a:t>General wildcard queries not so easy </a:t>
            </a:r>
            <a:endParaRPr lang="en-US" dirty="0"/>
          </a:p>
          <a:p>
            <a:pPr lvl="1"/>
            <a:r>
              <a:rPr lang="en-US" dirty="0" smtClean="0"/>
              <a:t>can match </a:t>
            </a:r>
            <a:r>
              <a:rPr lang="en-US" dirty="0"/>
              <a:t>prefix and </a:t>
            </a:r>
            <a:r>
              <a:rPr lang="en-US" dirty="0" smtClean="0"/>
              <a:t>suffix, </a:t>
            </a:r>
            <a:r>
              <a:rPr lang="en-US" dirty="0"/>
              <a:t>and intersect </a:t>
            </a:r>
            <a:r>
              <a:rPr lang="en-US" dirty="0" smtClean="0"/>
              <a:t>results to </a:t>
            </a:r>
            <a:r>
              <a:rPr lang="en-US" dirty="0"/>
              <a:t>obtain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filter </a:t>
            </a:r>
            <a:r>
              <a:rPr lang="en-US" dirty="0"/>
              <a:t>these to find the entries which match the pattern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based approach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976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elegant method is to store an index over the vocabulary items </a:t>
            </a:r>
            <a:endParaRPr lang="en-US" dirty="0" smtClean="0"/>
          </a:p>
          <a:p>
            <a:pPr lvl="1"/>
            <a:r>
              <a:rPr lang="en-US" dirty="0" smtClean="0"/>
              <a:t>append </a:t>
            </a:r>
            <a:r>
              <a:rPr lang="en-US" dirty="0"/>
              <a:t>a sentinel symbol, $, to each term </a:t>
            </a:r>
            <a:endParaRPr lang="en-US" dirty="0" smtClean="0"/>
          </a:p>
          <a:p>
            <a:pPr lvl="1"/>
            <a:r>
              <a:rPr lang="en-US" b="1" dirty="0" smtClean="0"/>
              <a:t>rotate </a:t>
            </a:r>
            <a:r>
              <a:rPr lang="en-US" dirty="0"/>
              <a:t>the term by a character at a time 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in a sorted tree the mappings between the rotated versions and the term </a:t>
            </a:r>
          </a:p>
          <a:p>
            <a:r>
              <a:rPr lang="en-US" dirty="0"/>
              <a:t>Example: ‘</a:t>
            </a:r>
            <a:r>
              <a:rPr lang="en-US" i="1" dirty="0"/>
              <a:t>rotate</a:t>
            </a:r>
            <a:r>
              <a:rPr lang="en-US" dirty="0"/>
              <a:t>’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rotate$ </a:t>
            </a:r>
            <a:r>
              <a:rPr lang="en-US" b="1" dirty="0" err="1">
                <a:solidFill>
                  <a:srgbClr val="FF0000"/>
                </a:solidFill>
              </a:rPr>
              <a:t>otate$r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tate$ro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ate$rot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te$ro</a:t>
            </a:r>
            <a:r>
              <a:rPr lang="en-US" b="1" dirty="0" err="1">
                <a:solidFill>
                  <a:srgbClr val="FF0000"/>
                </a:solidFill>
              </a:rPr>
              <a:t>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e$rotat</a:t>
            </a:r>
            <a:r>
              <a:rPr lang="en-US" b="1" dirty="0">
                <a:solidFill>
                  <a:srgbClr val="FF0000"/>
                </a:solidFill>
              </a:rPr>
              <a:t> $rotate </a:t>
            </a:r>
            <a:r>
              <a:rPr lang="en-US" dirty="0" smtClean="0"/>
              <a:t>→ </a:t>
            </a:r>
            <a:r>
              <a:rPr lang="en-US" b="1" dirty="0">
                <a:solidFill>
                  <a:srgbClr val="FF0000"/>
                </a:solidFill>
              </a:rPr>
              <a:t>rotate </a:t>
            </a:r>
          </a:p>
          <a:p>
            <a:r>
              <a:rPr lang="en-US" dirty="0"/>
              <a:t>Consider searching for </a:t>
            </a:r>
            <a:r>
              <a:rPr lang="en-US" b="1" dirty="0" err="1" smtClean="0"/>
              <a:t>ro</a:t>
            </a:r>
            <a:r>
              <a:rPr lang="en-US" b="1" dirty="0" smtClean="0"/>
              <a:t>*</a:t>
            </a:r>
            <a:r>
              <a:rPr lang="en-US" b="1" dirty="0" err="1" smtClean="0"/>
              <a:t>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sentinel, </a:t>
            </a:r>
            <a:r>
              <a:rPr lang="en-US" b="1" dirty="0" err="1" smtClean="0"/>
              <a:t>ro</a:t>
            </a:r>
            <a:r>
              <a:rPr lang="en-US" b="1" dirty="0" smtClean="0"/>
              <a:t>*</a:t>
            </a:r>
            <a:r>
              <a:rPr lang="en-US" b="1" dirty="0" err="1" smtClean="0"/>
              <a:t>te</a:t>
            </a:r>
            <a:r>
              <a:rPr lang="en-US" b="1" dirty="0" smtClean="0"/>
              <a:t>$</a:t>
            </a:r>
          </a:p>
          <a:p>
            <a:pPr lvl="1"/>
            <a:r>
              <a:rPr lang="en-US" dirty="0" smtClean="0"/>
              <a:t>rotate </a:t>
            </a:r>
            <a:r>
              <a:rPr lang="en-US" dirty="0"/>
              <a:t>the wildcard to the end, </a:t>
            </a:r>
            <a:r>
              <a:rPr lang="en-US" b="1" dirty="0" err="1"/>
              <a:t>te$ro</a:t>
            </a:r>
            <a:r>
              <a:rPr lang="en-US" b="1" dirty="0"/>
              <a:t>* </a:t>
            </a:r>
            <a:endParaRPr lang="en-US" b="1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lookup in </a:t>
            </a:r>
            <a:r>
              <a:rPr lang="en-US" dirty="0" smtClean="0"/>
              <a:t>permuterm </a:t>
            </a:r>
            <a:r>
              <a:rPr lang="en-US" dirty="0"/>
              <a:t>index, </a:t>
            </a:r>
            <a:r>
              <a:rPr lang="en-US" b="1" dirty="0" err="1"/>
              <a:t>te$ro</a:t>
            </a:r>
            <a:r>
              <a:rPr lang="en-US" b="1" dirty="0"/>
              <a:t> </a:t>
            </a:r>
            <a:endParaRPr lang="en-US" b="1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Permuterm </a:t>
            </a:r>
            <a:r>
              <a:rPr lang="en-US" dirty="0" smtClean="0"/>
              <a:t>index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4830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Matches </a:t>
            </a:r>
            <a:r>
              <a:rPr lang="en-US" dirty="0"/>
              <a:t>for </a:t>
            </a:r>
            <a:r>
              <a:rPr lang="en-US" b="1" dirty="0" err="1"/>
              <a:t>te$ro</a:t>
            </a:r>
            <a:r>
              <a:rPr lang="en-US" dirty="0"/>
              <a:t> prefix in permuterm index may uncover </a:t>
            </a:r>
            <a:endParaRPr lang="en-US" dirty="0" smtClean="0"/>
          </a:p>
          <a:p>
            <a:pPr lvl="1"/>
            <a:r>
              <a:rPr lang="en-US" dirty="0" err="1" smtClean="0"/>
              <a:t>te$rota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rotate</a:t>
            </a:r>
          </a:p>
          <a:p>
            <a:pPr lvl="1"/>
            <a:r>
              <a:rPr lang="en-US" dirty="0" err="1" smtClean="0"/>
              <a:t>te$ro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rote</a:t>
            </a:r>
          </a:p>
          <a:p>
            <a:pPr lvl="1"/>
            <a:r>
              <a:rPr lang="en-US" dirty="0" err="1" smtClean="0"/>
              <a:t>te$rou</a:t>
            </a:r>
            <a:r>
              <a:rPr lang="en-US" dirty="0" smtClean="0"/>
              <a:t> </a:t>
            </a:r>
            <a:r>
              <a:rPr lang="en-US" dirty="0"/>
              <a:t>→ route </a:t>
            </a:r>
          </a:p>
          <a:p>
            <a:pPr lvl="1"/>
            <a:r>
              <a:rPr lang="en-US" dirty="0" err="1" smtClean="0"/>
              <a:t>te$roulet</a:t>
            </a:r>
            <a:r>
              <a:rPr lang="en-US" dirty="0" smtClean="0"/>
              <a:t> </a:t>
            </a:r>
            <a:r>
              <a:rPr lang="en-US" dirty="0"/>
              <a:t>→ roulette </a:t>
            </a:r>
          </a:p>
          <a:p>
            <a:r>
              <a:rPr lang="en-US" dirty="0"/>
              <a:t>Permuterm index supports </a:t>
            </a:r>
            <a:endParaRPr lang="en-US" dirty="0" smtClean="0"/>
          </a:p>
          <a:p>
            <a:pPr lvl="1"/>
            <a:r>
              <a:rPr lang="en-US" dirty="0" smtClean="0"/>
              <a:t>single </a:t>
            </a:r>
            <a:r>
              <a:rPr lang="en-US" dirty="0"/>
              <a:t>leading, trailing or internal wildcard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to use several wildcards still requires final filtering step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we have found the terms, </a:t>
            </a:r>
            <a:r>
              <a:rPr lang="en-US" dirty="0" smtClean="0"/>
              <a:t>use inverted </a:t>
            </a:r>
            <a:r>
              <a:rPr lang="en-US" dirty="0"/>
              <a:t>index to find matching documents and combine the results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Permuterm index lookup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54566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/>
              <a:t>motorbike</a:t>
            </a:r>
            <a:r>
              <a:rPr lang="en-US" dirty="0"/>
              <a:t>” </a:t>
            </a:r>
            <a:r>
              <a:rPr lang="en-US" dirty="0" smtClean="0"/>
              <a:t>		Will </a:t>
            </a:r>
            <a:r>
              <a:rPr lang="en-US" dirty="0"/>
              <a:t>miss references to “motorcycles”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/>
              <a:t>java</a:t>
            </a:r>
            <a:r>
              <a:rPr lang="en-US" dirty="0"/>
              <a:t>” </a:t>
            </a:r>
            <a:r>
              <a:rPr lang="en-US" dirty="0" smtClean="0"/>
              <a:t>				Island</a:t>
            </a:r>
            <a:r>
              <a:rPr lang="en-US" dirty="0"/>
              <a:t>, coffee, or programming language? </a:t>
            </a:r>
          </a:p>
          <a:p>
            <a:r>
              <a:rPr lang="en-US" dirty="0"/>
              <a:t>“</a:t>
            </a:r>
            <a:r>
              <a:rPr lang="en-US" b="1" dirty="0"/>
              <a:t>vehicle </a:t>
            </a:r>
            <a:r>
              <a:rPr lang="en-US" b="1" dirty="0" smtClean="0"/>
              <a:t>theft</a:t>
            </a:r>
            <a:r>
              <a:rPr lang="en-US" dirty="0" smtClean="0"/>
              <a:t>”	Motorbike</a:t>
            </a:r>
            <a:r>
              <a:rPr lang="en-US" dirty="0"/>
              <a:t>, car, truck theft? </a:t>
            </a:r>
            <a:endParaRPr lang="en-US" dirty="0" smtClean="0"/>
          </a:p>
          <a:p>
            <a:r>
              <a:rPr lang="en-US" dirty="0" smtClean="0"/>
              <a:t>Consider lexical relations seen earlier:</a:t>
            </a:r>
          </a:p>
          <a:p>
            <a:pPr lvl="1"/>
            <a:r>
              <a:rPr lang="en-US" dirty="0" smtClean="0"/>
              <a:t>synonyms, homonyms, hypo/hyper-</a:t>
            </a:r>
            <a:r>
              <a:rPr lang="en-US" dirty="0" err="1" smtClean="0"/>
              <a:t>nyms</a:t>
            </a:r>
            <a:r>
              <a:rPr lang="en-US" dirty="0" smtClean="0"/>
              <a:t>, meronyms, </a:t>
            </a:r>
            <a:r>
              <a:rPr lang="en-US" dirty="0" err="1" smtClean="0"/>
              <a:t>holonyms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also misspellings, foreign terms, idioms, slang, </a:t>
            </a:r>
            <a:r>
              <a:rPr lang="is-IS" dirty="0" smtClean="0">
                <a:effectLst/>
              </a:rPr>
              <a:t>…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Query narrowness and ambiguity 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992866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broad types of method for refining the query </a:t>
            </a:r>
          </a:p>
          <a:p>
            <a:pPr lvl="1"/>
            <a:r>
              <a:rPr lang="en-US" b="1" dirty="0"/>
              <a:t>Global methods</a:t>
            </a:r>
            <a:r>
              <a:rPr lang="en-US" dirty="0"/>
              <a:t> reformulate query terms independent of the query results </a:t>
            </a:r>
          </a:p>
          <a:p>
            <a:pPr lvl="2"/>
            <a:r>
              <a:rPr lang="en-US" dirty="0"/>
              <a:t>using a thesaurus or </a:t>
            </a:r>
            <a:r>
              <a:rPr lang="en-US" dirty="0" smtClean="0"/>
              <a:t>WordNet, or via </a:t>
            </a:r>
            <a:r>
              <a:rPr lang="en-US" dirty="0"/>
              <a:t>automatic thesaurus generation </a:t>
            </a:r>
          </a:p>
          <a:p>
            <a:pPr lvl="1"/>
            <a:r>
              <a:rPr lang="en-US" b="1" dirty="0"/>
              <a:t>Local methods </a:t>
            </a:r>
            <a:r>
              <a:rPr lang="en-US" dirty="0"/>
              <a:t>reformulate query based on initial results for the query </a:t>
            </a:r>
          </a:p>
          <a:p>
            <a:pPr lvl="2"/>
            <a:r>
              <a:rPr lang="en-US" dirty="0" smtClean="0"/>
              <a:t>using (manual) </a:t>
            </a:r>
            <a:r>
              <a:rPr lang="en-US" dirty="0"/>
              <a:t>relevance </a:t>
            </a:r>
            <a:r>
              <a:rPr lang="en-US" dirty="0" smtClean="0"/>
              <a:t>feedback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pseudo relevance </a:t>
            </a:r>
            <a:r>
              <a:rPr lang="en-US" dirty="0" smtClean="0"/>
              <a:t>feedback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indirect feedback, e.g., click-through data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clarifying queries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1900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5085</TotalTime>
  <Words>968</Words>
  <Application>Microsoft Macintosh PowerPoint</Application>
  <PresentationFormat>On-screen Show (4:3)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Query expansion and relevance feedback</vt:lpstr>
      <vt:lpstr>overview</vt:lpstr>
      <vt:lpstr>Wildcard queries</vt:lpstr>
      <vt:lpstr>Wildcard queries</vt:lpstr>
      <vt:lpstr>Tree based approach</vt:lpstr>
      <vt:lpstr>Permuterm index</vt:lpstr>
      <vt:lpstr>Permuterm index lookup </vt:lpstr>
      <vt:lpstr>Query narrowness and ambiguity </vt:lpstr>
      <vt:lpstr>clarifying queries</vt:lpstr>
      <vt:lpstr>Global methods: possibilities </vt:lpstr>
      <vt:lpstr>Clarifying queries: manual thesaurus </vt:lpstr>
      <vt:lpstr>Automatic thesaurus </vt:lpstr>
      <vt:lpstr>Individually expanding query terms </vt:lpstr>
      <vt:lpstr>expansion through automatic feedback</vt:lpstr>
      <vt:lpstr>expansion through relevance feedback</vt:lpstr>
      <vt:lpstr>Rocchio algorithm for RF </vt:lpstr>
      <vt:lpstr>Rocchio in pictures</vt:lpstr>
      <vt:lpstr>Rocchio in numbers</vt:lpstr>
      <vt:lpstr>Analysing rocchio Algorithm</vt:lpstr>
      <vt:lpstr>Query expansion in practice </vt:lpstr>
      <vt:lpstr>Query expansion in practice 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309</cp:revision>
  <cp:lastPrinted>2016-05-10T00:07:42Z</cp:lastPrinted>
  <dcterms:created xsi:type="dcterms:W3CDTF">2016-04-18T06:26:05Z</dcterms:created>
  <dcterms:modified xsi:type="dcterms:W3CDTF">2017-04-19T01:38:03Z</dcterms:modified>
</cp:coreProperties>
</file>