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1" r:id="rId1"/>
  </p:sldMasterIdLst>
  <p:notesMasterIdLst>
    <p:notesMasterId r:id="rId27"/>
  </p:notesMasterIdLst>
  <p:sldIdLst>
    <p:sldId id="256" r:id="rId2"/>
    <p:sldId id="278" r:id="rId3"/>
    <p:sldId id="285" r:id="rId4"/>
    <p:sldId id="286" r:id="rId5"/>
    <p:sldId id="287" r:id="rId6"/>
    <p:sldId id="288" r:id="rId7"/>
    <p:sldId id="289" r:id="rId8"/>
    <p:sldId id="290" r:id="rId9"/>
    <p:sldId id="291" r:id="rId10"/>
    <p:sldId id="294" r:id="rId11"/>
    <p:sldId id="293" r:id="rId12"/>
    <p:sldId id="292" r:id="rId13"/>
    <p:sldId id="295" r:id="rId14"/>
    <p:sldId id="296" r:id="rId15"/>
    <p:sldId id="297" r:id="rId16"/>
    <p:sldId id="298" r:id="rId17"/>
    <p:sldId id="299" r:id="rId18"/>
    <p:sldId id="300" r:id="rId19"/>
    <p:sldId id="301" r:id="rId20"/>
    <p:sldId id="302" r:id="rId21"/>
    <p:sldId id="303" r:id="rId22"/>
    <p:sldId id="306" r:id="rId23"/>
    <p:sldId id="304" r:id="rId24"/>
    <p:sldId id="305" r:id="rId25"/>
    <p:sldId id="284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788"/>
    <p:restoredTop sz="94649"/>
  </p:normalViewPr>
  <p:slideViewPr>
    <p:cSldViewPr snapToGrid="0" snapToObjects="1">
      <p:cViewPr varScale="1">
        <p:scale>
          <a:sx n="136" d="100"/>
          <a:sy n="136" d="100"/>
        </p:scale>
        <p:origin x="216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A97A5B-EA5E-9E4E-B952-F7E0D0C1A3D8}" type="datetimeFigureOut">
              <a:rPr lang="en-US" smtClean="0"/>
              <a:t>4/19/17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142DFD-E891-9644-AE8A-31EC826A3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7461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might be misspelled in the collection; </a:t>
            </a:r>
          </a:p>
          <a:p>
            <a:r>
              <a:rPr lang="en-AU" smtClean="0"/>
              <a:t>lexicon</a:t>
            </a:r>
            <a:r>
              <a:rPr lang="en-AU" baseline="0" smtClean="0"/>
              <a:t> of terms may be massive, million+ entries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42DFD-E891-9644-AE8A-31EC826A325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5641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42DFD-E891-9644-AE8A-31EC826A325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730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/>
        </p:nvSpPr>
        <p:spPr>
          <a:xfrm flipV="1">
            <a:off x="285751" y="4317817"/>
            <a:ext cx="8572500" cy="185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35718" tIns="35718" rIns="35718" bIns="35718" anchor="ctr"/>
          <a:lstStyle/>
          <a:p>
            <a:pPr defTabSz="32149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12" name="Shape 12"/>
          <p:cNvSpPr>
            <a:spLocks noGrp="1"/>
          </p:cNvSpPr>
          <p:nvPr>
            <p:ph type="title"/>
          </p:nvPr>
        </p:nvSpPr>
        <p:spPr>
          <a:xfrm>
            <a:off x="285751" y="4518422"/>
            <a:ext cx="8572500" cy="1902024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defRPr sz="5443">
                <a:latin typeface="Arial Narrow" panose="020B0606020202030204" pitchFamily="34" charset="0"/>
              </a:defRPr>
            </a:lvl1pPr>
          </a:lstStyle>
          <a:p>
            <a:r>
              <a:rPr lang="en-AU" smtClean="0"/>
              <a:t>Click to edit Master title style</a:t>
            </a:r>
            <a:endParaRPr dirty="0"/>
          </a:p>
        </p:txBody>
      </p:sp>
      <p:sp>
        <p:nvSpPr>
          <p:cNvPr id="13" name="Shape 13"/>
          <p:cNvSpPr>
            <a:spLocks noGrp="1"/>
          </p:cNvSpPr>
          <p:nvPr>
            <p:ph type="body" sz="quarter" idx="1"/>
          </p:nvPr>
        </p:nvSpPr>
        <p:spPr>
          <a:xfrm>
            <a:off x="285751" y="3000375"/>
            <a:ext cx="8572500" cy="1268015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1618"/>
              </a:spcBef>
              <a:buClrTx/>
              <a:buSzTx/>
              <a:buFontTx/>
              <a:buNone/>
              <a:defRPr sz="3798" cap="all">
                <a:solidFill>
                  <a:srgbClr val="A6AAA9"/>
                </a:solidFill>
                <a:latin typeface="Arial Narrow" panose="020B0606020202030204" pitchFamily="34" charset="0"/>
                <a:ea typeface="Arial Narrow" panose="020B0606020202030204" pitchFamily="34" charset="0"/>
                <a:cs typeface="Arial Narrow" panose="020B0606020202030204" pitchFamily="34" charset="0"/>
                <a:sym typeface="DIN Alternate"/>
              </a:defRPr>
            </a:lvl1pPr>
            <a:lvl2pPr marL="0" indent="160745">
              <a:lnSpc>
                <a:spcPct val="80000"/>
              </a:lnSpc>
              <a:spcBef>
                <a:spcPts val="1618"/>
              </a:spcBef>
              <a:buClrTx/>
              <a:buSzTx/>
              <a:buFontTx/>
              <a:buNone/>
              <a:defRPr sz="3798" cap="all">
                <a:solidFill>
                  <a:srgbClr val="A6AAA9"/>
                </a:solidFill>
                <a:latin typeface="Arial Narrow" panose="020B0606020202030204" pitchFamily="34" charset="0"/>
                <a:ea typeface="Arial Narrow" panose="020B0606020202030204" pitchFamily="34" charset="0"/>
                <a:cs typeface="Arial Narrow" panose="020B0606020202030204" pitchFamily="34" charset="0"/>
                <a:sym typeface="DIN Alternate"/>
              </a:defRPr>
            </a:lvl2pPr>
            <a:lvl3pPr marL="0" indent="321490">
              <a:lnSpc>
                <a:spcPct val="80000"/>
              </a:lnSpc>
              <a:spcBef>
                <a:spcPts val="1618"/>
              </a:spcBef>
              <a:buClrTx/>
              <a:buSzTx/>
              <a:buFontTx/>
              <a:buNone/>
              <a:defRPr sz="3798" cap="all">
                <a:solidFill>
                  <a:srgbClr val="A6AAA9"/>
                </a:solidFill>
                <a:latin typeface="Arial Narrow" panose="020B0606020202030204" pitchFamily="34" charset="0"/>
                <a:ea typeface="Arial Narrow" panose="020B0606020202030204" pitchFamily="34" charset="0"/>
                <a:cs typeface="Arial Narrow" panose="020B0606020202030204" pitchFamily="34" charset="0"/>
                <a:sym typeface="DIN Alternate"/>
              </a:defRPr>
            </a:lvl3pPr>
            <a:lvl4pPr marL="0" indent="482235">
              <a:lnSpc>
                <a:spcPct val="80000"/>
              </a:lnSpc>
              <a:spcBef>
                <a:spcPts val="1618"/>
              </a:spcBef>
              <a:buClrTx/>
              <a:buSzTx/>
              <a:buFontTx/>
              <a:buNone/>
              <a:defRPr sz="3798" cap="all">
                <a:solidFill>
                  <a:srgbClr val="A6AAA9"/>
                </a:solidFill>
                <a:latin typeface="Arial Narrow" panose="020B0606020202030204" pitchFamily="34" charset="0"/>
                <a:ea typeface="Arial Narrow" panose="020B0606020202030204" pitchFamily="34" charset="0"/>
                <a:cs typeface="Arial Narrow" panose="020B0606020202030204" pitchFamily="34" charset="0"/>
                <a:sym typeface="DIN Alternate"/>
              </a:defRPr>
            </a:lvl4pPr>
            <a:lvl5pPr marL="0" indent="642979">
              <a:lnSpc>
                <a:spcPct val="80000"/>
              </a:lnSpc>
              <a:spcBef>
                <a:spcPts val="1618"/>
              </a:spcBef>
              <a:buClrTx/>
              <a:buSzTx/>
              <a:buFontTx/>
              <a:buNone/>
              <a:defRPr sz="3798" cap="all">
                <a:solidFill>
                  <a:srgbClr val="A6AAA9"/>
                </a:solidFill>
                <a:latin typeface="Arial Narrow" panose="020B0606020202030204" pitchFamily="34" charset="0"/>
                <a:ea typeface="Arial Narrow" panose="020B0606020202030204" pitchFamily="34" charset="0"/>
                <a:cs typeface="Arial Narrow" panose="020B0606020202030204" pitchFamily="34" charset="0"/>
                <a:sym typeface="DIN Alternate"/>
              </a:defRPr>
            </a:lvl5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dirty="0"/>
          </a:p>
        </p:txBody>
      </p:sp>
      <p:sp>
        <p:nvSpPr>
          <p:cNvPr id="14" name="Shape 14"/>
          <p:cNvSpPr>
            <a:spLocks noGrp="1"/>
          </p:cNvSpPr>
          <p:nvPr>
            <p:ph type="sldNum" sz="quarter" idx="2"/>
          </p:nvPr>
        </p:nvSpPr>
        <p:spPr>
          <a:xfrm>
            <a:off x="8525289" y="303609"/>
            <a:ext cx="335028" cy="310278"/>
          </a:xfrm>
          <a:prstGeom prst="rect">
            <a:avLst/>
          </a:prstGeom>
        </p:spPr>
        <p:txBody>
          <a:bodyPr/>
          <a:lstStyle/>
          <a:p>
            <a:fld id="{A30AB9CA-273E-1348-A278-120EEEDBA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76907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AU" smtClean="0"/>
              <a:t>‹#›</a:t>
            </a:fld>
            <a:endParaRPr lang="en-AU"/>
          </a:p>
        </p:txBody>
      </p:sp>
      <p:sp>
        <p:nvSpPr>
          <p:cNvPr id="5" name="Shape 3"/>
          <p:cNvSpPr>
            <a:spLocks noGrp="1"/>
          </p:cNvSpPr>
          <p:nvPr>
            <p:ph idx="1"/>
          </p:nvPr>
        </p:nvSpPr>
        <p:spPr>
          <a:xfrm>
            <a:off x="389475" y="1469270"/>
            <a:ext cx="8572500" cy="50299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>
              <a:defRPr sz="2800" baseline="0">
                <a:solidFill>
                  <a:schemeClr val="bg1"/>
                </a:solidFill>
                <a:latin typeface="Arial" charset="0"/>
              </a:defRPr>
            </a:lvl1pPr>
            <a:lvl2pPr>
              <a:spcBef>
                <a:spcPts val="1500"/>
              </a:spcBef>
              <a:defRPr sz="2400" baseline="0">
                <a:solidFill>
                  <a:schemeClr val="bg1"/>
                </a:solidFill>
                <a:latin typeface="Arial" charset="0"/>
              </a:defRPr>
            </a:lvl2pPr>
            <a:lvl3pPr>
              <a:spcBef>
                <a:spcPts val="1300"/>
              </a:spcBef>
              <a:defRPr sz="2000" baseline="0">
                <a:solidFill>
                  <a:schemeClr val="bg1"/>
                </a:solidFill>
                <a:latin typeface="Arial" charset="0"/>
              </a:defRPr>
            </a:lvl3pPr>
            <a:lvl4pPr>
              <a:spcBef>
                <a:spcPts val="1000"/>
              </a:spcBef>
              <a:defRPr sz="1800" baseline="0">
                <a:solidFill>
                  <a:schemeClr val="bg1"/>
                </a:solidFill>
                <a:latin typeface="Arial" charset="0"/>
              </a:defRPr>
            </a:lvl4pPr>
            <a:lvl5pPr>
              <a:spcBef>
                <a:spcPts val="800"/>
              </a:spcBef>
              <a:defRPr sz="1800" baseline="0">
                <a:solidFill>
                  <a:schemeClr val="bg1"/>
                </a:solidFill>
                <a:latin typeface="Arial" charset="0"/>
              </a:defRPr>
            </a:lvl5pPr>
          </a:lstStyle>
          <a:p>
            <a:pPr lvl="0"/>
            <a:r>
              <a:rPr lang="en-AU" dirty="0" smtClean="0"/>
              <a:t>Click to edit Master text styles</a:t>
            </a:r>
          </a:p>
          <a:p>
            <a:pPr lvl="1"/>
            <a:r>
              <a:rPr lang="en-AU" dirty="0" smtClean="0"/>
              <a:t>Second level</a:t>
            </a:r>
          </a:p>
          <a:p>
            <a:pPr lvl="2"/>
            <a:r>
              <a:rPr lang="en-AU" dirty="0" smtClean="0"/>
              <a:t>Third level</a:t>
            </a:r>
          </a:p>
          <a:p>
            <a:pPr lvl="3"/>
            <a:r>
              <a:rPr lang="en-AU" dirty="0" smtClean="0"/>
              <a:t>Fourth level</a:t>
            </a:r>
          </a:p>
          <a:p>
            <a:pPr lvl="4"/>
            <a:r>
              <a:rPr lang="en-AU" dirty="0" smtClean="0"/>
              <a:t>Fifth level</a:t>
            </a:r>
            <a:endParaRPr dirty="0"/>
          </a:p>
        </p:txBody>
      </p:sp>
      <p:sp>
        <p:nvSpPr>
          <p:cNvPr id="6" name="Shape 4"/>
          <p:cNvSpPr txBox="1">
            <a:spLocks/>
          </p:cNvSpPr>
          <p:nvPr/>
        </p:nvSpPr>
        <p:spPr>
          <a:xfrm>
            <a:off x="8657406" y="410767"/>
            <a:ext cx="304570" cy="279819"/>
          </a:xfrm>
          <a:prstGeom prst="rect">
            <a:avLst/>
          </a:prstGeom>
          <a:ln w="12700">
            <a:miter lim="400000"/>
          </a:ln>
        </p:spPr>
        <p:txBody>
          <a:bodyPr wrap="none" lIns="35718" tIns="35718" rIns="35718" bIns="35718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marR="0" indent="22860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0" marR="0" indent="45720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0" marR="0" indent="68580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0" marR="0" indent="91440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  <a:lvl6pPr marL="0" marR="0" indent="114300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6pPr>
            <a:lvl7pPr marL="0" marR="0" indent="137160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7pPr>
            <a:lvl8pPr marL="0" marR="0" indent="160020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8pPr>
            <a:lvl9pPr marL="0" marR="0" indent="182880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9pPr>
          </a:lstStyle>
          <a:p>
            <a:fld id="{86CB4B4D-7CA3-9044-876B-883B54F8677D}" type="slidenum">
              <a:rPr lang="en-AU" sz="1687" smtClean="0"/>
              <a:pPr/>
              <a:t>‹#›</a:t>
            </a:fld>
            <a:endParaRPr lang="en-AU" sz="1687"/>
          </a:p>
        </p:txBody>
      </p:sp>
      <p:sp>
        <p:nvSpPr>
          <p:cNvPr id="7" name="Shape 11"/>
          <p:cNvSpPr/>
          <p:nvPr/>
        </p:nvSpPr>
        <p:spPr>
          <a:xfrm flipV="1">
            <a:off x="285751" y="1251700"/>
            <a:ext cx="8572500" cy="185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35718" tIns="35718" rIns="35718" bIns="35718" anchor="ctr"/>
          <a:lstStyle/>
          <a:p>
            <a:pPr defTabSz="32149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9" name="Shape 61"/>
          <p:cNvSpPr>
            <a:spLocks noGrp="1"/>
          </p:cNvSpPr>
          <p:nvPr>
            <p:ph type="title"/>
          </p:nvPr>
        </p:nvSpPr>
        <p:spPr>
          <a:xfrm>
            <a:off x="404365" y="1"/>
            <a:ext cx="8572500" cy="1150622"/>
          </a:xfrm>
          <a:prstGeom prst="rect">
            <a:avLst/>
          </a:prstGeom>
        </p:spPr>
        <p:txBody>
          <a:bodyPr anchor="b"/>
          <a:lstStyle/>
          <a:p>
            <a:r>
              <a:rPr lang="en-AU" smtClean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7444681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/>
          </p:cNvSpPr>
          <p:nvPr>
            <p:ph type="title"/>
          </p:nvPr>
        </p:nvSpPr>
        <p:spPr>
          <a:xfrm>
            <a:off x="404365" y="641631"/>
            <a:ext cx="8572500" cy="508993"/>
          </a:xfrm>
          <a:prstGeom prst="rect">
            <a:avLst/>
          </a:prstGeom>
        </p:spPr>
        <p:txBody>
          <a:bodyPr/>
          <a:lstStyle/>
          <a:p>
            <a:r>
              <a:rPr lang="en-AU" smtClean="0"/>
              <a:t>Click to edit Master title style</a:t>
            </a:r>
            <a:endParaRPr dirty="0"/>
          </a:p>
        </p:txBody>
      </p:sp>
      <p:sp>
        <p:nvSpPr>
          <p:cNvPr id="62" name="Shape 6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A30AB9CA-273E-1348-A278-120EEEDBA243}" type="slidenum">
              <a:rPr lang="en-US" smtClean="0"/>
              <a:t>‹#›</a:t>
            </a:fld>
            <a:endParaRPr lang="en-US"/>
          </a:p>
        </p:txBody>
      </p:sp>
      <p:sp>
        <p:nvSpPr>
          <p:cNvPr id="4" name="Shape 11"/>
          <p:cNvSpPr/>
          <p:nvPr/>
        </p:nvSpPr>
        <p:spPr>
          <a:xfrm flipV="1">
            <a:off x="285751" y="1251700"/>
            <a:ext cx="8572500" cy="185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35718" tIns="35718" rIns="35718" bIns="35718" anchor="ctr"/>
          <a:lstStyle/>
          <a:p>
            <a:pPr defTabSz="32149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</p:spTree>
    <p:extLst>
      <p:ext uri="{BB962C8B-B14F-4D97-AF65-F5344CB8AC3E}">
        <p14:creationId xmlns:p14="http://schemas.microsoft.com/office/powerpoint/2010/main" val="83067788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/>
        </p:nvSpPr>
        <p:spPr>
          <a:xfrm flipV="1">
            <a:off x="187524" y="1010856"/>
            <a:ext cx="8572500" cy="185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35718" tIns="35718" rIns="35718" bIns="35718" anchor="ctr"/>
          <a:lstStyle/>
          <a:p>
            <a:pPr defTabSz="32149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70" name="Shape 70"/>
          <p:cNvSpPr>
            <a:spLocks noGrp="1"/>
          </p:cNvSpPr>
          <p:nvPr>
            <p:ph type="title"/>
          </p:nvPr>
        </p:nvSpPr>
        <p:spPr>
          <a:xfrm>
            <a:off x="187524" y="500063"/>
            <a:ext cx="8572500" cy="508993"/>
          </a:xfrm>
          <a:prstGeom prst="rect">
            <a:avLst/>
          </a:prstGeom>
        </p:spPr>
        <p:txBody>
          <a:bodyPr/>
          <a:lstStyle/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71" name="Shape 71"/>
          <p:cNvSpPr>
            <a:spLocks noGrp="1"/>
          </p:cNvSpPr>
          <p:nvPr>
            <p:ph type="body" idx="1"/>
          </p:nvPr>
        </p:nvSpPr>
        <p:spPr>
          <a:xfrm>
            <a:off x="187524" y="1160859"/>
            <a:ext cx="8572500" cy="5482166"/>
          </a:xfrm>
          <a:prstGeom prst="rect">
            <a:avLst/>
          </a:prstGeom>
        </p:spPr>
        <p:txBody>
          <a:bodyPr/>
          <a:lstStyle>
            <a:lvl1pPr>
              <a:spcBef>
                <a:spcPts val="1828"/>
              </a:spcBef>
              <a:buClr>
                <a:schemeClr val="accent1"/>
              </a:buClr>
              <a:buChar char="▸"/>
              <a:defRPr>
                <a:solidFill>
                  <a:srgbClr val="222222"/>
                </a:solidFill>
              </a:defRPr>
            </a:lvl1pPr>
            <a:lvl2pPr>
              <a:spcBef>
                <a:spcPts val="1406"/>
              </a:spcBef>
              <a:buClr>
                <a:schemeClr val="accent1"/>
              </a:buClr>
              <a:buChar char="▸"/>
              <a:defRPr sz="2250">
                <a:solidFill>
                  <a:srgbClr val="3E4040"/>
                </a:solidFill>
              </a:defRPr>
            </a:lvl2pPr>
            <a:lvl3pPr>
              <a:spcBef>
                <a:spcPts val="1125"/>
              </a:spcBef>
              <a:buClr>
                <a:schemeClr val="accent1"/>
              </a:buClr>
              <a:buChar char="▸"/>
              <a:defRPr sz="1969">
                <a:solidFill>
                  <a:srgbClr val="3E4040"/>
                </a:solidFill>
              </a:defRPr>
            </a:lvl3pPr>
            <a:lvl4pPr>
              <a:spcBef>
                <a:spcPts val="984"/>
              </a:spcBef>
              <a:buClr>
                <a:schemeClr val="accent1"/>
              </a:buClr>
              <a:buChar char="▸"/>
              <a:defRPr sz="1828">
                <a:solidFill>
                  <a:srgbClr val="3E4040"/>
                </a:solidFill>
              </a:defRPr>
            </a:lvl4pPr>
            <a:lvl5pPr>
              <a:spcBef>
                <a:spcPts val="703"/>
              </a:spcBef>
              <a:buClr>
                <a:schemeClr val="accent1"/>
              </a:buClr>
              <a:buChar char="▸"/>
              <a:defRPr sz="1687">
                <a:solidFill>
                  <a:srgbClr val="3E4040"/>
                </a:solidFill>
              </a:defRPr>
            </a:lvl5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/>
          </a:p>
        </p:txBody>
      </p:sp>
      <p:sp>
        <p:nvSpPr>
          <p:cNvPr id="72" name="Shape 7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A30AB9CA-273E-1348-A278-120EEEDBA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7446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build="p" animBg="1">
        <p:tmplLst>
          <p:tmpl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Title &amp; Bullets_wfig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/>
        </p:nvSpPr>
        <p:spPr>
          <a:xfrm flipV="1">
            <a:off x="187524" y="1010856"/>
            <a:ext cx="8572500" cy="185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35718" tIns="35718" rIns="35718" bIns="35718" anchor="ctr"/>
          <a:lstStyle/>
          <a:p>
            <a:pPr defTabSz="32149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70" name="Shape 70"/>
          <p:cNvSpPr>
            <a:spLocks noGrp="1"/>
          </p:cNvSpPr>
          <p:nvPr>
            <p:ph type="title"/>
          </p:nvPr>
        </p:nvSpPr>
        <p:spPr>
          <a:xfrm>
            <a:off x="187524" y="500063"/>
            <a:ext cx="8572500" cy="508993"/>
          </a:xfrm>
          <a:prstGeom prst="rect">
            <a:avLst/>
          </a:prstGeom>
        </p:spPr>
        <p:txBody>
          <a:bodyPr/>
          <a:lstStyle/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71" name="Shape 71"/>
          <p:cNvSpPr>
            <a:spLocks noGrp="1"/>
          </p:cNvSpPr>
          <p:nvPr>
            <p:ph type="body" idx="1"/>
          </p:nvPr>
        </p:nvSpPr>
        <p:spPr>
          <a:xfrm>
            <a:off x="187524" y="1160859"/>
            <a:ext cx="4286250" cy="5482166"/>
          </a:xfrm>
          <a:prstGeom prst="rect">
            <a:avLst/>
          </a:prstGeom>
        </p:spPr>
        <p:txBody>
          <a:bodyPr/>
          <a:lstStyle>
            <a:lvl1pPr>
              <a:spcBef>
                <a:spcPts val="1828"/>
              </a:spcBef>
              <a:buClr>
                <a:schemeClr val="accent1"/>
              </a:buClr>
              <a:buChar char="▸"/>
              <a:defRPr>
                <a:solidFill>
                  <a:srgbClr val="222222"/>
                </a:solidFill>
              </a:defRPr>
            </a:lvl1pPr>
            <a:lvl2pPr>
              <a:spcBef>
                <a:spcPts val="1406"/>
              </a:spcBef>
              <a:buClr>
                <a:schemeClr val="accent1"/>
              </a:buClr>
              <a:buChar char="▸"/>
              <a:defRPr sz="2250">
                <a:solidFill>
                  <a:srgbClr val="3E4040"/>
                </a:solidFill>
              </a:defRPr>
            </a:lvl2pPr>
            <a:lvl3pPr>
              <a:spcBef>
                <a:spcPts val="1125"/>
              </a:spcBef>
              <a:buClr>
                <a:schemeClr val="accent1"/>
              </a:buClr>
              <a:buChar char="▸"/>
              <a:defRPr sz="1969">
                <a:solidFill>
                  <a:srgbClr val="3E4040"/>
                </a:solidFill>
              </a:defRPr>
            </a:lvl3pPr>
            <a:lvl4pPr>
              <a:spcBef>
                <a:spcPts val="984"/>
              </a:spcBef>
              <a:buClr>
                <a:schemeClr val="accent1"/>
              </a:buClr>
              <a:buChar char="▸"/>
              <a:defRPr sz="1828">
                <a:solidFill>
                  <a:srgbClr val="3E4040"/>
                </a:solidFill>
              </a:defRPr>
            </a:lvl4pPr>
            <a:lvl5pPr>
              <a:spcBef>
                <a:spcPts val="703"/>
              </a:spcBef>
              <a:buClr>
                <a:schemeClr val="accent1"/>
              </a:buClr>
              <a:buChar char="▸"/>
              <a:defRPr sz="1687">
                <a:solidFill>
                  <a:srgbClr val="3E4040"/>
                </a:solidFill>
              </a:defRPr>
            </a:lvl5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/>
          </a:p>
        </p:txBody>
      </p:sp>
      <p:sp>
        <p:nvSpPr>
          <p:cNvPr id="72" name="Shape 7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A30AB9CA-273E-1348-A278-120EEEDBA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3890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Arial"/>
              <a:buChar char="•"/>
              <a:defRPr/>
            </a:lvl1pPr>
            <a:lvl2pPr marL="725851" indent="-311079">
              <a:buFont typeface="Lucida Grande"/>
              <a:buChar char="-"/>
              <a:defRPr/>
            </a:lvl2pPr>
            <a:lvl3pPr marL="1088776" indent="-259232">
              <a:buFont typeface="Lucida Grande"/>
              <a:buChar char="-"/>
              <a:defRPr/>
            </a:lvl3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929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85751" y="508992"/>
            <a:ext cx="8572500" cy="5089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rPr dirty="0"/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85751" y="1928813"/>
            <a:ext cx="8572500" cy="42951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8519790" y="303609"/>
            <a:ext cx="335028" cy="310278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1687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fld id="{A30AB9CA-273E-1348-A278-120EEEDBA243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285751" y="6318986"/>
            <a:ext cx="368241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400" dirty="0" smtClean="0">
                <a:latin typeface="Arial" charset="0"/>
                <a:ea typeface="Arial" charset="0"/>
                <a:cs typeface="Arial" charset="0"/>
              </a:rPr>
              <a:t>Copyright 2017</a:t>
            </a:r>
            <a:r>
              <a:rPr lang="en-US" sz="1400" baseline="0" dirty="0" smtClean="0">
                <a:latin typeface="Arial" charset="0"/>
                <a:ea typeface="Arial" charset="0"/>
                <a:cs typeface="Arial" charset="0"/>
              </a:rPr>
              <a:t> The University of Melbourne</a:t>
            </a:r>
            <a:endParaRPr lang="en-US" sz="1400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05283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transition spd="med"/>
  <p:timing>
    <p:tnLst>
      <p:par>
        <p:cTn id="1" dur="indefinite" restart="never" nodeType="tmRoot"/>
      </p:par>
    </p:tnLst>
  </p:timing>
  <p:txStyles>
    <p:titleStyle>
      <a:lvl1pPr marL="0" marR="0" indent="0" algn="l" defTabSz="410792" rtl="0" eaLnBrk="1" latinLnBrk="0" hangingPunct="1">
        <a:lnSpc>
          <a:spcPct val="80000"/>
        </a:lnSpc>
        <a:spcBef>
          <a:spcPts val="1969"/>
        </a:spcBef>
        <a:spcAft>
          <a:spcPts val="0"/>
        </a:spcAft>
        <a:buClrTx/>
        <a:buSzTx/>
        <a:buFontTx/>
        <a:buNone/>
        <a:tabLst/>
        <a:defRPr sz="4219" b="0" i="0" u="none" strike="noStrike" cap="all" spc="0" baseline="0">
          <a:ln>
            <a:noFill/>
          </a:ln>
          <a:solidFill>
            <a:schemeClr val="accent1">
              <a:lumMod val="75000"/>
            </a:schemeClr>
          </a:solidFill>
          <a:uFillTx/>
          <a:latin typeface="Arial Narrow" panose="020B0606020202030204" pitchFamily="34" charset="0"/>
          <a:ea typeface="+mn-ea"/>
          <a:cs typeface="+mn-cs"/>
          <a:sym typeface="DIN Condensed"/>
        </a:defRPr>
      </a:lvl1pPr>
      <a:lvl2pPr marL="0" marR="0" indent="160745" algn="l" defTabSz="410792" rtl="0" eaLnBrk="1" latinLnBrk="0" hangingPunct="1">
        <a:lnSpc>
          <a:spcPct val="80000"/>
        </a:lnSpc>
        <a:spcBef>
          <a:spcPts val="1969"/>
        </a:spcBef>
        <a:spcAft>
          <a:spcPts val="0"/>
        </a:spcAft>
        <a:buClrTx/>
        <a:buSzTx/>
        <a:buFontTx/>
        <a:buNone/>
        <a:tabLst/>
        <a:defRPr sz="4219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2pPr>
      <a:lvl3pPr marL="0" marR="0" indent="321490" algn="l" defTabSz="410792" rtl="0" eaLnBrk="1" latinLnBrk="0" hangingPunct="1">
        <a:lnSpc>
          <a:spcPct val="80000"/>
        </a:lnSpc>
        <a:spcBef>
          <a:spcPts val="1969"/>
        </a:spcBef>
        <a:spcAft>
          <a:spcPts val="0"/>
        </a:spcAft>
        <a:buClrTx/>
        <a:buSzTx/>
        <a:buFontTx/>
        <a:buNone/>
        <a:tabLst/>
        <a:defRPr sz="4219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3pPr>
      <a:lvl4pPr marL="0" marR="0" indent="482235" algn="l" defTabSz="410792" rtl="0" eaLnBrk="1" latinLnBrk="0" hangingPunct="1">
        <a:lnSpc>
          <a:spcPct val="80000"/>
        </a:lnSpc>
        <a:spcBef>
          <a:spcPts val="1969"/>
        </a:spcBef>
        <a:spcAft>
          <a:spcPts val="0"/>
        </a:spcAft>
        <a:buClrTx/>
        <a:buSzTx/>
        <a:buFontTx/>
        <a:buNone/>
        <a:tabLst/>
        <a:defRPr sz="4219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4pPr>
      <a:lvl5pPr marL="0" marR="0" indent="642979" algn="l" defTabSz="410792" rtl="0" eaLnBrk="1" latinLnBrk="0" hangingPunct="1">
        <a:lnSpc>
          <a:spcPct val="80000"/>
        </a:lnSpc>
        <a:spcBef>
          <a:spcPts val="1969"/>
        </a:spcBef>
        <a:spcAft>
          <a:spcPts val="0"/>
        </a:spcAft>
        <a:buClrTx/>
        <a:buSzTx/>
        <a:buFontTx/>
        <a:buNone/>
        <a:tabLst/>
        <a:defRPr sz="4219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5pPr>
      <a:lvl6pPr marL="0" marR="0" indent="803724" algn="l" defTabSz="410792" rtl="0" eaLnBrk="1" latinLnBrk="0" hangingPunct="1">
        <a:lnSpc>
          <a:spcPct val="80000"/>
        </a:lnSpc>
        <a:spcBef>
          <a:spcPts val="1969"/>
        </a:spcBef>
        <a:spcAft>
          <a:spcPts val="0"/>
        </a:spcAft>
        <a:buClrTx/>
        <a:buSzTx/>
        <a:buFontTx/>
        <a:buNone/>
        <a:tabLst/>
        <a:defRPr sz="4219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6pPr>
      <a:lvl7pPr marL="0" marR="0" indent="964469" algn="l" defTabSz="410792" rtl="0" eaLnBrk="1" latinLnBrk="0" hangingPunct="1">
        <a:lnSpc>
          <a:spcPct val="80000"/>
        </a:lnSpc>
        <a:spcBef>
          <a:spcPts val="1969"/>
        </a:spcBef>
        <a:spcAft>
          <a:spcPts val="0"/>
        </a:spcAft>
        <a:buClrTx/>
        <a:buSzTx/>
        <a:buFontTx/>
        <a:buNone/>
        <a:tabLst/>
        <a:defRPr sz="4219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7pPr>
      <a:lvl8pPr marL="0" marR="0" indent="1125214" algn="l" defTabSz="410792" rtl="0" eaLnBrk="1" latinLnBrk="0" hangingPunct="1">
        <a:lnSpc>
          <a:spcPct val="80000"/>
        </a:lnSpc>
        <a:spcBef>
          <a:spcPts val="1969"/>
        </a:spcBef>
        <a:spcAft>
          <a:spcPts val="0"/>
        </a:spcAft>
        <a:buClrTx/>
        <a:buSzTx/>
        <a:buFontTx/>
        <a:buNone/>
        <a:tabLst/>
        <a:defRPr sz="4219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8pPr>
      <a:lvl9pPr marL="0" marR="0" indent="1285959" algn="l" defTabSz="410792" rtl="0" eaLnBrk="1" latinLnBrk="0" hangingPunct="1">
        <a:lnSpc>
          <a:spcPct val="80000"/>
        </a:lnSpc>
        <a:spcBef>
          <a:spcPts val="1969"/>
        </a:spcBef>
        <a:spcAft>
          <a:spcPts val="0"/>
        </a:spcAft>
        <a:buClrTx/>
        <a:buSzTx/>
        <a:buFontTx/>
        <a:buNone/>
        <a:tabLst/>
        <a:defRPr sz="4219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9pPr>
    </p:titleStyle>
    <p:bodyStyle>
      <a:lvl1pPr marL="312559" marR="0" indent="-312559" algn="l" defTabSz="410792" eaLnBrk="1" latinLnBrk="0" hangingPunct="1">
        <a:lnSpc>
          <a:spcPct val="100000"/>
        </a:lnSpc>
        <a:spcBef>
          <a:spcPts val="1969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2390" b="0" i="0" u="none" strike="noStrike" cap="none" spc="0" baseline="0">
          <a:ln>
            <a:noFill/>
          </a:ln>
          <a:solidFill>
            <a:srgbClr val="838787"/>
          </a:solidFill>
          <a:uFillTx/>
          <a:latin typeface="Century Schoolbook" panose="02040604050505020304" pitchFamily="18" charset="0"/>
          <a:ea typeface="Century Schoolbook" panose="02040604050505020304" pitchFamily="18" charset="0"/>
          <a:cs typeface="Century Schoolbook" panose="02040604050505020304" pitchFamily="18" charset="0"/>
          <a:sym typeface="Avenir Next Medium"/>
        </a:defRPr>
      </a:lvl1pPr>
      <a:lvl2pPr marL="625119" marR="0" indent="-312559" algn="l" defTabSz="410792" eaLnBrk="1" latinLnBrk="0" hangingPunct="1">
        <a:lnSpc>
          <a:spcPct val="100000"/>
        </a:lnSpc>
        <a:spcBef>
          <a:spcPts val="1969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2390" b="0" i="0" u="none" strike="noStrike" cap="none" spc="0" baseline="0">
          <a:ln>
            <a:noFill/>
          </a:ln>
          <a:solidFill>
            <a:srgbClr val="838787"/>
          </a:solidFill>
          <a:uFillTx/>
          <a:latin typeface="Century Schoolbook" panose="02040604050505020304" pitchFamily="18" charset="0"/>
          <a:ea typeface="Century Schoolbook" panose="02040604050505020304" pitchFamily="18" charset="0"/>
          <a:cs typeface="Century Schoolbook" panose="02040604050505020304" pitchFamily="18" charset="0"/>
          <a:sym typeface="Avenir Next Medium"/>
        </a:defRPr>
      </a:lvl2pPr>
      <a:lvl3pPr marL="937678" marR="0" indent="-312559" algn="l" defTabSz="410792" eaLnBrk="1" latinLnBrk="0" hangingPunct="1">
        <a:lnSpc>
          <a:spcPct val="100000"/>
        </a:lnSpc>
        <a:spcBef>
          <a:spcPts val="1969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2390" b="0" i="0" u="none" strike="noStrike" cap="none" spc="0" baseline="0">
          <a:ln>
            <a:noFill/>
          </a:ln>
          <a:solidFill>
            <a:srgbClr val="838787"/>
          </a:solidFill>
          <a:uFillTx/>
          <a:latin typeface="Century Schoolbook" panose="02040604050505020304" pitchFamily="18" charset="0"/>
          <a:ea typeface="Century Schoolbook" panose="02040604050505020304" pitchFamily="18" charset="0"/>
          <a:cs typeface="Century Schoolbook" panose="02040604050505020304" pitchFamily="18" charset="0"/>
          <a:sym typeface="Avenir Next Medium"/>
        </a:defRPr>
      </a:lvl3pPr>
      <a:lvl4pPr marL="1250238" marR="0" indent="-312559" algn="l" defTabSz="410792" eaLnBrk="1" latinLnBrk="0" hangingPunct="1">
        <a:lnSpc>
          <a:spcPct val="100000"/>
        </a:lnSpc>
        <a:spcBef>
          <a:spcPts val="1969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2390" b="0" i="0" u="none" strike="noStrike" cap="none" spc="0" baseline="0">
          <a:ln>
            <a:noFill/>
          </a:ln>
          <a:solidFill>
            <a:srgbClr val="838787"/>
          </a:solidFill>
          <a:uFillTx/>
          <a:latin typeface="Century Schoolbook" panose="02040604050505020304" pitchFamily="18" charset="0"/>
          <a:ea typeface="Century Schoolbook" panose="02040604050505020304" pitchFamily="18" charset="0"/>
          <a:cs typeface="Century Schoolbook" panose="02040604050505020304" pitchFamily="18" charset="0"/>
          <a:sym typeface="Avenir Next Medium"/>
        </a:defRPr>
      </a:lvl4pPr>
      <a:lvl5pPr marL="1562797" marR="0" indent="-312559" algn="l" defTabSz="410792" eaLnBrk="1" latinLnBrk="0" hangingPunct="1">
        <a:lnSpc>
          <a:spcPct val="100000"/>
        </a:lnSpc>
        <a:spcBef>
          <a:spcPts val="1969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2390" b="0" i="0" u="none" strike="noStrike" cap="none" spc="0" baseline="0">
          <a:ln>
            <a:noFill/>
          </a:ln>
          <a:solidFill>
            <a:srgbClr val="838787"/>
          </a:solidFill>
          <a:uFillTx/>
          <a:latin typeface="Century Schoolbook" panose="02040604050505020304" pitchFamily="18" charset="0"/>
          <a:ea typeface="Century Schoolbook" panose="02040604050505020304" pitchFamily="18" charset="0"/>
          <a:cs typeface="Century Schoolbook" panose="02040604050505020304" pitchFamily="18" charset="0"/>
          <a:sym typeface="Avenir Next Medium"/>
        </a:defRPr>
      </a:lvl5pPr>
      <a:lvl6pPr marL="1875357" marR="0" indent="-312559" algn="l" defTabSz="410792" eaLnBrk="1" latinLnBrk="0" hangingPunct="1">
        <a:lnSpc>
          <a:spcPct val="100000"/>
        </a:lnSpc>
        <a:spcBef>
          <a:spcPts val="1969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239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6pPr>
      <a:lvl7pPr marL="2187916" marR="0" indent="-312559" algn="l" defTabSz="410792" eaLnBrk="1" latinLnBrk="0" hangingPunct="1">
        <a:lnSpc>
          <a:spcPct val="100000"/>
        </a:lnSpc>
        <a:spcBef>
          <a:spcPts val="1969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239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7pPr>
      <a:lvl8pPr marL="2500475" marR="0" indent="-312559" algn="l" defTabSz="410792" eaLnBrk="1" latinLnBrk="0" hangingPunct="1">
        <a:lnSpc>
          <a:spcPct val="100000"/>
        </a:lnSpc>
        <a:spcBef>
          <a:spcPts val="1969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239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8pPr>
      <a:lvl9pPr marL="2813035" marR="0" indent="-312559" algn="l" defTabSz="410792" eaLnBrk="1" latinLnBrk="0" hangingPunct="1">
        <a:lnSpc>
          <a:spcPct val="100000"/>
        </a:lnSpc>
        <a:spcBef>
          <a:spcPts val="1969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239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9pPr>
    </p:bodyStyle>
    <p:otherStyle>
      <a:lvl1pPr marL="0" marR="0" indent="0" algn="r" defTabSz="410792" eaLnBrk="1" latinLnBrk="0" hangingPunct="1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1pPr>
      <a:lvl2pPr marL="0" marR="0" indent="160745" algn="r" defTabSz="410792" eaLnBrk="1" latinLnBrk="0" hangingPunct="1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2pPr>
      <a:lvl3pPr marL="0" marR="0" indent="321490" algn="r" defTabSz="410792" eaLnBrk="1" latinLnBrk="0" hangingPunct="1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3pPr>
      <a:lvl4pPr marL="0" marR="0" indent="482235" algn="r" defTabSz="410792" eaLnBrk="1" latinLnBrk="0" hangingPunct="1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4pPr>
      <a:lvl5pPr marL="0" marR="0" indent="642979" algn="r" defTabSz="410792" eaLnBrk="1" latinLnBrk="0" hangingPunct="1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5pPr>
      <a:lvl6pPr marL="0" marR="0" indent="803724" algn="r" defTabSz="410792" eaLnBrk="1" latinLnBrk="0" hangingPunct="1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6pPr>
      <a:lvl7pPr marL="0" marR="0" indent="964469" algn="r" defTabSz="410792" eaLnBrk="1" latinLnBrk="0" hangingPunct="1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7pPr>
      <a:lvl8pPr marL="0" marR="0" indent="1125214" algn="r" defTabSz="410792" eaLnBrk="1" latinLnBrk="0" hangingPunct="1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8pPr>
      <a:lvl9pPr marL="0" marR="0" indent="1285959" algn="r" defTabSz="410792" eaLnBrk="1" latinLnBrk="0" hangingPunct="1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Relationship Id="rId3" Type="http://schemas.openxmlformats.org/officeDocument/2006/relationships/image" Target="../media/image5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emf"/><Relationship Id="rId3" Type="http://schemas.openxmlformats.org/officeDocument/2006/relationships/image" Target="../media/image10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6.png"/><Relationship Id="rId3" Type="http://schemas.openxmlformats.org/officeDocument/2006/relationships/image" Target="../media/image17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8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9.e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ibm.com/" TargetMode="External"/><Relationship Id="rId3" Type="http://schemas.openxmlformats.org/officeDocument/2006/relationships/hyperlink" Target="http://www.yahoo.com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Relationship Id="rId3" Type="http://schemas.openxmlformats.org/officeDocument/2006/relationships/image" Target="../media/image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Web as a graph: link analysis for retrieval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en-US" dirty="0" smtClean="0"/>
              <a:t>comp90042 lecture </a:t>
            </a:r>
            <a:r>
              <a:rPr lang="en-US" dirty="0" smtClean="0"/>
              <a:t>1</a:t>
            </a:r>
            <a:r>
              <a:rPr lang="en-US" dirty="0"/>
              <a:t>9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4363" y="705885"/>
            <a:ext cx="2846762" cy="2294490"/>
          </a:xfrm>
          <a:prstGeom prst="rect">
            <a:avLst/>
          </a:prstGeom>
        </p:spPr>
      </p:pic>
      <p:sp>
        <p:nvSpPr>
          <p:cNvPr id="6" name="Subtitle 2"/>
          <p:cNvSpPr txBox="1">
            <a:spLocks/>
          </p:cNvSpPr>
          <p:nvPr/>
        </p:nvSpPr>
        <p:spPr>
          <a:xfrm>
            <a:off x="5804363" y="2855012"/>
            <a:ext cx="2560210" cy="7907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/>
          </a:bodyPr>
          <a:lstStyle>
            <a:lvl1pPr marL="0" marR="0" indent="0" algn="l" defTabSz="410792" eaLnBrk="1" latinLnBrk="0" hangingPunct="1">
              <a:lnSpc>
                <a:spcPct val="80000"/>
              </a:lnSpc>
              <a:spcBef>
                <a:spcPts val="1618"/>
              </a:spcBef>
              <a:spcAft>
                <a:spcPts val="0"/>
              </a:spcAft>
              <a:buClrTx/>
              <a:buSzTx/>
              <a:buFontTx/>
              <a:buNone/>
              <a:tabLst/>
              <a:defRPr sz="3798" b="0" i="0" u="none" strike="noStrike" cap="all" spc="0" baseline="0">
                <a:ln>
                  <a:noFill/>
                </a:ln>
                <a:solidFill>
                  <a:srgbClr val="A6AAA9"/>
                </a:solidFill>
                <a:uFillTx/>
                <a:latin typeface="Arial Narrow" panose="020B0606020202030204" pitchFamily="34" charset="0"/>
                <a:ea typeface="Arial Narrow" panose="020B0606020202030204" pitchFamily="34" charset="0"/>
                <a:cs typeface="Arial Narrow" panose="020B0606020202030204" pitchFamily="34" charset="0"/>
                <a:sym typeface="DIN Alternate"/>
              </a:defRPr>
            </a:lvl1pPr>
            <a:lvl2pPr marL="0" marR="0" indent="160745" algn="l" defTabSz="410792" eaLnBrk="1" latinLnBrk="0" hangingPunct="1">
              <a:lnSpc>
                <a:spcPct val="80000"/>
              </a:lnSpc>
              <a:spcBef>
                <a:spcPts val="1618"/>
              </a:spcBef>
              <a:spcAft>
                <a:spcPts val="0"/>
              </a:spcAft>
              <a:buClrTx/>
              <a:buSzTx/>
              <a:buFontTx/>
              <a:buNone/>
              <a:tabLst/>
              <a:defRPr sz="3798" b="0" i="0" u="none" strike="noStrike" cap="all" spc="0" baseline="0">
                <a:ln>
                  <a:noFill/>
                </a:ln>
                <a:solidFill>
                  <a:srgbClr val="A6AAA9"/>
                </a:solidFill>
                <a:uFillTx/>
                <a:latin typeface="Arial Narrow" panose="020B0606020202030204" pitchFamily="34" charset="0"/>
                <a:ea typeface="Arial Narrow" panose="020B0606020202030204" pitchFamily="34" charset="0"/>
                <a:cs typeface="Arial Narrow" panose="020B0606020202030204" pitchFamily="34" charset="0"/>
                <a:sym typeface="DIN Alternate"/>
              </a:defRPr>
            </a:lvl2pPr>
            <a:lvl3pPr marL="0" marR="0" indent="321490" algn="l" defTabSz="410792" eaLnBrk="1" latinLnBrk="0" hangingPunct="1">
              <a:lnSpc>
                <a:spcPct val="80000"/>
              </a:lnSpc>
              <a:spcBef>
                <a:spcPts val="1618"/>
              </a:spcBef>
              <a:spcAft>
                <a:spcPts val="0"/>
              </a:spcAft>
              <a:buClrTx/>
              <a:buSzTx/>
              <a:buFontTx/>
              <a:buNone/>
              <a:tabLst/>
              <a:defRPr sz="3798" b="0" i="0" u="none" strike="noStrike" cap="all" spc="0" baseline="0">
                <a:ln>
                  <a:noFill/>
                </a:ln>
                <a:solidFill>
                  <a:srgbClr val="A6AAA9"/>
                </a:solidFill>
                <a:uFillTx/>
                <a:latin typeface="Arial Narrow" panose="020B0606020202030204" pitchFamily="34" charset="0"/>
                <a:ea typeface="Arial Narrow" panose="020B0606020202030204" pitchFamily="34" charset="0"/>
                <a:cs typeface="Arial Narrow" panose="020B0606020202030204" pitchFamily="34" charset="0"/>
                <a:sym typeface="DIN Alternate"/>
              </a:defRPr>
            </a:lvl3pPr>
            <a:lvl4pPr marL="0" marR="0" indent="482235" algn="l" defTabSz="410792" eaLnBrk="1" latinLnBrk="0" hangingPunct="1">
              <a:lnSpc>
                <a:spcPct val="80000"/>
              </a:lnSpc>
              <a:spcBef>
                <a:spcPts val="1618"/>
              </a:spcBef>
              <a:spcAft>
                <a:spcPts val="0"/>
              </a:spcAft>
              <a:buClrTx/>
              <a:buSzTx/>
              <a:buFontTx/>
              <a:buNone/>
              <a:tabLst/>
              <a:defRPr sz="3798" b="0" i="0" u="none" strike="noStrike" cap="all" spc="0" baseline="0">
                <a:ln>
                  <a:noFill/>
                </a:ln>
                <a:solidFill>
                  <a:srgbClr val="A6AAA9"/>
                </a:solidFill>
                <a:uFillTx/>
                <a:latin typeface="Arial Narrow" panose="020B0606020202030204" pitchFamily="34" charset="0"/>
                <a:ea typeface="Arial Narrow" panose="020B0606020202030204" pitchFamily="34" charset="0"/>
                <a:cs typeface="Arial Narrow" panose="020B0606020202030204" pitchFamily="34" charset="0"/>
                <a:sym typeface="DIN Alternate"/>
              </a:defRPr>
            </a:lvl4pPr>
            <a:lvl5pPr marL="0" marR="0" indent="642979" algn="l" defTabSz="410792" eaLnBrk="1" latinLnBrk="0" hangingPunct="1">
              <a:lnSpc>
                <a:spcPct val="80000"/>
              </a:lnSpc>
              <a:spcBef>
                <a:spcPts val="1618"/>
              </a:spcBef>
              <a:spcAft>
                <a:spcPts val="0"/>
              </a:spcAft>
              <a:buClrTx/>
              <a:buSzTx/>
              <a:buFontTx/>
              <a:buNone/>
              <a:tabLst/>
              <a:defRPr sz="3798" b="0" i="0" u="none" strike="noStrike" cap="all" spc="0" baseline="0">
                <a:ln>
                  <a:noFill/>
                </a:ln>
                <a:solidFill>
                  <a:srgbClr val="A6AAA9"/>
                </a:solidFill>
                <a:uFillTx/>
                <a:latin typeface="Arial Narrow" panose="020B0606020202030204" pitchFamily="34" charset="0"/>
                <a:ea typeface="Arial Narrow" panose="020B0606020202030204" pitchFamily="34" charset="0"/>
                <a:cs typeface="Arial Narrow" panose="020B0606020202030204" pitchFamily="34" charset="0"/>
                <a:sym typeface="DIN Alternate"/>
              </a:defRPr>
            </a:lvl5pPr>
            <a:lvl6pPr marL="1875357" marR="0" indent="-312559" algn="l" defTabSz="410792" eaLnBrk="1" latinLnBrk="0" hangingPunct="1">
              <a:lnSpc>
                <a:spcPct val="100000"/>
              </a:lnSpc>
              <a:spcBef>
                <a:spcPts val="1969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2390" b="0" i="0" u="none" strike="noStrike" cap="none" spc="0" baseline="0">
                <a:ln>
                  <a:noFill/>
                </a:ln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6pPr>
            <a:lvl7pPr marL="2187916" marR="0" indent="-312559" algn="l" defTabSz="410792" eaLnBrk="1" latinLnBrk="0" hangingPunct="1">
              <a:lnSpc>
                <a:spcPct val="100000"/>
              </a:lnSpc>
              <a:spcBef>
                <a:spcPts val="1969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2390" b="0" i="0" u="none" strike="noStrike" cap="none" spc="0" baseline="0">
                <a:ln>
                  <a:noFill/>
                </a:ln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7pPr>
            <a:lvl8pPr marL="2500475" marR="0" indent="-312559" algn="l" defTabSz="410792" eaLnBrk="1" latinLnBrk="0" hangingPunct="1">
              <a:lnSpc>
                <a:spcPct val="100000"/>
              </a:lnSpc>
              <a:spcBef>
                <a:spcPts val="1969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2390" b="0" i="0" u="none" strike="noStrike" cap="none" spc="0" baseline="0">
                <a:ln>
                  <a:noFill/>
                </a:ln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8pPr>
            <a:lvl9pPr marL="2813035" marR="0" indent="-312559" algn="l" defTabSz="410792" eaLnBrk="1" latinLnBrk="0" hangingPunct="1">
              <a:lnSpc>
                <a:spcPct val="100000"/>
              </a:lnSpc>
              <a:spcBef>
                <a:spcPts val="1969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2390" b="0" i="0" u="none" strike="noStrike" cap="none" spc="0" baseline="0">
                <a:ln>
                  <a:noFill/>
                </a:ln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9pPr>
          </a:lstStyle>
          <a:p>
            <a:r>
              <a:rPr lang="en-US" sz="1200" kern="0" cap="none" dirty="0">
                <a:latin typeface="Arial" charset="0"/>
                <a:ea typeface="Arial" charset="0"/>
                <a:cs typeface="Arial" charset="0"/>
              </a:rPr>
              <a:t>Image: https://</a:t>
            </a:r>
            <a:r>
              <a:rPr lang="en-US" sz="1200" kern="0" cap="none" dirty="0" err="1">
                <a:latin typeface="Arial" charset="0"/>
                <a:ea typeface="Arial" charset="0"/>
                <a:cs typeface="Arial" charset="0"/>
              </a:rPr>
              <a:t>commons.wikimedia.org</a:t>
            </a:r>
            <a:r>
              <a:rPr lang="en-US" sz="1200" kern="0" cap="none" dirty="0">
                <a:latin typeface="Arial" charset="0"/>
                <a:ea typeface="Arial" charset="0"/>
                <a:cs typeface="Arial" charset="0"/>
              </a:rPr>
              <a:t>/wiki/</a:t>
            </a:r>
            <a:r>
              <a:rPr lang="en-US" sz="1200" kern="0" cap="none" dirty="0" err="1">
                <a:latin typeface="Arial" charset="0"/>
                <a:ea typeface="Arial" charset="0"/>
                <a:cs typeface="Arial" charset="0"/>
              </a:rPr>
              <a:t>File:PageRanks-Example.svg</a:t>
            </a:r>
            <a:endParaRPr lang="en-US" sz="1200" kern="0" cap="none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1369516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Example graph</a:t>
            </a:r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1515" y="1889874"/>
            <a:ext cx="3378200" cy="1270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365" y="3239809"/>
            <a:ext cx="8183361" cy="3099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446350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8498" y="3667847"/>
            <a:ext cx="4904768" cy="3150045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at each time step we randomly jump to another node in the graph with probability α </a:t>
            </a:r>
            <a:endParaRPr lang="en-US" dirty="0"/>
          </a:p>
          <a:p>
            <a:pPr lvl="1"/>
            <a:r>
              <a:rPr lang="en-US" dirty="0"/>
              <a:t>scale our original P matrix by 1 − α </a:t>
            </a:r>
            <a:endParaRPr lang="en-US" dirty="0" smtClean="0"/>
          </a:p>
          <a:p>
            <a:pPr lvl="1"/>
            <a:r>
              <a:rPr lang="en-US" dirty="0" smtClean="0"/>
              <a:t>add α/N </a:t>
            </a:r>
            <a:r>
              <a:rPr lang="en-US" dirty="0"/>
              <a:t>to </a:t>
            </a:r>
            <a:r>
              <a:rPr lang="en-US" dirty="0" smtClean="0"/>
              <a:t>all cells of the </a:t>
            </a:r>
            <a:r>
              <a:rPr lang="en-US" dirty="0"/>
              <a:t>resulting </a:t>
            </a:r>
            <a:r>
              <a:rPr lang="en-US" dirty="0" smtClean="0"/>
              <a:t>matrix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Adding teleportation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84174100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Formally we have defined a </a:t>
            </a:r>
            <a:r>
              <a:rPr lang="en-US" i="1" dirty="0"/>
              <a:t>Markov chain </a:t>
            </a:r>
            <a:endParaRPr lang="en-US" i="1" dirty="0" smtClean="0"/>
          </a:p>
          <a:p>
            <a:pPr lvl="1"/>
            <a:r>
              <a:rPr lang="en-US" dirty="0" smtClean="0"/>
              <a:t>a </a:t>
            </a:r>
            <a:r>
              <a:rPr lang="en-US" dirty="0"/>
              <a:t>discrete time stochastic process </a:t>
            </a:r>
            <a:r>
              <a:rPr lang="en-US" dirty="0" smtClean="0"/>
              <a:t>consisting </a:t>
            </a:r>
            <a:r>
              <a:rPr lang="en-US" dirty="0"/>
              <a:t>of N states, one per web </a:t>
            </a:r>
            <a:r>
              <a:rPr lang="en-US" dirty="0" smtClean="0"/>
              <a:t>page</a:t>
            </a:r>
          </a:p>
          <a:p>
            <a:pPr lvl="1"/>
            <a:r>
              <a:rPr lang="en-US" dirty="0" smtClean="0"/>
              <a:t>assuming the prob. </a:t>
            </a:r>
            <a:r>
              <a:rPr lang="en-US" dirty="0"/>
              <a:t>of reaching a state </a:t>
            </a:r>
            <a:r>
              <a:rPr lang="en-US" dirty="0" smtClean="0"/>
              <a:t>(page) is </a:t>
            </a:r>
            <a:r>
              <a:rPr lang="en-US" dirty="0"/>
              <a:t>based only on previous state </a:t>
            </a:r>
            <a:r>
              <a:rPr lang="en-US" dirty="0" smtClean="0"/>
              <a:t>(page)</a:t>
            </a:r>
            <a:endParaRPr lang="en-US" dirty="0"/>
          </a:p>
          <a:p>
            <a:endParaRPr lang="en-US" dirty="0" smtClean="0"/>
          </a:p>
          <a:p>
            <a:pPr lvl="1"/>
            <a:r>
              <a:rPr lang="en-US" dirty="0" smtClean="0"/>
              <a:t>characterised </a:t>
            </a:r>
            <a:r>
              <a:rPr lang="en-US" dirty="0"/>
              <a:t>by the transition matrix </a:t>
            </a:r>
            <a:endParaRPr lang="en-US" dirty="0"/>
          </a:p>
          <a:p>
            <a:r>
              <a:rPr lang="en-AU" dirty="0" smtClean="0"/>
              <a:t>Déjà vu: seen before for HMMs</a:t>
            </a:r>
            <a:endParaRPr lang="en-A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Markov chain</a:t>
            </a:r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9305" y="3963708"/>
            <a:ext cx="4843938" cy="598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63814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Transitions as matrix </a:t>
            </a:r>
            <a:r>
              <a:rPr lang="en-AU" dirty="0" err="1" smtClean="0"/>
              <a:t>mult</a:t>
            </a:r>
            <a:r>
              <a:rPr lang="en-AU" dirty="0" smtClean="0"/>
              <a:t>.</a:t>
            </a:r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365" y="1525140"/>
            <a:ext cx="8403572" cy="4474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768162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AU" dirty="0" smtClean="0"/>
              <a:t>Start at state </a:t>
            </a:r>
            <a:r>
              <a:rPr lang="en-AU" b="1" dirty="0" smtClean="0"/>
              <a:t>x</a:t>
            </a:r>
          </a:p>
          <a:p>
            <a:pPr lvl="1"/>
            <a:r>
              <a:rPr lang="en-AU" dirty="0" smtClean="0"/>
              <a:t>after one time step, </a:t>
            </a:r>
            <a:r>
              <a:rPr lang="en-AU" dirty="0" err="1" smtClean="0"/>
              <a:t>prob</a:t>
            </a:r>
            <a:r>
              <a:rPr lang="en-AU" dirty="0" smtClean="0"/>
              <a:t> on next state is </a:t>
            </a:r>
            <a:r>
              <a:rPr lang="en-AU" b="1" dirty="0" err="1" smtClean="0"/>
              <a:t>x</a:t>
            </a:r>
            <a:r>
              <a:rPr lang="en-AU" dirty="0" err="1" smtClean="0"/>
              <a:t>P</a:t>
            </a:r>
            <a:endParaRPr lang="en-AU" dirty="0" smtClean="0"/>
          </a:p>
          <a:p>
            <a:pPr lvl="1"/>
            <a:r>
              <a:rPr lang="en-AU" dirty="0" smtClean="0"/>
              <a:t>after two time steps, now (</a:t>
            </a:r>
            <a:r>
              <a:rPr lang="en-AU" b="1" dirty="0" err="1" smtClean="0"/>
              <a:t>x</a:t>
            </a:r>
            <a:r>
              <a:rPr lang="en-AU" dirty="0" err="1" smtClean="0"/>
              <a:t>P</a:t>
            </a:r>
            <a:r>
              <a:rPr lang="en-AU" dirty="0" smtClean="0"/>
              <a:t>)P = </a:t>
            </a:r>
            <a:r>
              <a:rPr lang="en-AU" b="1" dirty="0" smtClean="0"/>
              <a:t>x</a:t>
            </a:r>
            <a:r>
              <a:rPr lang="en-AU" dirty="0" smtClean="0"/>
              <a:t>P</a:t>
            </a:r>
            <a:r>
              <a:rPr lang="en-AU" baseline="30000" dirty="0" smtClean="0"/>
              <a:t>2</a:t>
            </a:r>
          </a:p>
          <a:p>
            <a:r>
              <a:rPr lang="en-AU" dirty="0" smtClean="0"/>
              <a:t>Example</a:t>
            </a:r>
          </a:p>
          <a:p>
            <a:pPr lvl="1"/>
            <a:r>
              <a:rPr lang="en-AU" b="1" dirty="0" smtClean="0"/>
              <a:t>x </a:t>
            </a:r>
            <a:r>
              <a:rPr lang="en-AU" dirty="0" smtClean="0"/>
              <a:t>= [0 1 0]</a:t>
            </a:r>
          </a:p>
          <a:p>
            <a:pPr lvl="1"/>
            <a:r>
              <a:rPr lang="en-AU" b="1" dirty="0" err="1" smtClean="0"/>
              <a:t>x</a:t>
            </a:r>
            <a:r>
              <a:rPr lang="en-AU" dirty="0" err="1" smtClean="0"/>
              <a:t>P</a:t>
            </a:r>
            <a:r>
              <a:rPr lang="en-AU" dirty="0" smtClean="0"/>
              <a:t> = [0.4167 0.1667 0.4167]</a:t>
            </a:r>
          </a:p>
          <a:p>
            <a:pPr lvl="1"/>
            <a:r>
              <a:rPr lang="en-AU" b="1" dirty="0" smtClean="0"/>
              <a:t>x</a:t>
            </a:r>
            <a:r>
              <a:rPr lang="en-AU" dirty="0" smtClean="0"/>
              <a:t>P</a:t>
            </a:r>
            <a:r>
              <a:rPr lang="en-AU" baseline="30000" dirty="0" smtClean="0"/>
              <a:t>2 </a:t>
            </a:r>
            <a:r>
              <a:rPr lang="en-AU" dirty="0" smtClean="0"/>
              <a:t>= [</a:t>
            </a:r>
            <a:r>
              <a:rPr lang="pt-BR" dirty="0" smtClean="0"/>
              <a:t>0.2083 </a:t>
            </a:r>
            <a:r>
              <a:rPr lang="pt-BR" dirty="0"/>
              <a:t>0.5833 0.2083] </a:t>
            </a:r>
            <a:endParaRPr lang="pt-BR" dirty="0"/>
          </a:p>
          <a:p>
            <a:pPr lvl="1"/>
            <a:r>
              <a:rPr lang="pt-BR" dirty="0" smtClean="0"/>
              <a:t>...</a:t>
            </a:r>
            <a:r>
              <a:rPr lang="pt-BR" b="1" dirty="0" smtClean="0"/>
              <a:t> </a:t>
            </a:r>
          </a:p>
          <a:p>
            <a:pPr lvl="1"/>
            <a:r>
              <a:rPr lang="pt-BR" b="1" dirty="0" smtClean="0"/>
              <a:t>x</a:t>
            </a:r>
            <a:r>
              <a:rPr lang="pt-BR" dirty="0" smtClean="0"/>
              <a:t>P</a:t>
            </a:r>
            <a:r>
              <a:rPr lang="pt-BR" baseline="30000" dirty="0" smtClean="0"/>
              <a:t>99</a:t>
            </a:r>
            <a:r>
              <a:rPr lang="pt-BR" dirty="0" smtClean="0"/>
              <a:t> </a:t>
            </a:r>
            <a:r>
              <a:rPr lang="pt-BR" dirty="0"/>
              <a:t>= [0.2778 0.4444 0.2778] </a:t>
            </a:r>
            <a:endParaRPr lang="pt-BR" dirty="0" smtClean="0"/>
          </a:p>
          <a:p>
            <a:pPr lvl="1"/>
            <a:r>
              <a:rPr lang="pt-BR" b="1" dirty="0" smtClean="0"/>
              <a:t>x</a:t>
            </a:r>
            <a:r>
              <a:rPr lang="pt-BR" dirty="0" smtClean="0"/>
              <a:t>P</a:t>
            </a:r>
            <a:r>
              <a:rPr lang="pt-BR" baseline="30000" dirty="0" smtClean="0"/>
              <a:t>100</a:t>
            </a:r>
            <a:r>
              <a:rPr lang="pt-BR" dirty="0" smtClean="0"/>
              <a:t> </a:t>
            </a:r>
            <a:r>
              <a:rPr lang="pt-BR" dirty="0"/>
              <a:t>= [0.2778 0.4444 0.2778]  </a:t>
            </a:r>
            <a:r>
              <a:rPr lang="pt-BR" dirty="0" smtClean="0"/>
              <a:t>(</a:t>
            </a:r>
            <a:r>
              <a:rPr lang="en-AU" dirty="0" smtClean="0"/>
              <a:t>denoted </a:t>
            </a:r>
            <a:r>
              <a:rPr lang="en-US" dirty="0" smtClean="0"/>
              <a:t>𝜋)</a:t>
            </a:r>
            <a:endParaRPr lang="pt-B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example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51430061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Run sufficiently long, state membership converges </a:t>
            </a:r>
            <a:endParaRPr lang="en-US" dirty="0"/>
          </a:p>
          <a:p>
            <a:pPr lvl="1"/>
            <a:r>
              <a:rPr lang="en-US" dirty="0" smtClean="0"/>
              <a:t>reaches </a:t>
            </a:r>
            <a:r>
              <a:rPr lang="en-US" dirty="0"/>
              <a:t>a steady-state, denoted </a:t>
            </a:r>
            <a:r>
              <a:rPr lang="en-US" dirty="0" smtClean="0"/>
              <a:t>𝜋 </a:t>
            </a:r>
          </a:p>
          <a:p>
            <a:pPr lvl="1"/>
            <a:r>
              <a:rPr lang="en-US" dirty="0" smtClean="0"/>
              <a:t>transitions </a:t>
            </a:r>
            <a:r>
              <a:rPr lang="en-US" dirty="0"/>
              <a:t>from this state leave the state unmodified </a:t>
            </a:r>
            <a:endParaRPr lang="en-US" dirty="0" smtClean="0"/>
          </a:p>
          <a:p>
            <a:pPr lvl="1"/>
            <a:r>
              <a:rPr lang="en-US" dirty="0"/>
              <a:t>𝜋</a:t>
            </a:r>
            <a:r>
              <a:rPr lang="en-US" dirty="0" smtClean="0"/>
              <a:t> record frequency </a:t>
            </a:r>
            <a:r>
              <a:rPr lang="en-US" dirty="0"/>
              <a:t>of visiting each page for random surfer in the limit as t → ∞ </a:t>
            </a:r>
            <a:endParaRPr lang="en-US" dirty="0"/>
          </a:p>
          <a:p>
            <a:r>
              <a:rPr lang="en-US" b="1" dirty="0" smtClean="0">
                <a:solidFill>
                  <a:srgbClr val="FF0000"/>
                </a:solidFill>
              </a:rPr>
              <a:t>JFF</a:t>
            </a:r>
            <a:r>
              <a:rPr lang="en-US" b="1" dirty="0">
                <a:solidFill>
                  <a:srgbClr val="FF0000"/>
                </a:solidFill>
              </a:rPr>
              <a:t>:</a:t>
            </a:r>
            <a:r>
              <a:rPr lang="en-US" dirty="0" smtClean="0"/>
              <a:t> When </a:t>
            </a:r>
            <a:r>
              <a:rPr lang="en-US" dirty="0"/>
              <a:t>will the Markov Chain converge? Must have the property of </a:t>
            </a:r>
            <a:endParaRPr lang="en-US" dirty="0"/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ergodicity</a:t>
            </a:r>
            <a:r>
              <a:rPr lang="en-US" dirty="0" smtClean="0"/>
              <a:t>: For </a:t>
            </a:r>
            <a:r>
              <a:rPr lang="en-US" dirty="0"/>
              <a:t>any start state </a:t>
            </a:r>
            <a:r>
              <a:rPr lang="en-US" dirty="0" err="1"/>
              <a:t>i</a:t>
            </a:r>
            <a:r>
              <a:rPr lang="en-US" dirty="0"/>
              <a:t>, all states j must be reachable with non-zero </a:t>
            </a:r>
            <a:r>
              <a:rPr lang="en-US" dirty="0" smtClean="0"/>
              <a:t>probability in finite steps. </a:t>
            </a:r>
            <a:r>
              <a:rPr lang="en-US" dirty="0"/>
              <a:t>Ergodicity in turn requires 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irreducibility</a:t>
            </a:r>
            <a:r>
              <a:rPr lang="en-US" dirty="0" smtClean="0"/>
              <a:t>: reachability </a:t>
            </a:r>
            <a:r>
              <a:rPr lang="en-US" dirty="0"/>
              <a:t>between </a:t>
            </a:r>
            <a:r>
              <a:rPr lang="en-US" dirty="0" err="1"/>
              <a:t>i</a:t>
            </a:r>
            <a:r>
              <a:rPr lang="en-US" dirty="0"/>
              <a:t> and </a:t>
            </a:r>
            <a:r>
              <a:rPr lang="en-US" dirty="0" smtClean="0"/>
              <a:t>j;  and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aperiodicity</a:t>
            </a:r>
            <a:r>
              <a:rPr lang="en-US" dirty="0" smtClean="0"/>
              <a:t>: relating </a:t>
            </a:r>
            <a:r>
              <a:rPr lang="en-US" dirty="0"/>
              <a:t>to </a:t>
            </a:r>
            <a:r>
              <a:rPr lang="en-US" dirty="0" err="1"/>
              <a:t>partioning</a:t>
            </a:r>
            <a:r>
              <a:rPr lang="en-US" dirty="0"/>
              <a:t> into sets with internal </a:t>
            </a:r>
            <a:r>
              <a:rPr lang="en-US" dirty="0" smtClean="0"/>
              <a:t>cycles. </a:t>
            </a:r>
            <a:endParaRPr lang="en-US" dirty="0"/>
          </a:p>
          <a:p>
            <a:endParaRPr lang="en-A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Markov chain convergence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66155281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Definition of a steady-state </a:t>
            </a:r>
            <a:r>
              <a:rPr lang="en-US" dirty="0" smtClean="0"/>
              <a:t>is</a:t>
            </a:r>
            <a:br>
              <a:rPr lang="en-US" dirty="0" smtClean="0"/>
            </a:br>
            <a:endParaRPr lang="en-US" dirty="0"/>
          </a:p>
          <a:p>
            <a:r>
              <a:rPr lang="en-US" dirty="0" smtClean="0"/>
              <a:t>This </a:t>
            </a:r>
            <a:r>
              <a:rPr lang="en-US" dirty="0"/>
              <a:t>is a classic linear algebra problem (finding the left </a:t>
            </a:r>
            <a:r>
              <a:rPr lang="en-US" dirty="0" smtClean="0"/>
              <a:t>eigenvalues</a:t>
            </a:r>
            <a:r>
              <a:rPr lang="en-US" dirty="0"/>
              <a:t>), of the form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 smtClean="0"/>
              <a:t>Can </a:t>
            </a:r>
            <a:r>
              <a:rPr lang="en-US" dirty="0"/>
              <a:t>recover several solution vectors for different values of </a:t>
            </a:r>
            <a:r>
              <a:rPr lang="en-US" dirty="0" err="1"/>
              <a:t>λ</a:t>
            </a:r>
            <a:r>
              <a:rPr lang="en-US" dirty="0"/>
              <a:t> </a:t>
            </a:r>
            <a:endParaRPr lang="en-US" dirty="0"/>
          </a:p>
          <a:p>
            <a:pPr lvl="1"/>
            <a:r>
              <a:rPr lang="en-US" dirty="0"/>
              <a:t>W</a:t>
            </a:r>
            <a:r>
              <a:rPr lang="en-US" dirty="0" smtClean="0"/>
              <a:t>ant </a:t>
            </a:r>
            <a:r>
              <a:rPr lang="en-US" dirty="0"/>
              <a:t>the principle eigenvector, for which </a:t>
            </a:r>
            <a:r>
              <a:rPr lang="en-US" dirty="0" err="1"/>
              <a:t>λ</a:t>
            </a:r>
            <a:r>
              <a:rPr lang="en-US" dirty="0"/>
              <a:t> = 1 </a:t>
            </a:r>
            <a:endParaRPr lang="en-US" dirty="0"/>
          </a:p>
          <a:p>
            <a:r>
              <a:rPr lang="en-US" dirty="0"/>
              <a:t>In practice, may use the power iteration method to handle large graphs </a:t>
            </a:r>
            <a:endParaRPr lang="en-US" dirty="0">
              <a:effectLst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Computing </a:t>
            </a:r>
            <a:r>
              <a:rPr lang="en-AU" dirty="0" err="1" smtClean="0"/>
              <a:t>pagerank</a:t>
            </a:r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5947" y="1558942"/>
            <a:ext cx="2451314" cy="76404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9920" y="2968040"/>
            <a:ext cx="2103368" cy="751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845879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966" y="1500026"/>
            <a:ext cx="8025297" cy="4372758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 smtClean="0"/>
              <a:t>Pagerank</a:t>
            </a:r>
            <a:r>
              <a:rPr lang="en-AU" dirty="0" smtClean="0"/>
              <a:t> in python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33687923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Hubs and Authorities (HITS)</a:t>
            </a:r>
            <a:endParaRPr lang="en-AU" dirty="0"/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Assumes there are two kinds of pages on </a:t>
            </a:r>
            <a:r>
              <a:rPr lang="en-US" dirty="0" smtClean="0"/>
              <a:t>web</a:t>
            </a:r>
          </a:p>
          <a:p>
            <a:pPr lvl="1"/>
            <a:r>
              <a:rPr lang="en-US" dirty="0" smtClean="0">
                <a:solidFill>
                  <a:schemeClr val="accent5"/>
                </a:solidFill>
              </a:rPr>
              <a:t>authorities </a:t>
            </a:r>
            <a:r>
              <a:rPr lang="en-US" dirty="0"/>
              <a:t>providing </a:t>
            </a:r>
            <a:r>
              <a:rPr lang="en-US" dirty="0" smtClean="0"/>
              <a:t>authoritative </a:t>
            </a:r>
            <a:r>
              <a:rPr lang="en-US" dirty="0"/>
              <a:t>and detailed </a:t>
            </a:r>
            <a:r>
              <a:rPr lang="en-US" dirty="0" smtClean="0"/>
              <a:t>information</a:t>
            </a:r>
          </a:p>
          <a:p>
            <a:pPr lvl="1"/>
            <a:r>
              <a:rPr lang="en-US" dirty="0">
                <a:solidFill>
                  <a:schemeClr val="accent5"/>
                </a:solidFill>
              </a:rPr>
              <a:t>hubs</a:t>
            </a:r>
            <a:r>
              <a:rPr lang="en-US" dirty="0"/>
              <a:t> </a:t>
            </a:r>
            <a:r>
              <a:rPr lang="en-US" dirty="0" smtClean="0"/>
              <a:t>containing </a:t>
            </a:r>
            <a:r>
              <a:rPr lang="en-US" dirty="0"/>
              <a:t>mainly links to lots of pages about a topic </a:t>
            </a:r>
            <a:endParaRPr lang="en-US" dirty="0" smtClean="0"/>
          </a:p>
          <a:p>
            <a:endParaRPr lang="en-US" dirty="0" smtClean="0"/>
          </a:p>
          <a:p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524" y="3503487"/>
            <a:ext cx="3710373" cy="233223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5109" y="3158448"/>
            <a:ext cx="3554915" cy="12491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4359" y="4238170"/>
            <a:ext cx="2144810" cy="109479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34337" y="5397525"/>
            <a:ext cx="3935002" cy="1310056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V="1">
            <a:off x="3897897" y="3503487"/>
            <a:ext cx="1136440" cy="279543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" name="Straight Arrow Connector 9"/>
          <p:cNvCxnSpPr/>
          <p:nvPr/>
        </p:nvCxnSpPr>
        <p:spPr>
          <a:xfrm>
            <a:off x="3748788" y="4036851"/>
            <a:ext cx="986256" cy="632753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2" name="Straight Arrow Connector 11"/>
          <p:cNvCxnSpPr/>
          <p:nvPr/>
        </p:nvCxnSpPr>
        <p:spPr>
          <a:xfrm>
            <a:off x="3500449" y="4036851"/>
            <a:ext cx="1318131" cy="1886668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6" name="Straight Arrow Connector 15"/>
          <p:cNvCxnSpPr/>
          <p:nvPr/>
        </p:nvCxnSpPr>
        <p:spPr>
          <a:xfrm>
            <a:off x="3665252" y="4542633"/>
            <a:ext cx="956690" cy="159249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9" name="Straight Arrow Connector 18"/>
          <p:cNvCxnSpPr/>
          <p:nvPr/>
        </p:nvCxnSpPr>
        <p:spPr>
          <a:xfrm flipV="1">
            <a:off x="3665252" y="3690545"/>
            <a:ext cx="1369085" cy="76429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2" name="Straight Arrow Connector 21"/>
          <p:cNvCxnSpPr/>
          <p:nvPr/>
        </p:nvCxnSpPr>
        <p:spPr>
          <a:xfrm>
            <a:off x="3632327" y="4658096"/>
            <a:ext cx="1141260" cy="1319869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4" name="Straight Arrow Connector 23"/>
          <p:cNvCxnSpPr/>
          <p:nvPr/>
        </p:nvCxnSpPr>
        <p:spPr>
          <a:xfrm>
            <a:off x="3674095" y="4905143"/>
            <a:ext cx="1150927" cy="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6" name="Straight Arrow Connector 25"/>
          <p:cNvCxnSpPr/>
          <p:nvPr/>
        </p:nvCxnSpPr>
        <p:spPr>
          <a:xfrm flipV="1">
            <a:off x="3665252" y="3801640"/>
            <a:ext cx="1369085" cy="1061113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9" name="Straight Arrow Connector 28"/>
          <p:cNvCxnSpPr/>
          <p:nvPr/>
        </p:nvCxnSpPr>
        <p:spPr>
          <a:xfrm>
            <a:off x="3728315" y="5023835"/>
            <a:ext cx="1006729" cy="1015147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3" name="Straight Arrow Connector 32"/>
          <p:cNvCxnSpPr/>
          <p:nvPr/>
        </p:nvCxnSpPr>
        <p:spPr>
          <a:xfrm flipV="1">
            <a:off x="3674095" y="4036851"/>
            <a:ext cx="1360242" cy="1359266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4" name="Straight Arrow Connector 33"/>
          <p:cNvCxnSpPr/>
          <p:nvPr/>
        </p:nvCxnSpPr>
        <p:spPr>
          <a:xfrm flipV="1">
            <a:off x="3748788" y="5056947"/>
            <a:ext cx="1087689" cy="496157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5" name="Straight Arrow Connector 34"/>
          <p:cNvCxnSpPr/>
          <p:nvPr/>
        </p:nvCxnSpPr>
        <p:spPr>
          <a:xfrm>
            <a:off x="3786990" y="5754825"/>
            <a:ext cx="948054" cy="358048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9" name="Rectangle 48"/>
          <p:cNvSpPr/>
          <p:nvPr/>
        </p:nvSpPr>
        <p:spPr>
          <a:xfrm>
            <a:off x="881751" y="5867887"/>
            <a:ext cx="12403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5"/>
                </a:solidFill>
                <a:latin typeface="Arial Hebrew" charset="-79"/>
                <a:ea typeface="Arial Hebrew" charset="-79"/>
                <a:cs typeface="Arial Hebrew" charset="-79"/>
              </a:rPr>
              <a:t>good hubs</a:t>
            </a:r>
            <a:r>
              <a:rPr lang="en-US" dirty="0" smtClean="0">
                <a:latin typeface="Arial Hebrew" charset="-79"/>
                <a:ea typeface="Arial Hebrew" charset="-79"/>
                <a:cs typeface="Arial Hebrew" charset="-79"/>
              </a:rPr>
              <a:t> </a:t>
            </a:r>
            <a:endParaRPr lang="en-AU" dirty="0"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7552609" y="4767626"/>
            <a:ext cx="120577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5"/>
                </a:solidFill>
                <a:latin typeface="Arial Hebrew" charset="-79"/>
                <a:ea typeface="Arial Hebrew" charset="-79"/>
                <a:cs typeface="Arial Hebrew" charset="-79"/>
              </a:rPr>
              <a:t>good </a:t>
            </a:r>
          </a:p>
          <a:p>
            <a:r>
              <a:rPr lang="en-US" dirty="0" smtClean="0">
                <a:solidFill>
                  <a:schemeClr val="accent5"/>
                </a:solidFill>
                <a:latin typeface="Arial Hebrew" charset="-79"/>
                <a:ea typeface="Arial Hebrew" charset="-79"/>
                <a:cs typeface="Arial Hebrew" charset="-79"/>
              </a:rPr>
              <a:t>authorities</a:t>
            </a:r>
            <a:endParaRPr lang="en-AU" dirty="0">
              <a:latin typeface="Arial Hebrew" charset="-79"/>
              <a:ea typeface="Arial Hebrew" charset="-79"/>
              <a:cs typeface="Arial Hebrew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97872133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HITS motivation</a:t>
            </a:r>
            <a:endParaRPr lang="en-AU" dirty="0"/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Depending </a:t>
            </a:r>
            <a:r>
              <a:rPr lang="en-US" dirty="0"/>
              <a:t>on our query, we might want one </a:t>
            </a:r>
            <a:r>
              <a:rPr lang="en-US" dirty="0" smtClean="0"/>
              <a:t>type or </a:t>
            </a:r>
            <a:r>
              <a:rPr lang="en-US" dirty="0"/>
              <a:t>the other</a:t>
            </a:r>
          </a:p>
          <a:p>
            <a:pPr lvl="1"/>
            <a:r>
              <a:rPr lang="en-US" dirty="0"/>
              <a:t>broad topic query, e.g., information about biking in Melbourne</a:t>
            </a:r>
          </a:p>
          <a:p>
            <a:pPr lvl="1"/>
            <a:r>
              <a:rPr lang="en-US" dirty="0"/>
              <a:t>specific query, e.g., is the </a:t>
            </a:r>
            <a:r>
              <a:rPr lang="en-US" dirty="0" err="1"/>
              <a:t>Yarra</a:t>
            </a:r>
            <a:r>
              <a:rPr lang="en-US" dirty="0"/>
              <a:t> trail sealed? </a:t>
            </a:r>
          </a:p>
          <a:p>
            <a:r>
              <a:rPr lang="en-AU" dirty="0" smtClean="0"/>
              <a:t>More generally, both types of page can be informative</a:t>
            </a:r>
          </a:p>
          <a:p>
            <a:pPr lvl="1"/>
            <a:r>
              <a:rPr lang="en-AU" dirty="0" smtClean="0"/>
              <a:t>but don’t know what kind each page is!</a:t>
            </a:r>
          </a:p>
        </p:txBody>
      </p:sp>
    </p:spTree>
    <p:extLst>
      <p:ext uri="{BB962C8B-B14F-4D97-AF65-F5344CB8AC3E}">
        <p14:creationId xmlns:p14="http://schemas.microsoft.com/office/powerpoint/2010/main" val="1979656938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web as a graph</a:t>
            </a:r>
          </a:p>
          <a:p>
            <a:r>
              <a:rPr lang="en-US" dirty="0" smtClean="0"/>
              <a:t>Two methods for </a:t>
            </a:r>
            <a:r>
              <a:rPr lang="en-US" dirty="0"/>
              <a:t>automatically determining web-page importance</a:t>
            </a:r>
          </a:p>
          <a:p>
            <a:pPr lvl="1"/>
            <a:r>
              <a:rPr lang="en-US" dirty="0" smtClean="0"/>
              <a:t>Page-rank </a:t>
            </a:r>
          </a:p>
          <a:p>
            <a:pPr lvl="1"/>
            <a:r>
              <a:rPr lang="en-US" dirty="0" smtClean="0"/>
              <a:t>Hubs and authorities (HITS)</a:t>
            </a:r>
            <a:endParaRPr lang="en-US" dirty="0" smtClean="0"/>
          </a:p>
          <a:p>
            <a:pPr marL="0" indent="0">
              <a:buNone/>
            </a:pPr>
            <a:endParaRPr lang="en-A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overview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71644500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Formulating Hubs and authorities</a:t>
            </a:r>
            <a:endParaRPr lang="en-A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Circular definition </a:t>
                </a:r>
                <a:endParaRPr lang="en-US" dirty="0"/>
              </a:p>
              <a:p>
                <a:pPr lvl="1"/>
                <a:r>
                  <a:rPr lang="en-US" dirty="0"/>
                  <a:t>A good Hub links to many </a:t>
                </a:r>
                <a:r>
                  <a:rPr lang="en-US" dirty="0" smtClean="0"/>
                  <a:t>authorities</a:t>
                </a:r>
              </a:p>
              <a:p>
                <a:pPr lvl="1"/>
                <a:r>
                  <a:rPr lang="en-US" dirty="0" smtClean="0"/>
                  <a:t>A </a:t>
                </a:r>
                <a:r>
                  <a:rPr lang="en-US" dirty="0"/>
                  <a:t>good Authority is linked to from many hubs. </a:t>
                </a:r>
                <a:endParaRPr lang="en-US" dirty="0"/>
              </a:p>
              <a:p>
                <a:r>
                  <a:rPr lang="en-US" dirty="0"/>
                  <a:t>Define </a:t>
                </a:r>
                <a:endParaRPr lang="en-US" dirty="0"/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AU" b="1" i="1" smtClean="0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AU" b="0" i="1" smtClean="0">
                            <a:latin typeface="Cambria Math" charset="0"/>
                          </a:rPr>
                          <m:t>h</m:t>
                        </m:r>
                      </m:e>
                    </m:acc>
                  </m:oMath>
                </a14:m>
                <a:r>
                  <a:rPr lang="en-US" b="1" dirty="0" smtClean="0"/>
                  <a:t> </a:t>
                </a:r>
                <a:r>
                  <a:rPr lang="en-US" dirty="0" smtClean="0"/>
                  <a:t>vector of hub </a:t>
                </a:r>
                <a:r>
                  <a:rPr lang="en-US" dirty="0"/>
                  <a:t>scores for each web </a:t>
                </a:r>
                <a:r>
                  <a:rPr lang="en-US" dirty="0" smtClean="0"/>
                  <a:t>page</a:t>
                </a:r>
                <a:endParaRPr lang="en-US" dirty="0"/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1" i="1" dirty="0" smtClean="0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AU" b="0" i="1" dirty="0" smtClean="0">
                            <a:latin typeface="Cambria Math" charset="0"/>
                          </a:rPr>
                          <m:t>𝑎</m:t>
                        </m:r>
                      </m:e>
                    </m:acc>
                  </m:oMath>
                </a14:m>
                <a:r>
                  <a:rPr lang="en-US" dirty="0" smtClean="0"/>
                  <a:t> vector of authority </a:t>
                </a:r>
                <a:r>
                  <a:rPr lang="en-US" dirty="0"/>
                  <a:t>scores for each web page </a:t>
                </a:r>
                <a:endParaRPr lang="en-US" dirty="0" smtClean="0"/>
              </a:p>
              <a:p>
                <a:r>
                  <a:rPr lang="en-US" dirty="0" smtClean="0"/>
                  <a:t>Mutually recursive definition for all pages </a:t>
                </a:r>
                <a:r>
                  <a:rPr lang="en-US" i="1" dirty="0"/>
                  <a:t>i</a:t>
                </a:r>
                <a:endParaRPr lang="en-US" dirty="0" smtClean="0"/>
              </a:p>
              <a:p>
                <a:pPr lvl="1"/>
                <a:endParaRPr lang="en-AU" dirty="0"/>
              </a:p>
            </p:txBody>
          </p:sp>
        </mc:Choice>
        <mc:Fallback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0">
                <a:blip r:embed="rId2"/>
                <a:stretch>
                  <a:fillRect l="-1280" t="-77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9885" y="4906264"/>
            <a:ext cx="1763075" cy="1736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660528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inference</a:t>
            </a:r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863" y="1130301"/>
            <a:ext cx="7366786" cy="5214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29721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HITS example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TODO; </a:t>
            </a:r>
            <a:r>
              <a:rPr lang="en-AU" smtClean="0"/>
              <a:t>include in notebook?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7958577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Comparing </a:t>
            </a:r>
            <a:r>
              <a:rPr lang="en-AU" dirty="0" err="1" smtClean="0"/>
              <a:t>Pagerank</a:t>
            </a:r>
            <a:r>
              <a:rPr lang="en-AU" dirty="0" smtClean="0"/>
              <a:t> and HITS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auto"/>
            <a:r>
              <a:rPr lang="en-US" dirty="0"/>
              <a:t>Both static query-independent measures of web page quality </a:t>
            </a:r>
            <a:endParaRPr lang="en-US" dirty="0" smtClean="0"/>
          </a:p>
          <a:p>
            <a:pPr fontAlgn="auto"/>
            <a:r>
              <a:rPr lang="en-US" dirty="0" smtClean="0"/>
              <a:t>Can </a:t>
            </a:r>
            <a:r>
              <a:rPr lang="en-US" dirty="0"/>
              <a:t>be run offline to score each web </a:t>
            </a:r>
            <a:r>
              <a:rPr lang="en-US" dirty="0" smtClean="0"/>
              <a:t>page</a:t>
            </a:r>
          </a:p>
          <a:p>
            <a:pPr fontAlgn="auto"/>
            <a:r>
              <a:rPr lang="en-US" dirty="0" smtClean="0"/>
              <a:t>Based </a:t>
            </a:r>
            <a:r>
              <a:rPr lang="en-US" dirty="0"/>
              <a:t>on latent (unobserved) quality metric for each </a:t>
            </a:r>
            <a:r>
              <a:rPr lang="en-US" dirty="0" smtClean="0"/>
              <a:t>page</a:t>
            </a:r>
          </a:p>
          <a:p>
            <a:pPr lvl="1"/>
            <a:r>
              <a:rPr lang="en-US" dirty="0" smtClean="0"/>
              <a:t>single </a:t>
            </a:r>
            <a:r>
              <a:rPr lang="en-US" dirty="0"/>
              <a:t>importance score </a:t>
            </a:r>
            <a:r>
              <a:rPr lang="en-US" dirty="0" smtClean="0"/>
              <a:t>(</a:t>
            </a:r>
            <a:r>
              <a:rPr lang="en-US" dirty="0" err="1" smtClean="0"/>
              <a:t>pagerank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hub </a:t>
            </a:r>
            <a:r>
              <a:rPr lang="en-US" dirty="0"/>
              <a:t>and authority scores </a:t>
            </a:r>
            <a:r>
              <a:rPr lang="en-US" dirty="0" smtClean="0"/>
              <a:t>(hits)</a:t>
            </a:r>
            <a:endParaRPr lang="en-US" dirty="0"/>
          </a:p>
          <a:p>
            <a:r>
              <a:rPr lang="en-US" dirty="0"/>
              <a:t>Plus </a:t>
            </a:r>
            <a:r>
              <a:rPr lang="en-US" dirty="0" smtClean="0"/>
              <a:t>a specific transition mechanism</a:t>
            </a:r>
          </a:p>
          <a:p>
            <a:r>
              <a:rPr lang="en-US" dirty="0" smtClean="0"/>
              <a:t>Gives </a:t>
            </a:r>
            <a:r>
              <a:rPr lang="en-US" dirty="0"/>
              <a:t>rise to document rankings </a:t>
            </a:r>
            <a:endParaRPr lang="en-US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6349296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800" dirty="0"/>
              <a:t> </a:t>
            </a:r>
            <a:r>
              <a:rPr lang="en-US" sz="4400" dirty="0" smtClean="0"/>
              <a:t>use in </a:t>
            </a:r>
            <a:r>
              <a:rPr lang="en-US" sz="4400" dirty="0"/>
              <a:t>a </a:t>
            </a:r>
            <a:r>
              <a:rPr lang="en-US" sz="4400" dirty="0" smtClean="0"/>
              <a:t>retrieval </a:t>
            </a:r>
            <a:r>
              <a:rPr lang="en-US" sz="4400" dirty="0"/>
              <a:t>system? </a:t>
            </a:r>
            <a:r>
              <a:rPr lang="en-US" dirty="0"/>
              <a:t/>
            </a:r>
            <a:br>
              <a:rPr lang="en-US" dirty="0"/>
            </a:b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 smtClean="0"/>
              <a:t>Use as part of a feature representation, e.g., </a:t>
            </a:r>
          </a:p>
          <a:p>
            <a:pPr lvl="1"/>
            <a:endParaRPr lang="en-US" sz="2260" dirty="0"/>
          </a:p>
          <a:p>
            <a:pPr lvl="1"/>
            <a:endParaRPr lang="en-US" sz="2260" dirty="0" smtClean="0"/>
          </a:p>
          <a:p>
            <a:pPr lvl="1"/>
            <a:r>
              <a:rPr lang="en-US" sz="2260" dirty="0" smtClean="0"/>
              <a:t>Features for</a:t>
            </a:r>
            <a:r>
              <a:rPr lang="en-US" sz="2400" dirty="0" smtClean="0"/>
              <a:t> </a:t>
            </a:r>
            <a:r>
              <a:rPr lang="en-US" sz="2400" dirty="0"/>
              <a:t>TF*IDF, BM25 factors, </a:t>
            </a:r>
            <a:r>
              <a:rPr lang="en-US" sz="2400" dirty="0" smtClean="0"/>
              <a:t>LM, PageRank, HITS </a:t>
            </a:r>
            <a:r>
              <a:rPr lang="en-US" sz="2400" dirty="0" err="1" smtClean="0"/>
              <a:t>etc</a:t>
            </a:r>
            <a:r>
              <a:rPr lang="en-US" sz="2400" dirty="0" smtClean="0"/>
              <a:t>, each </a:t>
            </a:r>
            <a:r>
              <a:rPr lang="en-US" sz="2400" dirty="0"/>
              <a:t>with their own weight α </a:t>
            </a:r>
            <a:endParaRPr lang="en-US" dirty="0"/>
          </a:p>
          <a:p>
            <a:r>
              <a:rPr lang="en-US" sz="2540" dirty="0" smtClean="0"/>
              <a:t>Learn α values using </a:t>
            </a:r>
            <a:r>
              <a:rPr lang="en-US" sz="2540" dirty="0"/>
              <a:t>machine learned scoring function </a:t>
            </a:r>
            <a:endParaRPr lang="en-US" dirty="0" smtClean="0"/>
          </a:p>
          <a:p>
            <a:pPr lvl="1"/>
            <a:r>
              <a:rPr lang="en-US" sz="2260" dirty="0" smtClean="0"/>
              <a:t>to </a:t>
            </a:r>
            <a:r>
              <a:rPr lang="en-US" sz="2260" dirty="0"/>
              <a:t>match binary relevance </a:t>
            </a:r>
            <a:r>
              <a:rPr lang="en-US" sz="2260" dirty="0" smtClean="0"/>
              <a:t>judgements</a:t>
            </a:r>
          </a:p>
          <a:p>
            <a:pPr lvl="1"/>
            <a:r>
              <a:rPr lang="en-US" sz="2400" dirty="0" smtClean="0"/>
              <a:t>to match click-</a:t>
            </a:r>
            <a:r>
              <a:rPr lang="en-US" sz="2400" dirty="0" err="1" smtClean="0"/>
              <a:t>throughs</a:t>
            </a:r>
            <a:r>
              <a:rPr lang="en-US" sz="2400" dirty="0" smtClean="0"/>
              <a:t> </a:t>
            </a:r>
            <a:r>
              <a:rPr lang="en-US" sz="2400" dirty="0"/>
              <a:t>or query reformulations </a:t>
            </a:r>
            <a:endParaRPr lang="en-US" dirty="0"/>
          </a:p>
          <a:p>
            <a:r>
              <a:rPr lang="en-US" sz="2540" dirty="0" smtClean="0"/>
              <a:t>Caveat: graph methods </a:t>
            </a:r>
            <a:r>
              <a:rPr lang="en-US" sz="2540" dirty="0"/>
              <a:t>can be exploited, </a:t>
            </a:r>
            <a:r>
              <a:rPr lang="en-US" sz="2540" dirty="0" smtClean="0"/>
              <a:t>e.g</a:t>
            </a:r>
            <a:r>
              <a:rPr lang="en-US" sz="2540" dirty="0"/>
              <a:t>., link spam, Google </a:t>
            </a:r>
            <a:r>
              <a:rPr lang="en-US" sz="2540" dirty="0" smtClean="0"/>
              <a:t>bombs etc.</a:t>
            </a:r>
            <a:endParaRPr lang="en-US" dirty="0"/>
          </a:p>
          <a:p>
            <a:endParaRPr lang="en-A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2899" y="1660361"/>
            <a:ext cx="2721749" cy="724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38814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Summary</a:t>
            </a:r>
            <a:endParaRPr lang="en-AU" dirty="0"/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AU" dirty="0" smtClean="0"/>
              <a:t>Link structure of web gives rise to a graph, which conveys </a:t>
            </a:r>
            <a:r>
              <a:rPr lang="en-AU" dirty="0" smtClean="0"/>
              <a:t>information about page importance</a:t>
            </a:r>
          </a:p>
          <a:p>
            <a:r>
              <a:rPr lang="en-AU" dirty="0" smtClean="0"/>
              <a:t>PageRank models a random surfer in the limit, with Markov Chain</a:t>
            </a:r>
          </a:p>
          <a:p>
            <a:r>
              <a:rPr lang="en-AU" dirty="0" smtClean="0"/>
              <a:t>HITS models hub and authority status of pages</a:t>
            </a:r>
          </a:p>
          <a:p>
            <a:r>
              <a:rPr lang="en-AU" dirty="0" smtClean="0"/>
              <a:t>Both solved for steady-state using iteration/linear algebra</a:t>
            </a:r>
            <a:endParaRPr lang="en-AU" dirty="0" smtClean="0"/>
          </a:p>
          <a:p>
            <a:r>
              <a:rPr lang="en-AU" dirty="0" smtClean="0"/>
              <a:t>Reading</a:t>
            </a:r>
          </a:p>
          <a:p>
            <a:pPr lvl="1"/>
            <a:r>
              <a:rPr lang="en-AU" dirty="0"/>
              <a:t>(Review of Eigen decompositions) 18.1, “Linear algebra review” of Manning, </a:t>
            </a:r>
            <a:r>
              <a:rPr lang="en-AU" dirty="0" err="1"/>
              <a:t>Raghavan</a:t>
            </a:r>
            <a:r>
              <a:rPr lang="en-AU" dirty="0"/>
              <a:t>, and </a:t>
            </a:r>
            <a:r>
              <a:rPr lang="en-AU" dirty="0" err="1"/>
              <a:t>Schutze</a:t>
            </a:r>
            <a:r>
              <a:rPr lang="en-AU" dirty="0"/>
              <a:t>, Introduction to Information Retrieval. </a:t>
            </a:r>
            <a:endParaRPr lang="en-AU" dirty="0"/>
          </a:p>
          <a:p>
            <a:pPr lvl="1"/>
            <a:r>
              <a:rPr lang="en-AU" dirty="0"/>
              <a:t>Chapter 21, “Link Analysis” of Manning, </a:t>
            </a:r>
            <a:r>
              <a:rPr lang="en-AU" dirty="0" err="1"/>
              <a:t>Raghavan</a:t>
            </a:r>
            <a:r>
              <a:rPr lang="en-AU" dirty="0"/>
              <a:t>, and </a:t>
            </a:r>
            <a:r>
              <a:rPr lang="en-AU" dirty="0" err="1"/>
              <a:t>Schutze</a:t>
            </a:r>
            <a:r>
              <a:rPr lang="en-AU" dirty="0"/>
              <a:t>, Introduction to Information Retrieval.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74204770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Documents </a:t>
            </a:r>
            <a:r>
              <a:rPr lang="en-US" dirty="0"/>
              <a:t>assumed to be ‘equal’ </a:t>
            </a:r>
            <a:endParaRPr lang="en-US" dirty="0" smtClean="0"/>
          </a:p>
          <a:p>
            <a:pPr lvl="1"/>
            <a:r>
              <a:rPr lang="en-US" dirty="0" smtClean="0"/>
              <a:t>Usefulness </a:t>
            </a:r>
            <a:r>
              <a:rPr lang="en-US" dirty="0"/>
              <a:t>for ranking only affected by </a:t>
            </a:r>
            <a:r>
              <a:rPr lang="en-US" dirty="0" smtClean="0"/>
              <a:t>how well the terms in the document match with the query terms</a:t>
            </a:r>
          </a:p>
          <a:p>
            <a:pPr lvl="1"/>
            <a:r>
              <a:rPr lang="en-US" dirty="0" smtClean="0"/>
              <a:t>e.g., </a:t>
            </a:r>
            <a:r>
              <a:rPr lang="en-US" dirty="0"/>
              <a:t>assumed </a:t>
            </a:r>
            <a:r>
              <a:rPr lang="en-US" dirty="0" smtClean="0"/>
              <a:t>P(</a:t>
            </a:r>
            <a:r>
              <a:rPr lang="en-US" dirty="0" err="1"/>
              <a:t>r</a:t>
            </a:r>
            <a:r>
              <a:rPr lang="en-US" dirty="0" err="1" smtClean="0"/>
              <a:t>|d</a:t>
            </a:r>
            <a:r>
              <a:rPr lang="en-US" dirty="0"/>
              <a:t>) </a:t>
            </a:r>
            <a:r>
              <a:rPr lang="en-US" dirty="0" smtClean="0"/>
              <a:t>uniform prior in </a:t>
            </a:r>
            <a:r>
              <a:rPr lang="en-US" dirty="0"/>
              <a:t>probabilistic methods </a:t>
            </a:r>
            <a:endParaRPr lang="en-US" dirty="0"/>
          </a:p>
          <a:p>
            <a:r>
              <a:rPr lang="en-US" dirty="0" smtClean="0"/>
              <a:t>Can </a:t>
            </a:r>
            <a:r>
              <a:rPr lang="en-US" dirty="0"/>
              <a:t>we do better than this? </a:t>
            </a:r>
            <a:endParaRPr lang="en-US" dirty="0"/>
          </a:p>
          <a:p>
            <a:pPr lvl="1"/>
            <a:r>
              <a:rPr lang="en-US" dirty="0" smtClean="0"/>
              <a:t>some documents are authoritative and should be ranked </a:t>
            </a:r>
            <a:r>
              <a:rPr lang="en-US" dirty="0"/>
              <a:t>higher than </a:t>
            </a:r>
            <a:r>
              <a:rPr lang="en-US" dirty="0" smtClean="0"/>
              <a:t>others </a:t>
            </a:r>
            <a:r>
              <a:rPr lang="en-US" i="1" dirty="0" smtClean="0"/>
              <a:t>for any query</a:t>
            </a:r>
            <a:endParaRPr lang="en-US" i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Not all documents are equal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96147013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9474" y="1469270"/>
            <a:ext cx="4562669" cy="5029975"/>
          </a:xfrm>
        </p:spPr>
        <p:txBody>
          <a:bodyPr/>
          <a:lstStyle/>
          <a:p>
            <a:pPr fontAlgn="auto"/>
            <a:r>
              <a:rPr lang="en-US" dirty="0"/>
              <a:t>Pages on the Web do not </a:t>
            </a:r>
            <a:r>
              <a:rPr lang="en-US" dirty="0" smtClean="0"/>
              <a:t>stand alone</a:t>
            </a:r>
            <a:endParaRPr lang="en-US" dirty="0"/>
          </a:p>
          <a:p>
            <a:pPr lvl="1"/>
            <a:r>
              <a:rPr lang="en-US" dirty="0"/>
              <a:t>T</a:t>
            </a:r>
            <a:r>
              <a:rPr lang="en-US" dirty="0" smtClean="0"/>
              <a:t>reatment </a:t>
            </a:r>
            <a:r>
              <a:rPr lang="en-US" dirty="0"/>
              <a:t>as independent “documents” is over-simplification </a:t>
            </a:r>
            <a:endParaRPr lang="en-US" dirty="0" smtClean="0"/>
          </a:p>
          <a:p>
            <a:pPr lvl="1"/>
            <a:r>
              <a:rPr lang="en-US" dirty="0" smtClean="0"/>
              <a:t>Considerable </a:t>
            </a:r>
            <a:r>
              <a:rPr lang="en-US" dirty="0"/>
              <a:t>information in hyperlink structure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The web as a graph</a:t>
            </a:r>
            <a:endParaRPr lang="en-A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0758" y="1965218"/>
            <a:ext cx="3658528" cy="3633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86270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Directs </a:t>
            </a:r>
            <a:r>
              <a:rPr lang="en-US" dirty="0"/>
              <a:t>user’s attention to other </a:t>
            </a:r>
            <a:r>
              <a:rPr lang="en-US" dirty="0" smtClean="0"/>
              <a:t>pages</a:t>
            </a:r>
          </a:p>
          <a:p>
            <a:r>
              <a:rPr lang="en-US" dirty="0" smtClean="0"/>
              <a:t>Conferral </a:t>
            </a:r>
            <a:r>
              <a:rPr lang="en-US" dirty="0"/>
              <a:t>of authority (not always</a:t>
            </a:r>
            <a:r>
              <a:rPr lang="en-US" dirty="0" smtClean="0"/>
              <a:t>!)</a:t>
            </a:r>
          </a:p>
          <a:p>
            <a:r>
              <a:rPr lang="en-US" dirty="0" smtClean="0"/>
              <a:t>Anchor </a:t>
            </a:r>
            <a:r>
              <a:rPr lang="en-US" dirty="0"/>
              <a:t>text to explain why linked page is of interest </a:t>
            </a:r>
            <a:endParaRPr lang="en-US" dirty="0" smtClean="0"/>
          </a:p>
          <a:p>
            <a:pPr lvl="1"/>
            <a:r>
              <a:rPr lang="en-US" dirty="0" smtClean="0"/>
              <a:t>“</a:t>
            </a:r>
            <a:r>
              <a:rPr lang="en-US" i="1" dirty="0"/>
              <a:t>IBM computers</a:t>
            </a:r>
            <a:r>
              <a:rPr lang="en-US" dirty="0"/>
              <a:t>” links to </a:t>
            </a:r>
            <a:r>
              <a:rPr lang="en-US" dirty="0" smtClean="0">
                <a:hlinkClick r:id="rId2"/>
              </a:rPr>
              <a:t>www.ibm.com</a:t>
            </a:r>
            <a:r>
              <a:rPr lang="en-US" dirty="0" smtClean="0"/>
              <a:t>  </a:t>
            </a:r>
          </a:p>
          <a:p>
            <a:pPr lvl="1"/>
            <a:r>
              <a:rPr lang="en-US" dirty="0" smtClean="0"/>
              <a:t>“</a:t>
            </a:r>
            <a:r>
              <a:rPr lang="en-US" i="1" dirty="0"/>
              <a:t>search portal</a:t>
            </a:r>
            <a:r>
              <a:rPr lang="en-US" dirty="0"/>
              <a:t>” links to </a:t>
            </a:r>
            <a:r>
              <a:rPr lang="en-US" dirty="0" smtClean="0">
                <a:hlinkClick r:id="rId3"/>
              </a:rPr>
              <a:t>www.yahoo.com</a:t>
            </a:r>
            <a:r>
              <a:rPr lang="en-US" dirty="0" smtClean="0"/>
              <a:t>  </a:t>
            </a:r>
          </a:p>
          <a:p>
            <a:pPr lvl="1"/>
            <a:r>
              <a:rPr lang="en-US" dirty="0" smtClean="0"/>
              <a:t>“</a:t>
            </a:r>
            <a:r>
              <a:rPr lang="en-US" i="1" dirty="0"/>
              <a:t>click here</a:t>
            </a:r>
            <a:r>
              <a:rPr lang="en-US" dirty="0"/>
              <a:t>” links to Adobe Acrobat </a:t>
            </a:r>
            <a:endParaRPr lang="en-US" dirty="0"/>
          </a:p>
          <a:p>
            <a:r>
              <a:rPr lang="en-US" dirty="0" smtClean="0"/>
              <a:t>Additional </a:t>
            </a:r>
            <a:r>
              <a:rPr lang="en-US" dirty="0"/>
              <a:t>source of terms for </a:t>
            </a:r>
            <a:r>
              <a:rPr lang="en-US" dirty="0" smtClean="0"/>
              <a:t>indexing</a:t>
            </a:r>
          </a:p>
          <a:p>
            <a:r>
              <a:rPr lang="en-US" dirty="0" smtClean="0"/>
              <a:t>Perhaps </a:t>
            </a:r>
            <a:r>
              <a:rPr lang="en-US" dirty="0"/>
              <a:t>the most important pages have more incoming links? </a:t>
            </a:r>
            <a:endParaRPr lang="en-US" dirty="0"/>
          </a:p>
          <a:p>
            <a:endParaRPr lang="en-A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information does a hyperlink convey</a:t>
            </a:r>
            <a:r>
              <a:rPr lang="en-US" dirty="0" smtClean="0"/>
              <a:t>?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33415183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Formally, </a:t>
            </a:r>
            <a:r>
              <a:rPr lang="en-US" dirty="0" smtClean="0"/>
              <a:t>consider</a:t>
            </a:r>
          </a:p>
          <a:p>
            <a:pPr lvl="1">
              <a:spcBef>
                <a:spcPts val="900"/>
              </a:spcBef>
            </a:pPr>
            <a:r>
              <a:rPr lang="en-US" dirty="0" smtClean="0">
                <a:solidFill>
                  <a:srgbClr val="FF0000"/>
                </a:solidFill>
              </a:rPr>
              <a:t>in-links 		</a:t>
            </a:r>
            <a:r>
              <a:rPr lang="en-US" dirty="0" smtClean="0"/>
              <a:t>Number </a:t>
            </a:r>
            <a:r>
              <a:rPr lang="en-US" dirty="0"/>
              <a:t>of incoming edges </a:t>
            </a:r>
            <a:endParaRPr lang="en-US" dirty="0" smtClean="0"/>
          </a:p>
          <a:p>
            <a:pPr lvl="1">
              <a:spcBef>
                <a:spcPts val="900"/>
              </a:spcBef>
            </a:pPr>
            <a:r>
              <a:rPr lang="en-US" dirty="0" smtClean="0">
                <a:solidFill>
                  <a:srgbClr val="FF0000"/>
                </a:solidFill>
              </a:rPr>
              <a:t>out-links 		</a:t>
            </a:r>
            <a:r>
              <a:rPr lang="en-US" dirty="0" smtClean="0"/>
              <a:t>Number </a:t>
            </a:r>
            <a:r>
              <a:rPr lang="en-US" dirty="0"/>
              <a:t>of outgoing </a:t>
            </a:r>
            <a:r>
              <a:rPr lang="en-US" dirty="0" smtClean="0"/>
              <a:t>edges</a:t>
            </a:r>
          </a:p>
          <a:p>
            <a:pPr lvl="1">
              <a:spcBef>
                <a:spcPts val="900"/>
              </a:spcBef>
            </a:pPr>
            <a:r>
              <a:rPr lang="en-US" dirty="0" smtClean="0">
                <a:solidFill>
                  <a:srgbClr val="FF0000"/>
                </a:solidFill>
              </a:rPr>
              <a:t>connected </a:t>
            </a:r>
            <a:r>
              <a:rPr lang="en-US" dirty="0">
                <a:solidFill>
                  <a:srgbClr val="FF0000"/>
                </a:solidFill>
              </a:rPr>
              <a:t>components </a:t>
            </a:r>
            <a:r>
              <a:rPr lang="en-US" dirty="0"/>
              <a:t>Path connects all pairs of nodes </a:t>
            </a:r>
            <a:endParaRPr lang="en-US" dirty="0"/>
          </a:p>
          <a:p>
            <a:endParaRPr lang="en-A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The web as a directed graph</a:t>
            </a:r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6475" y="3481790"/>
            <a:ext cx="2696504" cy="2678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282440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Who and what to </a:t>
            </a:r>
            <a:r>
              <a:rPr lang="en-US" dirty="0" smtClean="0"/>
              <a:t>trust?</a:t>
            </a:r>
          </a:p>
          <a:p>
            <a:pPr lvl="1"/>
            <a:r>
              <a:rPr lang="en-US" dirty="0" smtClean="0"/>
              <a:t>outgoing </a:t>
            </a:r>
            <a:r>
              <a:rPr lang="en-US" dirty="0"/>
              <a:t>links from reputable sites should carry more weight than user-generated content and links from unknown websites </a:t>
            </a:r>
            <a:endParaRPr lang="en-US" dirty="0"/>
          </a:p>
          <a:p>
            <a:r>
              <a:rPr lang="en-US" dirty="0"/>
              <a:t>Web has “bow-tie” structure, </a:t>
            </a:r>
            <a:r>
              <a:rPr lang="en-US" dirty="0" smtClean="0"/>
              <a:t>comprising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in </a:t>
            </a:r>
            <a:r>
              <a:rPr lang="en-US" dirty="0"/>
              <a:t>pages that only have outgoing edges to 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strongly </a:t>
            </a:r>
            <a:r>
              <a:rPr lang="en-US" dirty="0">
                <a:solidFill>
                  <a:srgbClr val="FF0000"/>
                </a:solidFill>
              </a:rPr>
              <a:t>connected component </a:t>
            </a:r>
            <a:r>
              <a:rPr lang="en-US" dirty="0"/>
              <a:t>whose pages are highly interlinked, and also link to 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out </a:t>
            </a:r>
            <a:r>
              <a:rPr lang="en-US" dirty="0"/>
              <a:t>pages that only have incoming </a:t>
            </a:r>
            <a:r>
              <a:rPr lang="en-US" dirty="0" smtClean="0"/>
              <a:t>edges</a:t>
            </a:r>
          </a:p>
          <a:p>
            <a:r>
              <a:rPr lang="en-US" dirty="0" smtClean="0"/>
              <a:t>Typically </a:t>
            </a:r>
            <a:r>
              <a:rPr lang="en-US" dirty="0"/>
              <a:t>don’t consider internal links within a web-site (why?) </a:t>
            </a:r>
            <a:endParaRPr lang="en-US" dirty="0"/>
          </a:p>
          <a:p>
            <a:endParaRPr lang="en-A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Not all links are equal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01892816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Assumptions </a:t>
            </a:r>
            <a:endParaRPr lang="en-US" dirty="0" smtClean="0"/>
          </a:p>
          <a:p>
            <a:pPr lvl="1"/>
            <a:r>
              <a:rPr lang="en-US" dirty="0" smtClean="0"/>
              <a:t>links </a:t>
            </a:r>
            <a:r>
              <a:rPr lang="en-US" dirty="0"/>
              <a:t>convey authority of the source page </a:t>
            </a:r>
            <a:endParaRPr lang="en-US" dirty="0" smtClean="0"/>
          </a:p>
          <a:p>
            <a:pPr lvl="1"/>
            <a:r>
              <a:rPr lang="en-US" dirty="0" smtClean="0"/>
              <a:t>pages </a:t>
            </a:r>
            <a:r>
              <a:rPr lang="en-US" dirty="0"/>
              <a:t>with more in links from </a:t>
            </a:r>
            <a:r>
              <a:rPr lang="en-US" dirty="0" smtClean="0"/>
              <a:t>authoritative </a:t>
            </a:r>
            <a:r>
              <a:rPr lang="en-US" dirty="0"/>
              <a:t>sources are more important </a:t>
            </a:r>
            <a:endParaRPr lang="en-US" dirty="0"/>
          </a:p>
          <a:p>
            <a:r>
              <a:rPr lang="en-US" dirty="0" smtClean="0"/>
              <a:t>Formalised using model of Random </a:t>
            </a:r>
            <a:r>
              <a:rPr lang="en-US" dirty="0"/>
              <a:t>web </a:t>
            </a:r>
            <a:r>
              <a:rPr lang="en-US" dirty="0" smtClean="0"/>
              <a:t>surfer</a:t>
            </a:r>
            <a:endParaRPr lang="en-US" dirty="0"/>
          </a:p>
          <a:p>
            <a:pPr lvl="1"/>
            <a:r>
              <a:rPr lang="en-US" dirty="0"/>
              <a:t>Consider </a:t>
            </a:r>
            <a:r>
              <a:rPr lang="en-US" dirty="0" smtClean="0"/>
              <a:t>surfer </a:t>
            </a:r>
            <a:r>
              <a:rPr lang="en-US" dirty="0"/>
              <a:t>who </a:t>
            </a:r>
            <a:r>
              <a:rPr lang="en-US" dirty="0" smtClean="0"/>
              <a:t>visits a web </a:t>
            </a:r>
            <a:r>
              <a:rPr lang="en-US" dirty="0"/>
              <a:t>page </a:t>
            </a:r>
            <a:endParaRPr lang="en-US" dirty="0" smtClean="0"/>
          </a:p>
          <a:p>
            <a:pPr lvl="2"/>
            <a:r>
              <a:rPr lang="en-US" dirty="0" smtClean="0"/>
              <a:t>then </a:t>
            </a:r>
            <a:r>
              <a:rPr lang="en-US" dirty="0"/>
              <a:t>follows a random out link, uniformly </a:t>
            </a:r>
            <a:r>
              <a:rPr lang="en-US" dirty="0" smtClean="0"/>
              <a:t>(repeat above)</a:t>
            </a:r>
          </a:p>
          <a:p>
            <a:pPr lvl="2"/>
            <a:r>
              <a:rPr lang="en-US" dirty="0" smtClean="0"/>
              <a:t>occasionally types a new random URL into the address bar</a:t>
            </a:r>
            <a:br>
              <a:rPr lang="en-US" dirty="0" smtClean="0"/>
            </a:br>
            <a:r>
              <a:rPr lang="en-US" dirty="0" smtClean="0"/>
              <a:t>(called “teleporting” </a:t>
            </a:r>
            <a:r>
              <a:rPr lang="en-US" dirty="0"/>
              <a:t>to a new random </a:t>
            </a:r>
            <a:r>
              <a:rPr lang="en-US" dirty="0" smtClean="0"/>
              <a:t>page) </a:t>
            </a:r>
            <a:endParaRPr lang="en-US" dirty="0"/>
          </a:p>
          <a:p>
            <a:r>
              <a:rPr lang="en-US" dirty="0"/>
              <a:t>Inference problem: </a:t>
            </a:r>
            <a:r>
              <a:rPr lang="en-US" dirty="0" smtClean="0"/>
              <a:t>which pages does </a:t>
            </a:r>
            <a:r>
              <a:rPr lang="en-US" dirty="0"/>
              <a:t>the surfer </a:t>
            </a:r>
            <a:r>
              <a:rPr lang="en-US" dirty="0" smtClean="0"/>
              <a:t>visit most </a:t>
            </a:r>
            <a:r>
              <a:rPr lang="en-US" dirty="0"/>
              <a:t>often? </a:t>
            </a:r>
            <a:endParaRPr lang="en-US" dirty="0">
              <a:effectLst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Page rank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56460439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 smtClean="0"/>
          </a:p>
          <a:p>
            <a:endParaRPr lang="en-AU" dirty="0"/>
          </a:p>
          <a:p>
            <a:endParaRPr lang="en-AU" dirty="0" smtClean="0"/>
          </a:p>
          <a:p>
            <a:r>
              <a:rPr lang="en-AU" dirty="0" smtClean="0"/>
              <a:t>Transition probabilities (no teleport for now)</a:t>
            </a:r>
          </a:p>
          <a:p>
            <a:endParaRPr lang="en-AU" dirty="0"/>
          </a:p>
          <a:p>
            <a:endParaRPr lang="en-AU" dirty="0" smtClean="0"/>
          </a:p>
          <a:p>
            <a:r>
              <a:rPr lang="en-AU" dirty="0" smtClean="0"/>
              <a:t>Example from MRS, </a:t>
            </a:r>
            <a:r>
              <a:rPr lang="en-AU" dirty="0" err="1" smtClean="0"/>
              <a:t>Ch</a:t>
            </a:r>
            <a:r>
              <a:rPr lang="en-AU" dirty="0" smtClean="0"/>
              <a:t> 21</a:t>
            </a:r>
            <a:endParaRPr lang="en-A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Example graph</a:t>
            </a:r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1515" y="1889874"/>
            <a:ext cx="3378200" cy="1270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5696" y="4181581"/>
            <a:ext cx="6061754" cy="1232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832620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STA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all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WSTA" id="{1D0F0A31-2B3C-3F4E-8217-8F125B7BFE8F}" vid="{D6BCC5D8-E78A-C343-8187-12B6B1363B1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COMP90042</Template>
  <TotalTime>6672</TotalTime>
  <Words>1005</Words>
  <Application>Microsoft Macintosh PowerPoint</Application>
  <PresentationFormat>On-screen Show (4:3)</PresentationFormat>
  <Paragraphs>150</Paragraphs>
  <Slides>25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8" baseType="lpstr">
      <vt:lpstr>Arial Hebrew</vt:lpstr>
      <vt:lpstr>Arial Narrow</vt:lpstr>
      <vt:lpstr>Avenir Next</vt:lpstr>
      <vt:lpstr>Avenir Next Medium</vt:lpstr>
      <vt:lpstr>Calibri</vt:lpstr>
      <vt:lpstr>Cambria Math</vt:lpstr>
      <vt:lpstr>Century Schoolbook</vt:lpstr>
      <vt:lpstr>DIN Alternate</vt:lpstr>
      <vt:lpstr>DIN Condensed</vt:lpstr>
      <vt:lpstr>Helvetica</vt:lpstr>
      <vt:lpstr>Lucida Grande</vt:lpstr>
      <vt:lpstr>Arial</vt:lpstr>
      <vt:lpstr>WSTA</vt:lpstr>
      <vt:lpstr>The Web as a graph: link analysis for retrieval</vt:lpstr>
      <vt:lpstr>overview</vt:lpstr>
      <vt:lpstr>Not all documents are equal</vt:lpstr>
      <vt:lpstr>The web as a graph</vt:lpstr>
      <vt:lpstr>What information does a hyperlink convey?</vt:lpstr>
      <vt:lpstr>The web as a directed graph</vt:lpstr>
      <vt:lpstr>Not all links are equal</vt:lpstr>
      <vt:lpstr>Page rank</vt:lpstr>
      <vt:lpstr>Example graph</vt:lpstr>
      <vt:lpstr>Example graph</vt:lpstr>
      <vt:lpstr>Adding teleportation</vt:lpstr>
      <vt:lpstr>Markov chain</vt:lpstr>
      <vt:lpstr>Transitions as matrix mult.</vt:lpstr>
      <vt:lpstr>example</vt:lpstr>
      <vt:lpstr>Markov chain convergence</vt:lpstr>
      <vt:lpstr>Computing pagerank</vt:lpstr>
      <vt:lpstr>Pagerank in python</vt:lpstr>
      <vt:lpstr>Hubs and Authorities (HITS)</vt:lpstr>
      <vt:lpstr>HITS motivation</vt:lpstr>
      <vt:lpstr>Formulating Hubs and authorities</vt:lpstr>
      <vt:lpstr>inference</vt:lpstr>
      <vt:lpstr>HITS example</vt:lpstr>
      <vt:lpstr>Comparing Pagerank and HITS</vt:lpstr>
      <vt:lpstr> use in a retrieval system?  </vt:lpstr>
      <vt:lpstr>Summary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translation II</dc:title>
  <dc:creator>Trevor Anthony Cohn</dc:creator>
  <cp:lastModifiedBy>Trevor Anthony Cohn</cp:lastModifiedBy>
  <cp:revision>369</cp:revision>
  <cp:lastPrinted>2016-05-10T00:07:42Z</cp:lastPrinted>
  <dcterms:created xsi:type="dcterms:W3CDTF">2016-04-18T06:26:05Z</dcterms:created>
  <dcterms:modified xsi:type="dcterms:W3CDTF">2017-04-20T04:15:51Z</dcterms:modified>
</cp:coreProperties>
</file>