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5" r:id="rId19"/>
    <p:sldId id="274" r:id="rId20"/>
    <p:sldId id="276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 varScale="1">
        <p:scale>
          <a:sx n="45" d="100"/>
          <a:sy n="45" d="100"/>
        </p:scale>
        <p:origin x="-102" y="-14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rk/LexSe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Lexical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8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2123"/>
            <a:ext cx="5976664" cy="47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path length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Problem: edges vary widely in actual semantic distance</a:t>
                </a:r>
              </a:p>
              <a:p>
                <a:pPr lvl="1"/>
                <a:r>
                  <a:rPr lang="en-AU" dirty="0" smtClean="0"/>
                  <a:t>Much bigger jumps near top of hierarchy</a:t>
                </a:r>
              </a:p>
              <a:p>
                <a:r>
                  <a:rPr lang="en-AU" dirty="0" smtClean="0"/>
                  <a:t>Solution 1: include depth information (Wu &amp; Palmer)</a:t>
                </a:r>
              </a:p>
              <a:p>
                <a:pPr lvl="1"/>
                <a:r>
                  <a:rPr lang="en-AU" dirty="0" smtClean="0"/>
                  <a:t>Use path to find lowest common </a:t>
                </a:r>
                <a:r>
                  <a:rPr lang="en-AU" dirty="0" err="1" smtClean="0"/>
                  <a:t>subsumer</a:t>
                </a:r>
                <a:r>
                  <a:rPr lang="en-AU" dirty="0" smtClean="0"/>
                  <a:t> (LCS)</a:t>
                </a:r>
              </a:p>
              <a:p>
                <a:pPr lvl="1"/>
                <a:r>
                  <a:rPr lang="en-AU" dirty="0" smtClean="0"/>
                  <a:t>Compare using depths </a:t>
                </a:r>
              </a:p>
              <a:p>
                <a:pPr marL="444500" lvl="1" indent="0">
                  <a:buNone/>
                </a:pPr>
                <a:endParaRPr lang="en-US" dirty="0" smtClean="0">
                  <a:latin typeface="Times New Roman"/>
                  <a:cs typeface="Times New Roman"/>
                </a:endParaRPr>
              </a:p>
              <a:p>
                <a:pPr marL="444500" lvl="1" indent="0" algn="ctr">
                  <a:buNone/>
                </a:pPr>
                <a:r>
                  <a:rPr lang="en-US" sz="4000" dirty="0" err="1" smtClean="0">
                    <a:cs typeface="Times New Roman" panose="02020603050405020304" pitchFamily="18" charset="0"/>
                  </a:rPr>
                  <a:t>simwup</a:t>
                </a:r>
                <a:r>
                  <a:rPr lang="en-US" sz="40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,c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4000" dirty="0">
                    <a:cs typeface="Times New Roman" panose="02020603050405020304" pitchFamily="18" charset="0"/>
                  </a:rPr>
                  <a:t>)</a:t>
                </a:r>
                <a:r>
                  <a:rPr lang="en-AU" sz="4000" dirty="0" smtClean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44500" lvl="1" indent="0" algn="ctr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nickel,money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2*2/(3+ 6) = .44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nickel,Richter</a:t>
                </a:r>
                <a:r>
                  <a:rPr lang="en-US" sz="2800" i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scale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2*1/(3 + 6) </a:t>
                </a:r>
                <a:r>
                  <a:rPr lang="en-US" sz="2800" dirty="0">
                    <a:latin typeface="Times New Roman"/>
                    <a:cs typeface="Times New Roman"/>
                  </a:rPr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.22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4445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4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content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But count of edges is still poor semantic distance metric</a:t>
                </a:r>
              </a:p>
              <a:p>
                <a:r>
                  <a:rPr lang="en-AU" dirty="0" smtClean="0"/>
                  <a:t>Solution 2: include statistics from corpus (</a:t>
                </a:r>
                <a:r>
                  <a:rPr lang="en-AU" dirty="0" err="1" smtClean="0"/>
                  <a:t>Resnik</a:t>
                </a:r>
                <a:r>
                  <a:rPr lang="en-AU" dirty="0"/>
                  <a:t>;</a:t>
                </a:r>
                <a:r>
                  <a:rPr lang="en-AU" dirty="0" smtClean="0"/>
                  <a:t> Lin)</a:t>
                </a:r>
              </a:p>
              <a:p>
                <a:pPr lvl="1"/>
                <a:r>
                  <a:rPr lang="en-AU" dirty="0" smtClean="0"/>
                  <a:t>P(c): probability that word in corpus is instance of concept </a:t>
                </a:r>
                <a:r>
                  <a:rPr lang="en-AU" i="1" dirty="0" smtClean="0"/>
                  <a:t>c</a:t>
                </a:r>
              </a:p>
              <a:p>
                <a:pPr marL="889000" lvl="2" indent="0">
                  <a:buNone/>
                </a:pPr>
                <a:endParaRPr lang="en-AU" i="1" dirty="0"/>
              </a:p>
              <a:p>
                <a:pPr marL="889000" lvl="2" indent="0">
                  <a:buNone/>
                </a:pPr>
                <a:endParaRPr lang="en-AU" dirty="0" smtClean="0"/>
              </a:p>
              <a:p>
                <a:pPr lvl="1"/>
                <a:r>
                  <a:rPr lang="en-AU" dirty="0" smtClean="0"/>
                  <a:t>information content (IC)</a:t>
                </a:r>
              </a:p>
              <a:p>
                <a:pPr lvl="1"/>
                <a:endParaRPr lang="en-AU" dirty="0" smtClean="0"/>
              </a:p>
              <a:p>
                <a:pPr lvl="1"/>
                <a:r>
                  <a:rPr lang="en-AU" dirty="0" smtClean="0"/>
                  <a:t>Lin distance</a:t>
                </a:r>
                <a:endParaRPr lang="en-AU" dirty="0"/>
              </a:p>
              <a:p>
                <a:pPr marL="4445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simlin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043"/>
              </p:ext>
            </p:extLst>
          </p:nvPr>
        </p:nvGraphicFramePr>
        <p:xfrm>
          <a:off x="4090988" y="4035425"/>
          <a:ext cx="26606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035425"/>
                        <a:ext cx="26606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ekang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0512" y="5020816"/>
            <a:ext cx="4794227" cy="307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40765"/>
              </p:ext>
            </p:extLst>
          </p:nvPr>
        </p:nvGraphicFramePr>
        <p:xfrm>
          <a:off x="4126136" y="6172944"/>
          <a:ext cx="219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7" imgW="1143000" imgH="203040" progId="Equation.3">
                  <p:embed/>
                </p:oleObj>
              </mc:Choice>
              <mc:Fallback>
                <p:oleObj name="Equation" r:id="rId7" imgW="11430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6172944"/>
                        <a:ext cx="2198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397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sense disambiguation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But how to go from words in text to senses in WordNet?</a:t>
            </a:r>
          </a:p>
          <a:p>
            <a:pPr lvl="1"/>
            <a:r>
              <a:rPr lang="en-AU" dirty="0" err="1" smtClean="0"/>
              <a:t>Hacky</a:t>
            </a:r>
            <a:r>
              <a:rPr lang="en-AU" dirty="0" smtClean="0"/>
              <a:t> (but popular) “solutions”:</a:t>
            </a:r>
          </a:p>
          <a:p>
            <a:pPr lvl="2"/>
            <a:r>
              <a:rPr lang="en-AU" dirty="0" smtClean="0"/>
              <a:t>Assume the most popular sense</a:t>
            </a:r>
          </a:p>
          <a:p>
            <a:pPr lvl="2"/>
            <a:r>
              <a:rPr lang="en-AU" dirty="0" smtClean="0"/>
              <a:t>For word similarity, take minimum across senses</a:t>
            </a:r>
          </a:p>
          <a:p>
            <a:pPr lvl="1"/>
            <a:r>
              <a:rPr lang="en-AU" dirty="0" smtClean="0"/>
              <a:t>The proper (but difficult) solution: Word </a:t>
            </a:r>
            <a:r>
              <a:rPr lang="en-AU" dirty="0"/>
              <a:t>S</a:t>
            </a:r>
            <a:r>
              <a:rPr lang="en-AU" dirty="0" smtClean="0"/>
              <a:t>ense Disambiguation</a:t>
            </a:r>
          </a:p>
          <a:p>
            <a:r>
              <a:rPr lang="en-AU" dirty="0"/>
              <a:t>Good WSD potentially useful for many tasks in NLP</a:t>
            </a:r>
          </a:p>
          <a:p>
            <a:pPr lvl="1"/>
            <a:r>
              <a:rPr lang="en-AU" dirty="0"/>
              <a:t>In practice, often ignored because good WSD too hard</a:t>
            </a:r>
          </a:p>
          <a:p>
            <a:r>
              <a:rPr lang="en-AU" dirty="0" smtClean="0"/>
              <a:t>WordNet </a:t>
            </a:r>
            <a:r>
              <a:rPr lang="en-AU" dirty="0" smtClean="0"/>
              <a:t>as </a:t>
            </a:r>
            <a:r>
              <a:rPr lang="en-AU" dirty="0"/>
              <a:t>sense </a:t>
            </a:r>
            <a:r>
              <a:rPr lang="en-AU" dirty="0" smtClean="0"/>
              <a:t>inventory a great resource for WSD </a:t>
            </a:r>
          </a:p>
          <a:p>
            <a:pPr lvl="1"/>
            <a:r>
              <a:rPr lang="en-AU" dirty="0" smtClean="0"/>
              <a:t>Also problematic, because too comprehensive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11356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WSD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Apply standard machine </a:t>
            </a:r>
            <a:r>
              <a:rPr lang="en-AU" dirty="0" smtClean="0"/>
              <a:t>classifiers</a:t>
            </a:r>
            <a:endParaRPr lang="en-AU" dirty="0" smtClean="0"/>
          </a:p>
          <a:p>
            <a:r>
              <a:rPr lang="en-AU" dirty="0"/>
              <a:t>Feature vectors typically words and syntax around target</a:t>
            </a:r>
          </a:p>
          <a:p>
            <a:pPr lvl="1"/>
            <a:r>
              <a:rPr lang="en-AU" dirty="0"/>
              <a:t>But context is ambiguous too!</a:t>
            </a:r>
          </a:p>
          <a:p>
            <a:pPr lvl="1"/>
            <a:r>
              <a:rPr lang="en-AU" dirty="0"/>
              <a:t>How big should context window be? (typically very small</a:t>
            </a:r>
            <a:r>
              <a:rPr lang="en-AU" dirty="0" smtClean="0"/>
              <a:t>)</a:t>
            </a:r>
            <a:endParaRPr lang="en-AU" dirty="0" smtClean="0"/>
          </a:p>
          <a:p>
            <a:r>
              <a:rPr lang="en-AU" dirty="0" smtClean="0"/>
              <a:t>Requires sense-tagged </a:t>
            </a:r>
            <a:r>
              <a:rPr lang="en-AU" dirty="0" smtClean="0"/>
              <a:t>corpora </a:t>
            </a:r>
          </a:p>
          <a:p>
            <a:pPr lvl="1"/>
            <a:r>
              <a:rPr lang="en-AU" dirty="0" smtClean="0"/>
              <a:t>E.g. SENSEVEL, SEMCOR (available in NLTK)</a:t>
            </a:r>
          </a:p>
          <a:p>
            <a:pPr lvl="1"/>
            <a:r>
              <a:rPr lang="en-AU" dirty="0" smtClean="0"/>
              <a:t>Very time consuming to create!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54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 supervised approaches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Lesk</a:t>
            </a:r>
            <a:r>
              <a:rPr lang="en-AU" dirty="0" smtClean="0"/>
              <a:t>: </a:t>
            </a:r>
            <a:r>
              <a:rPr lang="en-AU" dirty="0" smtClean="0"/>
              <a:t>Choose sense whose</a:t>
            </a:r>
            <a:r>
              <a:rPr lang="en-AU" dirty="0" smtClean="0"/>
              <a:t> </a:t>
            </a:r>
            <a:r>
              <a:rPr lang="en-AU" dirty="0" smtClean="0"/>
              <a:t>dictionary gloss from </a:t>
            </a:r>
            <a:r>
              <a:rPr lang="en-AU" dirty="0" smtClean="0"/>
              <a:t>WordNet most overlaps with the context</a:t>
            </a:r>
            <a:endParaRPr lang="en-AU" dirty="0" smtClean="0"/>
          </a:p>
          <a:p>
            <a:r>
              <a:rPr lang="en-AU" dirty="0" err="1" smtClean="0"/>
              <a:t>Yarowsky</a:t>
            </a:r>
            <a:r>
              <a:rPr lang="en-AU" dirty="0" smtClean="0"/>
              <a:t>: Bootstrap method</a:t>
            </a:r>
          </a:p>
          <a:p>
            <a:pPr lvl="1"/>
            <a:r>
              <a:rPr lang="en-AU" dirty="0" smtClean="0"/>
              <a:t>Create a small seed training set</a:t>
            </a:r>
          </a:p>
          <a:p>
            <a:pPr lvl="2"/>
            <a:r>
              <a:rPr lang="en-AU" i="1" dirty="0" smtClean="0"/>
              <a:t>plant </a:t>
            </a:r>
            <a:r>
              <a:rPr lang="en-AU" dirty="0" smtClean="0"/>
              <a:t>(factory vs. vegetation): </a:t>
            </a:r>
            <a:r>
              <a:rPr lang="en-AU" i="1" dirty="0" smtClean="0"/>
              <a:t>manufacturing plant</a:t>
            </a:r>
            <a:r>
              <a:rPr lang="en-AU" dirty="0" smtClean="0"/>
              <a:t>, </a:t>
            </a:r>
            <a:r>
              <a:rPr lang="en-AU" i="1" dirty="0" smtClean="0"/>
              <a:t>plant life</a:t>
            </a:r>
          </a:p>
          <a:p>
            <a:pPr lvl="1"/>
            <a:r>
              <a:rPr lang="en-AU" dirty="0" smtClean="0"/>
              <a:t>Iteratively expand training set with untagged </a:t>
            </a:r>
            <a:r>
              <a:rPr lang="en-AU" dirty="0" smtClean="0"/>
              <a:t>examples</a:t>
            </a:r>
            <a:endParaRPr lang="en-AU" dirty="0" smtClean="0"/>
          </a:p>
          <a:p>
            <a:pPr lvl="2"/>
            <a:r>
              <a:rPr lang="en-AU" dirty="0" smtClean="0"/>
              <a:t>Train </a:t>
            </a:r>
            <a:r>
              <a:rPr lang="en-AU" dirty="0" smtClean="0"/>
              <a:t>a statistical classifier on current training </a:t>
            </a:r>
            <a:r>
              <a:rPr lang="en-AU" dirty="0" smtClean="0"/>
              <a:t>set</a:t>
            </a:r>
          </a:p>
          <a:p>
            <a:pPr lvl="2"/>
            <a:r>
              <a:rPr lang="en-AU" dirty="0" smtClean="0"/>
              <a:t>A</a:t>
            </a:r>
            <a:r>
              <a:rPr lang="en-AU" dirty="0" smtClean="0"/>
              <a:t>dd </a:t>
            </a:r>
            <a:r>
              <a:rPr lang="en-AU" dirty="0" smtClean="0"/>
              <a:t>confidently predicted examples to training </a:t>
            </a:r>
            <a:r>
              <a:rPr lang="en-AU" dirty="0" smtClean="0"/>
              <a:t>set</a:t>
            </a:r>
          </a:p>
          <a:p>
            <a:pPr lvl="1"/>
            <a:r>
              <a:rPr lang="en-AU" dirty="0" smtClean="0"/>
              <a:t>Uses </a:t>
            </a:r>
            <a:r>
              <a:rPr lang="en-AU" i="1" dirty="0"/>
              <a:t>one sense per collocation</a:t>
            </a:r>
            <a:r>
              <a:rPr lang="en-AU" dirty="0"/>
              <a:t>, </a:t>
            </a:r>
            <a:r>
              <a:rPr lang="en-AU" i="1" dirty="0"/>
              <a:t>one sense per </a:t>
            </a:r>
            <a:r>
              <a:rPr lang="en-AU" i="1" dirty="0" smtClean="0"/>
              <a:t>document</a:t>
            </a:r>
            <a:endParaRPr lang="en-AU" dirty="0" smtClean="0"/>
          </a:p>
          <a:p>
            <a:r>
              <a:rPr lang="en-AU" dirty="0"/>
              <a:t>Graph </a:t>
            </a:r>
            <a:r>
              <a:rPr lang="en-AU" dirty="0" smtClean="0"/>
              <a:t>methods in </a:t>
            </a:r>
            <a:r>
              <a:rPr lang="en-AU" dirty="0" smtClean="0"/>
              <a:t>WordNet</a:t>
            </a:r>
            <a:endParaRPr lang="en-AU" dirty="0" smtClean="0"/>
          </a:p>
          <a:p>
            <a:pPr marL="4445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407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Framenet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lexical data base of </a:t>
            </a:r>
            <a:r>
              <a:rPr lang="en-AU" i="1" dirty="0" smtClean="0"/>
              <a:t>frames</a:t>
            </a:r>
            <a:r>
              <a:rPr lang="en-AU" dirty="0" smtClean="0"/>
              <a:t>, typically prototypical situations</a:t>
            </a:r>
          </a:p>
          <a:p>
            <a:pPr lvl="1"/>
            <a:r>
              <a:rPr lang="en-AU" dirty="0" smtClean="0"/>
              <a:t>E.g. “</a:t>
            </a:r>
            <a:r>
              <a:rPr lang="en-AU" dirty="0" err="1" smtClean="0"/>
              <a:t>apply_heat</a:t>
            </a:r>
            <a:r>
              <a:rPr lang="en-AU" dirty="0" smtClean="0"/>
              <a:t>” frame</a:t>
            </a:r>
          </a:p>
          <a:p>
            <a:r>
              <a:rPr lang="en-AU" dirty="0" smtClean="0"/>
              <a:t>Includes lists of </a:t>
            </a:r>
            <a:r>
              <a:rPr lang="en-AU" i="1" dirty="0" smtClean="0"/>
              <a:t>lexical units </a:t>
            </a:r>
            <a:r>
              <a:rPr lang="en-AU" dirty="0" smtClean="0"/>
              <a:t>that evoke the frame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cook</a:t>
            </a:r>
            <a:r>
              <a:rPr lang="en-AU" dirty="0" smtClean="0"/>
              <a:t>, </a:t>
            </a:r>
            <a:r>
              <a:rPr lang="en-AU" i="1" dirty="0" smtClean="0"/>
              <a:t>fry</a:t>
            </a:r>
            <a:r>
              <a:rPr lang="en-AU" dirty="0" smtClean="0"/>
              <a:t>, </a:t>
            </a:r>
            <a:r>
              <a:rPr lang="en-AU" i="1" dirty="0" smtClean="0"/>
              <a:t>bake</a:t>
            </a:r>
            <a:r>
              <a:rPr lang="en-AU" dirty="0" smtClean="0"/>
              <a:t>, </a:t>
            </a:r>
            <a:r>
              <a:rPr lang="en-AU" i="1" dirty="0" smtClean="0"/>
              <a:t>boil</a:t>
            </a:r>
            <a:r>
              <a:rPr lang="en-AU" dirty="0" smtClean="0"/>
              <a:t>, etc. </a:t>
            </a:r>
          </a:p>
          <a:p>
            <a:r>
              <a:rPr lang="en-AU" dirty="0" smtClean="0"/>
              <a:t>Lists of </a:t>
            </a:r>
            <a:r>
              <a:rPr lang="en-AU" i="1" dirty="0" smtClean="0"/>
              <a:t>semantic roles </a:t>
            </a:r>
            <a:r>
              <a:rPr lang="en-AU" dirty="0" smtClean="0"/>
              <a:t>or </a:t>
            </a:r>
            <a:r>
              <a:rPr lang="en-AU" i="1" dirty="0" smtClean="0"/>
              <a:t>frame elements</a:t>
            </a:r>
          </a:p>
          <a:p>
            <a:pPr lvl="1"/>
            <a:r>
              <a:rPr lang="en-AU" i="1" dirty="0" smtClean="0"/>
              <a:t>E.g. </a:t>
            </a:r>
            <a:r>
              <a:rPr lang="en-AU" dirty="0" smtClean="0"/>
              <a:t>“the cook”, “the food”, “the container”, “the instrument”</a:t>
            </a:r>
          </a:p>
          <a:p>
            <a:r>
              <a:rPr lang="en-AU" dirty="0" smtClean="0"/>
              <a:t>Semantic </a:t>
            </a:r>
            <a:r>
              <a:rPr lang="en-AU" dirty="0" smtClean="0"/>
              <a:t>relationships among frames</a:t>
            </a:r>
          </a:p>
          <a:p>
            <a:pPr lvl="1"/>
            <a:r>
              <a:rPr lang="en-AU" dirty="0"/>
              <a:t>“</a:t>
            </a:r>
            <a:r>
              <a:rPr lang="en-AU" dirty="0" err="1" smtClean="0"/>
              <a:t>apply_heat</a:t>
            </a:r>
            <a:r>
              <a:rPr lang="en-AU" dirty="0" smtClean="0"/>
              <a:t>” is </a:t>
            </a:r>
            <a:r>
              <a:rPr lang="en-AU" dirty="0" err="1"/>
              <a:t>C</a:t>
            </a:r>
            <a:r>
              <a:rPr lang="en-AU" dirty="0" err="1" smtClean="0"/>
              <a:t>ausitive</a:t>
            </a:r>
            <a:r>
              <a:rPr lang="en-AU" dirty="0" smtClean="0"/>
              <a:t> of “</a:t>
            </a:r>
            <a:r>
              <a:rPr lang="en-AU" dirty="0" err="1" smtClean="0"/>
              <a:t>absorb_heat</a:t>
            </a:r>
            <a:r>
              <a:rPr lang="en-AU" dirty="0" smtClean="0"/>
              <a:t>”, is Used by “</a:t>
            </a:r>
            <a:r>
              <a:rPr lang="en-AU" dirty="0" err="1" smtClean="0"/>
              <a:t>cooking_creation</a:t>
            </a:r>
            <a:r>
              <a:rPr lang="en-AU" dirty="0" smtClean="0"/>
              <a:t>”</a:t>
            </a:r>
            <a:br>
              <a:rPr lang="en-AU" dirty="0" smtClean="0"/>
            </a:b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46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Lexicons for Text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General Inquirer lexicon</a:t>
            </a:r>
          </a:p>
          <a:p>
            <a:pPr lvl="1"/>
            <a:r>
              <a:rPr lang="en-AU" dirty="0" smtClean="0"/>
              <a:t>Large </a:t>
            </a:r>
            <a:r>
              <a:rPr lang="en-AU" dirty="0" smtClean="0"/>
              <a:t>set of words </a:t>
            </a:r>
            <a:r>
              <a:rPr lang="en-AU" dirty="0" smtClean="0"/>
              <a:t>tagged for 150+ categories</a:t>
            </a:r>
          </a:p>
          <a:p>
            <a:pPr lvl="1"/>
            <a:r>
              <a:rPr lang="en-AU" dirty="0" smtClean="0"/>
              <a:t>Tags for psychological, social, and topic distinctions</a:t>
            </a:r>
          </a:p>
          <a:p>
            <a:pPr lvl="1"/>
            <a:r>
              <a:rPr lang="en-AU" dirty="0" smtClean="0"/>
              <a:t>Best known in NLP for positive/negative tags</a:t>
            </a:r>
          </a:p>
          <a:p>
            <a:r>
              <a:rPr lang="en-AU" dirty="0" smtClean="0"/>
              <a:t>Linguistic Inquiry and Word Count (LIWC) lexicons</a:t>
            </a:r>
          </a:p>
          <a:p>
            <a:pPr lvl="1"/>
            <a:r>
              <a:rPr lang="en-AU" dirty="0" smtClean="0"/>
              <a:t>Largest and most well known text analysis tool</a:t>
            </a:r>
          </a:p>
          <a:p>
            <a:pPr lvl="1"/>
            <a:r>
              <a:rPr lang="en-AU" dirty="0" smtClean="0"/>
              <a:t>Major lexical categories: affect; social; cognitive processes; perpetual processes; biological processes; core drives and needs; time orientation; relativity; personal concerns; informal speech</a:t>
            </a:r>
          </a:p>
        </p:txBody>
      </p:sp>
    </p:spTree>
    <p:extLst>
      <p:ext uri="{BB962C8B-B14F-4D97-AF65-F5344CB8AC3E}">
        <p14:creationId xmlns:p14="http://schemas.microsoft.com/office/powerpoint/2010/main" val="95801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useful lexicons </a:t>
            </a:r>
            <a:r>
              <a:rPr lang="en-AU" dirty="0"/>
              <a:t>In NLTK</a:t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Names: List of male and female names</a:t>
            </a:r>
          </a:p>
          <a:p>
            <a:r>
              <a:rPr lang="en-AU" dirty="0" smtClean="0"/>
              <a:t>Gazetteer List: lists of cities and countries</a:t>
            </a:r>
          </a:p>
          <a:p>
            <a:pPr lvl="1"/>
            <a:r>
              <a:rPr lang="en-AU" dirty="0" smtClean="0"/>
              <a:t>Comprehensive lists of locations at www.geonames.org</a:t>
            </a:r>
          </a:p>
          <a:p>
            <a:r>
              <a:rPr lang="en-AU" dirty="0" err="1" smtClean="0"/>
              <a:t>WordList</a:t>
            </a:r>
            <a:r>
              <a:rPr lang="en-AU" dirty="0" smtClean="0"/>
              <a:t>: lists of words for various languages</a:t>
            </a:r>
          </a:p>
          <a:p>
            <a:r>
              <a:rPr lang="en-AU" dirty="0" err="1"/>
              <a:t>Stopwords</a:t>
            </a:r>
            <a:r>
              <a:rPr lang="en-AU" dirty="0"/>
              <a:t>: list of </a:t>
            </a:r>
            <a:r>
              <a:rPr lang="en-AU" dirty="0" err="1" smtClean="0"/>
              <a:t>stopwords</a:t>
            </a:r>
            <a:r>
              <a:rPr lang="en-AU" dirty="0" smtClean="0"/>
              <a:t> for various languages</a:t>
            </a:r>
          </a:p>
          <a:p>
            <a:r>
              <a:rPr lang="en-AU" dirty="0" err="1" smtClean="0"/>
              <a:t>Cmudict</a:t>
            </a:r>
            <a:r>
              <a:rPr lang="en-AU" dirty="0" smtClean="0"/>
              <a:t>: a </a:t>
            </a:r>
            <a:r>
              <a:rPr lang="en-AU" dirty="0" err="1" smtClean="0"/>
              <a:t>pronounciation</a:t>
            </a:r>
            <a:r>
              <a:rPr lang="en-AU" dirty="0" smtClean="0"/>
              <a:t> dictionary</a:t>
            </a:r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61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Multiword Lexicons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lexical items involve multiple words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emantically </a:t>
            </a:r>
            <a:r>
              <a:rPr lang="en-AU" i="1" dirty="0" smtClean="0"/>
              <a:t>non-compositional</a:t>
            </a:r>
            <a:r>
              <a:rPr lang="en-AU" dirty="0" smtClean="0"/>
              <a:t> (United States ≠ United + States)</a:t>
            </a:r>
          </a:p>
          <a:p>
            <a:pPr lvl="1"/>
            <a:r>
              <a:rPr lang="en-AU" dirty="0" smtClean="0"/>
              <a:t>Sometimes non-contiguous (</a:t>
            </a:r>
            <a:r>
              <a:rPr lang="en-AU" i="1" dirty="0" smtClean="0"/>
              <a:t>take him/her/them for a ride</a:t>
            </a:r>
            <a:r>
              <a:rPr lang="en-AU" dirty="0" smtClean="0"/>
              <a:t>)</a:t>
            </a:r>
          </a:p>
          <a:p>
            <a:r>
              <a:rPr lang="en-AU" dirty="0" smtClean="0"/>
              <a:t>Both WordNet and </a:t>
            </a:r>
            <a:r>
              <a:rPr lang="en-AU" dirty="0" err="1" smtClean="0"/>
              <a:t>FrameNet</a:t>
            </a:r>
            <a:r>
              <a:rPr lang="en-AU" dirty="0" smtClean="0"/>
              <a:t> contain </a:t>
            </a:r>
            <a:r>
              <a:rPr lang="en-AU" i="1" dirty="0" smtClean="0"/>
              <a:t>multiword expressions </a:t>
            </a:r>
            <a:r>
              <a:rPr lang="en-AU" dirty="0" smtClean="0"/>
              <a:t>(MWEs)</a:t>
            </a:r>
          </a:p>
          <a:p>
            <a:pPr lvl="1"/>
            <a:r>
              <a:rPr lang="en-AU" dirty="0" smtClean="0"/>
              <a:t>But far from comprehensive</a:t>
            </a:r>
          </a:p>
          <a:p>
            <a:r>
              <a:rPr lang="en-AU" dirty="0" smtClean="0"/>
              <a:t>In fact, no comprehensive collection </a:t>
            </a:r>
            <a:r>
              <a:rPr lang="en-AU" dirty="0" smtClean="0"/>
              <a:t>of </a:t>
            </a:r>
            <a:r>
              <a:rPr lang="en-AU" dirty="0" smtClean="0"/>
              <a:t>MWEs exists</a:t>
            </a:r>
          </a:p>
          <a:p>
            <a:pPr lvl="1"/>
            <a:r>
              <a:rPr lang="en-AU" dirty="0" smtClean="0"/>
              <a:t>MWE/collocation identification is a classic NLP task</a:t>
            </a:r>
          </a:p>
          <a:p>
            <a:r>
              <a:rPr lang="en-AU" dirty="0"/>
              <a:t>S</a:t>
            </a:r>
            <a:r>
              <a:rPr lang="en-AU" dirty="0" smtClean="0"/>
              <a:t>ee </a:t>
            </a:r>
            <a:r>
              <a:rPr lang="en-AU" dirty="0">
                <a:hlinkClick r:id="rId2"/>
              </a:rPr>
              <a:t>http://www.cs.cmu.edu/~ark/LexSem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for a good collection taken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3500531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Moving on to the corpus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Manually-tagged lexical resources an important starting point for text analysis</a:t>
            </a:r>
          </a:p>
          <a:p>
            <a:r>
              <a:rPr lang="en-AU" dirty="0" smtClean="0"/>
              <a:t>But much modern work attempts to derive semantic information directly from corpora, without human intervention</a:t>
            </a:r>
          </a:p>
          <a:p>
            <a:r>
              <a:rPr lang="en-AU" dirty="0"/>
              <a:t>L</a:t>
            </a:r>
            <a:r>
              <a:rPr lang="en-AU" dirty="0" smtClean="0"/>
              <a:t>et’s add some distributional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08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words mean?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Referents in the physical or social world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not usually useful in text analysis</a:t>
            </a:r>
          </a:p>
          <a:p>
            <a:r>
              <a:rPr lang="en-AU" dirty="0" smtClean="0"/>
              <a:t>Their dictionary definition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dictionary definitions are necessarily circular</a:t>
            </a:r>
          </a:p>
          <a:p>
            <a:pPr lvl="1"/>
            <a:r>
              <a:rPr lang="en-AU" dirty="0" smtClean="0"/>
              <a:t>Only useful if meaning is already understood</a:t>
            </a:r>
          </a:p>
          <a:p>
            <a:r>
              <a:rPr lang="en-AU" dirty="0" smtClean="0"/>
              <a:t>Their relationships with other words</a:t>
            </a:r>
          </a:p>
          <a:p>
            <a:pPr lvl="1"/>
            <a:r>
              <a:rPr lang="en-AU" dirty="0" smtClean="0"/>
              <a:t>Also circular, but more practical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JM2 19.1-19.4 (lexical semantics and Word/</a:t>
            </a:r>
            <a:r>
              <a:rPr lang="en-AU" dirty="0" err="1" smtClean="0"/>
              <a:t>FrameNet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JM2 20.1-20.6 (WSD and word similarity)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244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Kinds of semantics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Logical semantics</a:t>
            </a:r>
          </a:p>
          <a:p>
            <a:pPr lvl="1"/>
            <a:r>
              <a:rPr lang="en-AU" dirty="0"/>
              <a:t>How facts about the world </a:t>
            </a:r>
            <a:r>
              <a:rPr lang="en-AU" dirty="0" smtClean="0"/>
              <a:t>can be </a:t>
            </a:r>
            <a:r>
              <a:rPr lang="en-AU" dirty="0"/>
              <a:t>represented</a:t>
            </a:r>
          </a:p>
          <a:p>
            <a:r>
              <a:rPr lang="en-AU" dirty="0" smtClean="0"/>
              <a:t>Distributional </a:t>
            </a:r>
            <a:r>
              <a:rPr lang="en-AU" dirty="0" smtClean="0"/>
              <a:t>semantics</a:t>
            </a:r>
          </a:p>
          <a:p>
            <a:pPr lvl="1"/>
            <a:r>
              <a:rPr lang="en-AU" dirty="0" smtClean="0"/>
              <a:t>How </a:t>
            </a:r>
            <a:r>
              <a:rPr lang="en-AU" dirty="0" smtClean="0"/>
              <a:t>word </a:t>
            </a:r>
            <a:r>
              <a:rPr lang="en-AU" dirty="0" smtClean="0"/>
              <a:t>co-occurrence</a:t>
            </a:r>
            <a:r>
              <a:rPr lang="en-AU" dirty="0" smtClean="0"/>
              <a:t> </a:t>
            </a:r>
            <a:r>
              <a:rPr lang="en-AU" dirty="0" smtClean="0"/>
              <a:t>reflect their </a:t>
            </a:r>
            <a:r>
              <a:rPr lang="en-AU" dirty="0" smtClean="0"/>
              <a:t>meaning</a:t>
            </a:r>
          </a:p>
          <a:p>
            <a:r>
              <a:rPr lang="en-AU" dirty="0"/>
              <a:t>Lexical semantics</a:t>
            </a:r>
          </a:p>
          <a:p>
            <a:pPr lvl="1"/>
            <a:r>
              <a:rPr lang="en-AU" dirty="0"/>
              <a:t>How the meanings of words </a:t>
            </a:r>
            <a:r>
              <a:rPr lang="en-AU" dirty="0" smtClean="0"/>
              <a:t>connect </a:t>
            </a:r>
            <a:r>
              <a:rPr lang="en-AU" dirty="0"/>
              <a:t>to one another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Words and senses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Orthographic word type is wrong unit for semantic analysis</a:t>
            </a:r>
          </a:p>
          <a:p>
            <a:pPr marL="0" indent="0">
              <a:buNone/>
            </a:pPr>
            <a:r>
              <a:rPr lang="en-AU" i="1" dirty="0" smtClean="0"/>
              <a:t>Bank (noun):</a:t>
            </a:r>
          </a:p>
          <a:p>
            <a:pPr marL="444500" lvl="1" indent="0">
              <a:buNone/>
            </a:pPr>
            <a:r>
              <a:rPr lang="en-AU" i="1" dirty="0" smtClean="0"/>
              <a:t>1. A financial institution; a building where a financial institution offers services; a repository; a container for holding money</a:t>
            </a:r>
            <a:br>
              <a:rPr lang="en-AU" i="1" dirty="0" smtClean="0"/>
            </a:br>
            <a:r>
              <a:rPr lang="en-AU" i="1" dirty="0" smtClean="0"/>
              <a:t>2. Land sloping down to a body of water</a:t>
            </a:r>
          </a:p>
          <a:p>
            <a:r>
              <a:rPr lang="en-AU" i="1" dirty="0" smtClean="0"/>
              <a:t>Bank</a:t>
            </a:r>
            <a:r>
              <a:rPr lang="en-AU" dirty="0" smtClean="0"/>
              <a:t> has many senses (more than just these)</a:t>
            </a:r>
          </a:p>
          <a:p>
            <a:r>
              <a:rPr lang="en-AU" dirty="0" smtClean="0"/>
              <a:t>1 and 2 are </a:t>
            </a:r>
            <a:r>
              <a:rPr lang="en-AU" i="1" dirty="0" smtClean="0"/>
              <a:t>homonyms</a:t>
            </a:r>
          </a:p>
          <a:p>
            <a:pPr lvl="1"/>
            <a:r>
              <a:rPr lang="en-AU" dirty="0" smtClean="0"/>
              <a:t>Considered different lexical items by lexicographers</a:t>
            </a:r>
          </a:p>
          <a:p>
            <a:r>
              <a:rPr lang="en-AU" dirty="0" smtClean="0"/>
              <a:t>1 shows </a:t>
            </a:r>
            <a:r>
              <a:rPr lang="en-AU" i="1" dirty="0" smtClean="0"/>
              <a:t>polysemy</a:t>
            </a:r>
            <a:endParaRPr lang="en-AU" dirty="0"/>
          </a:p>
          <a:p>
            <a:pPr lvl="1"/>
            <a:r>
              <a:rPr lang="en-AU" dirty="0" smtClean="0"/>
              <a:t>Related senses of the same lexical item</a:t>
            </a:r>
          </a:p>
        </p:txBody>
      </p:sp>
    </p:spTree>
    <p:extLst>
      <p:ext uri="{BB962C8B-B14F-4D97-AF65-F5344CB8AC3E}">
        <p14:creationId xmlns:p14="http://schemas.microsoft.com/office/powerpoint/2010/main" val="228619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Lexical Relations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300" dirty="0" smtClean="0"/>
              <a:t>Synonyms (same) and antonyms (opposite/complementary)</a:t>
            </a:r>
          </a:p>
          <a:p>
            <a:r>
              <a:rPr lang="en-AU" sz="3300" dirty="0" err="1" smtClean="0"/>
              <a:t>Hypernyms</a:t>
            </a:r>
            <a:r>
              <a:rPr lang="en-AU" sz="3300" dirty="0" smtClean="0"/>
              <a:t> (generic), hyponyms (specific)</a:t>
            </a:r>
          </a:p>
          <a:p>
            <a:r>
              <a:rPr lang="en-AU" sz="3300" dirty="0" err="1" smtClean="0"/>
              <a:t>Holoynms</a:t>
            </a:r>
            <a:r>
              <a:rPr lang="en-AU" sz="3300" dirty="0" smtClean="0"/>
              <a:t> </a:t>
            </a:r>
            <a:r>
              <a:rPr lang="en-AU" sz="3300" dirty="0"/>
              <a:t>(</a:t>
            </a:r>
            <a:r>
              <a:rPr lang="en-AU" sz="3300" dirty="0" smtClean="0"/>
              <a:t>whole) and </a:t>
            </a:r>
            <a:r>
              <a:rPr lang="en-AU" sz="3300" dirty="0" err="1"/>
              <a:t>m</a:t>
            </a:r>
            <a:r>
              <a:rPr lang="en-AU" sz="3300" dirty="0" err="1" smtClean="0"/>
              <a:t>eronyms</a:t>
            </a:r>
            <a:r>
              <a:rPr lang="en-AU" sz="3300" dirty="0" smtClean="0"/>
              <a:t> </a:t>
            </a:r>
            <a:r>
              <a:rPr lang="en-AU" sz="3300" dirty="0" smtClean="0"/>
              <a:t>(part</a:t>
            </a:r>
            <a:r>
              <a:rPr lang="en-AU" sz="3300" dirty="0" smtClean="0"/>
              <a:t>)</a:t>
            </a:r>
            <a:endParaRPr lang="en-AU" sz="3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56" y="4695028"/>
            <a:ext cx="8568952" cy="42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938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database of lexical relations</a:t>
            </a:r>
          </a:p>
          <a:p>
            <a:r>
              <a:rPr lang="en-AU" dirty="0" smtClean="0"/>
              <a:t>English WordNet includes ~120,000 nouns, ~12,000 verbs, </a:t>
            </a:r>
            <a:r>
              <a:rPr lang="en-AU" dirty="0" smtClean="0"/>
              <a:t>~21,000 adjectives, </a:t>
            </a:r>
            <a:r>
              <a:rPr lang="en-AU" dirty="0" smtClean="0"/>
              <a:t>~4,000 adverbs</a:t>
            </a:r>
          </a:p>
          <a:p>
            <a:r>
              <a:rPr lang="en-AU" dirty="0" err="1" smtClean="0"/>
              <a:t>WordNets</a:t>
            </a:r>
            <a:r>
              <a:rPr lang="en-AU" dirty="0" smtClean="0"/>
              <a:t> available in most major languages (www.globalwordnet.org)</a:t>
            </a:r>
          </a:p>
          <a:p>
            <a:r>
              <a:rPr lang="en-AU" dirty="0" smtClean="0"/>
              <a:t>English version freely available (accessible via NLTK)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970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Synsets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nodes of WordNet are not words, but meanings</a:t>
            </a:r>
          </a:p>
          <a:p>
            <a:r>
              <a:rPr lang="en-AU" dirty="0" smtClean="0"/>
              <a:t>There are represented by sets of synonyms, or </a:t>
            </a:r>
            <a:r>
              <a:rPr lang="en-AU" i="1" dirty="0" err="1" smtClean="0"/>
              <a:t>synsets</a:t>
            </a:r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('depository_financial_institution.n.01'),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('bank.n.06'),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('savings_bank.n.02'),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('bank.n.09'),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('bank.n.10'),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('trust.v.01')]</a:t>
            </a:r>
            <a:endParaRPr lang="en-AU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(‘bank’)[0].definition()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2060"/>
                </a:solidFill>
              </a:rPr>
              <a:t>u'sloping</a:t>
            </a:r>
            <a:r>
              <a:rPr lang="en-AU" sz="2000" dirty="0">
                <a:solidFill>
                  <a:srgbClr val="002060"/>
                </a:solidFill>
              </a:rPr>
              <a:t> land (especially the slope beside a body of water</a:t>
            </a:r>
            <a:r>
              <a:rPr lang="en-AU" sz="2000" dirty="0" smtClean="0">
                <a:solidFill>
                  <a:srgbClr val="002060"/>
                </a:solidFill>
              </a:rPr>
              <a:t>)‘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(‘bank</a:t>
            </a:r>
            <a:r>
              <a:rPr lang="en-AU" sz="2800" dirty="0" smtClean="0"/>
              <a:t>’)[1].</a:t>
            </a:r>
            <a:r>
              <a:rPr lang="en-AU" sz="2800" dirty="0" err="1" smtClean="0"/>
              <a:t>lemma_names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u'depository_financial_institution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u'banking_concern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u'banking_company</a:t>
            </a:r>
            <a:r>
              <a:rPr lang="en-AU" sz="2000" dirty="0">
                <a:solidFill>
                  <a:srgbClr val="002060"/>
                </a:solidFill>
              </a:rPr>
              <a:t>']</a:t>
            </a:r>
            <a:endParaRPr lang="en-AU" sz="2000" dirty="0" smtClean="0">
              <a:solidFill>
                <a:srgbClr val="002060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2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Relations in </a:t>
            </a:r>
            <a:r>
              <a:rPr lang="en-AU" dirty="0" err="1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Connections between nodes are lexical relations</a:t>
            </a:r>
          </a:p>
          <a:p>
            <a:r>
              <a:rPr lang="en-AU" dirty="0" smtClean="0"/>
              <a:t>Including all the major ones mentioned earlier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('relative')[0].</a:t>
            </a:r>
            <a:r>
              <a:rPr lang="en-AU" sz="2800" dirty="0" err="1"/>
              <a:t>hypernyms</a:t>
            </a:r>
            <a:r>
              <a:rPr lang="en-AU" sz="2800" dirty="0" smtClean="0"/>
              <a:t>()</a:t>
            </a:r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('person.n.01</a:t>
            </a:r>
            <a:r>
              <a:rPr lang="en-AU" sz="2000" dirty="0" smtClean="0"/>
              <a:t>')]</a:t>
            </a: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 smtClean="0"/>
              <a:t>(‘body')[</a:t>
            </a:r>
            <a:r>
              <a:rPr lang="en-AU" sz="2800" dirty="0"/>
              <a:t>0</a:t>
            </a:r>
            <a:r>
              <a:rPr lang="en-AU" sz="2800" dirty="0" smtClean="0"/>
              <a:t>].</a:t>
            </a:r>
            <a:r>
              <a:rPr lang="en-AU" sz="2800" dirty="0" err="1" smtClean="0"/>
              <a:t>part_meronyms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('arm.n.01'), </a:t>
            </a:r>
            <a:r>
              <a:rPr lang="en-AU" sz="2000" dirty="0" err="1"/>
              <a:t>Synset</a:t>
            </a:r>
            <a:r>
              <a:rPr lang="en-AU" sz="2000" dirty="0"/>
              <a:t>('articulatory_system.n.01'), </a:t>
            </a:r>
            <a:r>
              <a:rPr lang="en-AU" sz="2000" dirty="0" err="1"/>
              <a:t>Synset</a:t>
            </a:r>
            <a:r>
              <a:rPr lang="en-AU" sz="2000" dirty="0"/>
              <a:t>('body_substance.n.01'), </a:t>
            </a:r>
            <a:r>
              <a:rPr lang="en-AU" sz="2000" dirty="0" err="1"/>
              <a:t>Synset</a:t>
            </a:r>
            <a:r>
              <a:rPr lang="en-AU" sz="2000" dirty="0"/>
              <a:t>('cavity.n.04'), </a:t>
            </a:r>
            <a:r>
              <a:rPr lang="en-AU" sz="2000" dirty="0" err="1"/>
              <a:t>Synset</a:t>
            </a:r>
            <a:r>
              <a:rPr lang="en-AU" sz="2000" dirty="0"/>
              <a:t>('circulatory_system.n.01'), </a:t>
            </a:r>
            <a:r>
              <a:rPr lang="en-AU" sz="2000" dirty="0" err="1"/>
              <a:t>Synset</a:t>
            </a:r>
            <a:r>
              <a:rPr lang="en-AU" sz="2000" dirty="0"/>
              <a:t>('crotch.n.02'), </a:t>
            </a:r>
            <a:r>
              <a:rPr lang="en-AU" sz="2000" dirty="0" err="1"/>
              <a:t>Synset</a:t>
            </a:r>
            <a:r>
              <a:rPr lang="en-AU" sz="2000" dirty="0"/>
              <a:t>('digestive_system.n.01'), </a:t>
            </a:r>
            <a:r>
              <a:rPr lang="en-AU" sz="2000" dirty="0" err="1"/>
              <a:t>Synset</a:t>
            </a:r>
            <a:r>
              <a:rPr lang="en-AU" sz="2000" dirty="0"/>
              <a:t>('endocrine_system.n.01'), </a:t>
            </a:r>
            <a:r>
              <a:rPr lang="en-AU" sz="2000" dirty="0" err="1"/>
              <a:t>Synset</a:t>
            </a:r>
            <a:r>
              <a:rPr lang="en-AU" sz="2000" dirty="0"/>
              <a:t>('head.n.01'), </a:t>
            </a:r>
            <a:r>
              <a:rPr lang="en-AU" sz="2000" dirty="0" err="1"/>
              <a:t>Synset</a:t>
            </a:r>
            <a:r>
              <a:rPr lang="en-AU" sz="2000" dirty="0"/>
              <a:t>('leg.n.01'), </a:t>
            </a:r>
            <a:r>
              <a:rPr lang="en-AU" sz="2000" dirty="0" err="1"/>
              <a:t>Synset</a:t>
            </a:r>
            <a:r>
              <a:rPr lang="en-AU" sz="2000" dirty="0"/>
              <a:t>('lymphatic_system.n.01'), </a:t>
            </a:r>
            <a:r>
              <a:rPr lang="en-AU" sz="2000" dirty="0" err="1"/>
              <a:t>Synset</a:t>
            </a:r>
            <a:r>
              <a:rPr lang="en-AU" sz="2000" dirty="0"/>
              <a:t>('musculoskeletal_system.n.01'), </a:t>
            </a:r>
            <a:r>
              <a:rPr lang="en-AU" sz="2000" dirty="0" err="1"/>
              <a:t>Synset</a:t>
            </a:r>
            <a:r>
              <a:rPr lang="en-AU" sz="2000" dirty="0"/>
              <a:t>('neck.n.01'), </a:t>
            </a:r>
            <a:r>
              <a:rPr lang="en-AU" sz="2000" dirty="0" err="1"/>
              <a:t>Synset</a:t>
            </a:r>
            <a:r>
              <a:rPr lang="en-AU" sz="2000" dirty="0"/>
              <a:t>('nervous_system.n.01'), </a:t>
            </a:r>
            <a:r>
              <a:rPr lang="en-AU" sz="2000" dirty="0" err="1"/>
              <a:t>Synset</a:t>
            </a:r>
            <a:r>
              <a:rPr lang="en-AU" sz="2000" dirty="0"/>
              <a:t>('pressure_point.n.01'), </a:t>
            </a:r>
            <a:r>
              <a:rPr lang="en-AU" sz="2000" dirty="0" err="1"/>
              <a:t>Synset</a:t>
            </a:r>
            <a:r>
              <a:rPr lang="en-AU" sz="2000" dirty="0"/>
              <a:t>('respiratory_system.n.01'), </a:t>
            </a:r>
            <a:r>
              <a:rPr lang="en-AU" sz="2000" dirty="0" err="1"/>
              <a:t>Synset</a:t>
            </a:r>
            <a:r>
              <a:rPr lang="en-AU" sz="2000" dirty="0"/>
              <a:t>('sensory_system.n.02'), </a:t>
            </a:r>
            <a:r>
              <a:rPr lang="en-AU" sz="2000" dirty="0" err="1"/>
              <a:t>Synset</a:t>
            </a:r>
            <a:r>
              <a:rPr lang="en-AU" sz="2000" dirty="0"/>
              <a:t>('torso.n.01'), </a:t>
            </a:r>
            <a:r>
              <a:rPr lang="en-AU" sz="2000" dirty="0" err="1"/>
              <a:t>Synset</a:t>
            </a:r>
            <a:r>
              <a:rPr lang="en-AU" sz="2000" dirty="0"/>
              <a:t>(</a:t>
            </a:r>
            <a:r>
              <a:rPr lang="en-AU" sz="2000" dirty="0" smtClean="0"/>
              <a:t>'vascular_system.n.01')]</a:t>
            </a:r>
          </a:p>
          <a:p>
            <a:pPr marL="0" indent="0">
              <a:buNone/>
            </a:pPr>
            <a:r>
              <a:rPr lang="en-AU" sz="2800" dirty="0"/>
              <a:t>&gt;&gt;&gt; print </a:t>
            </a:r>
            <a:r>
              <a:rPr lang="en-AU" sz="2800" dirty="0" err="1"/>
              <a:t>nltk.corpus.wordnet.lemmas</a:t>
            </a:r>
            <a:r>
              <a:rPr lang="en-AU" sz="2800" dirty="0" smtClean="0"/>
              <a:t>(‘sister')[0].antonyms()</a:t>
            </a:r>
          </a:p>
          <a:p>
            <a:pPr marL="0" indent="0">
              <a:buNone/>
            </a:pPr>
            <a:r>
              <a:rPr lang="en-AU" sz="2000" dirty="0"/>
              <a:t>[Lemma('brother.n.01.brother')]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35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similarity with paths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Want to go beyond specific lexical relations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money </a:t>
            </a:r>
            <a:r>
              <a:rPr lang="en-AU" dirty="0" smtClean="0"/>
              <a:t>and </a:t>
            </a:r>
            <a:r>
              <a:rPr lang="en-AU" i="1" dirty="0" smtClean="0"/>
              <a:t>nickel</a:t>
            </a:r>
            <a:r>
              <a:rPr lang="en-AU" dirty="0" smtClean="0"/>
              <a:t> are related, despite no direct lexical relationship</a:t>
            </a:r>
          </a:p>
          <a:p>
            <a:r>
              <a:rPr lang="en-AU" dirty="0" smtClean="0"/>
              <a:t>Given WordNet, find similarity based on path length in </a:t>
            </a:r>
            <a:r>
              <a:rPr lang="en-AU" dirty="0" err="1" smtClean="0"/>
              <a:t>hypernym</a:t>
            </a:r>
            <a:r>
              <a:rPr lang="en-AU" dirty="0" smtClean="0"/>
              <a:t>/hyponym tree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4588768"/>
            <a:ext cx="6840760" cy="42451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2256" y="5055840"/>
            <a:ext cx="85344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sz="800" dirty="0" smtClean="0">
              <a:latin typeface="Times New Roman"/>
              <a:cs typeface="Times New Roman"/>
            </a:endParaRPr>
          </a:p>
          <a:p>
            <a:pPr marL="0" indent="0" hangingPunct="1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simpath</a:t>
            </a:r>
            <a:r>
              <a:rPr lang="en-US" sz="4000" dirty="0" smtClean="0">
                <a:latin typeface="Times New Roman"/>
                <a:cs typeface="Times New Roman"/>
              </a:rPr>
              <a:t>(</a:t>
            </a:r>
            <a:r>
              <a:rPr lang="en-US" sz="4000" i="1" dirty="0" smtClean="0">
                <a:latin typeface="Times New Roman"/>
                <a:cs typeface="Times New Roman"/>
              </a:rPr>
              <a:t>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000" i="1" dirty="0" smtClean="0">
                <a:latin typeface="Times New Roman"/>
                <a:cs typeface="Times New Roman"/>
              </a:rPr>
              <a:t>,c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4000" dirty="0">
                <a:latin typeface="Times New Roman"/>
                <a:cs typeface="Times New Roman"/>
              </a:rPr>
              <a:t>) = 1/</a:t>
            </a:r>
            <a:r>
              <a:rPr lang="en-US" sz="4000" dirty="0" err="1">
                <a:latin typeface="Times New Roman"/>
                <a:cs typeface="Times New Roman"/>
              </a:rPr>
              <a:t>pathlen</a:t>
            </a:r>
            <a:r>
              <a:rPr lang="en-US" sz="4000" dirty="0">
                <a:latin typeface="Times New Roman"/>
                <a:cs typeface="Times New Roman"/>
              </a:rPr>
              <a:t>(</a:t>
            </a:r>
            <a:r>
              <a:rPr lang="en-US" sz="4000" i="1" dirty="0">
                <a:latin typeface="Times New Roman"/>
                <a:cs typeface="Times New Roman"/>
              </a:rPr>
              <a:t>c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  <a:r>
              <a:rPr lang="en-US" sz="4000" i="1" dirty="0">
                <a:latin typeface="Times New Roman"/>
                <a:cs typeface="Times New Roman"/>
              </a:rPr>
              <a:t>,c</a:t>
            </a:r>
            <a:r>
              <a:rPr lang="en-US" sz="4000" i="1" baseline="-25000" dirty="0">
                <a:latin typeface="Times New Roman"/>
                <a:cs typeface="Times New Roman"/>
              </a:rPr>
              <a:t>2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nickel,coin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1/2 = .5</a:t>
            </a:r>
            <a:endParaRPr lang="en-US" sz="2800" baseline="30000" dirty="0" smtClean="0">
              <a:latin typeface="Times New Roman"/>
              <a:cs typeface="Times New Roman"/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nickel,currency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1/4 = .25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nickel,money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1/6 = .17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nickel,Richter</a:t>
            </a:r>
            <a:r>
              <a:rPr lang="en-US" sz="2800" i="1" dirty="0" smtClean="0">
                <a:solidFill>
                  <a:srgbClr val="0000FF"/>
                </a:solidFill>
              </a:rPr>
              <a:t> scale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1/8 = .13</a:t>
            </a:r>
          </a:p>
          <a:p>
            <a:pPr hangingPunct="1"/>
            <a:endParaRPr lang="en-US" sz="2800" dirty="0" smtClean="0"/>
          </a:p>
          <a:p>
            <a:pPr hangingPunct="1"/>
            <a:endParaRPr lang="en-US" sz="2800" dirty="0" smtClean="0"/>
          </a:p>
          <a:p>
            <a:pPr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544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1207</Words>
  <Application>Microsoft Office PowerPoint</Application>
  <PresentationFormat>Custom</PresentationFormat>
  <Paragraphs>153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New_Template7</vt:lpstr>
      <vt:lpstr>Equation</vt:lpstr>
      <vt:lpstr>Lexical Semantics</vt:lpstr>
      <vt:lpstr>What do words mean?</vt:lpstr>
      <vt:lpstr>Three Kinds of semantics</vt:lpstr>
      <vt:lpstr>Words and senses</vt:lpstr>
      <vt:lpstr>Basic Lexical Relations</vt:lpstr>
      <vt:lpstr>WordNet</vt:lpstr>
      <vt:lpstr>Synsets</vt:lpstr>
      <vt:lpstr>Lexical Relations in wordnet</vt:lpstr>
      <vt:lpstr>Word similarity with paths</vt:lpstr>
      <vt:lpstr>Beyond path length</vt:lpstr>
      <vt:lpstr>Information content</vt:lpstr>
      <vt:lpstr>Word sense disambiguation</vt:lpstr>
      <vt:lpstr>Supervised WSD</vt:lpstr>
      <vt:lpstr>Less supervised approaches</vt:lpstr>
      <vt:lpstr>Framenet</vt:lpstr>
      <vt:lpstr>Lexicons for Text analysis</vt:lpstr>
      <vt:lpstr>Other useful lexicons In NLTK </vt:lpstr>
      <vt:lpstr>Multiword Lexicons</vt:lpstr>
      <vt:lpstr>Moving on to the corpus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</dc:title>
  <dc:creator>Julian Arthur Brooke</dc:creator>
  <cp:lastModifiedBy>Julian Arthur Brooke</cp:lastModifiedBy>
  <cp:revision>337</cp:revision>
  <dcterms:modified xsi:type="dcterms:W3CDTF">2017-03-22T02:38:30Z</dcterms:modified>
</cp:coreProperties>
</file>