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7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5" r:id="rId22"/>
    <p:sldId id="303" r:id="rId23"/>
    <p:sldId id="306" r:id="rId24"/>
    <p:sldId id="307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B723-10FA-9941-B379-5B0F757FE7D1}" type="datetimeFigureOut">
              <a:rPr lang="en-AU" smtClean="0"/>
              <a:t>1/5/17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187E5-72C4-A741-B64B-91F1735BB0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86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Bias towards</a:t>
            </a:r>
            <a:r>
              <a:rPr lang="en-AU" baseline="0" dirty="0" smtClean="0"/>
              <a:t> top-end; may </a:t>
            </a:r>
            <a:r>
              <a:rPr lang="en-AU" baseline="0" smtClean="0"/>
              <a:t>truncate AP; </a:t>
            </a:r>
            <a:r>
              <a:rPr lang="en-AU" baseline="0" dirty="0" smtClean="0"/>
              <a:t>mean AP = mean over </a:t>
            </a:r>
            <a:r>
              <a:rPr lang="en-AU" baseline="0" smtClean="0"/>
              <a:t>many queries.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7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7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1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2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5751" y="6324320"/>
            <a:ext cx="3416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12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Vector space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08" y="426047"/>
            <a:ext cx="3344636" cy="34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measuring document similarity, only terms occurring in both vectors contribute to cosine score. </a:t>
            </a:r>
          </a:p>
          <a:p>
            <a:r>
              <a:rPr lang="en-US" dirty="0" smtClean="0"/>
              <a:t>So with the query as a pseudo-document need only consider terms that are</a:t>
            </a:r>
          </a:p>
          <a:p>
            <a:pPr lvl="1"/>
            <a:r>
              <a:rPr lang="en-US" i="1" dirty="0" smtClean="0"/>
              <a:t>in the query</a:t>
            </a:r>
            <a:r>
              <a:rPr lang="en-US" dirty="0" smtClean="0"/>
              <a:t>; and in the document</a:t>
            </a:r>
          </a:p>
          <a:p>
            <a:r>
              <a:rPr lang="en-US" dirty="0" smtClean="0"/>
              <a:t>If we can efficiently index the documents in which each term occurs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omplexity reduced to </a:t>
            </a:r>
          </a:p>
          <a:p>
            <a:pPr lvl="1"/>
            <a:r>
              <a:rPr lang="en-US" dirty="0" smtClean="0"/>
              <a:t>note that most frequent term will dominate (consider stop-words)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Term-wise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20" y="4838602"/>
            <a:ext cx="2373982" cy="6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39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Inverted index comprises</a:t>
            </a:r>
          </a:p>
          <a:p>
            <a:pPr lvl="1"/>
            <a:r>
              <a:rPr lang="en-US" dirty="0" smtClean="0"/>
              <a:t>Terms as rows</a:t>
            </a:r>
          </a:p>
          <a:p>
            <a:pPr lvl="1"/>
            <a:r>
              <a:rPr lang="en-US" dirty="0" smtClean="0"/>
              <a:t>Values as lists of (</a:t>
            </a:r>
            <a:r>
              <a:rPr lang="en-US" dirty="0" err="1" smtClean="0"/>
              <a:t>docID</a:t>
            </a:r>
            <a:r>
              <a:rPr lang="en-US" dirty="0" smtClean="0"/>
              <a:t>, weight) pairs, aka </a:t>
            </a:r>
            <a:r>
              <a:rPr lang="en-US" i="1" dirty="0" smtClean="0"/>
              <a:t>posting </a:t>
            </a:r>
            <a:r>
              <a:rPr lang="en-US" i="1" dirty="0" smtClean="0"/>
              <a:t>list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 smtClean="0"/>
              <a:t>weights listed might be </a:t>
            </a:r>
            <a:r>
              <a:rPr lang="en-US" dirty="0" err="1" smtClean="0"/>
              <a:t>normalised</a:t>
            </a:r>
            <a:r>
              <a:rPr lang="en-US" dirty="0" smtClean="0"/>
              <a:t> TF*IDF values, e.g.</a:t>
            </a:r>
            <a:endParaRPr lang="en-US" dirty="0" smtClean="0"/>
          </a:p>
          <a:p>
            <a:r>
              <a:rPr lang="en-US" dirty="0" smtClean="0"/>
              <a:t>Note the inclusion of weight </a:t>
            </a:r>
            <a:r>
              <a:rPr lang="en-US" dirty="0" err="1" smtClean="0"/>
              <a:t>cf</a:t>
            </a:r>
            <a:r>
              <a:rPr lang="en-US" dirty="0" smtClean="0"/>
              <a:t> binary index</a:t>
            </a:r>
          </a:p>
          <a:p>
            <a:pPr lvl="1"/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99" y="3056872"/>
            <a:ext cx="6008437" cy="18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an inverted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1" y="1519990"/>
            <a:ext cx="7728381" cy="4776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9161" y="4181180"/>
            <a:ext cx="1787704" cy="102592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What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about query magnitude?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03698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Index can be very large; seek to </a:t>
            </a:r>
            <a:r>
              <a:rPr lang="en-US" dirty="0" err="1" smtClean="0"/>
              <a:t>optimise</a:t>
            </a:r>
            <a:r>
              <a:rPr lang="en-US" dirty="0" smtClean="0"/>
              <a:t> memory footprint</a:t>
            </a:r>
          </a:p>
          <a:p>
            <a:pPr lvl="1"/>
            <a:r>
              <a:rPr lang="en-US" dirty="0" smtClean="0"/>
              <a:t>in order to fit in memory, or compactly on disk</a:t>
            </a:r>
          </a:p>
          <a:p>
            <a:r>
              <a:rPr lang="en-US" dirty="0" smtClean="0"/>
              <a:t>Size implications of design choices</a:t>
            </a:r>
          </a:p>
          <a:p>
            <a:pPr lvl="1"/>
            <a:r>
              <a:rPr lang="en-US" dirty="0" smtClean="0"/>
              <a:t>integer values (counts) can be easily compressed, less easy for real values</a:t>
            </a:r>
          </a:p>
          <a:p>
            <a:pPr lvl="1"/>
            <a:r>
              <a:rPr lang="en-US" dirty="0" smtClean="0"/>
              <a:t>may not want to store TF*IDF values and </a:t>
            </a:r>
            <a:r>
              <a:rPr lang="en-US" dirty="0" err="1" smtClean="0"/>
              <a:t>normalised</a:t>
            </a:r>
            <a:r>
              <a:rPr lang="en-US" dirty="0" smtClean="0"/>
              <a:t> vectors</a:t>
            </a:r>
          </a:p>
          <a:p>
            <a:r>
              <a:rPr lang="en-US" dirty="0"/>
              <a:t>I</a:t>
            </a:r>
            <a:r>
              <a:rPr lang="en-US" dirty="0" smtClean="0"/>
              <a:t>nstead </a:t>
            </a:r>
            <a:r>
              <a:rPr lang="en-US" dirty="0" smtClean="0"/>
              <a:t>record </a:t>
            </a:r>
            <a:r>
              <a:rPr lang="en-US" dirty="0" smtClean="0"/>
              <a:t>separately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raw count data in postings lists; </a:t>
            </a:r>
          </a:p>
          <a:p>
            <a:pPr lvl="1"/>
            <a:r>
              <a:rPr lang="en-US" dirty="0" smtClean="0"/>
              <a:t>document frequency for each term; and </a:t>
            </a:r>
          </a:p>
          <a:p>
            <a:pPr lvl="1"/>
            <a:r>
              <a:rPr lang="en-US" dirty="0" smtClean="0"/>
              <a:t>document </a:t>
            </a:r>
            <a:r>
              <a:rPr lang="en-US" dirty="0" smtClean="0"/>
              <a:t>length </a:t>
            </a:r>
            <a:r>
              <a:rPr lang="en-US" dirty="0" err="1" smtClean="0"/>
              <a:t>normalisation</a:t>
            </a:r>
            <a:r>
              <a:rPr lang="en-US" dirty="0" smtClean="0"/>
              <a:t> values.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storage of Inv.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42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Inverted index mostly comprised of integer 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real valued </a:t>
            </a:r>
            <a:br>
              <a:rPr lang="en-US" dirty="0" smtClean="0"/>
            </a:br>
            <a:r>
              <a:rPr lang="en-US" dirty="0" smtClean="0"/>
              <a:t>document length array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index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00" y="2264526"/>
            <a:ext cx="5214665" cy="144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33" y="4030305"/>
            <a:ext cx="1915089" cy="23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982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little more computation in inner loop, but supports more compact </a:t>
            </a:r>
            <a:r>
              <a:rPr lang="en-US" dirty="0" smtClean="0"/>
              <a:t>storage.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in space efficient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69" y="1469270"/>
            <a:ext cx="5989291" cy="40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98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algorithm computes for each document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cosine is defined 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happened to the query term-weights and </a:t>
            </a:r>
            <a:r>
              <a:rPr lang="en-US" dirty="0" err="1" smtClean="0"/>
              <a:t>normalisation</a:t>
            </a:r>
            <a:r>
              <a:rPr lang="en-US" dirty="0" smtClean="0"/>
              <a:t> term?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cosine?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55" y="1986455"/>
            <a:ext cx="3211121" cy="1408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79" y="4091761"/>
            <a:ext cx="4491530" cy="11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27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each query term occurs once in the query</a:t>
            </a:r>
          </a:p>
          <a:p>
            <a:pPr lvl="1"/>
            <a:r>
              <a:rPr lang="en-US" i="1" dirty="0" err="1" smtClean="0"/>
              <a:t>w</a:t>
            </a:r>
            <a:r>
              <a:rPr lang="en-US" i="1" baseline="-25000" dirty="0" err="1" smtClean="0"/>
              <a:t>t,q</a:t>
            </a:r>
            <a:r>
              <a:rPr lang="en-US" i="1" dirty="0" smtClean="0"/>
              <a:t> </a:t>
            </a:r>
            <a:r>
              <a:rPr lang="en-US" dirty="0" smtClean="0"/>
              <a:t>= 1 for all </a:t>
            </a:r>
            <a:r>
              <a:rPr lang="en-US" i="1" dirty="0" smtClean="0"/>
              <a:t>t</a:t>
            </a:r>
            <a:r>
              <a:rPr lang="en-US" dirty="0" smtClean="0"/>
              <a:t> in the query (and 0 for the remaining terms)</a:t>
            </a:r>
          </a:p>
          <a:p>
            <a:r>
              <a:rPr lang="en-US" dirty="0" smtClean="0"/>
              <a:t>The query length is irrelevant</a:t>
            </a:r>
          </a:p>
          <a:p>
            <a:pPr lvl="1"/>
            <a:r>
              <a:rPr lang="en-US" dirty="0" smtClean="0"/>
              <a:t>compare one fixed query to several documents</a:t>
            </a:r>
          </a:p>
          <a:p>
            <a:pPr lvl="1"/>
            <a:r>
              <a:rPr lang="en-US" dirty="0" smtClean="0"/>
              <a:t>scaling by a constant (query length) means ranking remains the same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cosine?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4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Hard to characterise the quality of a system’s results</a:t>
            </a:r>
          </a:p>
          <a:p>
            <a:pPr lvl="1"/>
            <a:r>
              <a:rPr lang="en-US" smtClean="0"/>
              <a:t>a subjective problem, depends on the user’s information need and how well the results meet that need</a:t>
            </a:r>
          </a:p>
          <a:p>
            <a:pPr lvl="1"/>
            <a:r>
              <a:rPr lang="en-US" smtClean="0"/>
              <a:t>query is not the information need itself, but an expression thereof</a:t>
            </a:r>
          </a:p>
          <a:p>
            <a:r>
              <a:rPr lang="en-US" smtClean="0"/>
              <a:t>Obvious evaluation method: human judgements</a:t>
            </a:r>
          </a:p>
          <a:p>
            <a:pPr lvl="1"/>
            <a:r>
              <a:rPr lang="en-US" smtClean="0"/>
              <a:t>directly measure effectiveness in user studies; for reported satisfaction, completion of tasks, …</a:t>
            </a:r>
          </a:p>
          <a:p>
            <a:pPr lvl="1"/>
            <a:r>
              <a:rPr lang="en-US" smtClean="0"/>
              <a:t>but too expensive and slow, especially when tuning parameters of the system (e.g., </a:t>
            </a:r>
            <a:r>
              <a:rPr lang="en-AU" smtClean="0"/>
              <a:t>flavour</a:t>
            </a:r>
            <a:r>
              <a:rPr lang="en-US" smtClean="0"/>
              <a:t> of TF*IDF, use of stopwords, etc…)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simplifying assumptions</a:t>
            </a:r>
          </a:p>
          <a:p>
            <a:pPr lvl="1"/>
            <a:r>
              <a:rPr lang="en-US" dirty="0" smtClean="0"/>
              <a:t>retrieval is ad-hoc</a:t>
            </a:r>
          </a:p>
          <a:p>
            <a:pPr lvl="2"/>
            <a:r>
              <a:rPr lang="en-US" dirty="0" smtClean="0"/>
              <a:t>query performed only once, and with no prior knowledge of the user or their behavior</a:t>
            </a:r>
          </a:p>
          <a:p>
            <a:pPr lvl="1"/>
            <a:r>
              <a:rPr lang="en-US" dirty="0" smtClean="0"/>
              <a:t>effectiveness based on relevance</a:t>
            </a:r>
          </a:p>
          <a:p>
            <a:pPr lvl="2"/>
            <a:r>
              <a:rPr lang="en-US" dirty="0" smtClean="0"/>
              <a:t>each document is either relevant or irrelevant to information need (binary)</a:t>
            </a:r>
          </a:p>
          <a:p>
            <a:pPr lvl="2"/>
            <a:r>
              <a:rPr lang="en-US" dirty="0" smtClean="0"/>
              <a:t>relevance of documents are independent from others (no consideration of redundancy)</a:t>
            </a:r>
          </a:p>
          <a:p>
            <a:r>
              <a:rPr lang="en-US" dirty="0" smtClean="0"/>
              <a:t>Effectiveness is a function of the relevance of documents returned by the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14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 query and returning set of ranked results</a:t>
            </a:r>
            <a:endParaRPr lang="en-US" i="1" dirty="0" smtClean="0"/>
          </a:p>
          <a:p>
            <a:r>
              <a:rPr lang="en-US" dirty="0" smtClean="0"/>
              <a:t>Efficient implementation</a:t>
            </a:r>
          </a:p>
          <a:p>
            <a:r>
              <a:rPr lang="en-US" dirty="0" smtClean="0"/>
              <a:t>Evaluation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reusable test collections constructed for IR evaluation, e.g., for TREC competitions; comprising</a:t>
            </a:r>
          </a:p>
          <a:p>
            <a:pPr lvl="1"/>
            <a:r>
              <a:rPr lang="en-US" b="1" i="1" dirty="0" smtClean="0"/>
              <a:t>corpus</a:t>
            </a:r>
            <a:r>
              <a:rPr lang="en-US" b="1" dirty="0" smtClean="0"/>
              <a:t> </a:t>
            </a:r>
            <a:r>
              <a:rPr lang="en-US" dirty="0" smtClean="0"/>
              <a:t>of documents</a:t>
            </a:r>
          </a:p>
          <a:p>
            <a:pPr lvl="1"/>
            <a:r>
              <a:rPr lang="en-US" dirty="0" smtClean="0"/>
              <a:t>set of </a:t>
            </a:r>
            <a:r>
              <a:rPr lang="en-US" b="1" i="1" dirty="0" smtClean="0"/>
              <a:t>queries</a:t>
            </a:r>
            <a:r>
              <a:rPr lang="en-US" dirty="0" smtClean="0"/>
              <a:t>, sometimes including long-form elaboration of information need</a:t>
            </a:r>
          </a:p>
          <a:p>
            <a:pPr lvl="1"/>
            <a:r>
              <a:rPr lang="en-US" dirty="0" smtClean="0"/>
              <a:t>relevance judgements (</a:t>
            </a:r>
            <a:r>
              <a:rPr lang="en-US" b="1" i="1" dirty="0" err="1" smtClean="0"/>
              <a:t>qrels</a:t>
            </a:r>
            <a:r>
              <a:rPr lang="en-US" dirty="0" smtClean="0"/>
              <a:t>) for each document and query, a human judgement of whether the document is relevant to the information need in the given query.</a:t>
            </a:r>
          </a:p>
          <a:p>
            <a:r>
              <a:rPr lang="en-US" dirty="0" smtClean="0"/>
              <a:t>Typically not all documents have </a:t>
            </a:r>
            <a:r>
              <a:rPr lang="en-US" i="1" dirty="0" err="1" smtClean="0"/>
              <a:t>qrels</a:t>
            </a:r>
            <a:r>
              <a:rPr lang="en-US" i="1" dirty="0" smtClean="0"/>
              <a:t>,</a:t>
            </a:r>
            <a:r>
              <a:rPr lang="en-US" dirty="0" smtClean="0"/>
              <a:t> collection is simply too big and most are likely to be irrelevant.</a:t>
            </a: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20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trec</a:t>
            </a:r>
            <a:r>
              <a:rPr lang="en-US" dirty="0" smtClean="0"/>
              <a:t>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4" y="1547727"/>
            <a:ext cx="7748451" cy="1949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4" y="3657978"/>
            <a:ext cx="7374356" cy="25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77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49" y="2359476"/>
            <a:ext cx="6462157" cy="384703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ased on retrieval run, calculate binary vector indicating relevance for each ranked 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relevance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5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map relevance vector to a number? </a:t>
            </a:r>
          </a:p>
          <a:p>
            <a:r>
              <a:rPr lang="en-US" dirty="0" smtClean="0"/>
              <a:t>Natural candidates are precision &amp; recall</a:t>
            </a:r>
          </a:p>
          <a:p>
            <a:pPr lvl="1"/>
            <a:r>
              <a:rPr lang="en-US" dirty="0" smtClean="0"/>
              <a:t>but recall is hard to calculate (why?); and </a:t>
            </a:r>
          </a:p>
          <a:p>
            <a:pPr lvl="1"/>
            <a:r>
              <a:rPr lang="en-US" dirty="0" smtClean="0"/>
              <a:t>how to deal with ranked outputs?</a:t>
            </a:r>
          </a:p>
          <a:p>
            <a:r>
              <a:rPr lang="en-US" dirty="0" smtClean="0"/>
              <a:t>Mainly use precision oriented metrics:</a:t>
            </a:r>
          </a:p>
          <a:p>
            <a:pPr lvl="1"/>
            <a:r>
              <a:rPr lang="en-US" b="1" dirty="0" smtClean="0"/>
              <a:t>precision @ k</a:t>
            </a:r>
            <a:r>
              <a:rPr lang="en-US" dirty="0" smtClean="0"/>
              <a:t>: compute precision using only ranks 1 .. k</a:t>
            </a:r>
          </a:p>
          <a:p>
            <a:pPr lvl="1"/>
            <a:r>
              <a:rPr lang="en-US" dirty="0" smtClean="0"/>
              <a:t>(mean) </a:t>
            </a:r>
            <a:r>
              <a:rPr lang="en-US" b="1" dirty="0" smtClean="0"/>
              <a:t>average precision</a:t>
            </a:r>
            <a:r>
              <a:rPr lang="en-US" dirty="0" smtClean="0"/>
              <a:t>: take average over </a:t>
            </a:r>
            <a:r>
              <a:rPr lang="en-US" dirty="0" err="1" smtClean="0"/>
              <a:t>prec@k</a:t>
            </a:r>
            <a:r>
              <a:rPr lang="en-US" dirty="0" smtClean="0"/>
              <a:t> for various k </a:t>
            </a:r>
            <a:r>
              <a:rPr lang="en-US" dirty="0" smtClean="0"/>
              <a:t>values</a:t>
            </a:r>
            <a:r>
              <a:rPr lang="en-US" dirty="0" smtClean="0"/>
              <a:t>; measure becomes </a:t>
            </a:r>
            <a:r>
              <a:rPr lang="en-US" i="1" dirty="0" smtClean="0"/>
              <a:t>rank </a:t>
            </a:r>
            <a:r>
              <a:rPr lang="en-US" i="1" dirty="0" smtClean="0"/>
              <a:t>sensitive</a:t>
            </a:r>
          </a:p>
          <a:p>
            <a:pPr lvl="1"/>
            <a:r>
              <a:rPr lang="en-US" b="1" dirty="0" smtClean="0"/>
              <a:t>mean reciprocal rank </a:t>
            </a:r>
            <a:r>
              <a:rPr lang="en-US" dirty="0" smtClean="0"/>
              <a:t>(</a:t>
            </a:r>
            <a:r>
              <a:rPr lang="en-US" dirty="0" err="1" smtClean="0"/>
              <a:t>mrr</a:t>
            </a:r>
            <a:r>
              <a:rPr lang="en-US" dirty="0" smtClean="0"/>
              <a:t>): average over the </a:t>
            </a:r>
            <a:r>
              <a:rPr lang="en-US" i="1" dirty="0" smtClean="0"/>
              <a:t>ranks </a:t>
            </a:r>
            <a:r>
              <a:rPr lang="en-US" dirty="0" smtClean="0"/>
              <a:t>of relevant docs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4746595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Relevance vector</a:t>
            </a:r>
            <a:br>
              <a:rPr lang="en-AU" dirty="0" smtClean="0"/>
            </a:br>
            <a:r>
              <a:rPr lang="en-AU" dirty="0" smtClean="0"/>
              <a:t>	</a:t>
            </a:r>
            <a:r>
              <a:rPr lang="en-AU" sz="2400" dirty="0" smtClean="0"/>
              <a:t>	</a:t>
            </a:r>
            <a:br>
              <a:rPr lang="en-AU" sz="2400" dirty="0" smtClean="0"/>
            </a:br>
            <a:r>
              <a:rPr lang="en-AU" sz="2400" dirty="0" smtClean="0"/>
              <a:t>		</a:t>
            </a:r>
            <a:r>
              <a:rPr lang="en-AU" sz="2400" dirty="0" smtClean="0">
                <a:latin typeface="Courier New" charset="0"/>
                <a:ea typeface="Courier New" charset="0"/>
                <a:cs typeface="Courier New" charset="0"/>
              </a:rPr>
              <a:t>&lt; 1, 0, 0, 0, 0, 1, 0, 1, 0, 0 &gt;</a:t>
            </a:r>
          </a:p>
          <a:p>
            <a:r>
              <a:rPr lang="en-AU" dirty="0" smtClean="0"/>
              <a:t>Precision</a:t>
            </a:r>
          </a:p>
          <a:p>
            <a:pPr lvl="1"/>
            <a:r>
              <a:rPr lang="en-AU" dirty="0" smtClean="0"/>
              <a:t>P@1 = 1/1	P@2 = ½ 	P@3 = 1/3	P@4 = ¼	</a:t>
            </a:r>
            <a:br>
              <a:rPr lang="en-AU" dirty="0" smtClean="0"/>
            </a:br>
            <a:r>
              <a:rPr lang="en-AU" dirty="0" smtClean="0"/>
              <a:t>P@5 = 1/5	P@6 = 2/6 	P@7 = 2/7 	P@8 = 3/8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P@9 = 3/9	P@10 = 3/10</a:t>
            </a:r>
          </a:p>
          <a:p>
            <a:r>
              <a:rPr lang="en-AU" dirty="0" err="1" smtClean="0"/>
              <a:t>AveP</a:t>
            </a:r>
            <a:r>
              <a:rPr lang="en-AU" dirty="0" smtClean="0"/>
              <a:t> = 1/10 * (sum of above) = 0.391</a:t>
            </a:r>
          </a:p>
          <a:p>
            <a:r>
              <a:rPr lang="en-AU" dirty="0" smtClean="0"/>
              <a:t>MRR = 1/10 * ( 1/1 + 1/6 + 1/8 ) = 0.129</a:t>
            </a:r>
          </a:p>
          <a:p>
            <a:pPr marL="0" indent="0">
              <a:buNone/>
            </a:pPr>
            <a:r>
              <a:rPr lang="en-AU" dirty="0" smtClean="0"/>
              <a:t>Results then averaged over all queries in test collection.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Relevance example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3200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Queries can be processed in VSM by treating as a pseudo-document</a:t>
            </a:r>
            <a:endParaRPr lang="en-US" dirty="0"/>
          </a:p>
          <a:p>
            <a:r>
              <a:rPr lang="en-US" dirty="0" smtClean="0"/>
              <a:t>Inverted index supports efficient query processing</a:t>
            </a:r>
          </a:p>
          <a:p>
            <a:r>
              <a:rPr lang="en-US" dirty="0" smtClean="0"/>
              <a:t>Evaluation using relevance judgements </a:t>
            </a:r>
          </a:p>
          <a:p>
            <a:r>
              <a:rPr lang="en-US" dirty="0" err="1" smtClean="0"/>
              <a:t>Precision@k</a:t>
            </a:r>
            <a:r>
              <a:rPr lang="en-US" dirty="0" smtClean="0"/>
              <a:t>, </a:t>
            </a:r>
            <a:r>
              <a:rPr lang="en-US" dirty="0" smtClean="0"/>
              <a:t>(M)AP, MRR </a:t>
            </a:r>
            <a:r>
              <a:rPr lang="en-US" dirty="0" smtClean="0"/>
              <a:t>evaluation metrics</a:t>
            </a:r>
            <a:endParaRPr lang="en-AU" dirty="0" smtClean="0"/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 smtClean="0"/>
              <a:t>MRS Chapter 6.3</a:t>
            </a:r>
          </a:p>
          <a:p>
            <a:pPr lvl="1"/>
            <a:r>
              <a:rPr lang="en-AU" dirty="0" smtClean="0"/>
              <a:t>MRS Chapter 7.1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is a bag-of-words</a:t>
            </a:r>
          </a:p>
          <a:p>
            <a:r>
              <a:rPr lang="en-US" dirty="0" smtClean="0"/>
              <a:t>Project into term space as vector, with dimension lengths given by TF*IDF</a:t>
            </a:r>
          </a:p>
          <a:p>
            <a:r>
              <a:rPr lang="en-US" dirty="0" smtClean="0"/>
              <a:t>Calculate document similarity as cosine of angle between their vectors</a:t>
            </a:r>
          </a:p>
          <a:p>
            <a:r>
              <a:rPr lang="en-US" dirty="0" smtClean="0"/>
              <a:t>Implemented as dot product over unit-length vectors</a:t>
            </a:r>
          </a:p>
          <a:p>
            <a:pPr marL="0" indent="0">
              <a:buNone/>
            </a:pPr>
            <a:r>
              <a:rPr lang="en-US" dirty="0" smtClean="0"/>
              <a:t>Same process can be used to </a:t>
            </a:r>
            <a:r>
              <a:rPr lang="en-US" i="1" dirty="0" smtClean="0"/>
              <a:t>rank</a:t>
            </a:r>
            <a:r>
              <a:rPr lang="en-US" dirty="0" smtClean="0"/>
              <a:t> documents based on similarity to a given document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r>
              <a:rPr lang="en-US" smtClean="0"/>
              <a:t>: doc. </a:t>
            </a:r>
            <a:r>
              <a:rPr lang="en-US" dirty="0" smtClean="0"/>
              <a:t>similarity in VSM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2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the query as a short pseudo-document</a:t>
            </a:r>
          </a:p>
          <a:p>
            <a:r>
              <a:rPr lang="en-US" dirty="0" smtClean="0"/>
              <a:t>Calculate the similarity between the query pseudo-document and each document in the collection</a:t>
            </a:r>
          </a:p>
          <a:p>
            <a:r>
              <a:rPr lang="en-US" dirty="0" smtClean="0"/>
              <a:t>Rank documents by decreasing similarity with cosine</a:t>
            </a:r>
          </a:p>
          <a:p>
            <a:r>
              <a:rPr lang="en-US" dirty="0" smtClean="0"/>
              <a:t>Return to user the top </a:t>
            </a:r>
            <a:r>
              <a:rPr lang="en-US" i="1" dirty="0" smtClean="0"/>
              <a:t>k </a:t>
            </a:r>
            <a:r>
              <a:rPr lang="en-AU" dirty="0" smtClean="0"/>
              <a:t>ranked documents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in VSM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17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1441521"/>
            <a:ext cx="6934200" cy="467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623" y="2332279"/>
            <a:ext cx="1787704" cy="16414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U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sing </a:t>
            </a: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raw term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frequencies, and no IDF component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9732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 - </a:t>
            </a:r>
            <a:r>
              <a:rPr lang="en-US" dirty="0" err="1" smtClean="0"/>
              <a:t>normalisation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5" y="1429413"/>
            <a:ext cx="73787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32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doc2 is the best match, followed by doc1 and doc3 (tied)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12" y="1787769"/>
            <a:ext cx="7327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8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 elements of the vectors were zero, and did not contribute to cosine calculation</a:t>
            </a:r>
          </a:p>
          <a:p>
            <a:pPr lvl="1"/>
            <a:r>
              <a:rPr lang="en-US" dirty="0" smtClean="0"/>
              <a:t>Zeros common with real data and large </a:t>
            </a:r>
            <a:r>
              <a:rPr lang="en-US" dirty="0" smtClean="0"/>
              <a:t>vocabularies</a:t>
            </a:r>
          </a:p>
          <a:p>
            <a:pPr lvl="1"/>
            <a:r>
              <a:rPr lang="en-US" dirty="0" smtClean="0"/>
              <a:t>Also true of other weightings, e.g., log TF and TF*IDF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Enumerating all the documents is inefficient</a:t>
            </a:r>
          </a:p>
          <a:p>
            <a:pPr marL="0" indent="0">
              <a:buNone/>
            </a:pPr>
            <a:r>
              <a:rPr lang="en-US" dirty="0" smtClean="0"/>
              <a:t>Can we devise a way to find the most similar documents efficiently?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</a:t>
            </a:r>
            <a:r>
              <a:rPr lang="en-US" dirty="0" err="1" smtClean="0"/>
              <a:t>precompute</a:t>
            </a:r>
            <a:r>
              <a:rPr lang="en-US" dirty="0" smtClean="0"/>
              <a:t> the TF*IDF vectors for all documents, and their vector lengths (for </a:t>
            </a:r>
            <a:r>
              <a:rPr lang="en-US" dirty="0" err="1" smtClean="0"/>
              <a:t>normalisation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These do not change from query to query, so save time by </a:t>
            </a:r>
            <a:r>
              <a:rPr lang="en-US" dirty="0" err="1" smtClean="0"/>
              <a:t>precalculating</a:t>
            </a:r>
            <a:r>
              <a:rPr lang="en-US" dirty="0" smtClean="0"/>
              <a:t> their values</a:t>
            </a:r>
          </a:p>
          <a:p>
            <a:r>
              <a:rPr lang="en-US" dirty="0" smtClean="0"/>
              <a:t>But still need to iterate over every document…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6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2051</TotalTime>
  <Words>954</Words>
  <Application>Microsoft Macintosh PowerPoint</Application>
  <PresentationFormat>On-screen Show (4:3)</PresentationFormat>
  <Paragraphs>147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 Narrow</vt:lpstr>
      <vt:lpstr>Avenir Next</vt:lpstr>
      <vt:lpstr>Avenir Next Medium</vt:lpstr>
      <vt:lpstr>Calibri</vt:lpstr>
      <vt:lpstr>Century Schoolbook</vt:lpstr>
      <vt:lpstr>Courier New</vt:lpstr>
      <vt:lpstr>DIN Alternate</vt:lpstr>
      <vt:lpstr>DIN Condensed</vt:lpstr>
      <vt:lpstr>Helvetica</vt:lpstr>
      <vt:lpstr>Lucida Grande</vt:lpstr>
      <vt:lpstr>Arial</vt:lpstr>
      <vt:lpstr>WSTA</vt:lpstr>
      <vt:lpstr>Querying the Vector space model</vt:lpstr>
      <vt:lpstr>overview</vt:lpstr>
      <vt:lpstr>Recap: doc. similarity in VSM</vt:lpstr>
      <vt:lpstr>Query processing in VSM</vt:lpstr>
      <vt:lpstr>Example</vt:lpstr>
      <vt:lpstr>Example (cont) - normalisation</vt:lpstr>
      <vt:lpstr>Example</vt:lpstr>
      <vt:lpstr>observations</vt:lpstr>
      <vt:lpstr>Index</vt:lpstr>
      <vt:lpstr>Term-wise processing</vt:lpstr>
      <vt:lpstr>inverted index</vt:lpstr>
      <vt:lpstr>querying an inverted index</vt:lpstr>
      <vt:lpstr>efficient storage of Inv. index</vt:lpstr>
      <vt:lpstr>Efficient index</vt:lpstr>
      <vt:lpstr>querying in space efficient index</vt:lpstr>
      <vt:lpstr>how is this cosine?</vt:lpstr>
      <vt:lpstr>how is this cosine?</vt:lpstr>
      <vt:lpstr>Evaluating effectiveness</vt:lpstr>
      <vt:lpstr>automatic evaluation</vt:lpstr>
      <vt:lpstr>Test collections</vt:lpstr>
      <vt:lpstr>Example from trec 5</vt:lpstr>
      <vt:lpstr>Example relevance vector</vt:lpstr>
      <vt:lpstr>relevance measures</vt:lpstr>
      <vt:lpstr>Relevance example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196</cp:revision>
  <cp:lastPrinted>2017-05-02T00:10:02Z</cp:lastPrinted>
  <dcterms:created xsi:type="dcterms:W3CDTF">2016-04-18T06:26:05Z</dcterms:created>
  <dcterms:modified xsi:type="dcterms:W3CDTF">2017-05-02T00:26:50Z</dcterms:modified>
</cp:coreProperties>
</file>