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8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7" r:id="rId13"/>
    <p:sldId id="294" r:id="rId14"/>
    <p:sldId id="295" r:id="rId15"/>
    <p:sldId id="296" r:id="rId16"/>
    <p:sldId id="298" r:id="rId17"/>
    <p:sldId id="299" r:id="rId18"/>
    <p:sldId id="300" r:id="rId19"/>
    <p:sldId id="301" r:id="rId20"/>
    <p:sldId id="302" r:id="rId21"/>
    <p:sldId id="305" r:id="rId22"/>
    <p:sldId id="303" r:id="rId23"/>
    <p:sldId id="306" r:id="rId24"/>
    <p:sldId id="307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49"/>
    <p:restoredTop sz="94624"/>
  </p:normalViewPr>
  <p:slideViewPr>
    <p:cSldViewPr snapToGrid="0" snapToObjects="1">
      <p:cViewPr varScale="1">
        <p:scale>
          <a:sx n="120" d="100"/>
          <a:sy n="120" d="100"/>
        </p:scale>
        <p:origin x="1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FB723-10FA-9941-B379-5B0F757FE7D1}" type="datetimeFigureOut">
              <a:rPr lang="en-AU" smtClean="0"/>
              <a:t>5/5/17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187E5-72C4-A741-B64B-91F1735BB0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7868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97A5B-EA5E-9E4E-B952-F7E0D0C1A3D8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42DFD-E891-9644-AE8A-31EC826A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4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7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Bias towards</a:t>
            </a:r>
            <a:r>
              <a:rPr lang="en-AU" baseline="0" dirty="0" smtClean="0"/>
              <a:t> top-end; may </a:t>
            </a:r>
            <a:r>
              <a:rPr lang="en-AU" baseline="0" smtClean="0"/>
              <a:t>truncate AP; </a:t>
            </a:r>
            <a:r>
              <a:rPr lang="en-AU" baseline="0" dirty="0" smtClean="0"/>
              <a:t>mean AP = mean over </a:t>
            </a:r>
            <a:r>
              <a:rPr lang="en-AU" baseline="0" smtClean="0"/>
              <a:t>many queries.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24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285751" y="4317817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285751" y="4518422"/>
            <a:ext cx="8572500" cy="1902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5443">
                <a:latin typeface="Arial Narrow" panose="020B0606020202030204" pitchFamily="34" charset="0"/>
              </a:defRPr>
            </a:lvl1pPr>
          </a:lstStyle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285751" y="3000375"/>
            <a:ext cx="8572500" cy="126801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16074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32149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48223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642979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8525289" y="303609"/>
            <a:ext cx="335028" cy="310278"/>
          </a:xfrm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690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389475" y="1469270"/>
            <a:ext cx="8572500" cy="5029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Arial" charset="0"/>
              </a:defRPr>
            </a:lvl1pPr>
            <a:lvl2pPr>
              <a:spcBef>
                <a:spcPts val="1500"/>
              </a:spcBef>
              <a:defRPr sz="2400" baseline="0">
                <a:solidFill>
                  <a:schemeClr val="bg1"/>
                </a:solidFill>
                <a:latin typeface="Arial" charset="0"/>
              </a:defRPr>
            </a:lvl2pPr>
            <a:lvl3pPr>
              <a:spcBef>
                <a:spcPts val="1300"/>
              </a:spcBef>
              <a:defRPr sz="2000" baseline="0">
                <a:solidFill>
                  <a:schemeClr val="bg1"/>
                </a:solidFill>
                <a:latin typeface="Arial" charset="0"/>
              </a:defRPr>
            </a:lvl3pPr>
            <a:lvl4pPr>
              <a:spcBef>
                <a:spcPts val="10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4pPr>
            <a:lvl5pPr>
              <a:spcBef>
                <a:spcPts val="8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dirty="0"/>
          </a:p>
        </p:txBody>
      </p:sp>
      <p:sp>
        <p:nvSpPr>
          <p:cNvPr id="6" name="Shape 4"/>
          <p:cNvSpPr txBox="1">
            <a:spLocks/>
          </p:cNvSpPr>
          <p:nvPr/>
        </p:nvSpPr>
        <p:spPr>
          <a:xfrm>
            <a:off x="8657406" y="410767"/>
            <a:ext cx="304570" cy="279819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z="1687" smtClean="0"/>
              <a:pPr/>
              <a:t>‹#›</a:t>
            </a:fld>
            <a:endParaRPr lang="en-AU" sz="1687"/>
          </a:p>
        </p:txBody>
      </p:sp>
      <p:sp>
        <p:nvSpPr>
          <p:cNvPr id="7" name="Shape 11"/>
          <p:cNvSpPr/>
          <p:nvPr/>
        </p:nvSpPr>
        <p:spPr>
          <a:xfrm flipV="1">
            <a:off x="285751" y="1251700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404365" y="1"/>
            <a:ext cx="8572500" cy="1150622"/>
          </a:xfrm>
          <a:prstGeom prst="rect">
            <a:avLst/>
          </a:prstGeom>
        </p:spPr>
        <p:txBody>
          <a:bodyPr anchor="b"/>
          <a:lstStyle/>
          <a:p>
            <a:r>
              <a:rPr lang="en-AU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4446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404365" y="641631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Shape 11"/>
          <p:cNvSpPr/>
          <p:nvPr/>
        </p:nvSpPr>
        <p:spPr>
          <a:xfrm flipV="1">
            <a:off x="285751" y="1251700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>
      <p:ext uri="{BB962C8B-B14F-4D97-AF65-F5344CB8AC3E}">
        <p14:creationId xmlns:p14="http://schemas.microsoft.com/office/powerpoint/2010/main" val="8306778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4" y="1010856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4" y="500063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857250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4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4" y="1010856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4" y="500063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428625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/>
              <a:buChar char="•"/>
              <a:defRPr/>
            </a:lvl1pPr>
            <a:lvl2pPr marL="725851" indent="-311079">
              <a:buFont typeface="Lucida Grande"/>
              <a:buChar char="-"/>
              <a:defRPr/>
            </a:lvl2pPr>
            <a:lvl3pPr marL="1088776" indent="-259232">
              <a:buFont typeface="Lucida Grande"/>
              <a:buChar char="-"/>
              <a:defRPr/>
            </a:lvl3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2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85751" y="508992"/>
            <a:ext cx="8572500" cy="508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85751" y="1928813"/>
            <a:ext cx="8572500" cy="429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519790" y="303609"/>
            <a:ext cx="335028" cy="31027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687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85751" y="6324320"/>
            <a:ext cx="34161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u="none" strike="noStrike" cap="all" spc="0" baseline="0" dirty="0" smtClean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rPr>
              <a:t>Copyright 2017, The University of Melbourne</a:t>
            </a:r>
            <a:endParaRPr lang="en-US" sz="1200" b="0" i="0" u="none" strike="noStrike" kern="1200" cap="all" spc="0" baseline="0" dirty="0">
              <a:ln>
                <a:noFill/>
              </a:ln>
              <a:solidFill>
                <a:srgbClr val="A6AAA9"/>
              </a:solidFill>
              <a:uFillTx/>
              <a:latin typeface="Arial Narrow" panose="020B0606020202030204" pitchFamily="34" charset="0"/>
              <a:ea typeface="Arial Narrow" panose="020B0606020202030204" pitchFamily="34" charset="0"/>
              <a:cs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528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16074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32149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48223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64297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80372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96446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12521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28595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31255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62511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93767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25023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156279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187535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2187916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250047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281303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16074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32149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48223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64297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80372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96446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12521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28595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the Vector space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comp90042 lecture 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908" y="426047"/>
            <a:ext cx="3344636" cy="340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6951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measuring document similarity, only terms occurring in both vectors contribute to cosine score. </a:t>
            </a:r>
          </a:p>
          <a:p>
            <a:r>
              <a:rPr lang="en-US" dirty="0" smtClean="0"/>
              <a:t>So with the query as a pseudo-document need only consider terms that are</a:t>
            </a:r>
          </a:p>
          <a:p>
            <a:pPr lvl="1"/>
            <a:r>
              <a:rPr lang="en-US" i="1" dirty="0" smtClean="0"/>
              <a:t>in the query</a:t>
            </a:r>
            <a:r>
              <a:rPr lang="en-US" dirty="0" smtClean="0"/>
              <a:t>; and in the document</a:t>
            </a:r>
          </a:p>
          <a:p>
            <a:r>
              <a:rPr lang="en-US" dirty="0" smtClean="0"/>
              <a:t>If we can efficiently index the documents in which each term occurs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omplexity reduced to </a:t>
            </a:r>
          </a:p>
          <a:p>
            <a:pPr lvl="1"/>
            <a:r>
              <a:rPr lang="en-US" dirty="0" smtClean="0"/>
              <a:t>note that most frequent term will dominate (consider stop-words)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Term-wise processing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820" y="4838602"/>
            <a:ext cx="2373982" cy="6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398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Inverted index comprises</a:t>
            </a:r>
          </a:p>
          <a:p>
            <a:pPr lvl="1"/>
            <a:r>
              <a:rPr lang="en-US" dirty="0" smtClean="0"/>
              <a:t>Terms as rows</a:t>
            </a:r>
          </a:p>
          <a:p>
            <a:pPr lvl="1"/>
            <a:r>
              <a:rPr lang="en-US" dirty="0" smtClean="0"/>
              <a:t>Values as lists of (</a:t>
            </a:r>
            <a:r>
              <a:rPr lang="en-US" dirty="0" err="1" smtClean="0"/>
              <a:t>docID</a:t>
            </a:r>
            <a:r>
              <a:rPr lang="en-US" dirty="0" smtClean="0"/>
              <a:t>, weight) pairs, aka </a:t>
            </a:r>
            <a:r>
              <a:rPr lang="en-US" i="1" dirty="0" smtClean="0"/>
              <a:t>posting list</a:t>
            </a:r>
          </a:p>
          <a:p>
            <a:pPr lvl="1"/>
            <a:endParaRPr lang="en-US" i="1" dirty="0"/>
          </a:p>
          <a:p>
            <a:pPr lvl="1"/>
            <a:endParaRPr lang="en-US" i="1" dirty="0" smtClean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r>
              <a:rPr lang="en-US" dirty="0" smtClean="0"/>
              <a:t>weights listed might be </a:t>
            </a:r>
            <a:r>
              <a:rPr lang="en-US" dirty="0" err="1" smtClean="0"/>
              <a:t>normalised</a:t>
            </a:r>
            <a:r>
              <a:rPr lang="en-US" dirty="0" smtClean="0"/>
              <a:t> TF*IDF values, e.g.</a:t>
            </a:r>
          </a:p>
          <a:p>
            <a:r>
              <a:rPr lang="en-US" dirty="0" smtClean="0"/>
              <a:t>Note the inclusion of weight </a:t>
            </a:r>
            <a:r>
              <a:rPr lang="en-US" dirty="0" err="1" smtClean="0"/>
              <a:t>cf</a:t>
            </a:r>
            <a:r>
              <a:rPr lang="en-US" dirty="0" smtClean="0"/>
              <a:t> binary index</a:t>
            </a:r>
          </a:p>
          <a:p>
            <a:pPr lvl="1"/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inverted index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699" y="3056872"/>
            <a:ext cx="6008437" cy="189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5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an inverted index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41" y="1519990"/>
            <a:ext cx="7728381" cy="4776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89161" y="4181180"/>
            <a:ext cx="1787704" cy="102592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spc="0" normalizeH="0" baseline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What</a:t>
            </a:r>
            <a:r>
              <a:rPr kumimoji="0" lang="en-AU" sz="2000" b="0" i="0" u="none" strike="noStrike" cap="none" spc="0" normalizeH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about query magnitude?</a:t>
            </a:r>
            <a:endParaRPr kumimoji="0" lang="en-AU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036985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Index can be very large; seek to </a:t>
            </a:r>
            <a:r>
              <a:rPr lang="en-US" dirty="0" err="1" smtClean="0"/>
              <a:t>optimise</a:t>
            </a:r>
            <a:r>
              <a:rPr lang="en-US" dirty="0" smtClean="0"/>
              <a:t> memory footprint</a:t>
            </a:r>
          </a:p>
          <a:p>
            <a:pPr lvl="1"/>
            <a:r>
              <a:rPr lang="en-US" dirty="0" smtClean="0"/>
              <a:t>in order to fit in memory, or compactly on disk</a:t>
            </a:r>
          </a:p>
          <a:p>
            <a:r>
              <a:rPr lang="en-US" dirty="0" smtClean="0"/>
              <a:t>Size implications of design choices</a:t>
            </a:r>
          </a:p>
          <a:p>
            <a:pPr lvl="1"/>
            <a:r>
              <a:rPr lang="en-US" dirty="0" smtClean="0"/>
              <a:t>integer values (counts) can be easily compressed, less easy for real values</a:t>
            </a:r>
          </a:p>
          <a:p>
            <a:pPr lvl="1"/>
            <a:r>
              <a:rPr lang="en-US" dirty="0" smtClean="0"/>
              <a:t>may not want to store TF*IDF values and </a:t>
            </a:r>
            <a:r>
              <a:rPr lang="en-US" dirty="0" err="1" smtClean="0"/>
              <a:t>normalised</a:t>
            </a:r>
            <a:r>
              <a:rPr lang="en-US" dirty="0" smtClean="0"/>
              <a:t> vectors</a:t>
            </a:r>
          </a:p>
          <a:p>
            <a:r>
              <a:rPr lang="en-US" dirty="0"/>
              <a:t>I</a:t>
            </a:r>
            <a:r>
              <a:rPr lang="en-US" dirty="0" smtClean="0"/>
              <a:t>nstead record separately:</a:t>
            </a:r>
          </a:p>
          <a:p>
            <a:pPr lvl="1"/>
            <a:r>
              <a:rPr lang="en-US" dirty="0" smtClean="0"/>
              <a:t>raw count data in postings lists; </a:t>
            </a:r>
          </a:p>
          <a:p>
            <a:pPr lvl="1"/>
            <a:r>
              <a:rPr lang="en-US" dirty="0" smtClean="0"/>
              <a:t>document frequency for each term; and </a:t>
            </a:r>
          </a:p>
          <a:p>
            <a:pPr lvl="1"/>
            <a:r>
              <a:rPr lang="en-US" dirty="0" smtClean="0"/>
              <a:t>document length </a:t>
            </a:r>
            <a:r>
              <a:rPr lang="en-US" dirty="0" err="1" smtClean="0"/>
              <a:t>normalisation</a:t>
            </a:r>
            <a:r>
              <a:rPr lang="en-US" dirty="0" smtClean="0"/>
              <a:t> values.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storage of Inv.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423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Inverted index mostly comprised of integer counts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And real valued </a:t>
            </a:r>
            <a:br>
              <a:rPr lang="en-US" dirty="0" smtClean="0"/>
            </a:br>
            <a:r>
              <a:rPr lang="en-US" dirty="0" smtClean="0"/>
              <a:t>document length array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index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600" y="2264526"/>
            <a:ext cx="5214665" cy="1447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133" y="4030305"/>
            <a:ext cx="1915089" cy="233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982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little more computation in inner loop, but supports more compact storage.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in space efficient index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969" y="1469270"/>
            <a:ext cx="5989291" cy="403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989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algorithm computes for each document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But cosine is defined as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happened to the query term-weights and </a:t>
            </a:r>
            <a:r>
              <a:rPr lang="en-US" dirty="0" err="1" smtClean="0"/>
              <a:t>normalisation</a:t>
            </a:r>
            <a:r>
              <a:rPr lang="en-US" dirty="0" smtClean="0"/>
              <a:t> term?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this cosine?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655" y="1986455"/>
            <a:ext cx="3211121" cy="1408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879" y="4091761"/>
            <a:ext cx="4491530" cy="117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27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 each query term occurs once in the query</a:t>
            </a:r>
          </a:p>
          <a:p>
            <a:pPr lvl="1"/>
            <a:r>
              <a:rPr lang="en-US" i="1" dirty="0" err="1" smtClean="0"/>
              <a:t>w</a:t>
            </a:r>
            <a:r>
              <a:rPr lang="en-US" i="1" baseline="-25000" dirty="0" err="1" smtClean="0"/>
              <a:t>t,q</a:t>
            </a:r>
            <a:r>
              <a:rPr lang="en-US" i="1" dirty="0" smtClean="0"/>
              <a:t> </a:t>
            </a:r>
            <a:r>
              <a:rPr lang="en-US" dirty="0" smtClean="0"/>
              <a:t>= 1 for all </a:t>
            </a:r>
            <a:r>
              <a:rPr lang="en-US" i="1" dirty="0" smtClean="0"/>
              <a:t>t</a:t>
            </a:r>
            <a:r>
              <a:rPr lang="en-US" dirty="0" smtClean="0"/>
              <a:t> in the query (and 0 for the remaining terms)</a:t>
            </a:r>
          </a:p>
          <a:p>
            <a:r>
              <a:rPr lang="en-US" dirty="0" smtClean="0"/>
              <a:t>The query length is irrelevant</a:t>
            </a:r>
          </a:p>
          <a:p>
            <a:pPr lvl="1"/>
            <a:r>
              <a:rPr lang="en-US" dirty="0" smtClean="0"/>
              <a:t>compare one fixed query to several documents</a:t>
            </a:r>
          </a:p>
          <a:p>
            <a:pPr lvl="1"/>
            <a:r>
              <a:rPr lang="en-US" dirty="0" smtClean="0"/>
              <a:t>scaling by a constant (query length) means ranking remains the same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this cosine?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40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Hard to characterise the quality of a system’s results</a:t>
            </a:r>
          </a:p>
          <a:p>
            <a:pPr lvl="1"/>
            <a:r>
              <a:rPr lang="en-US" smtClean="0"/>
              <a:t>a subjective problem, depends on the user’s information need and how well the results meet that need</a:t>
            </a:r>
          </a:p>
          <a:p>
            <a:pPr lvl="1"/>
            <a:r>
              <a:rPr lang="en-US" smtClean="0"/>
              <a:t>query is not the information need itself, but an expression thereof</a:t>
            </a:r>
          </a:p>
          <a:p>
            <a:r>
              <a:rPr lang="en-US" smtClean="0"/>
              <a:t>Obvious evaluation method: human judgements</a:t>
            </a:r>
          </a:p>
          <a:p>
            <a:pPr lvl="1"/>
            <a:r>
              <a:rPr lang="en-US" smtClean="0"/>
              <a:t>directly measure effectiveness in user studies; for reported satisfaction, completion of tasks, …</a:t>
            </a:r>
          </a:p>
          <a:p>
            <a:pPr lvl="1"/>
            <a:r>
              <a:rPr lang="en-US" smtClean="0"/>
              <a:t>but too expensive and slow, especially when tuning parameters of the system (e.g., </a:t>
            </a:r>
            <a:r>
              <a:rPr lang="en-AU" smtClean="0"/>
              <a:t>flavour</a:t>
            </a:r>
            <a:r>
              <a:rPr lang="en-US" smtClean="0"/>
              <a:t> of TF*IDF, use of stopwords, etc…)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effectiveness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58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simplifying assumptions</a:t>
            </a:r>
          </a:p>
          <a:p>
            <a:pPr lvl="1"/>
            <a:r>
              <a:rPr lang="en-US" dirty="0" smtClean="0"/>
              <a:t>retrieval is ad-hoc</a:t>
            </a:r>
          </a:p>
          <a:p>
            <a:pPr lvl="2"/>
            <a:r>
              <a:rPr lang="en-US" dirty="0" smtClean="0"/>
              <a:t>query performed only once, and with no prior knowledge of the user or their behavior</a:t>
            </a:r>
          </a:p>
          <a:p>
            <a:pPr lvl="1"/>
            <a:r>
              <a:rPr lang="en-US" dirty="0" smtClean="0"/>
              <a:t>effectiveness based on relevance</a:t>
            </a:r>
          </a:p>
          <a:p>
            <a:pPr lvl="2"/>
            <a:r>
              <a:rPr lang="en-US" dirty="0" smtClean="0"/>
              <a:t>each document is either relevant or irrelevant to information need (binary)</a:t>
            </a:r>
          </a:p>
          <a:p>
            <a:pPr lvl="2"/>
            <a:r>
              <a:rPr lang="en-US" dirty="0" smtClean="0"/>
              <a:t>relevance of documents are independent from others (no consideration of redundancy)</a:t>
            </a:r>
          </a:p>
          <a:p>
            <a:r>
              <a:rPr lang="en-US" dirty="0" smtClean="0"/>
              <a:t>Effectiveness is a function of the relevance of documents returned by the system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148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a query and returning set of ranked results</a:t>
            </a:r>
            <a:endParaRPr lang="en-US" i="1" dirty="0" smtClean="0"/>
          </a:p>
          <a:p>
            <a:r>
              <a:rPr lang="en-US" dirty="0" smtClean="0"/>
              <a:t>Efficient implementation</a:t>
            </a:r>
          </a:p>
          <a:p>
            <a:r>
              <a:rPr lang="en-US" dirty="0" smtClean="0"/>
              <a:t>Evaluation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164450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reusable test collections constructed for IR evaluation, e.g., for TREC competitions; comprising</a:t>
            </a:r>
          </a:p>
          <a:p>
            <a:pPr lvl="1"/>
            <a:r>
              <a:rPr lang="en-US" b="1" i="1" dirty="0" smtClean="0"/>
              <a:t>corpus</a:t>
            </a:r>
            <a:r>
              <a:rPr lang="en-US" b="1" dirty="0" smtClean="0"/>
              <a:t> </a:t>
            </a:r>
            <a:r>
              <a:rPr lang="en-US" dirty="0" smtClean="0"/>
              <a:t>of documents</a:t>
            </a:r>
          </a:p>
          <a:p>
            <a:pPr lvl="1"/>
            <a:r>
              <a:rPr lang="en-US" dirty="0" smtClean="0"/>
              <a:t>set of </a:t>
            </a:r>
            <a:r>
              <a:rPr lang="en-US" b="1" i="1" dirty="0" smtClean="0"/>
              <a:t>queries</a:t>
            </a:r>
            <a:r>
              <a:rPr lang="en-US" dirty="0" smtClean="0"/>
              <a:t>, sometimes including long-form elaboration of information need</a:t>
            </a:r>
          </a:p>
          <a:p>
            <a:pPr lvl="1"/>
            <a:r>
              <a:rPr lang="en-US" dirty="0" smtClean="0"/>
              <a:t>relevance judgements (</a:t>
            </a:r>
            <a:r>
              <a:rPr lang="en-US" b="1" i="1" dirty="0" err="1" smtClean="0"/>
              <a:t>qrels</a:t>
            </a:r>
            <a:r>
              <a:rPr lang="en-US" dirty="0" smtClean="0"/>
              <a:t>) for each document and query, a human judgement of whether the document is relevant to the information need in the given query.</a:t>
            </a:r>
          </a:p>
          <a:p>
            <a:r>
              <a:rPr lang="en-US" dirty="0" smtClean="0"/>
              <a:t>Typically not all documents have </a:t>
            </a:r>
            <a:r>
              <a:rPr lang="en-US" i="1" dirty="0" err="1" smtClean="0"/>
              <a:t>qrels</a:t>
            </a:r>
            <a:r>
              <a:rPr lang="en-US" i="1" dirty="0" smtClean="0"/>
              <a:t>,</a:t>
            </a:r>
            <a:r>
              <a:rPr lang="en-US" dirty="0" smtClean="0"/>
              <a:t> collection is simply too big and most are likely to be irrelevant.</a:t>
            </a: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collections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6201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</a:t>
            </a:r>
            <a:r>
              <a:rPr lang="en-US" dirty="0" err="1" smtClean="0"/>
              <a:t>trec</a:t>
            </a:r>
            <a:r>
              <a:rPr lang="en-US" dirty="0" smtClean="0"/>
              <a:t> 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74" y="1547727"/>
            <a:ext cx="7748451" cy="19494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74" y="3657978"/>
            <a:ext cx="7374356" cy="250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773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49" y="2359476"/>
            <a:ext cx="6462157" cy="384703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ased on retrieval run, calculate binary vector indicating relevance for each ranked document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relevance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557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to map relevance vector to a number? </a:t>
            </a:r>
          </a:p>
          <a:p>
            <a:r>
              <a:rPr lang="en-US" dirty="0" smtClean="0"/>
              <a:t>Natural candidates are precision &amp; recall</a:t>
            </a:r>
          </a:p>
          <a:p>
            <a:pPr lvl="1"/>
            <a:r>
              <a:rPr lang="en-US" dirty="0" smtClean="0"/>
              <a:t>but recall is hard to calculate (why?); and </a:t>
            </a:r>
          </a:p>
          <a:p>
            <a:pPr lvl="1"/>
            <a:r>
              <a:rPr lang="en-US" dirty="0" smtClean="0"/>
              <a:t>how to deal with ranked outputs?</a:t>
            </a:r>
          </a:p>
          <a:p>
            <a:r>
              <a:rPr lang="en-US" dirty="0" smtClean="0"/>
              <a:t>Mainly use precision oriented metrics:</a:t>
            </a:r>
          </a:p>
          <a:p>
            <a:pPr lvl="1"/>
            <a:r>
              <a:rPr lang="en-US" b="1" dirty="0" smtClean="0"/>
              <a:t>precision @ k</a:t>
            </a:r>
            <a:r>
              <a:rPr lang="en-US" dirty="0" smtClean="0"/>
              <a:t>: compute precision using only ranks 1 .. k</a:t>
            </a:r>
          </a:p>
          <a:p>
            <a:pPr lvl="1"/>
            <a:r>
              <a:rPr lang="en-US" dirty="0" smtClean="0"/>
              <a:t>(mean) </a:t>
            </a:r>
            <a:r>
              <a:rPr lang="en-US" b="1" dirty="0" smtClean="0"/>
              <a:t>average precision</a:t>
            </a:r>
            <a:r>
              <a:rPr lang="en-US" dirty="0" smtClean="0"/>
              <a:t>: take average over </a:t>
            </a:r>
            <a:r>
              <a:rPr lang="en-US" dirty="0" err="1" smtClean="0"/>
              <a:t>prec@k</a:t>
            </a:r>
            <a:r>
              <a:rPr lang="en-US" dirty="0" smtClean="0"/>
              <a:t> </a:t>
            </a:r>
            <a:r>
              <a:rPr lang="en-US" dirty="0" smtClean="0"/>
              <a:t>for each k </a:t>
            </a:r>
            <a:r>
              <a:rPr lang="en-US" dirty="0" smtClean="0">
                <a:solidFill>
                  <a:srgbClr val="FF0000"/>
                </a:solidFill>
              </a:rPr>
              <a:t>where rank </a:t>
            </a:r>
            <a:r>
              <a:rPr lang="en-US" smtClean="0">
                <a:solidFill>
                  <a:srgbClr val="FF0000"/>
                </a:solidFill>
              </a:rPr>
              <a:t>k item is </a:t>
            </a:r>
            <a:r>
              <a:rPr lang="en-US" dirty="0" smtClean="0">
                <a:solidFill>
                  <a:srgbClr val="FF0000"/>
                </a:solidFill>
              </a:rPr>
              <a:t>relevant</a:t>
            </a:r>
            <a:r>
              <a:rPr lang="en-US" dirty="0" smtClean="0"/>
              <a:t>; </a:t>
            </a:r>
            <a:r>
              <a:rPr lang="en-US" dirty="0" smtClean="0"/>
              <a:t>measure becomes </a:t>
            </a:r>
            <a:r>
              <a:rPr lang="en-US" i="1" dirty="0" smtClean="0"/>
              <a:t>rank sensitive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(mean)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reciprocal </a:t>
            </a:r>
            <a:r>
              <a:rPr lang="en-US" b="1" dirty="0" smtClean="0">
                <a:solidFill>
                  <a:srgbClr val="FF0000"/>
                </a:solidFill>
              </a:rPr>
              <a:t>rank</a:t>
            </a:r>
            <a:r>
              <a:rPr lang="en-US" dirty="0" smtClean="0">
                <a:solidFill>
                  <a:srgbClr val="FF0000"/>
                </a:solidFill>
              </a:rPr>
              <a:t>: 1/</a:t>
            </a:r>
            <a:r>
              <a:rPr lang="en-US" i="1" dirty="0" smtClean="0">
                <a:solidFill>
                  <a:srgbClr val="FF0000"/>
                </a:solidFill>
              </a:rPr>
              <a:t>rank </a:t>
            </a:r>
            <a:r>
              <a:rPr lang="en-US" dirty="0" smtClean="0">
                <a:solidFill>
                  <a:srgbClr val="FF0000"/>
                </a:solidFill>
              </a:rPr>
              <a:t>of </a:t>
            </a:r>
            <a:r>
              <a:rPr lang="en-US" dirty="0" smtClean="0">
                <a:solidFill>
                  <a:srgbClr val="FF0000"/>
                </a:solidFill>
              </a:rPr>
              <a:t>the first relevant doc 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measures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17758" y="2874726"/>
            <a:ext cx="2232837" cy="7181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edited to correct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error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5/5/17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53494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9475" y="1469270"/>
            <a:ext cx="8572500" cy="4995325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Relevance vector</a:t>
            </a:r>
            <a:br>
              <a:rPr lang="en-AU" dirty="0" smtClean="0"/>
            </a:br>
            <a:r>
              <a:rPr lang="en-AU" dirty="0" smtClean="0"/>
              <a:t>	</a:t>
            </a:r>
            <a:r>
              <a:rPr lang="en-AU" sz="2400" dirty="0" smtClean="0"/>
              <a:t>	</a:t>
            </a:r>
            <a:br>
              <a:rPr lang="en-AU" sz="2400" dirty="0" smtClean="0"/>
            </a:br>
            <a:r>
              <a:rPr lang="en-AU" sz="2400" dirty="0" smtClean="0"/>
              <a:t>		</a:t>
            </a:r>
            <a:r>
              <a:rPr lang="en-AU" sz="2400" dirty="0" smtClean="0">
                <a:latin typeface="Courier New" charset="0"/>
                <a:ea typeface="Courier New" charset="0"/>
                <a:cs typeface="Courier New" charset="0"/>
              </a:rPr>
              <a:t>&lt; 1, 0, 0, 0, 0, 1, 0, 1, 0, 0 &gt;</a:t>
            </a:r>
          </a:p>
          <a:p>
            <a:r>
              <a:rPr lang="en-AU" dirty="0" smtClean="0"/>
              <a:t>Precision</a:t>
            </a:r>
          </a:p>
          <a:p>
            <a:pPr lvl="1"/>
            <a:r>
              <a:rPr lang="en-AU" dirty="0" smtClean="0"/>
              <a:t>P@1 = 1/1	P@2 = ½ 	P@3 = 1/3	P@4 = ¼	</a:t>
            </a:r>
            <a:br>
              <a:rPr lang="en-AU" dirty="0" smtClean="0"/>
            </a:br>
            <a:r>
              <a:rPr lang="en-AU" dirty="0" smtClean="0"/>
              <a:t>P@5 = 1/5	P@6 = 2/6 	P@7 = 2/7 	P@8 = 3/8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>P@9 = 3/9	P@10 = 3/10</a:t>
            </a:r>
          </a:p>
          <a:p>
            <a:r>
              <a:rPr lang="en-AU" dirty="0" err="1" smtClean="0">
                <a:solidFill>
                  <a:srgbClr val="FF0000"/>
                </a:solidFill>
              </a:rPr>
              <a:t>AveP</a:t>
            </a:r>
            <a:r>
              <a:rPr lang="en-AU" dirty="0" smtClean="0">
                <a:solidFill>
                  <a:srgbClr val="FF0000"/>
                </a:solidFill>
              </a:rPr>
              <a:t> = </a:t>
            </a:r>
            <a:r>
              <a:rPr lang="en-AU" dirty="0" smtClean="0">
                <a:solidFill>
                  <a:srgbClr val="FF0000"/>
                </a:solidFill>
              </a:rPr>
              <a:t>1/3 *(P@1 + P@6 + P@8) = 0.57</a:t>
            </a:r>
            <a:br>
              <a:rPr lang="en-AU" dirty="0" smtClean="0">
                <a:solidFill>
                  <a:srgbClr val="FF0000"/>
                </a:solidFill>
              </a:rPr>
            </a:br>
            <a:r>
              <a:rPr lang="en-AU" dirty="0" smtClean="0">
                <a:solidFill>
                  <a:srgbClr val="FF0000"/>
                </a:solidFill>
              </a:rPr>
              <a:t>		</a:t>
            </a:r>
            <a:r>
              <a:rPr lang="en-AU" i="1" dirty="0" smtClean="0">
                <a:solidFill>
                  <a:srgbClr val="FF0000"/>
                </a:solidFill>
              </a:rPr>
              <a:t>assuming only 3 docs are relevant, giving 1/3 scale</a:t>
            </a:r>
            <a:endParaRPr lang="en-AU" i="1" dirty="0" smtClean="0">
              <a:solidFill>
                <a:srgbClr val="FF0000"/>
              </a:solidFill>
            </a:endParaRPr>
          </a:p>
          <a:p>
            <a:r>
              <a:rPr lang="en-AU" dirty="0" err="1" smtClean="0">
                <a:solidFill>
                  <a:srgbClr val="FF0000"/>
                </a:solidFill>
              </a:rPr>
              <a:t>RRank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smtClean="0">
                <a:solidFill>
                  <a:srgbClr val="FF0000"/>
                </a:solidFill>
              </a:rPr>
              <a:t>= </a:t>
            </a:r>
            <a:r>
              <a:rPr lang="en-AU" dirty="0" smtClean="0">
                <a:solidFill>
                  <a:srgbClr val="FF0000"/>
                </a:solidFill>
              </a:rPr>
              <a:t>1/rank of best = 1</a:t>
            </a:r>
            <a:endParaRPr lang="en-A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dirty="0" smtClean="0"/>
              <a:t>Results then </a:t>
            </a:r>
            <a:r>
              <a:rPr lang="en-AU" dirty="0" smtClean="0"/>
              <a:t>averaged </a:t>
            </a:r>
            <a:r>
              <a:rPr lang="en-AU" dirty="0" smtClean="0"/>
              <a:t>over all queries in test collection.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Relevance example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390168" y="1469270"/>
            <a:ext cx="2232837" cy="7181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edited to correct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error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5/5/17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32006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Queries can be processed in VSM by treating as a pseudo-document</a:t>
            </a:r>
            <a:endParaRPr lang="en-US" dirty="0"/>
          </a:p>
          <a:p>
            <a:r>
              <a:rPr lang="en-US" dirty="0" smtClean="0"/>
              <a:t>Inverted index supports efficient query processing</a:t>
            </a:r>
          </a:p>
          <a:p>
            <a:r>
              <a:rPr lang="en-US" dirty="0" smtClean="0"/>
              <a:t>Evaluation using relevance judgements </a:t>
            </a:r>
          </a:p>
          <a:p>
            <a:r>
              <a:rPr lang="en-US" dirty="0" err="1" smtClean="0"/>
              <a:t>Precision@k</a:t>
            </a:r>
            <a:r>
              <a:rPr lang="en-US" dirty="0" smtClean="0"/>
              <a:t>, (M)AP, </a:t>
            </a:r>
            <a:r>
              <a:rPr lang="en-US" dirty="0" smtClean="0"/>
              <a:t>(M)RR </a:t>
            </a:r>
            <a:r>
              <a:rPr lang="en-US" dirty="0" smtClean="0"/>
              <a:t>evaluation metrics</a:t>
            </a:r>
            <a:endParaRPr lang="en-AU" dirty="0" smtClean="0"/>
          </a:p>
          <a:p>
            <a:r>
              <a:rPr lang="en-AU" dirty="0" smtClean="0"/>
              <a:t>Reading</a:t>
            </a:r>
          </a:p>
          <a:p>
            <a:pPr lvl="1"/>
            <a:r>
              <a:rPr lang="en-AU" dirty="0" smtClean="0"/>
              <a:t>MRS Chapter 6.3</a:t>
            </a:r>
          </a:p>
          <a:p>
            <a:pPr lvl="1"/>
            <a:r>
              <a:rPr lang="en-AU" dirty="0" smtClean="0"/>
              <a:t>MRS Chapter 7.1</a:t>
            </a:r>
            <a:endParaRPr lang="en-AU" dirty="0"/>
          </a:p>
          <a:p>
            <a:pPr lvl="1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4204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is a bag-of-words</a:t>
            </a:r>
          </a:p>
          <a:p>
            <a:r>
              <a:rPr lang="en-US" dirty="0" smtClean="0"/>
              <a:t>Project into term space as vector, with dimension lengths given by TF*IDF</a:t>
            </a:r>
          </a:p>
          <a:p>
            <a:r>
              <a:rPr lang="en-US" dirty="0" smtClean="0"/>
              <a:t>Calculate document similarity as cosine of angle between their vectors</a:t>
            </a:r>
          </a:p>
          <a:p>
            <a:r>
              <a:rPr lang="en-US" dirty="0" smtClean="0"/>
              <a:t>Implemented as dot product over unit-length vectors</a:t>
            </a:r>
          </a:p>
          <a:p>
            <a:pPr marL="0" indent="0">
              <a:buNone/>
            </a:pPr>
            <a:r>
              <a:rPr lang="en-US" dirty="0" smtClean="0"/>
              <a:t>Same process can be used to </a:t>
            </a:r>
            <a:r>
              <a:rPr lang="en-US" i="1" dirty="0" smtClean="0"/>
              <a:t>rank</a:t>
            </a:r>
            <a:r>
              <a:rPr lang="en-US" dirty="0" smtClean="0"/>
              <a:t> documents based on similarity to a given document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r>
              <a:rPr lang="en-US" smtClean="0"/>
              <a:t>: doc. </a:t>
            </a:r>
            <a:r>
              <a:rPr lang="en-US" dirty="0" smtClean="0"/>
              <a:t>similarity in VSM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8209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Treat the query as a short pseudo-document</a:t>
            </a:r>
          </a:p>
          <a:p>
            <a:r>
              <a:rPr lang="en-US" dirty="0" smtClean="0"/>
              <a:t>Calculate the similarity between the query pseudo-document and each document in the collection</a:t>
            </a:r>
          </a:p>
          <a:p>
            <a:r>
              <a:rPr lang="en-US" dirty="0" smtClean="0"/>
              <a:t>Rank documents by decreasing similarity with cosine</a:t>
            </a:r>
          </a:p>
          <a:p>
            <a:r>
              <a:rPr lang="en-US" dirty="0" smtClean="0"/>
              <a:t>Return to user the top </a:t>
            </a:r>
            <a:r>
              <a:rPr lang="en-US" i="1" dirty="0" smtClean="0"/>
              <a:t>k </a:t>
            </a:r>
            <a:r>
              <a:rPr lang="en-AU" dirty="0" smtClean="0"/>
              <a:t>ranked documents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processing in VSM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717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65" y="1441521"/>
            <a:ext cx="6934200" cy="4673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1623" y="2332279"/>
            <a:ext cx="1787704" cy="164147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U</a:t>
            </a:r>
            <a:r>
              <a:rPr kumimoji="0" lang="en-AU" sz="2000" b="0" i="0" u="none" strike="noStrike" cap="none" spc="0" normalizeH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sing </a:t>
            </a:r>
            <a:r>
              <a:rPr kumimoji="0" lang="en-AU" sz="2000" b="0" i="0" u="none" strike="noStrike" cap="none" spc="0" normalizeH="0" baseline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raw term</a:t>
            </a:r>
            <a:r>
              <a:rPr kumimoji="0" lang="en-AU" sz="2000" b="0" i="0" u="none" strike="noStrike" cap="none" spc="0" normalizeH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frequencies, and no IDF component</a:t>
            </a:r>
            <a:endParaRPr kumimoji="0" lang="en-AU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597325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</a:t>
            </a:r>
            <a:r>
              <a:rPr lang="en-US" dirty="0" err="1" smtClean="0"/>
              <a:t>cont</a:t>
            </a:r>
            <a:r>
              <a:rPr lang="en-US" dirty="0" smtClean="0"/>
              <a:t>) - </a:t>
            </a:r>
            <a:r>
              <a:rPr lang="en-US" dirty="0" err="1" smtClean="0"/>
              <a:t>normalisation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65" y="1429413"/>
            <a:ext cx="73787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328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doc2 is the best match, followed by doc1 and doc3 (tied)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12" y="1787769"/>
            <a:ext cx="73279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88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Many elements of the vectors were zero, and did not contribute to cosine calculation</a:t>
            </a:r>
          </a:p>
          <a:p>
            <a:pPr lvl="1"/>
            <a:r>
              <a:rPr lang="en-US" dirty="0" smtClean="0"/>
              <a:t>Zeros common with real data and large vocabularies</a:t>
            </a:r>
          </a:p>
          <a:p>
            <a:pPr lvl="1"/>
            <a:r>
              <a:rPr lang="en-US" dirty="0" smtClean="0"/>
              <a:t>Also true of other weightings, e.g., log TF and TF*IDF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Enumerating all the documents is inefficient</a:t>
            </a:r>
          </a:p>
          <a:p>
            <a:pPr marL="0" indent="0">
              <a:buNone/>
            </a:pPr>
            <a:r>
              <a:rPr lang="en-US" dirty="0" smtClean="0"/>
              <a:t>Can we devise a way to find the most similar documents efficiently?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13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</a:t>
            </a:r>
            <a:r>
              <a:rPr lang="en-US" dirty="0" err="1" smtClean="0"/>
              <a:t>precompute</a:t>
            </a:r>
            <a:r>
              <a:rPr lang="en-US" dirty="0" smtClean="0"/>
              <a:t> the TF*IDF vectors for all documents, and their vector lengths (for </a:t>
            </a:r>
            <a:r>
              <a:rPr lang="en-US" dirty="0" err="1" smtClean="0"/>
              <a:t>normalisation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These do not change from query to query, so save time by </a:t>
            </a:r>
            <a:r>
              <a:rPr lang="en-US" dirty="0" err="1" smtClean="0"/>
              <a:t>precalculating</a:t>
            </a:r>
            <a:r>
              <a:rPr lang="en-US" dirty="0" smtClean="0"/>
              <a:t> their values</a:t>
            </a:r>
          </a:p>
          <a:p>
            <a:r>
              <a:rPr lang="en-US" dirty="0" smtClean="0"/>
              <a:t>But still need to iterate over every document…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369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STA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WSTA" id="{1D0F0A31-2B3C-3F4E-8217-8F125B7BFE8F}" vid="{D6BCC5D8-E78A-C343-8187-12B6B1363B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WSTA</Template>
  <TotalTime>2068</TotalTime>
  <Words>969</Words>
  <Application>Microsoft Macintosh PowerPoint</Application>
  <PresentationFormat>On-screen Show (4:3)</PresentationFormat>
  <Paragraphs>151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 Narrow</vt:lpstr>
      <vt:lpstr>Avenir Next</vt:lpstr>
      <vt:lpstr>Avenir Next Medium</vt:lpstr>
      <vt:lpstr>Calibri</vt:lpstr>
      <vt:lpstr>Century Schoolbook</vt:lpstr>
      <vt:lpstr>Courier New</vt:lpstr>
      <vt:lpstr>DIN Alternate</vt:lpstr>
      <vt:lpstr>DIN Condensed</vt:lpstr>
      <vt:lpstr>Helvetica</vt:lpstr>
      <vt:lpstr>Lucida Grande</vt:lpstr>
      <vt:lpstr>Arial</vt:lpstr>
      <vt:lpstr>WSTA</vt:lpstr>
      <vt:lpstr>Querying the Vector space model</vt:lpstr>
      <vt:lpstr>overview</vt:lpstr>
      <vt:lpstr>Recap: doc. similarity in VSM</vt:lpstr>
      <vt:lpstr>Query processing in VSM</vt:lpstr>
      <vt:lpstr>Example</vt:lpstr>
      <vt:lpstr>Example (cont) - normalisation</vt:lpstr>
      <vt:lpstr>Example</vt:lpstr>
      <vt:lpstr>observations</vt:lpstr>
      <vt:lpstr>Index</vt:lpstr>
      <vt:lpstr>Term-wise processing</vt:lpstr>
      <vt:lpstr>inverted index</vt:lpstr>
      <vt:lpstr>querying an inverted index</vt:lpstr>
      <vt:lpstr>efficient storage of Inv. index</vt:lpstr>
      <vt:lpstr>Efficient index</vt:lpstr>
      <vt:lpstr>querying in space efficient index</vt:lpstr>
      <vt:lpstr>how is this cosine?</vt:lpstr>
      <vt:lpstr>how is this cosine?</vt:lpstr>
      <vt:lpstr>Evaluating effectiveness</vt:lpstr>
      <vt:lpstr>automatic evaluation</vt:lpstr>
      <vt:lpstr>Test collections</vt:lpstr>
      <vt:lpstr>Example from trec 5</vt:lpstr>
      <vt:lpstr>Example relevance vector</vt:lpstr>
      <vt:lpstr>relevance measures</vt:lpstr>
      <vt:lpstr>Relevance example</vt:lpstr>
      <vt:lpstr>Summary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translation II</dc:title>
  <dc:creator>Trevor Anthony Cohn</dc:creator>
  <cp:lastModifiedBy>Trevor Anthony Cohn</cp:lastModifiedBy>
  <cp:revision>205</cp:revision>
  <cp:lastPrinted>2017-05-05T10:59:13Z</cp:lastPrinted>
  <dcterms:created xsi:type="dcterms:W3CDTF">2016-04-18T06:26:05Z</dcterms:created>
  <dcterms:modified xsi:type="dcterms:W3CDTF">2017-05-05T11:08:13Z</dcterms:modified>
</cp:coreProperties>
</file>