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80" r:id="rId5"/>
    <p:sldId id="260" r:id="rId6"/>
    <p:sldId id="282" r:id="rId7"/>
    <p:sldId id="283" r:id="rId8"/>
    <p:sldId id="289" r:id="rId9"/>
    <p:sldId id="281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3" r:id="rId18"/>
    <p:sldId id="292" r:id="rId19"/>
    <p:sldId id="294" r:id="rId20"/>
    <p:sldId id="295" r:id="rId21"/>
    <p:sldId id="296" r:id="rId22"/>
    <p:sldId id="297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Question Answering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12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6" y="340296"/>
            <a:ext cx="4320480" cy="43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Query Formulation for IR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Convert the question to information retrieval query</a:t>
            </a:r>
          </a:p>
          <a:p>
            <a:pPr lvl="1"/>
            <a:r>
              <a:rPr lang="en-AU" dirty="0" smtClean="0"/>
              <a:t>Used when searching for the answer in a text corpus</a:t>
            </a:r>
          </a:p>
          <a:p>
            <a:r>
              <a:rPr lang="en-AU" dirty="0" smtClean="0"/>
              <a:t>Remove </a:t>
            </a:r>
            <a:r>
              <a:rPr lang="en-AU" dirty="0" err="1" smtClean="0"/>
              <a:t>stopwords</a:t>
            </a:r>
            <a:endParaRPr lang="en-AU" dirty="0" smtClean="0"/>
          </a:p>
          <a:p>
            <a:pPr lvl="1"/>
            <a:r>
              <a:rPr lang="en-AU" dirty="0" smtClean="0"/>
              <a:t>Including </a:t>
            </a:r>
            <a:r>
              <a:rPr lang="en-AU" i="1" dirty="0" err="1" smtClean="0"/>
              <a:t>wh</a:t>
            </a:r>
            <a:r>
              <a:rPr lang="en-AU" dirty="0" smtClean="0"/>
              <a:t>-word and common verbs</a:t>
            </a:r>
          </a:p>
          <a:p>
            <a:r>
              <a:rPr lang="en-AU" dirty="0" smtClean="0"/>
              <a:t>Query expansion using morphological variants, synonyms, or similar words</a:t>
            </a:r>
          </a:p>
          <a:p>
            <a:r>
              <a:rPr lang="en-AU" dirty="0" smtClean="0"/>
              <a:t>Re-order and rephrase so query structured like declarative answer</a:t>
            </a:r>
          </a:p>
          <a:p>
            <a:pPr marL="0" indent="0">
              <a:buNone/>
            </a:pPr>
            <a:r>
              <a:rPr lang="en-AU" dirty="0" smtClean="0"/>
              <a:t>“Where is X?”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r>
              <a:rPr lang="en-AU" dirty="0" smtClean="0"/>
              <a:t> “X is in”</a:t>
            </a:r>
          </a:p>
        </p:txBody>
      </p:sp>
    </p:spTree>
    <p:extLst>
      <p:ext uri="{BB962C8B-B14F-4D97-AF65-F5344CB8AC3E}">
        <p14:creationId xmlns:p14="http://schemas.microsoft.com/office/powerpoint/2010/main" val="2929926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recognition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the best answer type from an answer type taxonomy, e.g.</a:t>
            </a:r>
          </a:p>
          <a:p>
            <a:pPr lvl="1"/>
            <a:r>
              <a:rPr lang="en-AU" dirty="0" smtClean="0"/>
              <a:t>People: Individual, group, title,…</a:t>
            </a:r>
          </a:p>
          <a:p>
            <a:pPr lvl="1"/>
            <a:r>
              <a:rPr lang="en-AU" dirty="0" smtClean="0"/>
              <a:t>Location: City, country, state, …</a:t>
            </a:r>
          </a:p>
          <a:p>
            <a:pPr lvl="1"/>
            <a:r>
              <a:rPr lang="en-AU" dirty="0" smtClean="0"/>
              <a:t>Entity: product, food, vehicle, …</a:t>
            </a:r>
          </a:p>
          <a:p>
            <a:pPr lvl="1"/>
            <a:r>
              <a:rPr lang="en-AU" dirty="0" smtClean="0"/>
              <a:t>Numeric: count, date, distance….</a:t>
            </a:r>
          </a:p>
          <a:p>
            <a:pPr lvl="1"/>
            <a:r>
              <a:rPr lang="en-AU" dirty="0" smtClean="0"/>
              <a:t>Description: definition, reason… (hard!)</a:t>
            </a:r>
          </a:p>
          <a:p>
            <a:r>
              <a:rPr lang="en-AU" dirty="0" smtClean="0"/>
              <a:t>Rule-based classification using </a:t>
            </a:r>
            <a:r>
              <a:rPr lang="en-AU" i="1" dirty="0" err="1" smtClean="0"/>
              <a:t>wh</a:t>
            </a:r>
            <a:r>
              <a:rPr lang="en-AU" dirty="0" smtClean="0"/>
              <a:t>-word/headword question pattern </a:t>
            </a:r>
          </a:p>
          <a:p>
            <a:r>
              <a:rPr lang="en-AU" dirty="0" smtClean="0"/>
              <a:t>Supervised classification with BOW, POS, NE, and WordNet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955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examples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What kind of cheese is most common on pizza?</a:t>
            </a:r>
          </a:p>
          <a:p>
            <a:pPr marL="0" indent="0">
              <a:buNone/>
            </a:pPr>
            <a:r>
              <a:rPr lang="en-AU" dirty="0" smtClean="0"/>
              <a:t>Answer type: food</a:t>
            </a:r>
          </a:p>
          <a:p>
            <a:pPr marL="0" indent="0">
              <a:buNone/>
            </a:pPr>
            <a:r>
              <a:rPr lang="en-AU" dirty="0"/>
              <a:t>What kind of mammal lays </a:t>
            </a:r>
            <a:r>
              <a:rPr lang="en-AU" dirty="0" smtClean="0"/>
              <a:t>eggs?</a:t>
            </a:r>
          </a:p>
          <a:p>
            <a:pPr marL="0" indent="0">
              <a:buNone/>
            </a:pPr>
            <a:r>
              <a:rPr lang="en-AU" dirty="0" smtClean="0"/>
              <a:t>Answer type: animal</a:t>
            </a:r>
          </a:p>
          <a:p>
            <a:pPr marL="0" indent="0">
              <a:buNone/>
            </a:pPr>
            <a:r>
              <a:rPr lang="en-AU" dirty="0" smtClean="0"/>
              <a:t>What’s the capital of Nepal?</a:t>
            </a:r>
          </a:p>
          <a:p>
            <a:pPr marL="0" indent="0">
              <a:buNone/>
            </a:pPr>
            <a:r>
              <a:rPr lang="en-AU" dirty="0" smtClean="0"/>
              <a:t>Answer type: city</a:t>
            </a:r>
          </a:p>
          <a:p>
            <a:pPr marL="0" indent="0">
              <a:buNone/>
            </a:pPr>
            <a:r>
              <a:rPr lang="en-AU" dirty="0" smtClean="0"/>
              <a:t>How long did World War 2 last?</a:t>
            </a:r>
          </a:p>
          <a:p>
            <a:pPr marL="0" indent="0">
              <a:buNone/>
            </a:pPr>
            <a:r>
              <a:rPr lang="en-AU" dirty="0" smtClean="0"/>
              <a:t>Answer type: period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5451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Information </a:t>
            </a:r>
            <a:r>
              <a:rPr lang="en-AU" dirty="0" smtClean="0"/>
              <a:t>retrieval of large documents of limited use for Factoid QA</a:t>
            </a:r>
          </a:p>
          <a:p>
            <a:pPr lvl="1"/>
            <a:r>
              <a:rPr lang="en-AU" dirty="0" smtClean="0"/>
              <a:t>Too much reading involved</a:t>
            </a:r>
          </a:p>
          <a:p>
            <a:pPr lvl="1"/>
            <a:r>
              <a:rPr lang="en-AU" dirty="0" smtClean="0"/>
              <a:t>Highly relevant documents might not contain answer</a:t>
            </a:r>
          </a:p>
          <a:p>
            <a:r>
              <a:rPr lang="en-AU" dirty="0" smtClean="0"/>
              <a:t>Passage retrieval:  IR on small documents within a larger text collection </a:t>
            </a:r>
          </a:p>
          <a:p>
            <a:pPr lvl="1"/>
            <a:r>
              <a:rPr lang="en-AU" dirty="0" smtClean="0"/>
              <a:t>E.g. section, paragraph, sentence</a:t>
            </a:r>
          </a:p>
          <a:p>
            <a:pPr lvl="1"/>
            <a:r>
              <a:rPr lang="en-AU" dirty="0" smtClean="0"/>
              <a:t>Can be done by unsupervised VSM model</a:t>
            </a:r>
          </a:p>
          <a:p>
            <a:pPr lvl="1"/>
            <a:r>
              <a:rPr lang="en-AU" dirty="0" smtClean="0"/>
              <a:t>But often considered a supervised </a:t>
            </a:r>
            <a:r>
              <a:rPr lang="en-AU" i="1" dirty="0" smtClean="0"/>
              <a:t>ranking</a:t>
            </a:r>
            <a:r>
              <a:rPr lang="en-AU" dirty="0" smtClean="0"/>
              <a:t> task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3322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</a:t>
            </a:r>
            <a:r>
              <a:rPr lang="en-AU" dirty="0" smtClean="0"/>
              <a:t>amed entities corresponding to answer type</a:t>
            </a:r>
          </a:p>
          <a:p>
            <a:r>
              <a:rPr lang="en-AU" dirty="0" smtClean="0"/>
              <a:t>Count of query words</a:t>
            </a:r>
          </a:p>
          <a:p>
            <a:r>
              <a:rPr lang="en-AU" dirty="0" smtClean="0"/>
              <a:t>Longest overlapping sequence of query words</a:t>
            </a:r>
          </a:p>
          <a:p>
            <a:r>
              <a:rPr lang="en-AU" dirty="0" smtClean="0"/>
              <a:t>Proximity of query words to each other</a:t>
            </a:r>
          </a:p>
          <a:p>
            <a:r>
              <a:rPr lang="en-AU" dirty="0" smtClean="0"/>
              <a:t>N-gram overlap between query and passage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0622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extraction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Possibly trivial, if only one </a:t>
            </a:r>
            <a:r>
              <a:rPr lang="en-AU" dirty="0" smtClean="0"/>
              <a:t>named </a:t>
            </a:r>
            <a:r>
              <a:rPr lang="en-AU" dirty="0" smtClean="0"/>
              <a:t>entity of correct type in relevant passage</a:t>
            </a:r>
          </a:p>
          <a:p>
            <a:r>
              <a:rPr lang="en-AU" dirty="0" smtClean="0"/>
              <a:t>But </a:t>
            </a:r>
            <a:r>
              <a:rPr lang="en-AU" dirty="0" smtClean="0"/>
              <a:t>sometimes multiple </a:t>
            </a:r>
            <a:r>
              <a:rPr lang="en-AU" dirty="0" smtClean="0"/>
              <a:t>entities</a:t>
            </a:r>
          </a:p>
          <a:p>
            <a:r>
              <a:rPr lang="en-AU" dirty="0" smtClean="0"/>
              <a:t>Or answer isn’t a (named) entity at </a:t>
            </a:r>
            <a:r>
              <a:rPr lang="en-AU" dirty="0" smtClean="0"/>
              <a:t>all, e.g. definition</a:t>
            </a:r>
            <a:endParaRPr lang="en-AU" dirty="0" smtClean="0"/>
          </a:p>
          <a:p>
            <a:r>
              <a:rPr lang="en-AU" dirty="0" smtClean="0"/>
              <a:t>Harder cases can be addressed with regex patterns</a:t>
            </a:r>
          </a:p>
          <a:p>
            <a:pPr marL="0" indent="0">
              <a:buNone/>
            </a:pPr>
            <a:r>
              <a:rPr lang="en-AU" dirty="0" smtClean="0"/>
              <a:t>What is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?</a:t>
            </a:r>
          </a:p>
          <a:p>
            <a:pPr marL="0" indent="0">
              <a:buNone/>
            </a:pPr>
            <a:r>
              <a:rPr lang="en-AU" dirty="0" smtClean="0"/>
              <a:t>“he found a job with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, </a:t>
            </a:r>
            <a:r>
              <a:rPr lang="en-AU" dirty="0" smtClean="0">
                <a:solidFill>
                  <a:schemeClr val="bg1"/>
                </a:solidFill>
              </a:rPr>
              <a:t>a</a:t>
            </a:r>
            <a:r>
              <a:rPr lang="en-AU" dirty="0" smtClean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software company best known for </a:t>
            </a:r>
            <a:r>
              <a:rPr lang="en-AU" dirty="0" smtClean="0">
                <a:solidFill>
                  <a:schemeClr val="accent5"/>
                </a:solidFill>
              </a:rPr>
              <a:t>creating the</a:t>
            </a:r>
            <a:r>
              <a:rPr lang="en-AU" dirty="0" smtClean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Windows operating system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&lt;QP&gt;</a:t>
            </a:r>
            <a:r>
              <a:rPr lang="en-AU" dirty="0" smtClean="0">
                <a:solidFill>
                  <a:schemeClr val="bg1"/>
                </a:solidFill>
              </a:rPr>
              <a:t>,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dirty="0" smtClean="0"/>
              <a:t>a </a:t>
            </a:r>
            <a:r>
              <a:rPr lang="en-AU" dirty="0" smtClean="0">
                <a:solidFill>
                  <a:schemeClr val="accent5"/>
                </a:solidFill>
              </a:rPr>
              <a:t>&lt;AP&gt;</a:t>
            </a:r>
          </a:p>
        </p:txBody>
      </p:sp>
    </p:spTree>
    <p:extLst>
      <p:ext uri="{BB962C8B-B14F-4D97-AF65-F5344CB8AC3E}">
        <p14:creationId xmlns:p14="http://schemas.microsoft.com/office/powerpoint/2010/main" val="21798364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answer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Matches answer type</a:t>
            </a:r>
          </a:p>
          <a:p>
            <a:r>
              <a:rPr lang="en-AU" dirty="0" smtClean="0"/>
              <a:t>Matches regex pattern</a:t>
            </a:r>
          </a:p>
          <a:p>
            <a:r>
              <a:rPr lang="en-AU" dirty="0" smtClean="0"/>
              <a:t>Number of matched question keywords</a:t>
            </a:r>
          </a:p>
          <a:p>
            <a:r>
              <a:rPr lang="en-AU" dirty="0" smtClean="0"/>
              <a:t>Distance from keywords 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ord distance</a:t>
            </a:r>
          </a:p>
          <a:p>
            <a:pPr lvl="1"/>
            <a:r>
              <a:rPr lang="en-AU" dirty="0" smtClean="0"/>
              <a:t>Syntactic distance using parse</a:t>
            </a:r>
          </a:p>
          <a:p>
            <a:r>
              <a:rPr lang="en-AU" dirty="0" smtClean="0"/>
              <a:t>Contains novel words</a:t>
            </a:r>
          </a:p>
          <a:p>
            <a:r>
              <a:rPr lang="en-AU" dirty="0" smtClean="0"/>
              <a:t>Sequences of question terms in answer</a:t>
            </a:r>
          </a:p>
          <a:p>
            <a:r>
              <a:rPr lang="en-AU" dirty="0" smtClean="0"/>
              <a:t>Followed by punctuation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404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END-TO-END example: IBM Watson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Watson beat Jeopardy! grandmaster in 2011</a:t>
            </a:r>
          </a:p>
          <a:p>
            <a:r>
              <a:rPr lang="en-AU" dirty="0" smtClean="0"/>
              <a:t>In Jeopardy!, question and answer are reversed</a:t>
            </a:r>
          </a:p>
          <a:p>
            <a:pPr lvl="1"/>
            <a:r>
              <a:rPr lang="en-AU" dirty="0" smtClean="0"/>
              <a:t>“Questions” tend to be simple, no definitions/descriptions</a:t>
            </a:r>
          </a:p>
          <a:p>
            <a:pPr lvl="1"/>
            <a:r>
              <a:rPr lang="en-AU" dirty="0" smtClean="0"/>
              <a:t>But otherwise extremely open-domain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Robert Redford and Paul Newman starred in this depression-ear </a:t>
            </a:r>
            <a:r>
              <a:rPr lang="en-AU" dirty="0" err="1" smtClean="0"/>
              <a:t>grifter</a:t>
            </a:r>
            <a:r>
              <a:rPr lang="en-AU" dirty="0" smtClean="0"/>
              <a:t> flick.</a:t>
            </a:r>
          </a:p>
          <a:p>
            <a:pPr marL="444500" lvl="1" indent="0">
              <a:buNone/>
            </a:pPr>
            <a:r>
              <a:rPr lang="en-AU" dirty="0" smtClean="0"/>
              <a:t>What is </a:t>
            </a:r>
            <a:r>
              <a:rPr lang="en-AU" i="1" dirty="0" smtClean="0"/>
              <a:t>The String?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737761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Question Processing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Parsing and NER</a:t>
            </a:r>
          </a:p>
          <a:p>
            <a:r>
              <a:rPr lang="en-AU" dirty="0"/>
              <a:t>Identify focus, i.e. </a:t>
            </a:r>
            <a:r>
              <a:rPr lang="en-AU" i="1" dirty="0"/>
              <a:t>this depression-era </a:t>
            </a:r>
            <a:r>
              <a:rPr lang="en-AU" i="1" dirty="0" err="1"/>
              <a:t>grifter</a:t>
            </a:r>
            <a:r>
              <a:rPr lang="en-AU" i="1" dirty="0"/>
              <a:t> </a:t>
            </a:r>
            <a:r>
              <a:rPr lang="en-AU" i="1" dirty="0" smtClean="0"/>
              <a:t>flick</a:t>
            </a:r>
            <a:endParaRPr lang="en-AU" dirty="0" smtClean="0"/>
          </a:p>
          <a:p>
            <a:r>
              <a:rPr lang="en-AU" dirty="0" smtClean="0"/>
              <a:t>Relation extraction, e.g. </a:t>
            </a:r>
            <a:r>
              <a:rPr lang="en-AU" dirty="0" smtClean="0"/>
              <a:t>acted-in</a:t>
            </a:r>
            <a:r>
              <a:rPr lang="en-AU" dirty="0" smtClean="0"/>
              <a:t>(</a:t>
            </a:r>
            <a:r>
              <a:rPr lang="en-AU" dirty="0" err="1" smtClean="0"/>
              <a:t>Robert_Redford</a:t>
            </a:r>
            <a:r>
              <a:rPr lang="en-AU" dirty="0" smtClean="0"/>
              <a:t>, focus)</a:t>
            </a:r>
            <a:endParaRPr lang="en-AU" dirty="0" smtClean="0"/>
          </a:p>
          <a:p>
            <a:r>
              <a:rPr lang="en-AU" dirty="0" smtClean="0"/>
              <a:t>Identify </a:t>
            </a:r>
            <a:r>
              <a:rPr lang="en-AU" dirty="0" smtClean="0"/>
              <a:t>answer type(s)</a:t>
            </a:r>
          </a:p>
          <a:p>
            <a:pPr lvl="1"/>
            <a:r>
              <a:rPr lang="en-AU" dirty="0" smtClean="0"/>
              <a:t>Watson has 5000 </a:t>
            </a:r>
            <a:r>
              <a:rPr lang="en-AU" dirty="0" smtClean="0"/>
              <a:t>total answer </a:t>
            </a:r>
            <a:r>
              <a:rPr lang="en-AU" dirty="0"/>
              <a:t>types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Often headword of focus (e.g. </a:t>
            </a:r>
            <a:r>
              <a:rPr lang="en-AU" i="1" dirty="0" smtClean="0"/>
              <a:t>flick</a:t>
            </a:r>
            <a:r>
              <a:rPr lang="en-AU" dirty="0" smtClean="0"/>
              <a:t>, i.e. movie)</a:t>
            </a:r>
          </a:p>
          <a:p>
            <a:pPr lvl="1"/>
            <a:r>
              <a:rPr lang="en-AU" dirty="0" smtClean="0"/>
              <a:t>But may require co-reference resolution</a:t>
            </a:r>
          </a:p>
          <a:p>
            <a:pPr marL="444500" lvl="1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/>
              <a:t>was a </a:t>
            </a:r>
            <a:r>
              <a:rPr lang="en-AU" dirty="0">
                <a:solidFill>
                  <a:srgbClr val="0070C0"/>
                </a:solidFill>
              </a:rPr>
              <a:t>bank clerk </a:t>
            </a:r>
            <a:r>
              <a:rPr lang="en-AU" dirty="0"/>
              <a:t>in the Yukon before </a:t>
            </a:r>
            <a:r>
              <a:rPr lang="en-AU" dirty="0">
                <a:solidFill>
                  <a:srgbClr val="0070C0"/>
                </a:solidFill>
              </a:rPr>
              <a:t>he</a:t>
            </a:r>
            <a:r>
              <a:rPr lang="en-AU" dirty="0"/>
              <a:t> published “Songs of a Sourdough” in 1907.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039640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Candidate answer generation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extracted relations (logical forms), query databases like IMBD or </a:t>
            </a:r>
            <a:r>
              <a:rPr lang="en-AU" dirty="0" err="1" smtClean="0"/>
              <a:t>DBpedia</a:t>
            </a:r>
            <a:r>
              <a:rPr lang="en-AU" dirty="0" smtClean="0"/>
              <a:t> to find potential answers</a:t>
            </a:r>
          </a:p>
          <a:p>
            <a:r>
              <a:rPr lang="en-AU" dirty="0" smtClean="0"/>
              <a:t>Search text collections with weighted query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W</a:t>
            </a:r>
            <a:r>
              <a:rPr lang="en-AU" dirty="0" smtClean="0"/>
              <a:t>ikipedia, take titles of high ranked documents</a:t>
            </a:r>
          </a:p>
          <a:p>
            <a:pPr lvl="1"/>
            <a:r>
              <a:rPr lang="en-AU" dirty="0" smtClean="0"/>
              <a:t>For other texts, identify anchor texts or Wikipedia document titles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817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question answering?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task of automatically determining an answer for a user-provided question</a:t>
            </a:r>
          </a:p>
          <a:p>
            <a:r>
              <a:rPr lang="en-AU" dirty="0" smtClean="0"/>
              <a:t>Focus in the field (and this lecture) is on </a:t>
            </a:r>
            <a:r>
              <a:rPr lang="en-AU" i="1" dirty="0" smtClean="0"/>
              <a:t>factoid </a:t>
            </a:r>
            <a:r>
              <a:rPr lang="en-AU" dirty="0" smtClean="0"/>
              <a:t>QA</a:t>
            </a:r>
            <a:endParaRPr lang="en-AU" i="1" dirty="0" smtClean="0"/>
          </a:p>
          <a:p>
            <a:pPr lvl="1"/>
            <a:r>
              <a:rPr lang="en-AU" i="1" dirty="0" smtClean="0"/>
              <a:t>Question: </a:t>
            </a:r>
            <a:r>
              <a:rPr lang="en-AU" dirty="0" smtClean="0"/>
              <a:t>Who said ‘you will know a word by the company it keeps’?</a:t>
            </a:r>
          </a:p>
          <a:p>
            <a:pPr lvl="1"/>
            <a:r>
              <a:rPr lang="en-AU" i="1" dirty="0" smtClean="0"/>
              <a:t>Answer: Firth</a:t>
            </a:r>
          </a:p>
          <a:p>
            <a:r>
              <a:rPr lang="en-AU" dirty="0" smtClean="0"/>
              <a:t>But there are other kinds of QA, e.g.</a:t>
            </a:r>
          </a:p>
          <a:p>
            <a:pPr lvl="1"/>
            <a:r>
              <a:rPr lang="en-AU" dirty="0" smtClean="0"/>
              <a:t>“episodic” QA: tell a story, ask a question about it</a:t>
            </a:r>
          </a:p>
          <a:p>
            <a:pPr lvl="1"/>
            <a:r>
              <a:rPr lang="en-AU" dirty="0" smtClean="0"/>
              <a:t>“community” QA: match a new question to an existing question on QA websites </a:t>
            </a:r>
            <a:r>
              <a:rPr lang="en-AU" dirty="0"/>
              <a:t>(</a:t>
            </a:r>
            <a:r>
              <a:rPr lang="en-AU" dirty="0" err="1" smtClean="0"/>
              <a:t>StackExchange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selection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Use WordNet to see if candidate is a potential instance of identified answer type</a:t>
            </a:r>
          </a:p>
          <a:p>
            <a:r>
              <a:rPr lang="en-AU" dirty="0" smtClean="0"/>
              <a:t>Require temporal consistency</a:t>
            </a:r>
          </a:p>
          <a:p>
            <a:r>
              <a:rPr lang="en-AU" dirty="0" smtClean="0"/>
              <a:t>Remove redundant candidates</a:t>
            </a:r>
          </a:p>
          <a:p>
            <a:r>
              <a:rPr lang="en-AU" dirty="0" smtClean="0"/>
              <a:t>Apply a machine classifier to choose final answer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79812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Corpora for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TREC (IR shared task)</a:t>
            </a:r>
          </a:p>
          <a:p>
            <a:pPr lvl="1"/>
            <a:r>
              <a:rPr lang="en-AU" dirty="0" smtClean="0"/>
              <a:t>Series of Factoid QA datasets with guaranteed answer in corpus of newswire</a:t>
            </a:r>
          </a:p>
          <a:p>
            <a:r>
              <a:rPr lang="en-AU" dirty="0" smtClean="0"/>
              <a:t>WEBQUESTIONS</a:t>
            </a:r>
          </a:p>
          <a:p>
            <a:pPr lvl="1"/>
            <a:r>
              <a:rPr lang="en-AU" dirty="0" smtClean="0"/>
              <a:t>6k questions asked by </a:t>
            </a:r>
            <a:r>
              <a:rPr lang="en-AU" dirty="0" err="1" smtClean="0"/>
              <a:t>netizens</a:t>
            </a:r>
            <a:r>
              <a:rPr lang="en-AU" dirty="0" smtClean="0"/>
              <a:t>, hand-written answers drawn from Freebase </a:t>
            </a:r>
            <a:r>
              <a:rPr lang="en-AU" dirty="0"/>
              <a:t>p</a:t>
            </a:r>
            <a:r>
              <a:rPr lang="en-AU" dirty="0" smtClean="0"/>
              <a:t>age</a:t>
            </a:r>
          </a:p>
          <a:p>
            <a:r>
              <a:rPr lang="en-AU" dirty="0" err="1" smtClean="0"/>
              <a:t>SQuAD</a:t>
            </a:r>
            <a:endParaRPr lang="en-AU" dirty="0" smtClean="0"/>
          </a:p>
          <a:p>
            <a:pPr lvl="1"/>
            <a:r>
              <a:rPr lang="en-AU" dirty="0" smtClean="0"/>
              <a:t>Latest and greatest in QA, reading comprehension based on Wikipedia paragraphs, annotated by crowdsource. 100000+ question answer pairs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40456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Mean reciprocal rank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inverse rank of the first correct answer</a:t>
            </a:r>
          </a:p>
          <a:p>
            <a:pPr lvl="1"/>
            <a:r>
              <a:rPr lang="en-AU" dirty="0" smtClean="0"/>
              <a:t>Averaged across all test instances</a:t>
            </a:r>
          </a:p>
          <a:p>
            <a:pPr lvl="1"/>
            <a:r>
              <a:rPr lang="en-AU" dirty="0" smtClean="0"/>
              <a:t>Zero if correct answer not ranked</a:t>
            </a:r>
          </a:p>
          <a:p>
            <a:r>
              <a:rPr lang="en-AU" dirty="0" smtClean="0"/>
              <a:t>Appropriate for ranking models</a:t>
            </a:r>
          </a:p>
          <a:p>
            <a:r>
              <a:rPr lang="en-AU" dirty="0" smtClean="0"/>
              <a:t>Give partial credit for near-misses</a:t>
            </a:r>
          </a:p>
          <a:p>
            <a:r>
              <a:rPr lang="en-AU" dirty="0" smtClean="0"/>
              <a:t>In non-ranking situations, just use f-score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87853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</a:t>
            </a:r>
            <a:r>
              <a:rPr lang="en-AU" dirty="0" smtClean="0"/>
              <a:t>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Approaches to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as mapping of question to a knowledge-base query</a:t>
            </a:r>
          </a:p>
          <a:p>
            <a:r>
              <a:rPr lang="en-AU" dirty="0" smtClean="0"/>
              <a:t>QA as information extraction</a:t>
            </a:r>
          </a:p>
          <a:p>
            <a:r>
              <a:rPr lang="en-AU" dirty="0"/>
              <a:t>QA as </a:t>
            </a:r>
            <a:r>
              <a:rPr lang="en-AU" dirty="0" smtClean="0"/>
              <a:t>information retrieval</a:t>
            </a:r>
          </a:p>
          <a:p>
            <a:r>
              <a:rPr lang="en-AU" dirty="0" smtClean="0"/>
              <a:t>QA as (sequential) deep learning</a:t>
            </a:r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QA Scope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Restricted-domain</a:t>
            </a:r>
          </a:p>
          <a:p>
            <a:pPr lvl="1"/>
            <a:r>
              <a:rPr lang="en-AU" dirty="0" smtClean="0"/>
              <a:t>E.g. LUNAR, 50 year-old system for asking about lunar rock samples</a:t>
            </a:r>
          </a:p>
          <a:p>
            <a:r>
              <a:rPr lang="en-AU" dirty="0" smtClean="0"/>
              <a:t>Open-domain</a:t>
            </a:r>
          </a:p>
          <a:p>
            <a:pPr lvl="1"/>
            <a:r>
              <a:rPr lang="en-AU" dirty="0" smtClean="0"/>
              <a:t>E.g. IBM Watson, modern system which won the Jeopardy challenge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anatomy of a FACTIOD question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4640782"/>
            <a:ext cx="12385376" cy="4268466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Focus</a:t>
            </a:r>
            <a:r>
              <a:rPr lang="en-AU" dirty="0" smtClean="0"/>
              <a:t> is the part of the question that “stands in” for the answer</a:t>
            </a:r>
          </a:p>
          <a:p>
            <a:pPr lvl="1"/>
            <a:r>
              <a:rPr lang="en-AU" dirty="0" smtClean="0"/>
              <a:t>Will usually disappear a full correct answer (</a:t>
            </a:r>
            <a:r>
              <a:rPr lang="en-AU" i="1" dirty="0" smtClean="0"/>
              <a:t>Bill Gates founded Microsoft</a:t>
            </a:r>
            <a:r>
              <a:rPr lang="en-AU" dirty="0" smtClean="0"/>
              <a:t>)</a:t>
            </a:r>
          </a:p>
          <a:p>
            <a:r>
              <a:rPr lang="en-AU" dirty="0" smtClean="0"/>
              <a:t>Some </a:t>
            </a:r>
            <a:r>
              <a:rPr lang="en-AU" b="1" i="1" dirty="0" err="1" smtClean="0"/>
              <a:t>Wh</a:t>
            </a:r>
            <a:r>
              <a:rPr lang="en-AU" b="1" dirty="0" smtClean="0"/>
              <a:t>-words</a:t>
            </a:r>
            <a:r>
              <a:rPr lang="en-AU" dirty="0" smtClean="0"/>
              <a:t> (</a:t>
            </a:r>
            <a:r>
              <a:rPr lang="en-AU" i="1" dirty="0" smtClean="0"/>
              <a:t>Who, where, how, when</a:t>
            </a:r>
            <a:r>
              <a:rPr lang="en-AU" dirty="0" smtClean="0"/>
              <a:t>) give general information about the type of answer required</a:t>
            </a:r>
          </a:p>
          <a:p>
            <a:r>
              <a:rPr lang="en-AU" dirty="0" smtClean="0"/>
              <a:t>For </a:t>
            </a:r>
            <a:r>
              <a:rPr lang="en-AU" i="1" dirty="0" smtClean="0"/>
              <a:t>what</a:t>
            </a:r>
            <a:r>
              <a:rPr lang="en-AU" dirty="0" smtClean="0"/>
              <a:t> and </a:t>
            </a:r>
            <a:r>
              <a:rPr lang="en-AU" i="1" dirty="0" smtClean="0"/>
              <a:t>which</a:t>
            </a:r>
            <a:r>
              <a:rPr lang="en-AU" dirty="0" smtClean="0"/>
              <a:t>, the</a:t>
            </a:r>
            <a:r>
              <a:rPr lang="en-AU" b="1" dirty="0" smtClean="0"/>
              <a:t> headword </a:t>
            </a:r>
            <a:r>
              <a:rPr lang="en-AU" dirty="0" smtClean="0"/>
              <a:t>gives more info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33848" y="2428528"/>
            <a:ext cx="921702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What company did Bill Gates found? 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3225763" y="736613"/>
            <a:ext cx="432594" cy="3528392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000" y="1381700"/>
            <a:ext cx="1368152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Focus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2054052" y="3020741"/>
            <a:ext cx="504056" cy="1191844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3808" y="3613949"/>
            <a:ext cx="190821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err="1" smtClean="0">
                <a:solidFill>
                  <a:srgbClr val="0070C0"/>
                </a:solidFill>
                <a:latin typeface="Century Schoolbook" panose="02040604050505020304" pitchFamily="18" charset="0"/>
              </a:rPr>
              <a:t>Wh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-word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Right Brace 9"/>
          <p:cNvSpPr/>
          <p:nvPr/>
        </p:nvSpPr>
        <p:spPr>
          <a:xfrm rot="16200000" flipH="1">
            <a:off x="3868098" y="2536542"/>
            <a:ext cx="516075" cy="2160240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6035" y="3580656"/>
            <a:ext cx="22682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>
                <a:solidFill>
                  <a:srgbClr val="0070C0"/>
                </a:solidFill>
                <a:latin typeface="Century Schoolbook" panose="02040604050505020304" pitchFamily="18" charset="0"/>
              </a:rPr>
              <a:t>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eadword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Logical forms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KB-driven QA, goal is to convert questions to a </a:t>
            </a:r>
            <a:r>
              <a:rPr lang="en-AU" b="1" dirty="0" smtClean="0"/>
              <a:t>logical form </a:t>
            </a:r>
            <a:r>
              <a:rPr lang="en-AU" dirty="0" smtClean="0"/>
              <a:t>appropriate for database query (semantic parsing)</a:t>
            </a:r>
          </a:p>
          <a:p>
            <a:r>
              <a:rPr lang="en-AU" dirty="0" smtClean="0"/>
              <a:t>Logical forms typically include</a:t>
            </a:r>
          </a:p>
          <a:p>
            <a:pPr lvl="1"/>
            <a:r>
              <a:rPr lang="en-AU" dirty="0" smtClean="0"/>
              <a:t>Named entities, e.g. BILL_GATES</a:t>
            </a:r>
            <a:endParaRPr lang="en-AU" dirty="0"/>
          </a:p>
          <a:p>
            <a:pPr lvl="1"/>
            <a:r>
              <a:rPr lang="en-AU" dirty="0" smtClean="0"/>
              <a:t>Predicates, e.g. founder-of</a:t>
            </a:r>
          </a:p>
          <a:p>
            <a:pPr lvl="1"/>
            <a:r>
              <a:rPr lang="en-AU" dirty="0" smtClean="0"/>
              <a:t>Variables, e.g. ?x, ?y</a:t>
            </a:r>
          </a:p>
          <a:p>
            <a:pPr lvl="1"/>
            <a:r>
              <a:rPr lang="en-AU" dirty="0" smtClean="0"/>
              <a:t>Logical connectives (^, v, ⌐) and quantifiers (</a:t>
            </a:r>
          </a:p>
          <a:p>
            <a:pPr lvl="1"/>
            <a:endParaRPr lang="en-AU" dirty="0" smtClean="0"/>
          </a:p>
          <a:p>
            <a:pPr marL="444500" lvl="1" indent="0" rtl="0">
              <a:buNone/>
            </a:pPr>
            <a:r>
              <a:rPr lang="en-AU" dirty="0">
                <a:solidFill>
                  <a:schemeClr val="bg1"/>
                </a:solidFill>
              </a:rPr>
              <a:t>What company did Bill Gates found? </a:t>
            </a:r>
            <a:r>
              <a:rPr lang="en-AU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444500" lvl="1" indent="0">
              <a:buNone/>
            </a:pPr>
            <a:r>
              <a:rPr lang="en-AU" dirty="0"/>
              <a:t>f</a:t>
            </a:r>
            <a:r>
              <a:rPr lang="en-AU" dirty="0" smtClean="0"/>
              <a:t>ounder-of(BILL_GATES, ?x) ^ company(?x)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9271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Semantic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simple questions in small domains, rules work well</a:t>
            </a:r>
          </a:p>
          <a:p>
            <a:r>
              <a:rPr lang="en-AU" dirty="0" smtClean="0"/>
              <a:t>With supervised data, can learn general mappings between dependency parse fragments and logical forms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To scale up to a wide variety of forms</a:t>
            </a:r>
          </a:p>
          <a:p>
            <a:pPr lvl="1"/>
            <a:r>
              <a:rPr lang="en-AU" dirty="0" smtClean="0"/>
              <a:t>learn how to paraphrase using machine translation; or</a:t>
            </a:r>
            <a:endParaRPr lang="en-AU" dirty="0"/>
          </a:p>
          <a:p>
            <a:pPr marL="889000" lvl="2">
              <a:spcBef>
                <a:spcPts val="2600"/>
              </a:spcBef>
            </a:pPr>
            <a:r>
              <a:rPr lang="en-AU" dirty="0"/>
              <a:t>align results </a:t>
            </a:r>
            <a:r>
              <a:rPr lang="en-AU" dirty="0" smtClean="0"/>
              <a:t>of large scale unsupervised</a:t>
            </a:r>
            <a:r>
              <a:rPr lang="en-AU" i="1" dirty="0" smtClean="0"/>
              <a:t> </a:t>
            </a:r>
            <a:r>
              <a:rPr lang="en-AU" dirty="0" smtClean="0"/>
              <a:t>relation extraction with </a:t>
            </a:r>
            <a:r>
              <a:rPr lang="en-AU" dirty="0"/>
              <a:t>existing </a:t>
            </a:r>
            <a:r>
              <a:rPr lang="en-AU" dirty="0" smtClean="0"/>
              <a:t>KBs</a:t>
            </a:r>
            <a:endParaRPr lang="en-AU" dirty="0"/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2" y="3868688"/>
            <a:ext cx="6624736" cy="19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6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 Information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Purely unsupervised</a:t>
            </a:r>
          </a:p>
          <a:p>
            <a:r>
              <a:rPr lang="en-AU" dirty="0" smtClean="0"/>
              <a:t>Use POS regex (chunking) and normalization 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Bill Gates </a:t>
            </a:r>
            <a:r>
              <a:rPr lang="en-AU" i="1" dirty="0" smtClean="0">
                <a:solidFill>
                  <a:srgbClr val="FF0000"/>
                </a:solidFill>
              </a:rPr>
              <a:t>is a founder of </a:t>
            </a:r>
            <a:r>
              <a:rPr lang="en-AU" i="1" dirty="0" smtClean="0">
                <a:solidFill>
                  <a:srgbClr val="0070C0"/>
                </a:solidFill>
              </a:rPr>
              <a:t>Microsoft</a:t>
            </a:r>
            <a:r>
              <a:rPr lang="en-AU" i="1" dirty="0" smtClean="0"/>
              <a:t>, a software company </a:t>
            </a:r>
            <a:r>
              <a:rPr lang="en-AU" i="1" dirty="0" smtClean="0">
                <a:solidFill>
                  <a:srgbClr val="FF0000"/>
                </a:solidFill>
              </a:rPr>
              <a:t>based in </a:t>
            </a:r>
            <a:r>
              <a:rPr lang="en-AU" i="1" dirty="0" smtClean="0">
                <a:solidFill>
                  <a:srgbClr val="0070C0"/>
                </a:solidFill>
              </a:rPr>
              <a:t>Redmond, Washington</a:t>
            </a:r>
            <a:r>
              <a:rPr lang="en-AU" i="1" dirty="0" smtClean="0"/>
              <a:t>.</a:t>
            </a:r>
            <a:endParaRPr lang="en-AU" i="1" dirty="0"/>
          </a:p>
          <a:p>
            <a:pPr marL="0" indent="0">
              <a:buNone/>
            </a:pPr>
            <a:r>
              <a:rPr lang="en-AU" dirty="0" smtClean="0"/>
              <a:t>&lt;</a:t>
            </a:r>
            <a:r>
              <a:rPr lang="en-AU" i="1" dirty="0">
                <a:solidFill>
                  <a:srgbClr val="0070C0"/>
                </a:solidFill>
              </a:rPr>
              <a:t> Bill </a:t>
            </a:r>
            <a:r>
              <a:rPr lang="en-AU" i="1" dirty="0" smtClean="0">
                <a:solidFill>
                  <a:srgbClr val="0070C0"/>
                </a:solidFill>
              </a:rPr>
              <a:t>Gates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be a founder of 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Microsoft 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br>
              <a:rPr lang="en-AU" i="1" dirty="0" smtClean="0">
                <a:solidFill>
                  <a:schemeClr val="bg1"/>
                </a:solidFill>
              </a:rPr>
            </a:br>
            <a:r>
              <a:rPr lang="en-AU" i="1" dirty="0" smtClean="0">
                <a:solidFill>
                  <a:schemeClr val="bg1"/>
                </a:solidFill>
              </a:rPr>
              <a:t>&lt;</a:t>
            </a:r>
            <a:r>
              <a:rPr lang="en-AU" i="1" dirty="0" smtClean="0">
                <a:solidFill>
                  <a:srgbClr val="0070C0"/>
                </a:solidFill>
              </a:rPr>
              <a:t> Microsoft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based in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Redmond, </a:t>
            </a:r>
            <a:r>
              <a:rPr lang="en-AU" i="1" dirty="0" smtClean="0">
                <a:solidFill>
                  <a:srgbClr val="0070C0"/>
                </a:solidFill>
              </a:rPr>
              <a:t>Washington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endParaRPr lang="en-AU" dirty="0"/>
          </a:p>
          <a:p>
            <a:r>
              <a:rPr lang="en-AU" dirty="0" smtClean="0"/>
              <a:t>Main difficulty: Lots of junk!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After entity linking, different possible realisations can be linked together by known relations in database</a:t>
            </a:r>
          </a:p>
        </p:txBody>
      </p:sp>
    </p:spTree>
    <p:extLst>
      <p:ext uri="{BB962C8B-B14F-4D97-AF65-F5344CB8AC3E}">
        <p14:creationId xmlns:p14="http://schemas.microsoft.com/office/powerpoint/2010/main" val="1095238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Some Harder (to parse)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 rtl="0">
              <a:spcBef>
                <a:spcPts val="2600"/>
              </a:spcBef>
              <a:buNone/>
            </a:pPr>
            <a:r>
              <a:rPr lang="en-AU" sz="3400" dirty="0" smtClean="0"/>
              <a:t>What is the city where the Eiffel Tower is located?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sz="3400" dirty="0"/>
          </a:p>
          <a:p>
            <a:pPr marL="0" indent="0">
              <a:buNone/>
            </a:pPr>
            <a:r>
              <a:rPr lang="en-AU" dirty="0"/>
              <a:t>l</a:t>
            </a:r>
            <a:r>
              <a:rPr lang="en-AU" dirty="0" smtClean="0"/>
              <a:t>ocated-in(</a:t>
            </a:r>
            <a:r>
              <a:rPr lang="en-AU" dirty="0" err="1" smtClean="0"/>
              <a:t>EIFFEL_TOWER,?x</a:t>
            </a:r>
            <a:r>
              <a:rPr lang="en-AU" dirty="0" smtClean="0"/>
              <a:t>) ^ </a:t>
            </a:r>
            <a:r>
              <a:rPr lang="en-AU" i="1" dirty="0" smtClean="0"/>
              <a:t>city</a:t>
            </a:r>
            <a:r>
              <a:rPr lang="en-AU" dirty="0" smtClean="0"/>
              <a:t>(?x) 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How many countries are there in the United Nations?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i="1" dirty="0" smtClean="0"/>
              <a:t>Count</a:t>
            </a:r>
            <a:r>
              <a:rPr lang="en-AU" dirty="0" smtClean="0"/>
              <a:t>(∀ ?x </a:t>
            </a:r>
            <a:r>
              <a:rPr lang="en-AU" dirty="0" err="1" smtClean="0"/>
              <a:t>s.t.</a:t>
            </a:r>
            <a:r>
              <a:rPr lang="en-AU" dirty="0" smtClean="0"/>
              <a:t> member-of(?x, UNITED_NATIONS))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What kind of mammal lays eggs?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t</a:t>
            </a:r>
            <a:r>
              <a:rPr lang="en-AU" dirty="0" smtClean="0"/>
              <a:t>ype-of(?x, MAMMAL)^egg-laying(?x)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When was the Declaration of Independence signed?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y</a:t>
            </a:r>
            <a:r>
              <a:rPr lang="en-AU" dirty="0" smtClean="0"/>
              <a:t>ear-signed(DECLARATION_OF_INDEPENDANCE, ?x)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816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Words>1170</Words>
  <Application>Microsoft Office PowerPoint</Application>
  <PresentationFormat>Custom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New_Template7</vt:lpstr>
      <vt:lpstr>Question Answering</vt:lpstr>
      <vt:lpstr>What is question answering?</vt:lpstr>
      <vt:lpstr>Approaches to QA</vt:lpstr>
      <vt:lpstr>QA Scope</vt:lpstr>
      <vt:lpstr>The anatomy of a FACTIOD question</vt:lpstr>
      <vt:lpstr>Logical forms</vt:lpstr>
      <vt:lpstr>Semantic Parsing</vt:lpstr>
      <vt:lpstr>Open Information extraction</vt:lpstr>
      <vt:lpstr>Some Harder (to parse) Questions</vt:lpstr>
      <vt:lpstr>Query Formulation for IR QA</vt:lpstr>
      <vt:lpstr>Answer type recognition</vt:lpstr>
      <vt:lpstr>Answer type examples</vt:lpstr>
      <vt:lpstr>Passage Retrieval</vt:lpstr>
      <vt:lpstr>Features for passage retrieval</vt:lpstr>
      <vt:lpstr>Answer extraction </vt:lpstr>
      <vt:lpstr>Features for answer extraction</vt:lpstr>
      <vt:lpstr>END-TO-END example: IBM Watson</vt:lpstr>
      <vt:lpstr>Question Processing</vt:lpstr>
      <vt:lpstr>Candidate answer generation</vt:lpstr>
      <vt:lpstr>Answer selection</vt:lpstr>
      <vt:lpstr>Corpora for QA</vt:lpstr>
      <vt:lpstr>Mean reciprocal rank 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537</cp:revision>
  <dcterms:modified xsi:type="dcterms:W3CDTF">2017-04-03T13:01:32Z</dcterms:modified>
</cp:coreProperties>
</file>