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8" r:id="rId18"/>
    <p:sldId id="273" r:id="rId19"/>
    <p:sldId id="274" r:id="rId20"/>
    <p:sldId id="279" r:id="rId21"/>
    <p:sldId id="275" r:id="rId22"/>
    <p:sldId id="276" r:id="rId23"/>
    <p:sldId id="277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37" autoAdjust="0"/>
  </p:normalViewPr>
  <p:slideViewPr>
    <p:cSldViewPr>
      <p:cViewPr>
        <p:scale>
          <a:sx n="50" d="100"/>
          <a:sy n="50" d="100"/>
        </p:scale>
        <p:origin x="-444" y="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Distributional Semantics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</a:t>
            </a:r>
            <a:r>
              <a:rPr lang="en-AU" smtClean="0"/>
              <a:t>LECTURE </a:t>
            </a:r>
            <a:r>
              <a:rPr lang="en-AU" smtClean="0"/>
              <a:t>9 </a:t>
            </a:r>
            <a:endParaRPr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15659" r="6" b="-4641"/>
          <a:stretch/>
        </p:blipFill>
        <p:spPr bwMode="auto">
          <a:xfrm>
            <a:off x="7582520" y="628328"/>
            <a:ext cx="4931419" cy="46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Uses of association measures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Collocation extraction</a:t>
            </a:r>
          </a:p>
          <a:p>
            <a:r>
              <a:rPr lang="en-AU" dirty="0" smtClean="0"/>
              <a:t>Word similarity</a:t>
            </a:r>
          </a:p>
          <a:p>
            <a:r>
              <a:rPr lang="en-AU" dirty="0"/>
              <a:t>L</a:t>
            </a:r>
            <a:r>
              <a:rPr lang="en-AU" dirty="0" smtClean="0"/>
              <a:t>exicon creation</a:t>
            </a:r>
          </a:p>
          <a:p>
            <a:r>
              <a:rPr lang="en-AU" dirty="0" smtClean="0"/>
              <a:t>Weighting for vector space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4833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Vector space model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Fundamental idea: represent meaning as a vector</a:t>
            </a:r>
          </a:p>
          <a:p>
            <a:r>
              <a:rPr lang="en-AU" dirty="0"/>
              <a:t>O</a:t>
            </a:r>
            <a:r>
              <a:rPr lang="en-AU" dirty="0" smtClean="0"/>
              <a:t>ne matrix, two </a:t>
            </a:r>
            <a:r>
              <a:rPr lang="en-AU" dirty="0"/>
              <a:t>viewpoints</a:t>
            </a:r>
            <a:endParaRPr lang="en-AU" dirty="0" smtClean="0"/>
          </a:p>
          <a:p>
            <a:pPr lvl="1"/>
            <a:r>
              <a:rPr lang="en-AU" dirty="0" smtClean="0"/>
              <a:t>Documents represented by their words (web search)</a:t>
            </a:r>
          </a:p>
          <a:p>
            <a:pPr lvl="1"/>
            <a:r>
              <a:rPr lang="en-AU" dirty="0" smtClean="0"/>
              <a:t>Words represented by their documents (text analysis)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94753"/>
              </p:ext>
            </p:extLst>
          </p:nvPr>
        </p:nvGraphicFramePr>
        <p:xfrm>
          <a:off x="453728" y="4804792"/>
          <a:ext cx="6912768" cy="3179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198154"/>
                <a:gridCol w="1227962"/>
                <a:gridCol w="1195070"/>
                <a:gridCol w="1159828"/>
                <a:gridCol w="835610"/>
              </a:tblGrid>
              <a:tr h="616194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425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426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427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372552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4000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state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0033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fun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-0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6402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7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62703"/>
              </p:ext>
            </p:extLst>
          </p:nvPr>
        </p:nvGraphicFramePr>
        <p:xfrm>
          <a:off x="5350271" y="5884912"/>
          <a:ext cx="7128793" cy="3124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649"/>
                <a:gridCol w="1235596"/>
                <a:gridCol w="1266336"/>
                <a:gridCol w="1232416"/>
                <a:gridCol w="1196073"/>
                <a:gridCol w="861723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state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fun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392589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4233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425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0486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426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70999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427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35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677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Manipulating the VSM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Weighting the values</a:t>
            </a:r>
          </a:p>
          <a:p>
            <a:r>
              <a:rPr lang="en-AU" dirty="0" smtClean="0"/>
              <a:t>Creating low-dimensional dense vectors</a:t>
            </a:r>
          </a:p>
          <a:p>
            <a:r>
              <a:rPr lang="en-AU" dirty="0" smtClean="0"/>
              <a:t>Comparing vectors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8844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Tf-idf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Standard weighting scheme for information retrieval</a:t>
            </a:r>
          </a:p>
          <a:p>
            <a:r>
              <a:rPr lang="en-AU" dirty="0" smtClean="0"/>
              <a:t>Also discounts common words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56170"/>
              </p:ext>
            </p:extLst>
          </p:nvPr>
        </p:nvGraphicFramePr>
        <p:xfrm>
          <a:off x="453728" y="3868688"/>
          <a:ext cx="6192688" cy="5184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276"/>
                <a:gridCol w="740924"/>
                <a:gridCol w="1377627"/>
                <a:gridCol w="1466689"/>
                <a:gridCol w="1059276"/>
                <a:gridCol w="488896"/>
              </a:tblGrid>
              <a:tr h="85838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the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country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510043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6374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425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  <a:p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54779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426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5565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427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37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252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2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255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1" dirty="0" err="1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/>
                        </a:rPr>
                        <a:t>df</a:t>
                      </a:r>
                      <a:endParaRPr lang="en-AU" i="1" dirty="0" smtClean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500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14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8569"/>
              </p:ext>
            </p:extLst>
          </p:nvPr>
        </p:nvGraphicFramePr>
        <p:xfrm>
          <a:off x="6862441" y="4267443"/>
          <a:ext cx="5688632" cy="4176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056"/>
                <a:gridCol w="680616"/>
                <a:gridCol w="859909"/>
                <a:gridCol w="1256791"/>
                <a:gridCol w="859909"/>
                <a:gridCol w="1058351"/>
              </a:tblGrid>
              <a:tr h="93331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the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country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511642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9341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425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  <a:p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25.8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6.2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56832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426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5.2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737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427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mtClean="0"/>
                        <a:t>0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18.5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965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29992" y="2788568"/>
            <a:ext cx="223224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t</a:t>
            </a:r>
            <a:r>
              <a:rPr lang="en-AU" sz="3200" i="1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f</a:t>
            </a:r>
            <a:r>
              <a:rPr lang="en-AU" sz="32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AU" sz="32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matrix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8664" y="3220616"/>
            <a:ext cx="2736304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t</a:t>
            </a:r>
            <a:r>
              <a:rPr lang="en-AU" sz="3200" i="1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f-idf</a:t>
            </a:r>
            <a:r>
              <a:rPr lang="en-AU" sz="32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AU" sz="32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matrix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82520" y="2422725"/>
                <a:ext cx="2531399" cy="9963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𝑖𝑑𝑓</m:t>
                          </m:r>
                        </m:e>
                        <m:sub>
                          <m:r>
                            <a:rPr kumimoji="0" lang="en-AU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  <m:t>𝑤</m:t>
                          </m:r>
                        </m:sub>
                      </m:sSub>
                      <m:r>
                        <a:rPr kumimoji="0" lang="en-AU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Avenir Next Medium"/>
                          <a:cs typeface="Avenir Next Medium"/>
                          <a:sym typeface="Avenir Next Medium"/>
                        </a:rPr>
                        <m:t>=</m:t>
                      </m:r>
                      <m:func>
                        <m:funcPr>
                          <m:ctrlPr>
                            <a:rPr kumimoji="0" lang="en-AU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ea typeface="Avenir Next Medium"/>
                              <a:cs typeface="Avenir Next Medium"/>
                              <a:sym typeface="Avenir Next Medium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AU" sz="2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ea typeface="Avenir Next Medium"/>
                              <a:cs typeface="Avenir Next Medium"/>
                              <a:sym typeface="Avenir Next Medium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0" lang="en-AU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fPr>
                            <m:num>
                              <m:r>
                                <a:rPr kumimoji="0" lang="en-AU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  <m:t>|</m:t>
                              </m:r>
                              <m:r>
                                <a:rPr kumimoji="0" lang="en-AU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  <m:t>𝐷</m:t>
                              </m:r>
                              <m:r>
                                <a:rPr kumimoji="0" lang="en-AU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  <m:t>|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AU" sz="2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FillTx/>
                                      <a:latin typeface="Cambria Math"/>
                                      <a:sym typeface="Avenir Next Medium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kumimoji="0" lang="en-AU" sz="2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FillTx/>
                                      <a:latin typeface="Cambria Math"/>
                                      <a:sym typeface="Avenir Next Medium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kumimoji="0" lang="en-AU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Avenir Next Medium"/>
                          <a:cs typeface="Avenir Next Medium"/>
                          <a:sym typeface="Avenir Next Medium"/>
                        </a:rPr>
                        <m:t> </m:t>
                      </m:r>
                    </m:oMath>
                  </m:oMathPara>
                </a14:m>
                <a:endParaRPr kumimoji="0" lang="en-AU" sz="2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ea typeface="Avenir Next Medium"/>
                  <a:cs typeface="Avenir Next Medium"/>
                  <a:sym typeface="Avenir Next Medium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20" y="2422725"/>
                <a:ext cx="2531399" cy="9963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907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Dimensionality reduction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Term-document matrices are very </a:t>
            </a:r>
            <a:r>
              <a:rPr lang="en-AU" i="1" dirty="0" smtClean="0"/>
              <a:t>sparse</a:t>
            </a:r>
            <a:endParaRPr lang="en-AU" dirty="0" smtClean="0"/>
          </a:p>
          <a:p>
            <a:r>
              <a:rPr lang="en-AU" dirty="0" smtClean="0"/>
              <a:t>Dimensionality reduction: create shorter, denser vectors</a:t>
            </a:r>
          </a:p>
          <a:p>
            <a:r>
              <a:rPr lang="en-AU" dirty="0" smtClean="0"/>
              <a:t>More practical (less features)</a:t>
            </a:r>
          </a:p>
          <a:p>
            <a:r>
              <a:rPr lang="en-AU" dirty="0" smtClean="0"/>
              <a:t>More generalizable (less </a:t>
            </a:r>
            <a:r>
              <a:rPr lang="en-AU" dirty="0" err="1" smtClean="0"/>
              <a:t>overfitting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Captures synonymy</a:t>
            </a:r>
          </a:p>
          <a:p>
            <a:r>
              <a:rPr lang="en-AU" smtClean="0"/>
              <a:t>Remove noise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7760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Singular value Decomposition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901066" y="2379062"/>
            <a:ext cx="2865030" cy="2160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99044" y="2214439"/>
                <a:ext cx="2487732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sym typeface="Avenir Next Medium"/>
                        </a:rPr>
                        <m:t>𝐴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sym typeface="Avenir Next Medium"/>
                        </a:rPr>
                        <m:t>=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sym typeface="Avenir Next Medium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0" lang="el-G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sym typeface="Avenir Next Medium"/>
                        </a:rPr>
                        <m:t>Σ</m:t>
                      </m:r>
                      <m:sSup>
                        <m:sSupPr>
                          <m:ctrlPr>
                            <a:rPr kumimoji="0" lang="en-AU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sSupPr>
                        <m:e>
                          <m:r>
                            <a:rPr lang="en-AU" sz="4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kumimoji="0" lang="en-AU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AU" sz="4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Century Schoolbook" panose="02040604050505020304" pitchFamily="18" charset="0"/>
                  <a:sym typeface="Avenir Next Medium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044" y="2214439"/>
                <a:ext cx="2487732" cy="7181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42160" y="2792333"/>
            <a:ext cx="36004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6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A</a:t>
            </a: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/>
            </a:r>
            <a:b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</a:b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(term-document matrix)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1880" y="1492424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|D|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0328" y="3171150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|V|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2270574" y="4461398"/>
            <a:ext cx="360040" cy="902811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5082" y="2643844"/>
                <a:ext cx="2576998" cy="17514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82" y="2643844"/>
                <a:ext cx="2576998" cy="17514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93900" y="4732784"/>
            <a:ext cx="277219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U</a:t>
            </a: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/>
            </a:r>
            <a:b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</a:b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(new </a:t>
            </a: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term matrix)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3074" y="6749008"/>
            <a:ext cx="344109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680" y="7541096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|V|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17090" y="7013791"/>
                <a:ext cx="3153062" cy="17514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5.5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−1.3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8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.9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−1.9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090" y="7013791"/>
                <a:ext cx="3153062" cy="1751442"/>
              </a:xfrm>
              <a:prstGeom prst="rect">
                <a:avLst/>
              </a:prstGeom>
              <a:blipFill rotWithShape="1">
                <a:blip r:embed="rId4"/>
                <a:stretch>
                  <a:fillRect r="-52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181920" y="5740896"/>
            <a:ext cx="108012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66696" y="4660776"/>
            <a:ext cx="3528392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V</a:t>
            </a:r>
            <a:r>
              <a:rPr lang="en-AU" sz="3600" i="1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T</a:t>
            </a: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/>
            </a:r>
            <a:b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</a:b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(new </a:t>
            </a: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document matrix)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81986" y="6749008"/>
            <a:ext cx="3441094" cy="2160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98644" y="7325072"/>
            <a:ext cx="61206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326002" y="6821016"/>
                <a:ext cx="3153062" cy="1783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0.2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4.0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−4.1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2.6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6.1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−0.2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1.9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−1.8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002" y="6821016"/>
                <a:ext cx="3153062" cy="1783309"/>
              </a:xfrm>
              <a:prstGeom prst="rect">
                <a:avLst/>
              </a:prstGeom>
              <a:blipFill rotWithShape="1">
                <a:blip r:embed="rId5"/>
                <a:stretch>
                  <a:fillRect r="-50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9814768" y="5812904"/>
            <a:ext cx="173529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|D|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60661" y="3674626"/>
            <a:ext cx="2394267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kumimoji="0" lang="en-AU" sz="32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=Rank(A)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8396" y="4732784"/>
            <a:ext cx="277219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Σ</a:t>
            </a: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/>
            </a:r>
            <a:b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</a:b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(singular values</a:t>
            </a: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34248" y="6699542"/>
            <a:ext cx="3564396" cy="21602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46416" y="5740896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30192" y="7469088"/>
            <a:ext cx="61206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6256" y="6948391"/>
                <a:ext cx="2576998" cy="1783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9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.1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4.4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2.3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256" y="6948391"/>
                <a:ext cx="2576998" cy="1783309"/>
              </a:xfrm>
              <a:prstGeom prst="rect">
                <a:avLst/>
              </a:prstGeom>
              <a:blipFill rotWithShape="1">
                <a:blip r:embed="rId6"/>
                <a:stretch>
                  <a:fillRect r="-290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265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  <p:bldP spid="17" grpId="0"/>
      <p:bldP spid="12" grpId="0" animBg="1"/>
      <p:bldP spid="13" grpId="0"/>
      <p:bldP spid="20" grpId="0"/>
      <p:bldP spid="21" grpId="0" animBg="1"/>
      <p:bldP spid="22" grpId="0"/>
      <p:bldP spid="24" grpId="0"/>
      <p:bldP spid="25" grpId="0"/>
      <p:bldP spid="26" grpId="0"/>
      <p:bldP spid="27" grpId="0" animBg="1"/>
      <p:bldP spid="28" grpId="0"/>
      <p:bldP spid="29" grpId="0"/>
      <p:bldP spid="30" grpId="0"/>
      <p:bldP spid="31" grpId="0"/>
      <p:bldP spid="34" grpId="0"/>
      <p:bldP spid="35" grpId="0" animBg="1"/>
      <p:bldP spid="36" grpId="0"/>
      <p:bldP spid="37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Truncating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Truncating </a:t>
            </a:r>
            <a:r>
              <a:rPr lang="en-AU" sz="3200" i="1" dirty="0" smtClean="0">
                <a:solidFill>
                  <a:schemeClr val="bg1"/>
                </a:solidFill>
              </a:rPr>
              <a:t>U, Σ, </a:t>
            </a:r>
            <a:r>
              <a:rPr lang="en-AU" sz="3200" dirty="0" smtClean="0">
                <a:solidFill>
                  <a:schemeClr val="bg1"/>
                </a:solidFill>
              </a:rPr>
              <a:t>and</a:t>
            </a:r>
            <a:r>
              <a:rPr lang="en-AU" sz="3200" i="1" dirty="0" smtClean="0">
                <a:solidFill>
                  <a:schemeClr val="bg1"/>
                </a:solidFill>
              </a:rPr>
              <a:t> </a:t>
            </a:r>
            <a:r>
              <a:rPr lang="en-AU" sz="3200" i="1" dirty="0">
                <a:solidFill>
                  <a:schemeClr val="bg1"/>
                </a:solidFill>
              </a:rPr>
              <a:t>V</a:t>
            </a:r>
            <a:r>
              <a:rPr lang="en-AU" sz="3200" i="1" baseline="30000" dirty="0">
                <a:solidFill>
                  <a:schemeClr val="bg1"/>
                </a:solidFill>
              </a:rPr>
              <a:t>T</a:t>
            </a:r>
            <a:r>
              <a:rPr lang="en-AU" sz="3200" i="1" dirty="0" smtClean="0">
                <a:solidFill>
                  <a:schemeClr val="bg1"/>
                </a:solidFill>
              </a:rPr>
              <a:t> </a:t>
            </a:r>
            <a:r>
              <a:rPr lang="en-AU" dirty="0" smtClean="0"/>
              <a:t>to </a:t>
            </a:r>
            <a:r>
              <a:rPr lang="en-AU" i="1" dirty="0" smtClean="0"/>
              <a:t>k</a:t>
            </a:r>
            <a:r>
              <a:rPr lang="en-AU" dirty="0" smtClean="0"/>
              <a:t> dimensions produces best possible </a:t>
            </a:r>
            <a:r>
              <a:rPr lang="en-AU" i="1" dirty="0" smtClean="0"/>
              <a:t>k</a:t>
            </a:r>
            <a:r>
              <a:rPr lang="en-AU" dirty="0" smtClean="0"/>
              <a:t> rank approximation of original matrix</a:t>
            </a:r>
          </a:p>
          <a:p>
            <a:r>
              <a:rPr lang="en-AU" dirty="0" smtClean="0"/>
              <a:t>So truncated, </a:t>
            </a:r>
            <a:r>
              <a:rPr lang="en-AU" i="1" dirty="0" err="1" smtClean="0"/>
              <a:t>U</a:t>
            </a:r>
            <a:r>
              <a:rPr lang="en-AU" i="1" baseline="-25000" dirty="0" err="1" smtClean="0"/>
              <a:t>k</a:t>
            </a:r>
            <a:r>
              <a:rPr lang="en-AU" baseline="-25000" dirty="0" smtClean="0"/>
              <a:t> </a:t>
            </a:r>
            <a:r>
              <a:rPr lang="en-AU" dirty="0" smtClean="0"/>
              <a:t>(or </a:t>
            </a:r>
            <a:r>
              <a:rPr lang="en-AU" dirty="0" err="1" smtClean="0"/>
              <a:t>V</a:t>
            </a:r>
            <a:r>
              <a:rPr lang="en-AU" sz="3200" i="1" baseline="-25000" dirty="0" err="1">
                <a:solidFill>
                  <a:schemeClr val="bg1"/>
                </a:solidFill>
              </a:rPr>
              <a:t>k</a:t>
            </a:r>
            <a:r>
              <a:rPr lang="en-AU" sz="3200" i="1" baseline="30000" dirty="0" err="1" smtClean="0">
                <a:solidFill>
                  <a:schemeClr val="bg1"/>
                </a:solidFill>
              </a:rPr>
              <a:t>T</a:t>
            </a:r>
            <a:r>
              <a:rPr lang="en-AU" sz="3200" i="1" baseline="30000" dirty="0" smtClean="0">
                <a:solidFill>
                  <a:schemeClr val="bg1"/>
                </a:solidFill>
              </a:rPr>
              <a:t> </a:t>
            </a:r>
            <a:r>
              <a:rPr lang="en-AU" dirty="0" smtClean="0"/>
              <a:t>) is a new low dimensional representation of the word (or document)</a:t>
            </a:r>
          </a:p>
          <a:p>
            <a:r>
              <a:rPr lang="en-AU" dirty="0" smtClean="0"/>
              <a:t>Typical values for </a:t>
            </a:r>
            <a:r>
              <a:rPr lang="en-AU" i="1" dirty="0" smtClean="0"/>
              <a:t>k</a:t>
            </a:r>
            <a:r>
              <a:rPr lang="en-AU" dirty="0" smtClean="0"/>
              <a:t> are 100-5000</a:t>
            </a:r>
          </a:p>
          <a:p>
            <a:r>
              <a:rPr lang="en-AU" dirty="0" smtClean="0"/>
              <a:t>When applied to words in documents, often called LSA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>
            <a:off x="6358384" y="7505093"/>
            <a:ext cx="360040" cy="902811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6502" y="5568616"/>
            <a:ext cx="277219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U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5776" y="6893025"/>
            <a:ext cx="5112568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80" y="7685113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|V|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7764" y="7157808"/>
                <a:ext cx="5220580" cy="17514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5.5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−1.3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2.4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4.7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8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.9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−3.3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−1.9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4" y="7157808"/>
                <a:ext cx="5220580" cy="17514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190032" y="5990213"/>
            <a:ext cx="108012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86576" y="5524872"/>
            <a:ext cx="169207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i="1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U</a:t>
            </a:r>
            <a:r>
              <a:rPr lang="en-AU" sz="3600" i="1" baseline="-25000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k</a:t>
            </a:r>
            <a:endParaRPr kumimoji="0" lang="en-AU" sz="2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69818" y="6821016"/>
            <a:ext cx="380113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90432" y="7613104"/>
            <a:ext cx="122413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|V|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13834" y="7069866"/>
                <a:ext cx="3657118" cy="1783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sym typeface="Avenir Next Medium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AU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sym typeface="Avenir Next Medium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0.3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5.5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−1.3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3.7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2.4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1.1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4.7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AU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FillTx/>
                                        <a:latin typeface="Cambria Math"/>
                                        <a:sym typeface="Avenir Next Medium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2</m:t>
                                      </m:r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.9</m:t>
                                      </m:r>
                                    </m:e>
                                    <m:e>
                                      <m:r>
                                        <a:rPr kumimoji="0" lang="en-AU" sz="24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FillTx/>
                                          <a:latin typeface="Cambria Math"/>
                                          <a:sym typeface="Avenir Next Medium"/>
                                        </a:rPr>
                                        <m:t>−2.1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0" lang="en-AU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FillTx/>
                                    <a:latin typeface="Cambria Math"/>
                                    <a:sym typeface="Avenir Next Medium"/>
                                  </a:rPr>
                                  <m:t>−3.3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AU" sz="2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34" y="7069866"/>
                <a:ext cx="3657118" cy="178330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276697" y="5876901"/>
            <a:ext cx="108012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k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0152" y="6079348"/>
            <a:ext cx="108012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k</a:t>
            </a:r>
            <a:endParaRPr kumimoji="0" lang="en-AU" sz="3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70152" y="6427683"/>
            <a:ext cx="0" cy="3057629"/>
          </a:xfrm>
          <a:prstGeom prst="line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4680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more Dimensionality reduction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Principal components analysis (PCA)</a:t>
            </a:r>
          </a:p>
          <a:p>
            <a:r>
              <a:rPr lang="en-AU" dirty="0" smtClean="0"/>
              <a:t>Independent components analysis</a:t>
            </a:r>
          </a:p>
          <a:p>
            <a:r>
              <a:rPr lang="en-AU" dirty="0" smtClean="0"/>
              <a:t>Factor analysis</a:t>
            </a:r>
          </a:p>
          <a:p>
            <a:r>
              <a:rPr lang="en-AU" dirty="0" smtClean="0"/>
              <a:t>Nonnegative matrix factorization</a:t>
            </a:r>
          </a:p>
          <a:p>
            <a:r>
              <a:rPr lang="en-AU" dirty="0" smtClean="0"/>
              <a:t>Latent </a:t>
            </a:r>
            <a:r>
              <a:rPr lang="en-AU" dirty="0" err="1" smtClean="0"/>
              <a:t>Dirichlet</a:t>
            </a:r>
            <a:r>
              <a:rPr lang="en-AU" dirty="0" smtClean="0"/>
              <a:t> allocation</a:t>
            </a:r>
          </a:p>
          <a:p>
            <a:r>
              <a:rPr lang="en-AU" dirty="0" smtClean="0"/>
              <a:t>…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3448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similarity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Regardless of vector representation, classic use of vector is comparison with other vector</a:t>
            </a:r>
          </a:p>
          <a:p>
            <a:pPr lvl="1"/>
            <a:r>
              <a:rPr lang="en-AU" dirty="0" smtClean="0"/>
              <a:t>Though vectors can also be used directly as features</a:t>
            </a:r>
          </a:p>
          <a:p>
            <a:r>
              <a:rPr lang="en-AU" dirty="0" smtClean="0"/>
              <a:t>For IR: find documents most similar to query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8" y="4372744"/>
            <a:ext cx="4752528" cy="46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056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Cosine similarity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The cosine of the angle between two vectors is the dot product of the two vectors divided by the product of their norms: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AU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AU" b="0" i="1" smtClean="0">
                              <a:latin typeface="Cambria Math"/>
                              <a:ea typeface="Cambria Math"/>
                            </a:rPr>
                            <m:t>= 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AU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AU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AU" b="0" i="1" smtClean="0">
                                  <a:latin typeface="Cambria Math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en-AU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  <m:r>
                                <a:rPr lang="en-AU" b="0" i="1" smtClean="0">
                                  <a:latin typeface="Cambria Math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 smtClean="0"/>
                  <a:t>Where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AU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  <m:r>
                      <a:rPr lang="en-AU" b="0" i="1" smtClean="0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AU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AU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AU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AU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AU" dirty="0" smtClean="0"/>
                  <a:t> </a:t>
                </a:r>
              </a:p>
              <a:p>
                <a:pPr marL="0" indent="0">
                  <a:buNone/>
                </a:pPr>
                <a:r>
                  <a:rPr lang="en-AU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AU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AU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70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919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co-occurrence and semantics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“You shall know a word by the company it keeps” (Firth)</a:t>
            </a:r>
          </a:p>
          <a:p>
            <a:r>
              <a:rPr lang="en-AU" dirty="0" smtClean="0"/>
              <a:t>Local context reflects a word’s semantic class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eat a pizza</a:t>
            </a:r>
            <a:r>
              <a:rPr lang="en-AU" dirty="0" smtClean="0"/>
              <a:t>, </a:t>
            </a:r>
            <a:r>
              <a:rPr lang="en-AU" i="1" dirty="0" smtClean="0"/>
              <a:t>eat a burger</a:t>
            </a:r>
            <a:endParaRPr lang="en-AU" dirty="0" smtClean="0"/>
          </a:p>
          <a:p>
            <a:r>
              <a:rPr lang="en-AU" dirty="0" smtClean="0"/>
              <a:t>Document co-occurrence often indicative of topic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voting</a:t>
            </a:r>
            <a:r>
              <a:rPr lang="en-AU" dirty="0" smtClean="0"/>
              <a:t> and </a:t>
            </a:r>
            <a:r>
              <a:rPr lang="en-AU" i="1" dirty="0" smtClean="0"/>
              <a:t>politics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Cosine similarity 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A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AU" dirty="0"/>
                  <a:t> =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</a:rPr>
                      <m:t>[0,0,1,0,1, 1, 1]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AU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/>
                          </a:rPr>
                          <m:t>0,1,1,0, 1, 1,0</m:t>
                        </m:r>
                      </m:e>
                    </m:d>
                  </m:oMath>
                </a14:m>
                <a:endParaRPr lang="en-AU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AU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AU" b="0" dirty="0" smtClean="0"/>
                  <a:t> = 1 + 1 + 1 = 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AU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AU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AU" b="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AU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AU" b="0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/>
                          </a:rPr>
                          <m:t>1+1+1+1</m:t>
                        </m:r>
                      </m:e>
                    </m:rad>
                    <m:r>
                      <a:rPr lang="en-AU" b="0" i="1" smtClean="0">
                        <a:latin typeface="Cambria Math"/>
                      </a:rPr>
                      <m:t>=2</m:t>
                    </m:r>
                  </m:oMath>
                </a14:m>
                <a:endParaRPr lang="en-AU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θ</m:t>
                        </m:r>
                      </m:e>
                    </m:func>
                  </m:oMath>
                </a14:m>
                <a:r>
                  <a:rPr lang="en-AU" b="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AU" b="0" i="1" smtClean="0">
                            <a:latin typeface="Cambria Math"/>
                          </a:rPr>
                          <m:t>2∗2</m:t>
                        </m:r>
                      </m:den>
                    </m:f>
                  </m:oMath>
                </a14:m>
                <a:r>
                  <a:rPr lang="en-AU" b="0" dirty="0" smtClean="0"/>
                  <a:t> = 0.75</a:t>
                </a:r>
              </a:p>
              <a:p>
                <a:pPr marL="0" indent="0">
                  <a:buNone/>
                </a:pPr>
                <a:endParaRPr lang="en-AU" b="0" dirty="0" smtClean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79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Other </a:t>
            </a:r>
            <a:r>
              <a:rPr lang="en-AU" dirty="0"/>
              <a:t>metrics for Vector similarity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Euclidean</a:t>
            </a:r>
          </a:p>
          <a:p>
            <a:r>
              <a:rPr lang="en-AU" dirty="0" err="1" smtClean="0"/>
              <a:t>Jaccard</a:t>
            </a:r>
            <a:endParaRPr lang="en-AU" dirty="0" smtClean="0"/>
          </a:p>
          <a:p>
            <a:r>
              <a:rPr lang="en-AU" dirty="0" smtClean="0"/>
              <a:t>Dice</a:t>
            </a:r>
          </a:p>
          <a:p>
            <a:r>
              <a:rPr lang="en-AU" dirty="0" err="1" smtClean="0"/>
              <a:t>Kullback-Leibler</a:t>
            </a:r>
            <a:r>
              <a:rPr lang="en-AU" dirty="0" smtClean="0"/>
              <a:t> (KL) Divergence</a:t>
            </a:r>
          </a:p>
          <a:p>
            <a:r>
              <a:rPr lang="en-AU" dirty="0" smtClean="0"/>
              <a:t>Jenson-Shannon Divergence</a:t>
            </a:r>
          </a:p>
          <a:p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0421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final Word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Distributional semantics is fundamental to both fields covered by this course</a:t>
            </a:r>
          </a:p>
          <a:p>
            <a:r>
              <a:rPr lang="en-AU" dirty="0" smtClean="0"/>
              <a:t>Basic methodology presented here is not new, but still very much used</a:t>
            </a:r>
          </a:p>
          <a:p>
            <a:r>
              <a:rPr lang="en-AU" dirty="0"/>
              <a:t>I</a:t>
            </a:r>
            <a:r>
              <a:rPr lang="en-AU" dirty="0" smtClean="0"/>
              <a:t>n the next lecture we will continue with distributional semantics, looking at a recent, state-of-the-art approach to dimensionality reduction using </a:t>
            </a:r>
            <a:r>
              <a:rPr lang="en-AU" smtClean="0"/>
              <a:t>neural networks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9004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J&amp;M3, </a:t>
            </a:r>
            <a:r>
              <a:rPr lang="en-AU" dirty="0" err="1" smtClean="0"/>
              <a:t>Ch</a:t>
            </a:r>
            <a:r>
              <a:rPr lang="en-AU" dirty="0" smtClean="0"/>
              <a:t> 15, J&amp;M3 </a:t>
            </a:r>
            <a:r>
              <a:rPr lang="en-AU" dirty="0" err="1" smtClean="0"/>
              <a:t>Ch</a:t>
            </a:r>
            <a:r>
              <a:rPr lang="en-AU" smtClean="0"/>
              <a:t> 16.1</a:t>
            </a:r>
            <a:endParaRPr lang="en-AU" dirty="0" smtClean="0"/>
          </a:p>
          <a:p>
            <a:r>
              <a:rPr lang="en-AU" dirty="0" smtClean="0"/>
              <a:t>(Optional</a:t>
            </a:r>
            <a:r>
              <a:rPr lang="en-AU" dirty="0"/>
              <a:t>) From Frequency to Meaning: Vector Space Models of Semantics</a:t>
            </a:r>
          </a:p>
        </p:txBody>
      </p:sp>
    </p:spTree>
    <p:extLst>
      <p:ext uri="{BB962C8B-B14F-4D97-AF65-F5344CB8AC3E}">
        <p14:creationId xmlns:p14="http://schemas.microsoft.com/office/powerpoint/2010/main" val="1460751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Word-word </a:t>
            </a:r>
            <a:r>
              <a:rPr lang="en-AU" smtClean="0"/>
              <a:t>association using PMI</a:t>
            </a:r>
            <a:endParaRPr lang="en-AU" dirty="0" smtClean="0"/>
          </a:p>
          <a:p>
            <a:r>
              <a:rPr lang="en-AU" dirty="0" smtClean="0"/>
              <a:t>The vector space model</a:t>
            </a:r>
          </a:p>
          <a:p>
            <a:pPr lvl="1"/>
            <a:r>
              <a:rPr lang="en-AU" dirty="0" smtClean="0"/>
              <a:t>Weighting for information retrieval: </a:t>
            </a:r>
            <a:r>
              <a:rPr lang="en-AU" i="1" dirty="0" err="1" smtClean="0"/>
              <a:t>tf-idf</a:t>
            </a:r>
            <a:endParaRPr lang="en-AU" i="1" dirty="0" smtClean="0"/>
          </a:p>
          <a:p>
            <a:pPr lvl="1"/>
            <a:r>
              <a:rPr lang="en-AU" dirty="0" smtClean="0"/>
              <a:t>Dimensionality reduction: SVD</a:t>
            </a:r>
          </a:p>
          <a:p>
            <a:pPr lvl="1"/>
            <a:r>
              <a:rPr lang="en-AU" dirty="0"/>
              <a:t>Similarity in vector space: cosine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5372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Co-occurrence matrix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696" y="5936926"/>
            <a:ext cx="12264008" cy="2972322"/>
          </a:xfrm>
        </p:spPr>
        <p:txBody>
          <a:bodyPr>
            <a:normAutofit/>
          </a:bodyPr>
          <a:lstStyle/>
          <a:p>
            <a:r>
              <a:rPr lang="en-AU" dirty="0" smtClean="0"/>
              <a:t>Lists how often words appear with other words</a:t>
            </a:r>
          </a:p>
          <a:p>
            <a:pPr lvl="1"/>
            <a:r>
              <a:rPr lang="en-AU" dirty="0" smtClean="0"/>
              <a:t>In some predefined context (e.g. sentence in Brown corpus)</a:t>
            </a:r>
          </a:p>
          <a:p>
            <a:r>
              <a:rPr lang="en-AU" dirty="0" smtClean="0"/>
              <a:t>The obvious problem with raw frequency: dominated by common words</a:t>
            </a:r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40618"/>
              </p:ext>
            </p:extLst>
          </p:nvPr>
        </p:nvGraphicFramePr>
        <p:xfrm>
          <a:off x="1245816" y="2029653"/>
          <a:ext cx="6984776" cy="3423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171"/>
                <a:gridCol w="968108"/>
                <a:gridCol w="1008112"/>
                <a:gridCol w="1440160"/>
                <a:gridCol w="1008112"/>
                <a:gridCol w="1008113"/>
              </a:tblGrid>
              <a:tr h="722706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the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country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429422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50627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state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1973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128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fun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54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2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458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55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58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593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Pointwise mutual information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For two events </a:t>
            </a:r>
            <a:r>
              <a:rPr lang="en-AU" i="1" dirty="0" smtClean="0"/>
              <a:t>x</a:t>
            </a:r>
            <a:r>
              <a:rPr lang="en-AU" dirty="0" smtClean="0"/>
              <a:t> and </a:t>
            </a:r>
            <a:r>
              <a:rPr lang="en-AU" i="1" dirty="0" smtClean="0"/>
              <a:t>y</a:t>
            </a:r>
            <a:r>
              <a:rPr lang="en-AU" dirty="0" smtClean="0"/>
              <a:t>, pointwise mutual information (PMI) comparison between the actual joint probability of the two events (as seen in the data) with the expected probability under the assumption of independence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74008" y="4588768"/>
                <a:ext cx="6106031" cy="13842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𝑃𝑀𝐼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(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𝑥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,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𝑦</m:t>
                      </m:r>
                      <m:r>
                        <a:rPr kumimoji="0" lang="en-AU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Avenir Next Medium"/>
                        </a:rPr>
                        <m:t>)=</m:t>
                      </m:r>
                      <m:func>
                        <m:funcPr>
                          <m:ctrlPr>
                            <a:rPr kumimoji="0" lang="en-AU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FillTx/>
                              <a:latin typeface="Cambria Math"/>
                              <a:ea typeface="Cambria Math"/>
                              <a:sym typeface="Avenir Next Medium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40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</m:ctrlPr>
                            </m:fPr>
                            <m:num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𝑝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(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𝑥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,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𝑦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en-AU" sz="4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FillTx/>
                                      <a:latin typeface="Cambria Math"/>
                                      <a:ea typeface="Cambria Math"/>
                                      <a:sym typeface="Avenir Next Medium"/>
                                    </a:rPr>
                                  </m:ctrlPr>
                                </m:dPr>
                                <m:e>
                                  <m:r>
                                    <a:rPr kumimoji="0" lang="en-AU" sz="4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FillTx/>
                                      <a:latin typeface="Cambria Math"/>
                                      <a:ea typeface="Cambria Math"/>
                                      <a:sym typeface="Avenir Next Medium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𝑝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(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𝑦</m:t>
                              </m:r>
                              <m:r>
                                <a:rPr kumimoji="0" lang="en-AU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FillTx/>
                                  <a:latin typeface="Cambria Math"/>
                                  <a:ea typeface="Cambria Math"/>
                                  <a:sym typeface="Avenir Next Medium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0" lang="en-AU" sz="4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Avenir Next Medium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08" y="4588768"/>
                <a:ext cx="6106031" cy="13842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588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Calculating PMI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88" y="7181056"/>
            <a:ext cx="11924332" cy="2194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</a:t>
            </a:r>
            <a:r>
              <a:rPr lang="en-AU" dirty="0" smtClean="0"/>
              <a:t>(</a:t>
            </a:r>
            <a:r>
              <a:rPr lang="en-AU" dirty="0" err="1" smtClean="0"/>
              <a:t>x,y</a:t>
            </a:r>
            <a:r>
              <a:rPr lang="en-AU" dirty="0" smtClean="0"/>
              <a:t>) = count(</a:t>
            </a:r>
            <a:r>
              <a:rPr lang="en-AU" dirty="0" err="1" smtClean="0"/>
              <a:t>x,y</a:t>
            </a:r>
            <a:r>
              <a:rPr lang="en-AU" dirty="0" smtClean="0"/>
              <a:t>)/</a:t>
            </a:r>
            <a:r>
              <a:rPr lang="el-GR" dirty="0" smtClean="0">
                <a:latin typeface="Century Schoolbook"/>
              </a:rPr>
              <a:t>Σ</a:t>
            </a:r>
            <a:r>
              <a:rPr lang="en-AU" dirty="0">
                <a:latin typeface="Century Schoolbook"/>
              </a:rPr>
              <a:t/>
            </a:r>
            <a:br>
              <a:rPr lang="en-AU" dirty="0">
                <a:latin typeface="Century Schoolbook"/>
              </a:rPr>
            </a:br>
            <a:r>
              <a:rPr lang="en-AU" dirty="0" smtClean="0">
                <a:latin typeface="Century Schoolbook"/>
              </a:rPr>
              <a:t>p(x) = </a:t>
            </a:r>
            <a:r>
              <a:rPr lang="el-GR" dirty="0" smtClean="0">
                <a:latin typeface="Century Schoolbook"/>
              </a:rPr>
              <a:t>Σ</a:t>
            </a:r>
            <a:r>
              <a:rPr lang="en-AU" baseline="-25000" dirty="0" smtClean="0">
                <a:latin typeface="Century Schoolbook"/>
              </a:rPr>
              <a:t>x</a:t>
            </a:r>
            <a:r>
              <a:rPr lang="en-AU" dirty="0" smtClean="0">
                <a:latin typeface="Century Schoolbook"/>
              </a:rPr>
              <a:t>/</a:t>
            </a:r>
            <a:r>
              <a:rPr lang="el-GR" dirty="0">
                <a:latin typeface="Century Schoolbook"/>
              </a:rPr>
              <a:t> </a:t>
            </a:r>
            <a:r>
              <a:rPr lang="el-GR" dirty="0" smtClean="0">
                <a:latin typeface="Century Schoolbook"/>
              </a:rPr>
              <a:t>Σ</a:t>
            </a:r>
            <a:r>
              <a:rPr lang="en-AU" dirty="0">
                <a:latin typeface="Century Schoolbook"/>
              </a:rPr>
              <a:t/>
            </a:r>
            <a:br>
              <a:rPr lang="en-AU" dirty="0">
                <a:latin typeface="Century Schoolbook"/>
              </a:rPr>
            </a:br>
            <a:r>
              <a:rPr lang="en-AU" dirty="0" smtClean="0">
                <a:latin typeface="Century Schoolbook"/>
              </a:rPr>
              <a:t>p(y) = </a:t>
            </a:r>
            <a:r>
              <a:rPr lang="el-GR" dirty="0" smtClean="0">
                <a:latin typeface="Century Schoolbook"/>
              </a:rPr>
              <a:t>Σ</a:t>
            </a:r>
            <a:r>
              <a:rPr lang="en-AU" baseline="-25000" dirty="0" smtClean="0">
                <a:latin typeface="Century Schoolbook"/>
              </a:rPr>
              <a:t>y</a:t>
            </a:r>
            <a:r>
              <a:rPr lang="en-AU" dirty="0" smtClean="0">
                <a:latin typeface="Century Schoolbook"/>
              </a:rPr>
              <a:t>/</a:t>
            </a:r>
            <a:r>
              <a:rPr lang="el-GR" dirty="0" smtClean="0">
                <a:latin typeface="Century Schoolbook"/>
              </a:rPr>
              <a:t> </a:t>
            </a:r>
            <a:r>
              <a:rPr lang="el-GR" dirty="0">
                <a:latin typeface="Century Schoolbook"/>
              </a:rPr>
              <a:t>Σ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1666"/>
              </p:ext>
            </p:extLst>
          </p:nvPr>
        </p:nvGraphicFramePr>
        <p:xfrm>
          <a:off x="957784" y="1564432"/>
          <a:ext cx="10081122" cy="5167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270"/>
                <a:gridCol w="1248989"/>
                <a:gridCol w="1529001"/>
                <a:gridCol w="1324527"/>
                <a:gridCol w="883018"/>
                <a:gridCol w="956603"/>
                <a:gridCol w="698528"/>
                <a:gridCol w="1656186"/>
              </a:tblGrid>
              <a:tr h="85636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the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country</a:t>
                      </a:r>
                      <a:endParaRPr lang="en-AU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/>
                        </a:rPr>
                        <a:t>Σ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508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44143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state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1973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12786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3235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fun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633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4208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55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627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64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942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566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/>
                        </a:rPr>
                        <a:t>Σ</a:t>
                      </a:r>
                      <a:endParaRPr lang="en-AU" dirty="0" smtClean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1047519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3617</a:t>
                      </a:r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780</a:t>
                      </a:r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15871304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58184" y="6489620"/>
            <a:ext cx="8590632" cy="29956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= state, y = country</a:t>
            </a:r>
            <a:b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p(</a:t>
            </a:r>
            <a:r>
              <a:rPr lang="en-AU" sz="2800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x,y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 = 10/15871304 = 6.3 x 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-7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p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(x) = 12786/15871304 = 8.0 x 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-4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p(y) = 3617/15871304 = 2.3 x 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-4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PMI(</a:t>
            </a:r>
            <a:r>
              <a:rPr lang="en-AU" sz="2800" dirty="0" err="1" smtClean="0">
                <a:solidFill>
                  <a:schemeClr val="bg1"/>
                </a:solidFill>
                <a:latin typeface="Century Schoolbook" panose="02040604050505020304" pitchFamily="18" charset="0"/>
              </a:rPr>
              <a:t>x,y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 = log</a:t>
            </a:r>
            <a:r>
              <a:rPr lang="en-AU" sz="2800" baseline="-25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6.3 x 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-7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)/((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8.0 x 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-4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(2.3 </a:t>
            </a:r>
            <a:r>
              <a:rPr lang="en-AU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x 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r>
              <a:rPr lang="en-AU" sz="2800" baseline="300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-4</a:t>
            </a: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))</a:t>
            </a:r>
            <a:r>
              <a:rPr lang="en-AU" sz="2800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/>
            </a:r>
            <a:br>
              <a:rPr lang="en-AU" sz="2800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AU" sz="28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               = 1.78</a:t>
            </a:r>
          </a:p>
        </p:txBody>
      </p:sp>
    </p:spTree>
    <p:extLst>
      <p:ext uri="{BB962C8B-B14F-4D97-AF65-F5344CB8AC3E}">
        <p14:creationId xmlns:p14="http://schemas.microsoft.com/office/powerpoint/2010/main" val="1614483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PMI matrix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696" y="5936926"/>
            <a:ext cx="12264008" cy="297232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PMI does a better job of capturing interesting semantics</a:t>
            </a:r>
          </a:p>
          <a:p>
            <a:pPr lvl="1"/>
            <a:r>
              <a:rPr lang="en-AU" dirty="0" smtClean="0"/>
              <a:t>E.g. </a:t>
            </a:r>
            <a:r>
              <a:rPr lang="en-AU" i="1" dirty="0" smtClean="0"/>
              <a:t>heaven</a:t>
            </a:r>
            <a:r>
              <a:rPr lang="en-AU" dirty="0" smtClean="0"/>
              <a:t> and </a:t>
            </a:r>
            <a:r>
              <a:rPr lang="en-AU" i="1" dirty="0" smtClean="0"/>
              <a:t>hell</a:t>
            </a:r>
          </a:p>
          <a:p>
            <a:r>
              <a:rPr lang="en-AU" dirty="0" smtClean="0"/>
              <a:t>But it is obviously biased towards rare words</a:t>
            </a:r>
          </a:p>
          <a:p>
            <a:r>
              <a:rPr lang="en-AU" dirty="0" smtClean="0"/>
              <a:t>And doesn’t handle zeros well</a:t>
            </a:r>
          </a:p>
          <a:p>
            <a:endParaRPr lang="en-AU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19763"/>
              </p:ext>
            </p:extLst>
          </p:nvPr>
        </p:nvGraphicFramePr>
        <p:xfrm>
          <a:off x="1245816" y="2029653"/>
          <a:ext cx="6984776" cy="3423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171"/>
                <a:gridCol w="968108"/>
                <a:gridCol w="1008112"/>
                <a:gridCol w="1440160"/>
                <a:gridCol w="1008112"/>
                <a:gridCol w="1008113"/>
              </a:tblGrid>
              <a:tr h="722706"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the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country</a:t>
                      </a: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hell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429422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50627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state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1.22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1.78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0.63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1280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fun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0.37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3.79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-</a:t>
                      </a:r>
                      <a:r>
                        <a:rPr lang="en-AU" dirty="0" err="1" smtClean="0">
                          <a:latin typeface="Century Schoolbook" panose="02040604050505020304" pitchFamily="18" charset="0"/>
                        </a:rPr>
                        <a:t>inf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458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heaven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0.41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2.80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Century Schoolbook" panose="02040604050505020304" pitchFamily="18" charset="0"/>
                        </a:rPr>
                        <a:t>6.60</a:t>
                      </a:r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588">
                <a:tc>
                  <a:txBody>
                    <a:bodyPr/>
                    <a:lstStyle/>
                    <a:p>
                      <a:pPr algn="r"/>
                      <a:r>
                        <a:rPr lang="en-AU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……</a:t>
                      </a:r>
                      <a:endParaRPr lang="en-AU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68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PMI tricks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Zero all negative values (PPMI)</a:t>
            </a:r>
          </a:p>
          <a:p>
            <a:pPr lvl="1"/>
            <a:r>
              <a:rPr lang="en-AU" dirty="0" smtClean="0"/>
              <a:t>Avoid –</a:t>
            </a:r>
            <a:r>
              <a:rPr lang="en-AU" dirty="0" err="1" smtClean="0"/>
              <a:t>inf</a:t>
            </a:r>
            <a:r>
              <a:rPr lang="en-AU" dirty="0" smtClean="0"/>
              <a:t> and unreliable negative values</a:t>
            </a:r>
          </a:p>
          <a:p>
            <a:r>
              <a:rPr lang="en-AU" dirty="0" smtClean="0"/>
              <a:t>Counter bias towards rare events</a:t>
            </a:r>
          </a:p>
          <a:p>
            <a:pPr lvl="1"/>
            <a:r>
              <a:rPr lang="en-AU" dirty="0" smtClean="0"/>
              <a:t>Artificially increase </a:t>
            </a:r>
            <a:r>
              <a:rPr lang="en-AU" dirty="0"/>
              <a:t>marginal probabilities</a:t>
            </a:r>
          </a:p>
          <a:p>
            <a:pPr lvl="1"/>
            <a:r>
              <a:rPr lang="en-AU" dirty="0" smtClean="0"/>
              <a:t>Smooth probabilities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9952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Other Association measures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1" dirty="0" smtClean="0"/>
              <a:t>t</a:t>
            </a:r>
            <a:r>
              <a:rPr lang="en-AU" dirty="0" smtClean="0"/>
              <a:t>-test</a:t>
            </a:r>
          </a:p>
          <a:p>
            <a:r>
              <a:rPr lang="en-AU" dirty="0" smtClean="0"/>
              <a:t>Chi-squared</a:t>
            </a:r>
          </a:p>
          <a:p>
            <a:r>
              <a:rPr lang="en-AU" dirty="0"/>
              <a:t>L</a:t>
            </a:r>
            <a:r>
              <a:rPr lang="en-AU" dirty="0" smtClean="0"/>
              <a:t>ikelihood ratio</a:t>
            </a:r>
          </a:p>
          <a:p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6504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3841</TotalTime>
  <Words>1180</Words>
  <Application>Microsoft Office PowerPoint</Application>
  <PresentationFormat>Custom</PresentationFormat>
  <Paragraphs>287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New_Template7</vt:lpstr>
      <vt:lpstr>Distributional Semantics</vt:lpstr>
      <vt:lpstr>co-occurrence and semantics</vt:lpstr>
      <vt:lpstr>Outline</vt:lpstr>
      <vt:lpstr>Co-occurrence matrix</vt:lpstr>
      <vt:lpstr>Pointwise mutual information</vt:lpstr>
      <vt:lpstr>Calculating PMI</vt:lpstr>
      <vt:lpstr>PMI matrix</vt:lpstr>
      <vt:lpstr>PMI tricks</vt:lpstr>
      <vt:lpstr>Other Association measures</vt:lpstr>
      <vt:lpstr>Uses of association measures</vt:lpstr>
      <vt:lpstr>The Vector space model</vt:lpstr>
      <vt:lpstr>Manipulating the VSM</vt:lpstr>
      <vt:lpstr>Tf-idf</vt:lpstr>
      <vt:lpstr>Dimensionality reduction</vt:lpstr>
      <vt:lpstr>Singular value Decomposition</vt:lpstr>
      <vt:lpstr>Truncating</vt:lpstr>
      <vt:lpstr>more Dimensionality reduction</vt:lpstr>
      <vt:lpstr>similarity</vt:lpstr>
      <vt:lpstr>Cosine similarity</vt:lpstr>
      <vt:lpstr>Cosine similarity example</vt:lpstr>
      <vt:lpstr>Other metrics for Vector similarity </vt:lpstr>
      <vt:lpstr>A final Word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Distributional Semantics</dc:title>
  <dc:creator>Julian Arthur Brooke</dc:creator>
  <cp:lastModifiedBy>Julian Arthur Brooke</cp:lastModifiedBy>
  <cp:revision>462</cp:revision>
  <dcterms:modified xsi:type="dcterms:W3CDTF">2017-03-29T04:59:54Z</dcterms:modified>
</cp:coreProperties>
</file>