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78" r:id="rId3"/>
    <p:sldId id="263" r:id="rId4"/>
    <p:sldId id="281" r:id="rId5"/>
    <p:sldId id="280" r:id="rId6"/>
    <p:sldId id="28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89" r:id="rId17"/>
    <p:sldId id="274" r:id="rId18"/>
    <p:sldId id="290" r:id="rId19"/>
    <p:sldId id="287" r:id="rId20"/>
    <p:sldId id="296" r:id="rId21"/>
    <p:sldId id="295" r:id="rId22"/>
    <p:sldId id="297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275" r:id="rId33"/>
    <p:sldId id="294" r:id="rId34"/>
    <p:sldId id="293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AD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2"/>
    <p:restoredTop sz="94643"/>
  </p:normalViewPr>
  <p:slideViewPr>
    <p:cSldViewPr snapToGrid="0" snapToObjects="1">
      <p:cViewPr>
        <p:scale>
          <a:sx n="104" d="100"/>
          <a:sy n="104" d="100"/>
        </p:scale>
        <p:origin x="27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\phi(\text{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bleibt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}&amp; |  \text{will stay in the house} ) \\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c(\text{will stay in the house;~} 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bleibt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}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c(\text{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bleibt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281488" y="10155238"/>
            <a:ext cx="3276600" cy="5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/>
          <a:p>
            <a:fld id="{A2BA2C4B-E894-E642-B345-3F99C1894CBC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91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70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10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39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7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0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7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446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1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0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83067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6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3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/>
              <a:buChar char="•"/>
              <a:defRPr/>
            </a:lvl1pPr>
            <a:lvl2pPr marL="725851" indent="-311079">
              <a:buFont typeface="Lucida Grande"/>
              <a:buChar char="-"/>
              <a:defRPr/>
            </a:lvl2pPr>
            <a:lvl3pPr marL="1088776" indent="-259232">
              <a:buFont typeface="Lucida Grande"/>
              <a:buChar char="-"/>
              <a:defRPr/>
            </a:lvl3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33133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2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6318988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28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703.0161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MT:</a:t>
            </a:r>
            <a:r>
              <a:rPr lang="en-US" dirty="0"/>
              <a:t> </a:t>
            </a:r>
            <a:r>
              <a:rPr lang="en-US" dirty="0" smtClean="0"/>
              <a:t>phrase </a:t>
            </a:r>
            <a:r>
              <a:rPr lang="en-US" dirty="0" smtClean="0"/>
              <a:t>based </a:t>
            </a:r>
            <a:r>
              <a:rPr lang="en-US" dirty="0" smtClean="0"/>
              <a:t>&amp; Neural Encoder-decoder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21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56" y="789747"/>
            <a:ext cx="4302285" cy="253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Akin to Viterbi </a:t>
            </a:r>
            <a:r>
              <a:rPr lang="en-US" altLang="en-US" dirty="0" smtClean="0"/>
              <a:t>algorithm</a:t>
            </a:r>
          </a:p>
          <a:p>
            <a:pPr lvl="1"/>
            <a:r>
              <a:rPr lang="en-US" altLang="en-US" dirty="0" smtClean="0"/>
              <a:t>factor out repeated computation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smtClean="0"/>
              <a:t>like Viterbi for HMMs, </a:t>
            </a:r>
            <a:r>
              <a:rPr lang="en-US" altLang="en-US" dirty="0" smtClean="0"/>
              <a:t>“chart” </a:t>
            </a:r>
            <a:r>
              <a:rPr lang="en-US" altLang="en-US" dirty="0" smtClean="0"/>
              <a:t>used in parsing)</a:t>
            </a:r>
          </a:p>
          <a:p>
            <a:pPr lvl="1"/>
            <a:r>
              <a:rPr lang="en-US" altLang="en-US" dirty="0" smtClean="0"/>
              <a:t>efficiently solve the </a:t>
            </a:r>
            <a:r>
              <a:rPr lang="en-US" altLang="en-US" dirty="0" err="1" smtClean="0"/>
              <a:t>maximisation</a:t>
            </a:r>
            <a:r>
              <a:rPr lang="en-US" altLang="en-US" dirty="0" smtClean="0"/>
              <a:t> problem</a:t>
            </a:r>
          </a:p>
          <a:p>
            <a:r>
              <a:rPr lang="en-US" altLang="en-US" dirty="0" smtClean="0"/>
              <a:t>Aim </a:t>
            </a:r>
            <a:r>
              <a:rPr lang="en-US" altLang="en-US" dirty="0" smtClean="0"/>
              <a:t>is to translate every word of the </a:t>
            </a:r>
            <a:r>
              <a:rPr lang="en-US" altLang="en-US" dirty="0" smtClean="0"/>
              <a:t>input once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searching over </a:t>
            </a:r>
            <a:r>
              <a:rPr lang="en-US" altLang="en-US" i="1" dirty="0" smtClean="0"/>
              <a:t>every</a:t>
            </a:r>
            <a:r>
              <a:rPr lang="en-US" altLang="en-US" dirty="0" smtClean="0"/>
              <a:t> segmentation into phrases;</a:t>
            </a:r>
          </a:p>
          <a:p>
            <a:pPr lvl="1"/>
            <a:r>
              <a:rPr lang="en-US" altLang="en-US" dirty="0" smtClean="0"/>
              <a:t>the translations of each phrase; and</a:t>
            </a:r>
          </a:p>
          <a:p>
            <a:pPr lvl="1"/>
            <a:r>
              <a:rPr lang="en-GB" altLang="en-US" dirty="0" smtClean="0"/>
              <a:t>all possible ordering of the phrases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Dynamic Programming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063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65" y="1601840"/>
            <a:ext cx="8372685" cy="403341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Phrase-based Decoding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57066" y="5412090"/>
            <a:ext cx="3192815" cy="4553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8" tIns="45719" rIns="91438" bIns="45719">
            <a:spAutoFit/>
          </a:bodyPr>
          <a:lstStyle/>
          <a:p>
            <a:pPr>
              <a:defRPr/>
            </a:pPr>
            <a:r>
              <a:rPr lang="en-US" sz="235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Start with empty state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1717" y="6237408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Koehn, 2009</a:t>
            </a:r>
          </a:p>
        </p:txBody>
      </p:sp>
    </p:spTree>
    <p:extLst>
      <p:ext uri="{BB962C8B-B14F-4D97-AF65-F5344CB8AC3E}">
        <p14:creationId xmlns:p14="http://schemas.microsoft.com/office/powerpoint/2010/main" val="989264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04" y="1520863"/>
            <a:ext cx="8465959" cy="4078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Phrase-based Decoding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662195" y="5093817"/>
            <a:ext cx="3192816" cy="1181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8" tIns="45719" rIns="91438" bIns="45719">
            <a:spAutoFit/>
          </a:bodyPr>
          <a:lstStyle/>
          <a:p>
            <a:pPr>
              <a:defRPr/>
            </a:pPr>
            <a:r>
              <a:rPr lang="en-US" sz="235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Expand by choosing input span and generating translation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6887" y="6411810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Koehn, 2009</a:t>
            </a:r>
          </a:p>
        </p:txBody>
      </p:sp>
    </p:spTree>
    <p:extLst>
      <p:ext uri="{BB962C8B-B14F-4D97-AF65-F5344CB8AC3E}">
        <p14:creationId xmlns:p14="http://schemas.microsoft.com/office/powerpoint/2010/main" val="748090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1" y="1406855"/>
            <a:ext cx="8527390" cy="48282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Phrase-based Decoding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62195" y="5226311"/>
            <a:ext cx="3192816" cy="1181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8" tIns="45719" rIns="91438" bIns="45719">
            <a:spAutoFit/>
          </a:bodyPr>
          <a:lstStyle/>
          <a:p>
            <a:pPr>
              <a:defRPr/>
            </a:pPr>
            <a:r>
              <a:rPr lang="en-US" sz="235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Consider all possible options to start the translation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6887" y="6537877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Koehn, 2009</a:t>
            </a:r>
          </a:p>
        </p:txBody>
      </p:sp>
    </p:spTree>
    <p:extLst>
      <p:ext uri="{BB962C8B-B14F-4D97-AF65-F5344CB8AC3E}">
        <p14:creationId xmlns:p14="http://schemas.microsoft.com/office/powerpoint/2010/main" val="1779478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30" y="1344842"/>
            <a:ext cx="8184343" cy="48209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Phrase-based Decoding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97003" y="2085204"/>
            <a:ext cx="4779862" cy="1181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8" tIns="45719" rIns="91438" bIns="45719">
            <a:spAutoFit/>
          </a:bodyPr>
          <a:lstStyle/>
          <a:p>
            <a:pPr>
              <a:defRPr/>
            </a:pPr>
            <a:r>
              <a:rPr lang="en-US" sz="235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Continue to expand states, visiting uncovered words. Generating outputs left to right.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3441" y="6564210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Koehn, 2009</a:t>
            </a:r>
          </a:p>
        </p:txBody>
      </p:sp>
    </p:spTree>
    <p:extLst>
      <p:ext uri="{BB962C8B-B14F-4D97-AF65-F5344CB8AC3E}">
        <p14:creationId xmlns:p14="http://schemas.microsoft.com/office/powerpoint/2010/main" val="1831343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90" y="1330526"/>
            <a:ext cx="8646702" cy="50537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Phrase-based Decoding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5468" y="2208392"/>
            <a:ext cx="4151397" cy="11814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38" tIns="45719" rIns="91438" bIns="45719">
            <a:spAutoFit/>
          </a:bodyPr>
          <a:lstStyle/>
          <a:p>
            <a:pPr>
              <a:defRPr/>
            </a:pPr>
            <a:r>
              <a:rPr lang="en-US" sz="235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Read off translation from best complete derivation by back-tracking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3441" y="6564210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Koehn, 2009</a:t>
            </a:r>
          </a:p>
        </p:txBody>
      </p:sp>
    </p:spTree>
    <p:extLst>
      <p:ext uri="{BB962C8B-B14F-4D97-AF65-F5344CB8AC3E}">
        <p14:creationId xmlns:p14="http://schemas.microsoft.com/office/powerpoint/2010/main" val="1653819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Need to record 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translation of phrase</a:t>
            </a:r>
          </a:p>
          <a:p>
            <a:pPr lvl="1"/>
            <a:r>
              <a:rPr lang="en-GB" altLang="en-US" dirty="0" smtClean="0"/>
              <a:t>which </a:t>
            </a:r>
            <a:r>
              <a:rPr lang="en-GB" altLang="en-US" dirty="0" smtClean="0"/>
              <a:t>words </a:t>
            </a:r>
            <a:r>
              <a:rPr lang="en-GB" altLang="en-US" dirty="0" smtClean="0"/>
              <a:t>are translated in bit-vector</a:t>
            </a:r>
            <a:endParaRPr lang="en-GB" altLang="en-US" dirty="0" smtClean="0"/>
          </a:p>
          <a:p>
            <a:pPr lvl="1"/>
            <a:r>
              <a:rPr lang="en-GB" altLang="en-US" dirty="0"/>
              <a:t>l</a:t>
            </a:r>
            <a:r>
              <a:rPr lang="en-GB" altLang="en-US" dirty="0" smtClean="0"/>
              <a:t>ast </a:t>
            </a:r>
            <a:r>
              <a:rPr lang="en-GB" altLang="en-US" i="1" dirty="0" smtClean="0"/>
              <a:t>n-1</a:t>
            </a:r>
            <a:r>
              <a:rPr lang="en-GB" altLang="en-US" dirty="0" smtClean="0"/>
              <a:t> words </a:t>
            </a:r>
            <a:r>
              <a:rPr lang="en-GB" altLang="en-US" dirty="0" smtClean="0"/>
              <a:t>in </a:t>
            </a:r>
            <a:r>
              <a:rPr lang="en-GB" altLang="en-US" dirty="0" smtClean="0"/>
              <a:t>E</a:t>
            </a:r>
            <a:r>
              <a:rPr lang="mr-IN" altLang="en-US" dirty="0" smtClean="0"/>
              <a:t>…</a:t>
            </a:r>
            <a:r>
              <a:rPr lang="en-AU" altLang="en-US" dirty="0" smtClean="0"/>
              <a:t> so that </a:t>
            </a:r>
            <a:r>
              <a:rPr lang="en-AU" altLang="en-US" i="1" dirty="0" err="1" smtClean="0"/>
              <a:t>n</a:t>
            </a:r>
            <a:r>
              <a:rPr lang="en-AU" altLang="en-US" dirty="0" err="1" smtClean="0"/>
              <a:t>gram</a:t>
            </a:r>
            <a:r>
              <a:rPr lang="en-AU" altLang="en-US" dirty="0" smtClean="0"/>
              <a:t> LM can compute probability of subsequent words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end position </a:t>
            </a:r>
            <a:r>
              <a:rPr lang="en-GB" altLang="en-US" dirty="0" smtClean="0"/>
              <a:t>of the last phrase </a:t>
            </a:r>
            <a:r>
              <a:rPr lang="en-GB" altLang="en-US" dirty="0" smtClean="0"/>
              <a:t>translated in the source, for scoring distortion in next step</a:t>
            </a:r>
            <a:endParaRPr lang="en-GB" altLang="en-US" baseline="-25000" dirty="0" smtClean="0"/>
          </a:p>
          <a:p>
            <a:r>
              <a:rPr lang="en-AU" dirty="0" smtClean="0"/>
              <a:t>Together allows for the </a:t>
            </a:r>
            <a:r>
              <a:rPr lang="en-AU" dirty="0" smtClean="0"/>
              <a:t>score computation to be factorised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representing translation state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8471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search is intractable</a:t>
            </a:r>
          </a:p>
          <a:p>
            <a:pPr lvl="1"/>
            <a:r>
              <a:rPr lang="en-US" dirty="0" smtClean="0"/>
              <a:t>word-based and phrase-based decoding is NP complete (Knight 99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arises from arbitrary reordering</a:t>
            </a:r>
            <a:endParaRPr lang="en-US" dirty="0" smtClean="0"/>
          </a:p>
          <a:p>
            <a:r>
              <a:rPr lang="en-AU" dirty="0"/>
              <a:t>A solution is to prune the search space</a:t>
            </a:r>
          </a:p>
          <a:p>
            <a:pPr lvl="1"/>
            <a:r>
              <a:rPr lang="en-US" dirty="0" smtClean="0"/>
              <a:t>Use </a:t>
            </a:r>
            <a:r>
              <a:rPr lang="en-US" b="1" i="1" dirty="0" smtClean="0"/>
              <a:t>beam </a:t>
            </a:r>
            <a:r>
              <a:rPr lang="en-US" b="1" i="1" dirty="0" smtClean="0"/>
              <a:t>search</a:t>
            </a:r>
            <a:r>
              <a:rPr lang="en-US" dirty="0" smtClean="0"/>
              <a:t>, a form of approximate search</a:t>
            </a:r>
            <a:endParaRPr lang="en-US" dirty="0" smtClean="0"/>
          </a:p>
          <a:p>
            <a:pPr lvl="1"/>
            <a:r>
              <a:rPr lang="en-AU" dirty="0" smtClean="0"/>
              <a:t>maintaining </a:t>
            </a:r>
            <a:r>
              <a:rPr lang="en-AU" dirty="0"/>
              <a:t>no more than </a:t>
            </a:r>
            <a:r>
              <a:rPr lang="en-AU" i="1" dirty="0"/>
              <a:t>k</a:t>
            </a:r>
            <a:r>
              <a:rPr lang="en-AU" dirty="0"/>
              <a:t> </a:t>
            </a:r>
            <a:r>
              <a:rPr lang="en-AU" dirty="0" smtClean="0"/>
              <a:t>options (“hypotheses")</a:t>
            </a:r>
            <a:endParaRPr lang="en-AU" dirty="0" smtClean="0"/>
          </a:p>
          <a:p>
            <a:pPr lvl="1"/>
            <a:r>
              <a:rPr lang="en-AU" dirty="0" smtClean="0"/>
              <a:t>pruning over translations that cover </a:t>
            </a:r>
            <a:r>
              <a:rPr lang="en-AU" dirty="0"/>
              <a:t>a given number of input </a:t>
            </a:r>
            <a:r>
              <a:rPr lang="en-AU" dirty="0" smtClean="0"/>
              <a:t>words</a:t>
            </a:r>
            <a:endParaRPr lang="en-AU" dirty="0"/>
          </a:p>
          <a:p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93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39" y="3401971"/>
            <a:ext cx="6239061" cy="332624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Each time we extend a </a:t>
            </a:r>
            <a:r>
              <a:rPr lang="en-AU" dirty="0" smtClean="0"/>
              <a:t>hypothesis, </a:t>
            </a:r>
            <a:r>
              <a:rPr lang="en-AU" dirty="0" smtClean="0"/>
              <a:t>store </a:t>
            </a:r>
            <a:r>
              <a:rPr lang="en-AU" dirty="0" smtClean="0"/>
              <a:t>resulting translation in </a:t>
            </a:r>
            <a:r>
              <a:rPr lang="en-AU" dirty="0" smtClean="0"/>
              <a:t>bin according </a:t>
            </a:r>
            <a:r>
              <a:rPr lang="en-AU" dirty="0" smtClean="0"/>
              <a:t>to source coverage</a:t>
            </a:r>
          </a:p>
          <a:p>
            <a:pPr lvl="1"/>
            <a:r>
              <a:rPr lang="en-AU" dirty="0" smtClean="0"/>
              <a:t>prune each bin to no more than k entries</a:t>
            </a:r>
          </a:p>
          <a:p>
            <a:pPr lvl="1"/>
            <a:r>
              <a:rPr lang="en-AU" dirty="0" smtClean="0"/>
              <a:t>also include approximate cost </a:t>
            </a:r>
            <a:r>
              <a:rPr lang="en-AU" dirty="0" smtClean="0"/>
              <a:t>of </a:t>
            </a:r>
            <a:r>
              <a:rPr lang="en-AU" dirty="0" smtClean="0"/>
              <a:t>translating the untranslated words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Length binning</a:t>
            </a:r>
            <a:r>
              <a:rPr lang="en-AU" dirty="0"/>
              <a:t> </a:t>
            </a:r>
            <a:r>
              <a:rPr lang="en-AU" dirty="0" smtClean="0"/>
              <a:t>&amp; Future </a:t>
            </a:r>
            <a:r>
              <a:rPr lang="en-AU" dirty="0" smtClean="0"/>
              <a:t>cost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746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More Features</a:t>
            </a:r>
          </a:p>
          <a:p>
            <a:pPr lvl="1"/>
            <a:r>
              <a:rPr lang="en-AU" dirty="0" smtClean="0"/>
              <a:t>often use many more than 3 features, although these are the central ones</a:t>
            </a:r>
          </a:p>
          <a:p>
            <a:pPr lvl="1"/>
            <a:r>
              <a:rPr lang="en-AU" dirty="0" smtClean="0"/>
              <a:t>learn to weight the effect of each feature differently (MERT)</a:t>
            </a:r>
          </a:p>
          <a:p>
            <a:r>
              <a:rPr lang="en-AU" b="1" dirty="0" smtClean="0"/>
              <a:t>Grammars and trees</a:t>
            </a:r>
          </a:p>
          <a:p>
            <a:pPr lvl="1"/>
            <a:r>
              <a:rPr lang="en-AU" dirty="0" smtClean="0"/>
              <a:t>instead of just using phrase-pairs, can use pairs of CFG rules; parse F using one side of the translation grammar and then generate E using the other side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Advanced extensions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2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Phrase based SMT</a:t>
            </a:r>
          </a:p>
          <a:p>
            <a:pPr lvl="1"/>
            <a:r>
              <a:rPr lang="en-AU" dirty="0" smtClean="0"/>
              <a:t>Scoring formula</a:t>
            </a:r>
            <a:endParaRPr lang="en-AU" dirty="0" smtClean="0"/>
          </a:p>
          <a:p>
            <a:pPr lvl="1"/>
            <a:r>
              <a:rPr lang="en-AU" dirty="0" smtClean="0"/>
              <a:t>Decoding algorithm</a:t>
            </a:r>
          </a:p>
          <a:p>
            <a:r>
              <a:rPr lang="en-AU" dirty="0" smtClean="0"/>
              <a:t>Neural network ‘encoder-decoder’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644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Start with sentence-aligned parallel text</a:t>
            </a:r>
          </a:p>
          <a:p>
            <a:pPr lvl="1"/>
            <a:r>
              <a:rPr lang="en-AU" dirty="0" smtClean="0"/>
              <a:t>learn word alignments</a:t>
            </a:r>
          </a:p>
          <a:p>
            <a:pPr lvl="1"/>
            <a:r>
              <a:rPr lang="en-AU" dirty="0" smtClean="0"/>
              <a:t>extract phrase-pairs from word alignments</a:t>
            </a:r>
          </a:p>
          <a:p>
            <a:pPr lvl="1"/>
            <a:r>
              <a:rPr lang="en-AU" dirty="0" smtClean="0"/>
              <a:t>learn a language model</a:t>
            </a:r>
          </a:p>
          <a:p>
            <a:r>
              <a:rPr lang="en-AU" dirty="0" smtClean="0"/>
              <a:t>Combine into decoding algorithm</a:t>
            </a:r>
            <a:endParaRPr lang="en-AU" dirty="0"/>
          </a:p>
          <a:p>
            <a:pPr lvl="1"/>
            <a:r>
              <a:rPr lang="mr-IN" dirty="0" smtClean="0"/>
              <a:t>…</a:t>
            </a:r>
            <a:r>
              <a:rPr lang="en-AU" dirty="0" smtClean="0"/>
              <a:t> and learn </a:t>
            </a:r>
            <a:r>
              <a:rPr lang="en-AU" dirty="0"/>
              <a:t>feature </a:t>
            </a:r>
            <a:r>
              <a:rPr lang="en-AU" dirty="0" smtClean="0"/>
              <a:t>weights</a:t>
            </a:r>
          </a:p>
          <a:p>
            <a:r>
              <a:rPr lang="en-AU" dirty="0" smtClean="0"/>
              <a:t>Apply to test</a:t>
            </a:r>
            <a:r>
              <a:rPr lang="en-US" dirty="0" smtClean="0"/>
              <a:t> sentences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MT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2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Phrase-based approach rather complicated!</a:t>
            </a:r>
          </a:p>
          <a:p>
            <a:r>
              <a:rPr lang="en-AU" dirty="0" smtClean="0"/>
              <a:t>Neural approach poses question:</a:t>
            </a:r>
          </a:p>
          <a:p>
            <a:pPr lvl="1"/>
            <a:r>
              <a:rPr lang="en-AU" dirty="0" smtClean="0"/>
              <a:t>Can we throw all this complexity away, instead learn a </a:t>
            </a:r>
            <a:r>
              <a:rPr lang="en-AU" i="1" dirty="0" smtClean="0"/>
              <a:t>single model </a:t>
            </a:r>
            <a:r>
              <a:rPr lang="en-AU" dirty="0" smtClean="0"/>
              <a:t>to directly translate from source to target?</a:t>
            </a:r>
          </a:p>
          <a:p>
            <a:r>
              <a:rPr lang="en-AU" dirty="0" smtClean="0"/>
              <a:t>Using deep learning of neural networks</a:t>
            </a:r>
          </a:p>
          <a:p>
            <a:pPr lvl="1"/>
            <a:r>
              <a:rPr lang="en-AU" dirty="0" smtClean="0"/>
              <a:t>learn robust representations of words and sentences</a:t>
            </a:r>
          </a:p>
          <a:p>
            <a:pPr lvl="1"/>
            <a:r>
              <a:rPr lang="en-AU" dirty="0" smtClean="0"/>
              <a:t>attempts to generate words in the target given “deep” representation of the source</a:t>
            </a:r>
          </a:p>
          <a:p>
            <a:endParaRPr lang="en-AU" b="1" i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Machine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5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So-called “sequence2sequence” models combine: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/>
              <a:t> which represents the source sentence as a vector/matrix</a:t>
            </a:r>
          </a:p>
          <a:p>
            <a:pPr lvl="2"/>
            <a:r>
              <a:rPr lang="en-US" dirty="0" smtClean="0"/>
              <a:t>akin to word2vec’s method for learning word vectors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decoder</a:t>
            </a:r>
            <a:r>
              <a:rPr lang="en-US" dirty="0" smtClean="0"/>
              <a:t> which predicts each word in the target</a:t>
            </a:r>
          </a:p>
          <a:p>
            <a:pPr lvl="2"/>
            <a:r>
              <a:rPr lang="en-US" dirty="0" smtClean="0"/>
              <a:t>similar to a language model, except that the decoder is conditioned on the encoder representation</a:t>
            </a:r>
          </a:p>
          <a:p>
            <a:r>
              <a:rPr lang="en-US" dirty="0" smtClean="0"/>
              <a:t>Along with lots of CPU &amp; GPU muscle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Encoder-decoder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1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140097" y="4675867"/>
            <a:ext cx="285336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000"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109"/>
              <a:t>x</a:t>
            </a:r>
            <a:r>
              <a:rPr sz="1828" baseline="-5999"/>
              <a:t>1</a:t>
            </a:r>
          </a:p>
        </p:txBody>
      </p:sp>
      <p:grpSp>
        <p:nvGrpSpPr>
          <p:cNvPr id="128" name="Group 128"/>
          <p:cNvGrpSpPr/>
          <p:nvPr/>
        </p:nvGrpSpPr>
        <p:grpSpPr>
          <a:xfrm>
            <a:off x="3727228" y="3332338"/>
            <a:ext cx="726824" cy="1256707"/>
            <a:chOff x="0" y="0"/>
            <a:chExt cx="1033703" cy="1787315"/>
          </a:xfrm>
        </p:grpSpPr>
        <p:grpSp>
          <p:nvGrpSpPr>
            <p:cNvPr id="126" name="Group 126"/>
            <p:cNvGrpSpPr/>
            <p:nvPr/>
          </p:nvGrpSpPr>
          <p:grpSpPr>
            <a:xfrm>
              <a:off x="606853" y="0"/>
              <a:ext cx="426851" cy="1787316"/>
              <a:chOff x="0" y="0"/>
              <a:chExt cx="426850" cy="1787315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21" name="Shape 121"/>
              <p:cNvSpPr/>
              <p:nvPr/>
            </p:nvSpPr>
            <p:spPr>
              <a:xfrm flipV="1">
                <a:off x="213425" y="42517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6980" y="704435"/>
                <a:ext cx="332890" cy="108288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63830" y="77141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63830" y="1108556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63830" y="1445700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127" name="Shape 127"/>
            <p:cNvSpPr/>
            <p:nvPr/>
          </p:nvSpPr>
          <p:spPr>
            <a:xfrm>
              <a:off x="0" y="247880"/>
              <a:ext cx="6223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129" name="Shape 129"/>
          <p:cNvSpPr>
            <a:spLocks noGrp="1"/>
          </p:cNvSpPr>
          <p:nvPr>
            <p:ph type="title" idx="4294967295"/>
          </p:nvPr>
        </p:nvSpPr>
        <p:spPr>
          <a:xfrm>
            <a:off x="669727" y="420899"/>
            <a:ext cx="7804547" cy="6000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/>
            </a:lvl1pPr>
          </a:lstStyle>
          <a:p>
            <a:r>
              <a:rPr dirty="0"/>
              <a:t>Recurrent Neural Networks (RNNs)</a:t>
            </a:r>
          </a:p>
        </p:txBody>
      </p:sp>
      <p:grpSp>
        <p:nvGrpSpPr>
          <p:cNvPr id="138" name="Group 138"/>
          <p:cNvGrpSpPr/>
          <p:nvPr/>
        </p:nvGrpSpPr>
        <p:grpSpPr>
          <a:xfrm>
            <a:off x="4459641" y="3332338"/>
            <a:ext cx="735574" cy="1256707"/>
            <a:chOff x="0" y="0"/>
            <a:chExt cx="1046148" cy="1787315"/>
          </a:xfrm>
        </p:grpSpPr>
        <p:sp>
          <p:nvSpPr>
            <p:cNvPr id="130" name="Shape 130"/>
            <p:cNvSpPr/>
            <p:nvPr/>
          </p:nvSpPr>
          <p:spPr>
            <a:xfrm>
              <a:off x="0" y="247880"/>
              <a:ext cx="62379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grpSp>
          <p:nvGrpSpPr>
            <p:cNvPr id="137" name="Group 137"/>
            <p:cNvGrpSpPr/>
            <p:nvPr/>
          </p:nvGrpSpPr>
          <p:grpSpPr>
            <a:xfrm>
              <a:off x="619298" y="0"/>
              <a:ext cx="426851" cy="1787316"/>
              <a:chOff x="0" y="0"/>
              <a:chExt cx="426850" cy="1787315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0" y="0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32" name="Shape 132"/>
              <p:cNvSpPr/>
              <p:nvPr/>
            </p:nvSpPr>
            <p:spPr>
              <a:xfrm flipV="1">
                <a:off x="213425" y="42517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46980" y="704435"/>
                <a:ext cx="332890" cy="108288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63830" y="77141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63830" y="1108556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63830" y="1445700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</p:grpSp>
      <p:sp>
        <p:nvSpPr>
          <p:cNvPr id="139" name="Shape 139"/>
          <p:cNvSpPr/>
          <p:nvPr/>
        </p:nvSpPr>
        <p:spPr>
          <a:xfrm>
            <a:off x="4890191" y="4675867"/>
            <a:ext cx="285336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000"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109"/>
              <a:t>x</a:t>
            </a:r>
            <a:r>
              <a:rPr sz="1828" baseline="-5999"/>
              <a:t>2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5191876" y="3332567"/>
            <a:ext cx="736804" cy="1256707"/>
            <a:chOff x="0" y="0"/>
            <a:chExt cx="1047898" cy="1787315"/>
          </a:xfrm>
        </p:grpSpPr>
        <p:grpSp>
          <p:nvGrpSpPr>
            <p:cNvPr id="146" name="Group 146"/>
            <p:cNvGrpSpPr/>
            <p:nvPr/>
          </p:nvGrpSpPr>
          <p:grpSpPr>
            <a:xfrm>
              <a:off x="621048" y="0"/>
              <a:ext cx="426851" cy="1787316"/>
              <a:chOff x="0" y="0"/>
              <a:chExt cx="426850" cy="1787315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0" y="0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41" name="Shape 141"/>
              <p:cNvSpPr/>
              <p:nvPr/>
            </p:nvSpPr>
            <p:spPr>
              <a:xfrm flipV="1">
                <a:off x="213425" y="42517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46980" y="704435"/>
                <a:ext cx="332890" cy="108288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63830" y="77141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63830" y="1108556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63830" y="1445700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147" name="Shape 147"/>
            <p:cNvSpPr/>
            <p:nvPr/>
          </p:nvSpPr>
          <p:spPr>
            <a:xfrm>
              <a:off x="0" y="247555"/>
              <a:ext cx="62379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149" name="Shape 149"/>
          <p:cNvSpPr/>
          <p:nvPr/>
        </p:nvSpPr>
        <p:spPr>
          <a:xfrm>
            <a:off x="5631355" y="4675867"/>
            <a:ext cx="285336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000"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109"/>
              <a:t>x</a:t>
            </a:r>
            <a:r>
              <a:rPr sz="1828" baseline="-5999"/>
              <a:t>3</a:t>
            </a:r>
          </a:p>
        </p:txBody>
      </p:sp>
      <p:sp>
        <p:nvSpPr>
          <p:cNvPr id="150" name="Shape 150"/>
          <p:cNvSpPr/>
          <p:nvPr/>
        </p:nvSpPr>
        <p:spPr>
          <a:xfrm>
            <a:off x="3256975" y="4709575"/>
            <a:ext cx="660117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sz="2109"/>
              <a:t>start</a:t>
            </a:r>
          </a:p>
        </p:txBody>
      </p:sp>
      <p:sp>
        <p:nvSpPr>
          <p:cNvPr id="151" name="Shape 151"/>
          <p:cNvSpPr/>
          <p:nvPr/>
        </p:nvSpPr>
        <p:spPr>
          <a:xfrm>
            <a:off x="3256975" y="4763693"/>
            <a:ext cx="660117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6" dirty="0"/>
              <a:t>START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2977134" y="3332567"/>
            <a:ext cx="752205" cy="1256707"/>
            <a:chOff x="0" y="0"/>
            <a:chExt cx="1069800" cy="1787315"/>
          </a:xfrm>
        </p:grpSpPr>
        <p:grpSp>
          <p:nvGrpSpPr>
            <p:cNvPr id="158" name="Group 158"/>
            <p:cNvGrpSpPr/>
            <p:nvPr/>
          </p:nvGrpSpPr>
          <p:grpSpPr>
            <a:xfrm>
              <a:off x="642950" y="0"/>
              <a:ext cx="426851" cy="1787316"/>
              <a:chOff x="0" y="0"/>
              <a:chExt cx="426850" cy="1787315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0" y="0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53" name="Shape 153"/>
              <p:cNvSpPr/>
              <p:nvPr/>
            </p:nvSpPr>
            <p:spPr>
              <a:xfrm flipV="1">
                <a:off x="213425" y="42517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46980" y="704435"/>
                <a:ext cx="332890" cy="108288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63830" y="77141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63830" y="1108556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63830" y="1445700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159" name="Shape 159"/>
            <p:cNvSpPr/>
            <p:nvPr/>
          </p:nvSpPr>
          <p:spPr>
            <a:xfrm>
              <a:off x="0" y="247555"/>
              <a:ext cx="6223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pic>
        <p:nvPicPr>
          <p:cNvPr id="16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0578" y="3395008"/>
            <a:ext cx="169665" cy="22324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219972" y="5807396"/>
            <a:ext cx="6812763" cy="410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200" dirty="0"/>
              <a:t>What is a vector representation of a </a:t>
            </a:r>
            <a:r>
              <a:rPr sz="2200" dirty="0" smtClean="0"/>
              <a:t>sequence</a:t>
            </a:r>
            <a:r>
              <a:rPr lang="en-AU" sz="2200" dirty="0" smtClean="0"/>
              <a:t> </a:t>
            </a:r>
            <a:r>
              <a:rPr sz="2200" dirty="0" smtClean="0"/>
              <a:t>    </a:t>
            </a:r>
            <a:r>
              <a:rPr sz="2200" dirty="0"/>
              <a:t>?</a:t>
            </a:r>
          </a:p>
        </p:txBody>
      </p:sp>
      <p:sp>
        <p:nvSpPr>
          <p:cNvPr id="165" name="Shape 165"/>
          <p:cNvSpPr/>
          <p:nvPr/>
        </p:nvSpPr>
        <p:spPr>
          <a:xfrm>
            <a:off x="6363589" y="4675867"/>
            <a:ext cx="285336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000"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109"/>
              <a:t>x</a:t>
            </a:r>
            <a:r>
              <a:rPr sz="1828" baseline="-5999"/>
              <a:t>4</a:t>
            </a:r>
          </a:p>
        </p:txBody>
      </p:sp>
      <p:grpSp>
        <p:nvGrpSpPr>
          <p:cNvPr id="181" name="Group 181"/>
          <p:cNvGrpSpPr/>
          <p:nvPr/>
        </p:nvGrpSpPr>
        <p:grpSpPr>
          <a:xfrm>
            <a:off x="5924110" y="2348619"/>
            <a:ext cx="738035" cy="2240656"/>
            <a:chOff x="0" y="0"/>
            <a:chExt cx="1049649" cy="3186709"/>
          </a:xfrm>
        </p:grpSpPr>
        <p:grpSp>
          <p:nvGrpSpPr>
            <p:cNvPr id="172" name="Group 172"/>
            <p:cNvGrpSpPr/>
            <p:nvPr/>
          </p:nvGrpSpPr>
          <p:grpSpPr>
            <a:xfrm>
              <a:off x="622798" y="1399392"/>
              <a:ext cx="426851" cy="1787317"/>
              <a:chOff x="0" y="0"/>
              <a:chExt cx="426850" cy="1787315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0" y="0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67" name="Shape 167"/>
              <p:cNvSpPr/>
              <p:nvPr/>
            </p:nvSpPr>
            <p:spPr>
              <a:xfrm flipV="1">
                <a:off x="213425" y="42517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6980" y="704435"/>
                <a:ext cx="332890" cy="108288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63830" y="77141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63830" y="1108556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63830" y="1445700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173" name="Shape 173"/>
            <p:cNvSpPr/>
            <p:nvPr/>
          </p:nvSpPr>
          <p:spPr>
            <a:xfrm>
              <a:off x="0" y="1646947"/>
              <a:ext cx="62379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74" name="Shape 174"/>
            <p:cNvSpPr/>
            <p:nvPr/>
          </p:nvSpPr>
          <p:spPr>
            <a:xfrm flipV="1">
              <a:off x="818019" y="109475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75" name="Shape 175"/>
            <p:cNvSpPr/>
            <p:nvPr/>
          </p:nvSpPr>
          <p:spPr>
            <a:xfrm>
              <a:off x="651574" y="0"/>
              <a:ext cx="332891" cy="108288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76" name="Shape 176"/>
            <p:cNvSpPr/>
            <p:nvPr/>
          </p:nvSpPr>
          <p:spPr>
            <a:xfrm>
              <a:off x="668425" y="90578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77" name="Shape 177"/>
            <p:cNvSpPr/>
            <p:nvPr/>
          </p:nvSpPr>
          <p:spPr>
            <a:xfrm>
              <a:off x="668425" y="427723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78" name="Shape 178"/>
            <p:cNvSpPr/>
            <p:nvPr/>
          </p:nvSpPr>
          <p:spPr>
            <a:xfrm>
              <a:off x="668425" y="764867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79" name="Shape 179"/>
            <p:cNvSpPr/>
            <p:nvPr/>
          </p:nvSpPr>
          <p:spPr>
            <a:xfrm>
              <a:off x="622798" y="1399161"/>
              <a:ext cx="426851" cy="429128"/>
            </a:xfrm>
            <a:prstGeom prst="ellipse">
              <a:avLst/>
            </a:prstGeom>
            <a:solidFill>
              <a:schemeClr val="accent1">
                <a:hueOff val="273562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80" name="Shape 180"/>
            <p:cNvSpPr/>
            <p:nvPr/>
          </p:nvSpPr>
          <p:spPr>
            <a:xfrm>
              <a:off x="680376" y="1293520"/>
              <a:ext cx="273580" cy="564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c</a:t>
              </a:r>
            </a:p>
          </p:txBody>
        </p:sp>
      </p:grpSp>
      <p:pic>
        <p:nvPicPr>
          <p:cNvPr id="18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74571" y="5929364"/>
            <a:ext cx="223242" cy="187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88604" y="2701020"/>
            <a:ext cx="2616399" cy="383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9059" y="3314641"/>
            <a:ext cx="2018110" cy="383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97336" y="4814169"/>
            <a:ext cx="616149" cy="18752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5628551" y="6360568"/>
            <a:ext cx="334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Slide credit: Duh, Dyer et al. 2015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585754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8" grpId="0" animBg="1" advAuto="0"/>
      <p:bldP spid="148" grpId="0" animBg="1" advAuto="0"/>
      <p:bldP spid="160" grpId="0" animBg="1" advAuto="0"/>
      <p:bldP spid="181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3"/>
          <p:cNvGrpSpPr/>
          <p:nvPr/>
        </p:nvGrpSpPr>
        <p:grpSpPr>
          <a:xfrm>
            <a:off x="4140725" y="3734403"/>
            <a:ext cx="300130" cy="1256707"/>
            <a:chOff x="0" y="0"/>
            <a:chExt cx="426850" cy="1787315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88" name="Shape 188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0" name="Shape 190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91" name="Shape 191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92" name="Shape 192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194" name="Shape 194"/>
          <p:cNvSpPr/>
          <p:nvPr/>
        </p:nvSpPr>
        <p:spPr>
          <a:xfrm>
            <a:off x="3973851" y="5072524"/>
            <a:ext cx="613951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Aller</a:t>
            </a:r>
          </a:p>
        </p:txBody>
      </p:sp>
      <p:sp>
        <p:nvSpPr>
          <p:cNvPr id="195" name="Shape 195"/>
          <p:cNvSpPr/>
          <p:nvPr/>
        </p:nvSpPr>
        <p:spPr>
          <a:xfrm>
            <a:off x="4811458" y="5072753"/>
            <a:ext cx="85119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Anfang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 idx="4294967295"/>
          </p:nvPr>
        </p:nvSpPr>
        <p:spPr>
          <a:xfrm>
            <a:off x="669727" y="420899"/>
            <a:ext cx="7804547" cy="6000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/>
            </a:lvl1pPr>
          </a:lstStyle>
          <a:p>
            <a:r>
              <a:t>RNN Encoder-Decoders</a:t>
            </a:r>
          </a:p>
        </p:txBody>
      </p:sp>
      <p:sp>
        <p:nvSpPr>
          <p:cNvPr id="197" name="Shape 197"/>
          <p:cNvSpPr/>
          <p:nvPr/>
        </p:nvSpPr>
        <p:spPr>
          <a:xfrm>
            <a:off x="6037411" y="5072753"/>
            <a:ext cx="328616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ist</a:t>
            </a:r>
          </a:p>
        </p:txBody>
      </p:sp>
      <p:sp>
        <p:nvSpPr>
          <p:cNvPr id="198" name="Shape 198"/>
          <p:cNvSpPr/>
          <p:nvPr/>
        </p:nvSpPr>
        <p:spPr>
          <a:xfrm>
            <a:off x="6750079" y="5072753"/>
            <a:ext cx="83997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schwer</a:t>
            </a:r>
          </a:p>
        </p:txBody>
      </p:sp>
      <p:sp>
        <p:nvSpPr>
          <p:cNvPr id="199" name="Shape 199"/>
          <p:cNvSpPr/>
          <p:nvPr/>
        </p:nvSpPr>
        <p:spPr>
          <a:xfrm>
            <a:off x="7839527" y="5072753"/>
            <a:ext cx="61074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</a:t>
            </a:r>
          </a:p>
        </p:txBody>
      </p:sp>
      <p:grpSp>
        <p:nvGrpSpPr>
          <p:cNvPr id="208" name="Group 208"/>
          <p:cNvGrpSpPr/>
          <p:nvPr/>
        </p:nvGrpSpPr>
        <p:grpSpPr>
          <a:xfrm>
            <a:off x="4439579" y="3734403"/>
            <a:ext cx="957983" cy="1256707"/>
            <a:chOff x="0" y="0"/>
            <a:chExt cx="1362463" cy="1787315"/>
          </a:xfrm>
        </p:grpSpPr>
        <p:grpSp>
          <p:nvGrpSpPr>
            <p:cNvPr id="206" name="Group 206"/>
            <p:cNvGrpSpPr/>
            <p:nvPr/>
          </p:nvGrpSpPr>
          <p:grpSpPr>
            <a:xfrm>
              <a:off x="935613" y="0"/>
              <a:ext cx="426851" cy="1787316"/>
              <a:chOff x="0" y="0"/>
              <a:chExt cx="426850" cy="1787315"/>
            </a:xfrm>
          </p:grpSpPr>
          <p:sp>
            <p:nvSpPr>
              <p:cNvPr id="200" name="Shape 200"/>
              <p:cNvSpPr/>
              <p:nvPr/>
            </p:nvSpPr>
            <p:spPr>
              <a:xfrm>
                <a:off x="0" y="0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01" name="Shape 201"/>
              <p:cNvSpPr/>
              <p:nvPr/>
            </p:nvSpPr>
            <p:spPr>
              <a:xfrm flipV="1">
                <a:off x="213425" y="42517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46980" y="704435"/>
                <a:ext cx="332890" cy="108288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63830" y="77141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63830" y="1108556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63830" y="1445700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207" name="Shape 207"/>
            <p:cNvSpPr/>
            <p:nvPr/>
          </p:nvSpPr>
          <p:spPr>
            <a:xfrm>
              <a:off x="0" y="225974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5403985" y="3734403"/>
            <a:ext cx="959158" cy="1256707"/>
            <a:chOff x="0" y="0"/>
            <a:chExt cx="1364134" cy="1787315"/>
          </a:xfrm>
        </p:grpSpPr>
        <p:grpSp>
          <p:nvGrpSpPr>
            <p:cNvPr id="215" name="Group 215"/>
            <p:cNvGrpSpPr/>
            <p:nvPr/>
          </p:nvGrpSpPr>
          <p:grpSpPr>
            <a:xfrm>
              <a:off x="937284" y="0"/>
              <a:ext cx="426851" cy="1787316"/>
              <a:chOff x="0" y="0"/>
              <a:chExt cx="426850" cy="1787315"/>
            </a:xfrm>
          </p:grpSpPr>
          <p:sp>
            <p:nvSpPr>
              <p:cNvPr id="209" name="Shape 209"/>
              <p:cNvSpPr/>
              <p:nvPr/>
            </p:nvSpPr>
            <p:spPr>
              <a:xfrm>
                <a:off x="0" y="0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10" name="Shape 210"/>
              <p:cNvSpPr/>
              <p:nvPr/>
            </p:nvSpPr>
            <p:spPr>
              <a:xfrm flipV="1">
                <a:off x="213425" y="42517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46980" y="704435"/>
                <a:ext cx="332890" cy="108288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63830" y="77141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63830" y="1108556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63830" y="1445700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216" name="Shape 216"/>
            <p:cNvSpPr/>
            <p:nvPr/>
          </p:nvSpPr>
          <p:spPr>
            <a:xfrm>
              <a:off x="0" y="225974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26" name="Group 226"/>
          <p:cNvGrpSpPr/>
          <p:nvPr/>
        </p:nvGrpSpPr>
        <p:grpSpPr>
          <a:xfrm>
            <a:off x="6377321" y="3734403"/>
            <a:ext cx="951404" cy="1256707"/>
            <a:chOff x="0" y="0"/>
            <a:chExt cx="1353107" cy="1787315"/>
          </a:xfrm>
        </p:grpSpPr>
        <p:grpSp>
          <p:nvGrpSpPr>
            <p:cNvPr id="224" name="Group 224"/>
            <p:cNvGrpSpPr/>
            <p:nvPr/>
          </p:nvGrpSpPr>
          <p:grpSpPr>
            <a:xfrm>
              <a:off x="926257" y="0"/>
              <a:ext cx="426851" cy="1787316"/>
              <a:chOff x="0" y="0"/>
              <a:chExt cx="426850" cy="1787315"/>
            </a:xfrm>
          </p:grpSpPr>
          <p:sp>
            <p:nvSpPr>
              <p:cNvPr id="218" name="Shape 218"/>
              <p:cNvSpPr/>
              <p:nvPr/>
            </p:nvSpPr>
            <p:spPr>
              <a:xfrm>
                <a:off x="0" y="0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19" name="Shape 219"/>
              <p:cNvSpPr/>
              <p:nvPr/>
            </p:nvSpPr>
            <p:spPr>
              <a:xfrm flipV="1">
                <a:off x="213425" y="42517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46980" y="704435"/>
                <a:ext cx="332890" cy="1082881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63830" y="77141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63830" y="1108556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63830" y="1445700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225" name="Shape 225"/>
            <p:cNvSpPr/>
            <p:nvPr/>
          </p:nvSpPr>
          <p:spPr>
            <a:xfrm>
              <a:off x="0" y="225974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27" name="Shape 227"/>
          <p:cNvSpPr/>
          <p:nvPr/>
        </p:nvSpPr>
        <p:spPr>
          <a:xfrm>
            <a:off x="7862714" y="5148178"/>
            <a:ext cx="585097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STOP</a:t>
            </a:r>
          </a:p>
        </p:txBody>
      </p:sp>
      <p:grpSp>
        <p:nvGrpSpPr>
          <p:cNvPr id="236" name="Group 236"/>
          <p:cNvGrpSpPr/>
          <p:nvPr/>
        </p:nvGrpSpPr>
        <p:grpSpPr>
          <a:xfrm>
            <a:off x="7341727" y="3643711"/>
            <a:ext cx="951405" cy="1347400"/>
            <a:chOff x="0" y="3646"/>
            <a:chExt cx="1353109" cy="1916300"/>
          </a:xfrm>
        </p:grpSpPr>
        <p:sp>
          <p:nvSpPr>
            <p:cNvPr id="228" name="Shape 228"/>
            <p:cNvSpPr/>
            <p:nvPr/>
          </p:nvSpPr>
          <p:spPr>
            <a:xfrm>
              <a:off x="926258" y="109285"/>
              <a:ext cx="426851" cy="429129"/>
            </a:xfrm>
            <a:prstGeom prst="ellipse">
              <a:avLst/>
            </a:prstGeom>
            <a:solidFill>
              <a:schemeClr val="accent1">
                <a:hueOff val="273562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29" name="Shape 229"/>
            <p:cNvSpPr/>
            <p:nvPr/>
          </p:nvSpPr>
          <p:spPr>
            <a:xfrm flipV="1">
              <a:off x="1158831" y="55780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0" name="Shape 230"/>
            <p:cNvSpPr/>
            <p:nvPr/>
          </p:nvSpPr>
          <p:spPr>
            <a:xfrm>
              <a:off x="992387" y="83706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009237" y="90404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009237" y="124118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009237" y="157833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34" name="Shape 234"/>
            <p:cNvSpPr/>
            <p:nvPr/>
          </p:nvSpPr>
          <p:spPr>
            <a:xfrm>
              <a:off x="0" y="358604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5" name="Shape 235"/>
            <p:cNvSpPr/>
            <p:nvPr/>
          </p:nvSpPr>
          <p:spPr>
            <a:xfrm>
              <a:off x="983838" y="3646"/>
              <a:ext cx="273580" cy="564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c</a:t>
              </a:r>
            </a:p>
          </p:txBody>
        </p:sp>
      </p:grpSp>
      <p:pic>
        <p:nvPicPr>
          <p:cNvPr id="2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662" y="3750398"/>
            <a:ext cx="2652118" cy="812602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346069" y="4094262"/>
            <a:ext cx="3009305" cy="8126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grpSp>
        <p:nvGrpSpPr>
          <p:cNvPr id="242" name="Group 242"/>
          <p:cNvGrpSpPr/>
          <p:nvPr/>
        </p:nvGrpSpPr>
        <p:grpSpPr>
          <a:xfrm>
            <a:off x="219972" y="5807396"/>
            <a:ext cx="6185989" cy="410690"/>
            <a:chOff x="0" y="31806"/>
            <a:chExt cx="8797849" cy="584091"/>
          </a:xfrm>
        </p:grpSpPr>
        <p:sp>
          <p:nvSpPr>
            <p:cNvPr id="240" name="Shape 240"/>
            <p:cNvSpPr/>
            <p:nvPr/>
          </p:nvSpPr>
          <p:spPr>
            <a:xfrm>
              <a:off x="0" y="31806"/>
              <a:ext cx="8797849" cy="584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200" dirty="0"/>
                <a:t>What is the probability of a </a:t>
              </a:r>
              <a:r>
                <a:rPr sz="2200" dirty="0" smtClean="0"/>
                <a:t>sequence</a:t>
              </a:r>
              <a:r>
                <a:rPr lang="en-AU" sz="2200" dirty="0" smtClean="0"/>
                <a:t> </a:t>
              </a:r>
              <a:r>
                <a:rPr sz="2200" dirty="0" smtClean="0"/>
                <a:t>           </a:t>
              </a:r>
              <a:r>
                <a:rPr sz="2200" dirty="0"/>
                <a:t>?</a:t>
              </a:r>
            </a:p>
          </p:txBody>
        </p:sp>
        <p:pic>
          <p:nvPicPr>
            <p:cNvPr id="241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217901" y="50801"/>
              <a:ext cx="10922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" name="Rectangle 57"/>
          <p:cNvSpPr/>
          <p:nvPr/>
        </p:nvSpPr>
        <p:spPr>
          <a:xfrm>
            <a:off x="5628551" y="6360568"/>
            <a:ext cx="334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Slide credit: Duh, Dyer et al. 2015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927126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 advAuto="0"/>
      <p:bldP spid="208" grpId="0" animBg="1" advAuto="0"/>
      <p:bldP spid="217" grpId="0" animBg="1" advAuto="0"/>
      <p:bldP spid="226" grpId="0" animBg="1" advAuto="0"/>
      <p:bldP spid="236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50"/>
          <p:cNvGrpSpPr/>
          <p:nvPr/>
        </p:nvGrpSpPr>
        <p:grpSpPr>
          <a:xfrm>
            <a:off x="4140725" y="3734403"/>
            <a:ext cx="300130" cy="1256707"/>
            <a:chOff x="0" y="0"/>
            <a:chExt cx="426850" cy="1787315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45" name="Shape 245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6" name="Shape 246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251" name="Shape 251"/>
          <p:cNvSpPr/>
          <p:nvPr/>
        </p:nvSpPr>
        <p:spPr>
          <a:xfrm>
            <a:off x="3973851" y="5072524"/>
            <a:ext cx="613951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Aller</a:t>
            </a:r>
          </a:p>
        </p:txBody>
      </p:sp>
      <p:sp>
        <p:nvSpPr>
          <p:cNvPr id="252" name="Shape 252"/>
          <p:cNvSpPr/>
          <p:nvPr/>
        </p:nvSpPr>
        <p:spPr>
          <a:xfrm>
            <a:off x="4811458" y="5072753"/>
            <a:ext cx="85119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Anfang</a:t>
            </a:r>
          </a:p>
        </p:txBody>
      </p:sp>
      <p:grpSp>
        <p:nvGrpSpPr>
          <p:cNvPr id="259" name="Group 259"/>
          <p:cNvGrpSpPr/>
          <p:nvPr/>
        </p:nvGrpSpPr>
        <p:grpSpPr>
          <a:xfrm>
            <a:off x="5097431" y="3734403"/>
            <a:ext cx="300130" cy="1256707"/>
            <a:chOff x="0" y="0"/>
            <a:chExt cx="426850" cy="1787315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4" name="Shape 254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5" name="Shape 255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260" name="Shape 260"/>
          <p:cNvSpPr/>
          <p:nvPr/>
        </p:nvSpPr>
        <p:spPr>
          <a:xfrm>
            <a:off x="7993002" y="3717988"/>
            <a:ext cx="300130" cy="301731"/>
          </a:xfrm>
          <a:prstGeom prst="ellipse">
            <a:avLst/>
          </a:prstGeom>
          <a:solidFill>
            <a:schemeClr val="accent1">
              <a:hueOff val="273562"/>
              <a:satOff val="2937"/>
              <a:lumOff val="-2223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61" name="Shape 261"/>
          <p:cNvSpPr>
            <a:spLocks noGrp="1"/>
          </p:cNvSpPr>
          <p:nvPr>
            <p:ph type="title" idx="4294967295"/>
          </p:nvPr>
        </p:nvSpPr>
        <p:spPr>
          <a:xfrm>
            <a:off x="669727" y="420899"/>
            <a:ext cx="7804547" cy="6000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/>
            </a:lvl1pPr>
          </a:lstStyle>
          <a:p>
            <a:r>
              <a:t>RNN Encoder-Decoders</a:t>
            </a:r>
          </a:p>
        </p:txBody>
      </p:sp>
      <p:sp>
        <p:nvSpPr>
          <p:cNvPr id="262" name="Shape 262"/>
          <p:cNvSpPr/>
          <p:nvPr/>
        </p:nvSpPr>
        <p:spPr>
          <a:xfrm>
            <a:off x="6037411" y="5072753"/>
            <a:ext cx="328616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ist</a:t>
            </a:r>
          </a:p>
        </p:txBody>
      </p:sp>
      <p:sp>
        <p:nvSpPr>
          <p:cNvPr id="263" name="Shape 263"/>
          <p:cNvSpPr/>
          <p:nvPr/>
        </p:nvSpPr>
        <p:spPr>
          <a:xfrm>
            <a:off x="6750079" y="5072753"/>
            <a:ext cx="83997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schwer</a:t>
            </a:r>
          </a:p>
        </p:txBody>
      </p:sp>
      <p:grpSp>
        <p:nvGrpSpPr>
          <p:cNvPr id="274" name="Group 274"/>
          <p:cNvGrpSpPr/>
          <p:nvPr/>
        </p:nvGrpSpPr>
        <p:grpSpPr>
          <a:xfrm>
            <a:off x="4439579" y="1653882"/>
            <a:ext cx="1015924" cy="1800522"/>
            <a:chOff x="0" y="16345"/>
            <a:chExt cx="1444869" cy="2560741"/>
          </a:xfrm>
        </p:grpSpPr>
        <p:grpSp>
          <p:nvGrpSpPr>
            <p:cNvPr id="270" name="Group 270"/>
            <p:cNvGrpSpPr/>
            <p:nvPr/>
          </p:nvGrpSpPr>
          <p:grpSpPr>
            <a:xfrm>
              <a:off x="935613" y="801215"/>
              <a:ext cx="426851" cy="1775871"/>
              <a:chOff x="0" y="0"/>
              <a:chExt cx="426850" cy="1775869"/>
            </a:xfrm>
          </p:grpSpPr>
          <p:sp>
            <p:nvSpPr>
              <p:cNvPr id="264" name="Shape 264"/>
              <p:cNvSpPr/>
              <p:nvPr/>
            </p:nvSpPr>
            <p:spPr>
              <a:xfrm>
                <a:off x="0" y="1346742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65" name="Shape 265"/>
              <p:cNvSpPr/>
              <p:nvPr/>
            </p:nvSpPr>
            <p:spPr>
              <a:xfrm flipV="1">
                <a:off x="213425" y="106935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46980" y="0"/>
                <a:ext cx="332890" cy="108288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63830" y="90578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63830" y="42772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63830" y="764867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271" name="Shape 271"/>
            <p:cNvSpPr/>
            <p:nvPr/>
          </p:nvSpPr>
          <p:spPr>
            <a:xfrm>
              <a:off x="33565" y="761613"/>
              <a:ext cx="881100" cy="13632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72" name="Shape 272"/>
            <p:cNvSpPr/>
            <p:nvPr/>
          </p:nvSpPr>
          <p:spPr>
            <a:xfrm>
              <a:off x="843175" y="16345"/>
              <a:ext cx="601694" cy="564212"/>
            </a:xfrm>
            <a:prstGeom prst="rect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i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are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2363081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75" name="Shape 275"/>
          <p:cNvSpPr/>
          <p:nvPr/>
        </p:nvSpPr>
        <p:spPr>
          <a:xfrm>
            <a:off x="7839527" y="5072753"/>
            <a:ext cx="61074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</a:t>
            </a:r>
          </a:p>
        </p:txBody>
      </p:sp>
      <p:grpSp>
        <p:nvGrpSpPr>
          <p:cNvPr id="282" name="Group 282"/>
          <p:cNvGrpSpPr/>
          <p:nvPr/>
        </p:nvGrpSpPr>
        <p:grpSpPr>
          <a:xfrm>
            <a:off x="6063013" y="3734403"/>
            <a:ext cx="300130" cy="1256707"/>
            <a:chOff x="0" y="0"/>
            <a:chExt cx="426850" cy="1787315"/>
          </a:xfrm>
        </p:grpSpPr>
        <p:sp>
          <p:nvSpPr>
            <p:cNvPr id="276" name="Shape 276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77" name="Shape 277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78" name="Shape 278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80" name="Shape 280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grpSp>
        <p:nvGrpSpPr>
          <p:cNvPr id="289" name="Group 289"/>
          <p:cNvGrpSpPr/>
          <p:nvPr/>
        </p:nvGrpSpPr>
        <p:grpSpPr>
          <a:xfrm>
            <a:off x="7028596" y="3734403"/>
            <a:ext cx="300130" cy="1256707"/>
            <a:chOff x="0" y="0"/>
            <a:chExt cx="426850" cy="1787315"/>
          </a:xfrm>
        </p:grpSpPr>
        <p:sp>
          <p:nvSpPr>
            <p:cNvPr id="283" name="Shape 283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84" name="Shape 284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5" name="Shape 285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6" name="Shape 286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87" name="Shape 287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88" name="Shape 288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290" name="Shape 290"/>
          <p:cNvSpPr/>
          <p:nvPr/>
        </p:nvSpPr>
        <p:spPr>
          <a:xfrm flipV="1">
            <a:off x="8156530" y="4033356"/>
            <a:ext cx="1" cy="193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1" name="Shape 291"/>
          <p:cNvSpPr/>
          <p:nvPr/>
        </p:nvSpPr>
        <p:spPr>
          <a:xfrm>
            <a:off x="8039499" y="4229709"/>
            <a:ext cx="234064" cy="761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2" name="Shape 292"/>
          <p:cNvSpPr/>
          <p:nvPr/>
        </p:nvSpPr>
        <p:spPr>
          <a:xfrm>
            <a:off x="8051347" y="4276802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93" name="Shape 293"/>
          <p:cNvSpPr/>
          <p:nvPr/>
        </p:nvSpPr>
        <p:spPr>
          <a:xfrm>
            <a:off x="8051347" y="4513856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94" name="Shape 294"/>
          <p:cNvSpPr/>
          <p:nvPr/>
        </p:nvSpPr>
        <p:spPr>
          <a:xfrm>
            <a:off x="8051347" y="4750911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95" name="Shape 295"/>
          <p:cNvSpPr/>
          <p:nvPr/>
        </p:nvSpPr>
        <p:spPr>
          <a:xfrm>
            <a:off x="4439579" y="3893291"/>
            <a:ext cx="6517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6" name="Shape 296"/>
          <p:cNvSpPr/>
          <p:nvPr/>
        </p:nvSpPr>
        <p:spPr>
          <a:xfrm>
            <a:off x="5403986" y="3893291"/>
            <a:ext cx="6517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7" name="Shape 297"/>
          <p:cNvSpPr/>
          <p:nvPr/>
        </p:nvSpPr>
        <p:spPr>
          <a:xfrm>
            <a:off x="6377322" y="3893291"/>
            <a:ext cx="6517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8" name="Shape 298"/>
          <p:cNvSpPr/>
          <p:nvPr/>
        </p:nvSpPr>
        <p:spPr>
          <a:xfrm>
            <a:off x="7341727" y="3893291"/>
            <a:ext cx="6517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9" name="Shape 299"/>
          <p:cNvSpPr/>
          <p:nvPr/>
        </p:nvSpPr>
        <p:spPr>
          <a:xfrm>
            <a:off x="7862714" y="5148178"/>
            <a:ext cx="585097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STOP</a:t>
            </a:r>
          </a:p>
        </p:txBody>
      </p:sp>
      <p:sp>
        <p:nvSpPr>
          <p:cNvPr id="300" name="Shape 300"/>
          <p:cNvSpPr/>
          <p:nvPr/>
        </p:nvSpPr>
        <p:spPr>
          <a:xfrm>
            <a:off x="3031636" y="3105629"/>
            <a:ext cx="678071" cy="396712"/>
          </a:xfrm>
          <a:prstGeom prst="rect">
            <a:avLst/>
          </a:prstGeom>
          <a:ln w="254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 </a:t>
            </a:r>
          </a:p>
        </p:txBody>
      </p:sp>
      <p:sp>
        <p:nvSpPr>
          <p:cNvPr id="301" name="Shape 301"/>
          <p:cNvSpPr/>
          <p:nvPr/>
        </p:nvSpPr>
        <p:spPr>
          <a:xfrm>
            <a:off x="3036348" y="3154263"/>
            <a:ext cx="688266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START</a:t>
            </a:r>
          </a:p>
        </p:txBody>
      </p:sp>
      <p:grpSp>
        <p:nvGrpSpPr>
          <p:cNvPr id="312" name="Group 312"/>
          <p:cNvGrpSpPr/>
          <p:nvPr/>
        </p:nvGrpSpPr>
        <p:grpSpPr>
          <a:xfrm>
            <a:off x="5403985" y="1653882"/>
            <a:ext cx="1265642" cy="1800522"/>
            <a:chOff x="0" y="16345"/>
            <a:chExt cx="1800023" cy="2560741"/>
          </a:xfrm>
        </p:grpSpPr>
        <p:sp>
          <p:nvSpPr>
            <p:cNvPr id="302" name="Shape 302"/>
            <p:cNvSpPr/>
            <p:nvPr/>
          </p:nvSpPr>
          <p:spPr>
            <a:xfrm>
              <a:off x="500521" y="16345"/>
              <a:ext cx="1299502" cy="564212"/>
            </a:xfrm>
            <a:prstGeom prst="rect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i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difficult</a:t>
              </a:r>
            </a:p>
          </p:txBody>
        </p:sp>
        <p:grpSp>
          <p:nvGrpSpPr>
            <p:cNvPr id="309" name="Group 309"/>
            <p:cNvGrpSpPr/>
            <p:nvPr/>
          </p:nvGrpSpPr>
          <p:grpSpPr>
            <a:xfrm>
              <a:off x="938957" y="801215"/>
              <a:ext cx="426851" cy="1775871"/>
              <a:chOff x="0" y="0"/>
              <a:chExt cx="426850" cy="1775869"/>
            </a:xfrm>
          </p:grpSpPr>
          <p:sp>
            <p:nvSpPr>
              <p:cNvPr id="303" name="Shape 303"/>
              <p:cNvSpPr/>
              <p:nvPr/>
            </p:nvSpPr>
            <p:spPr>
              <a:xfrm>
                <a:off x="0" y="1346742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04" name="Shape 304"/>
              <p:cNvSpPr/>
              <p:nvPr/>
            </p:nvSpPr>
            <p:spPr>
              <a:xfrm flipV="1">
                <a:off x="213425" y="106935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46980" y="0"/>
                <a:ext cx="332890" cy="108288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63830" y="90578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63830" y="42772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63830" y="764867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310" name="Shape 310"/>
            <p:cNvSpPr/>
            <p:nvPr/>
          </p:nvSpPr>
          <p:spPr>
            <a:xfrm>
              <a:off x="0" y="2363081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0760" y="764153"/>
              <a:ext cx="889305" cy="13606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6368392" y="1657632"/>
            <a:ext cx="1137848" cy="1796771"/>
            <a:chOff x="0" y="16345"/>
            <a:chExt cx="1618273" cy="2555406"/>
          </a:xfrm>
        </p:grpSpPr>
        <p:grpSp>
          <p:nvGrpSpPr>
            <p:cNvPr id="319" name="Group 319"/>
            <p:cNvGrpSpPr/>
            <p:nvPr/>
          </p:nvGrpSpPr>
          <p:grpSpPr>
            <a:xfrm>
              <a:off x="938957" y="795880"/>
              <a:ext cx="426851" cy="1775871"/>
              <a:chOff x="0" y="0"/>
              <a:chExt cx="426850" cy="1775869"/>
            </a:xfrm>
          </p:grpSpPr>
          <p:sp>
            <p:nvSpPr>
              <p:cNvPr id="313" name="Shape 313"/>
              <p:cNvSpPr/>
              <p:nvPr/>
            </p:nvSpPr>
            <p:spPr>
              <a:xfrm>
                <a:off x="0" y="1346742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14" name="Shape 314"/>
              <p:cNvSpPr/>
              <p:nvPr/>
            </p:nvSpPr>
            <p:spPr>
              <a:xfrm flipV="1">
                <a:off x="213425" y="106935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46980" y="0"/>
                <a:ext cx="332890" cy="108288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63830" y="90578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63830" y="42772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63830" y="764867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320" name="Shape 320"/>
            <p:cNvSpPr/>
            <p:nvPr/>
          </p:nvSpPr>
          <p:spPr>
            <a:xfrm>
              <a:off x="0" y="2357746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21" name="Shape 321"/>
            <p:cNvSpPr/>
            <p:nvPr/>
          </p:nvSpPr>
          <p:spPr>
            <a:xfrm>
              <a:off x="653906" y="16345"/>
              <a:ext cx="964367" cy="564212"/>
            </a:xfrm>
            <a:prstGeom prst="rect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i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         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734510" y="85513"/>
              <a:ext cx="832138" cy="425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100" b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77"/>
                <a:t>STOP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76160" y="758818"/>
              <a:ext cx="889305" cy="13606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3638987" y="1657633"/>
            <a:ext cx="4365589" cy="2089842"/>
            <a:chOff x="-1" y="16345"/>
            <a:chExt cx="6208835" cy="2972219"/>
          </a:xfrm>
        </p:grpSpPr>
        <p:grpSp>
          <p:nvGrpSpPr>
            <p:cNvPr id="331" name="Group 331"/>
            <p:cNvGrpSpPr/>
            <p:nvPr/>
          </p:nvGrpSpPr>
          <p:grpSpPr>
            <a:xfrm>
              <a:off x="713581" y="795880"/>
              <a:ext cx="426851" cy="1775871"/>
              <a:chOff x="0" y="0"/>
              <a:chExt cx="426850" cy="1775869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0" y="1346742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26" name="Shape 326"/>
              <p:cNvSpPr/>
              <p:nvPr/>
            </p:nvSpPr>
            <p:spPr>
              <a:xfrm flipV="1">
                <a:off x="213425" y="106935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46980" y="0"/>
                <a:ext cx="332890" cy="108288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63830" y="90578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63830" y="42772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63830" y="764867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332" name="Shape 332"/>
            <p:cNvSpPr/>
            <p:nvPr/>
          </p:nvSpPr>
          <p:spPr>
            <a:xfrm>
              <a:off x="-1" y="16345"/>
              <a:ext cx="1830701" cy="564213"/>
            </a:xfrm>
            <a:prstGeom prst="rect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i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Beginnings</a:t>
              </a:r>
            </a:p>
          </p:txBody>
        </p:sp>
        <p:sp>
          <p:nvSpPr>
            <p:cNvPr id="333" name="Shape 333"/>
            <p:cNvSpPr/>
            <p:nvPr/>
          </p:nvSpPr>
          <p:spPr>
            <a:xfrm flipH="1" flipV="1">
              <a:off x="1111836" y="2501712"/>
              <a:ext cx="5096998" cy="4868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34" name="Shape 334"/>
            <p:cNvSpPr/>
            <p:nvPr/>
          </p:nvSpPr>
          <p:spPr>
            <a:xfrm flipV="1">
              <a:off x="167182" y="2367248"/>
              <a:ext cx="525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336" name="Shape 336"/>
          <p:cNvSpPr/>
          <p:nvPr/>
        </p:nvSpPr>
        <p:spPr>
          <a:xfrm>
            <a:off x="8033487" y="3643709"/>
            <a:ext cx="192361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b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c</a:t>
            </a:r>
          </a:p>
        </p:txBody>
      </p:sp>
      <p:pic>
        <p:nvPicPr>
          <p:cNvPr id="3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662" y="3750398"/>
            <a:ext cx="2652118" cy="812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" name="Group 242"/>
          <p:cNvGrpSpPr/>
          <p:nvPr/>
        </p:nvGrpSpPr>
        <p:grpSpPr>
          <a:xfrm>
            <a:off x="219972" y="5807396"/>
            <a:ext cx="6185989" cy="410690"/>
            <a:chOff x="0" y="31806"/>
            <a:chExt cx="8797849" cy="584091"/>
          </a:xfrm>
        </p:grpSpPr>
        <p:sp>
          <p:nvSpPr>
            <p:cNvPr id="101" name="Shape 240"/>
            <p:cNvSpPr/>
            <p:nvPr/>
          </p:nvSpPr>
          <p:spPr>
            <a:xfrm>
              <a:off x="0" y="31806"/>
              <a:ext cx="8797849" cy="584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200" dirty="0"/>
                <a:t>What is the probability of a </a:t>
              </a:r>
              <a:r>
                <a:rPr sz="2200" dirty="0" smtClean="0"/>
                <a:t>sequence</a:t>
              </a:r>
              <a:r>
                <a:rPr lang="en-AU" sz="2200" dirty="0" smtClean="0"/>
                <a:t> </a:t>
              </a:r>
              <a:r>
                <a:rPr sz="2200" dirty="0" smtClean="0"/>
                <a:t>           </a:t>
              </a:r>
              <a:r>
                <a:rPr sz="2200" dirty="0"/>
                <a:t>?</a:t>
              </a:r>
            </a:p>
          </p:txBody>
        </p:sp>
        <p:pic>
          <p:nvPicPr>
            <p:cNvPr id="102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217901" y="50801"/>
              <a:ext cx="10922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3" name="Rectangle 102"/>
          <p:cNvSpPr/>
          <p:nvPr/>
        </p:nvSpPr>
        <p:spPr>
          <a:xfrm>
            <a:off x="5628551" y="6360568"/>
            <a:ext cx="334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Slide credit: Duh, Dyer et al. 2015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121639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 advAuto="0"/>
      <p:bldP spid="312" grpId="0" animBg="1" advAuto="0"/>
      <p:bldP spid="324" grpId="0" animBg="1" advAuto="0"/>
      <p:bldP spid="335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roup 349"/>
          <p:cNvGrpSpPr/>
          <p:nvPr/>
        </p:nvGrpSpPr>
        <p:grpSpPr>
          <a:xfrm>
            <a:off x="3229897" y="3825420"/>
            <a:ext cx="300130" cy="1256707"/>
            <a:chOff x="0" y="0"/>
            <a:chExt cx="426850" cy="1787315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44" name="Shape 344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45" name="Shape 345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48" name="Shape 348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350" name="Shape 350"/>
          <p:cNvSpPr/>
          <p:nvPr/>
        </p:nvSpPr>
        <p:spPr>
          <a:xfrm>
            <a:off x="3063023" y="5163541"/>
            <a:ext cx="613951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Aller</a:t>
            </a:r>
          </a:p>
        </p:txBody>
      </p:sp>
      <p:sp>
        <p:nvSpPr>
          <p:cNvPr id="351" name="Shape 351"/>
          <p:cNvSpPr/>
          <p:nvPr/>
        </p:nvSpPr>
        <p:spPr>
          <a:xfrm>
            <a:off x="3900630" y="5163771"/>
            <a:ext cx="85119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Anfang</a:t>
            </a:r>
          </a:p>
        </p:txBody>
      </p:sp>
      <p:grpSp>
        <p:nvGrpSpPr>
          <p:cNvPr id="358" name="Group 358"/>
          <p:cNvGrpSpPr/>
          <p:nvPr/>
        </p:nvGrpSpPr>
        <p:grpSpPr>
          <a:xfrm>
            <a:off x="4186603" y="3825420"/>
            <a:ext cx="300130" cy="1256707"/>
            <a:chOff x="0" y="0"/>
            <a:chExt cx="426850" cy="1787315"/>
          </a:xfrm>
        </p:grpSpPr>
        <p:sp>
          <p:nvSpPr>
            <p:cNvPr id="352" name="Shape 352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53" name="Shape 353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54" name="Shape 354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55" name="Shape 355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56" name="Shape 356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57" name="Shape 357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359" name="Shape 359"/>
          <p:cNvSpPr>
            <a:spLocks noGrp="1"/>
          </p:cNvSpPr>
          <p:nvPr>
            <p:ph type="title" idx="4294967295"/>
          </p:nvPr>
        </p:nvSpPr>
        <p:spPr>
          <a:xfrm>
            <a:off x="669727" y="420899"/>
            <a:ext cx="7804547" cy="6000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/>
            </a:lvl1pPr>
          </a:lstStyle>
          <a:p>
            <a:r>
              <a:t>RNN Attention Model</a:t>
            </a:r>
          </a:p>
        </p:txBody>
      </p:sp>
      <p:sp>
        <p:nvSpPr>
          <p:cNvPr id="360" name="Shape 360"/>
          <p:cNvSpPr/>
          <p:nvPr/>
        </p:nvSpPr>
        <p:spPr>
          <a:xfrm>
            <a:off x="5126583" y="5163771"/>
            <a:ext cx="328616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ist</a:t>
            </a:r>
          </a:p>
        </p:txBody>
      </p:sp>
      <p:sp>
        <p:nvSpPr>
          <p:cNvPr id="361" name="Shape 361"/>
          <p:cNvSpPr/>
          <p:nvPr/>
        </p:nvSpPr>
        <p:spPr>
          <a:xfrm>
            <a:off x="5839251" y="5163771"/>
            <a:ext cx="83997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schwer</a:t>
            </a:r>
          </a:p>
        </p:txBody>
      </p:sp>
      <p:sp>
        <p:nvSpPr>
          <p:cNvPr id="362" name="Shape 362"/>
          <p:cNvSpPr/>
          <p:nvPr/>
        </p:nvSpPr>
        <p:spPr>
          <a:xfrm>
            <a:off x="6928698" y="5163771"/>
            <a:ext cx="61074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</a:t>
            </a:r>
          </a:p>
        </p:txBody>
      </p:sp>
      <p:grpSp>
        <p:nvGrpSpPr>
          <p:cNvPr id="369" name="Group 369"/>
          <p:cNvGrpSpPr/>
          <p:nvPr/>
        </p:nvGrpSpPr>
        <p:grpSpPr>
          <a:xfrm>
            <a:off x="5152185" y="3825420"/>
            <a:ext cx="300130" cy="1256707"/>
            <a:chOff x="0" y="0"/>
            <a:chExt cx="426850" cy="1787315"/>
          </a:xfrm>
        </p:grpSpPr>
        <p:sp>
          <p:nvSpPr>
            <p:cNvPr id="363" name="Shape 363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64" name="Shape 364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65" name="Shape 365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66" name="Shape 366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67" name="Shape 367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68" name="Shape 368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370" name="Shape 370"/>
          <p:cNvSpPr/>
          <p:nvPr/>
        </p:nvSpPr>
        <p:spPr>
          <a:xfrm>
            <a:off x="6117768" y="3825419"/>
            <a:ext cx="300130" cy="30173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71" name="Shape 371"/>
          <p:cNvSpPr/>
          <p:nvPr/>
        </p:nvSpPr>
        <p:spPr>
          <a:xfrm flipV="1">
            <a:off x="6267832" y="4124372"/>
            <a:ext cx="1" cy="193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2" name="Shape 372"/>
          <p:cNvSpPr/>
          <p:nvPr/>
        </p:nvSpPr>
        <p:spPr>
          <a:xfrm>
            <a:off x="6150801" y="4320726"/>
            <a:ext cx="234064" cy="761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3" name="Shape 373"/>
          <p:cNvSpPr/>
          <p:nvPr/>
        </p:nvSpPr>
        <p:spPr>
          <a:xfrm>
            <a:off x="6162649" y="436781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74" name="Shape 374"/>
          <p:cNvSpPr/>
          <p:nvPr/>
        </p:nvSpPr>
        <p:spPr>
          <a:xfrm>
            <a:off x="6162649" y="4604873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75" name="Shape 375"/>
          <p:cNvSpPr/>
          <p:nvPr/>
        </p:nvSpPr>
        <p:spPr>
          <a:xfrm>
            <a:off x="6162649" y="484192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76" name="Shape 376"/>
          <p:cNvSpPr/>
          <p:nvPr/>
        </p:nvSpPr>
        <p:spPr>
          <a:xfrm flipV="1">
            <a:off x="7245702" y="4124372"/>
            <a:ext cx="1" cy="193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7" name="Shape 377"/>
          <p:cNvSpPr/>
          <p:nvPr/>
        </p:nvSpPr>
        <p:spPr>
          <a:xfrm>
            <a:off x="7128671" y="4320726"/>
            <a:ext cx="234064" cy="761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8" name="Shape 378"/>
          <p:cNvSpPr/>
          <p:nvPr/>
        </p:nvSpPr>
        <p:spPr>
          <a:xfrm>
            <a:off x="7140519" y="436781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79" name="Shape 379"/>
          <p:cNvSpPr/>
          <p:nvPr/>
        </p:nvSpPr>
        <p:spPr>
          <a:xfrm>
            <a:off x="7140519" y="4604873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80" name="Shape 380"/>
          <p:cNvSpPr/>
          <p:nvPr/>
        </p:nvSpPr>
        <p:spPr>
          <a:xfrm>
            <a:off x="7140519" y="484192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81" name="Shape 381"/>
          <p:cNvSpPr/>
          <p:nvPr/>
        </p:nvSpPr>
        <p:spPr>
          <a:xfrm>
            <a:off x="6951886" y="5239195"/>
            <a:ext cx="585097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STOP</a:t>
            </a:r>
          </a:p>
        </p:txBody>
      </p:sp>
      <p:sp>
        <p:nvSpPr>
          <p:cNvPr id="385" name="Shape 385"/>
          <p:cNvSpPr/>
          <p:nvPr/>
        </p:nvSpPr>
        <p:spPr>
          <a:xfrm>
            <a:off x="7100033" y="3825419"/>
            <a:ext cx="300130" cy="30173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grpSp>
        <p:nvGrpSpPr>
          <p:cNvPr id="49" name="Group 242"/>
          <p:cNvGrpSpPr/>
          <p:nvPr/>
        </p:nvGrpSpPr>
        <p:grpSpPr>
          <a:xfrm>
            <a:off x="219972" y="5807396"/>
            <a:ext cx="6185989" cy="410690"/>
            <a:chOff x="0" y="31806"/>
            <a:chExt cx="8797849" cy="584091"/>
          </a:xfrm>
        </p:grpSpPr>
        <p:sp>
          <p:nvSpPr>
            <p:cNvPr id="50" name="Shape 240"/>
            <p:cNvSpPr/>
            <p:nvPr/>
          </p:nvSpPr>
          <p:spPr>
            <a:xfrm>
              <a:off x="0" y="31806"/>
              <a:ext cx="8797849" cy="584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200" dirty="0"/>
                <a:t>What is the probability of a </a:t>
              </a:r>
              <a:r>
                <a:rPr sz="2200" dirty="0" smtClean="0"/>
                <a:t>sequence</a:t>
              </a:r>
              <a:r>
                <a:rPr lang="en-AU" sz="2200" dirty="0" smtClean="0"/>
                <a:t> </a:t>
              </a:r>
              <a:r>
                <a:rPr sz="2200" dirty="0" smtClean="0"/>
                <a:t>           </a:t>
              </a:r>
              <a:r>
                <a:rPr sz="2200" dirty="0"/>
                <a:t>?</a:t>
              </a:r>
            </a:p>
          </p:txBody>
        </p:sp>
        <p:pic>
          <p:nvPicPr>
            <p:cNvPr id="51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217901" y="50801"/>
              <a:ext cx="10922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" name="Rectangle 51"/>
          <p:cNvSpPr/>
          <p:nvPr/>
        </p:nvSpPr>
        <p:spPr>
          <a:xfrm>
            <a:off x="5628551" y="6360568"/>
            <a:ext cx="334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Slide credit: Duh, Dyer et al. 2015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0145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roup 394"/>
          <p:cNvGrpSpPr/>
          <p:nvPr/>
        </p:nvGrpSpPr>
        <p:grpSpPr>
          <a:xfrm>
            <a:off x="3229897" y="3825420"/>
            <a:ext cx="300130" cy="1256707"/>
            <a:chOff x="0" y="0"/>
            <a:chExt cx="426850" cy="1787315"/>
          </a:xfrm>
        </p:grpSpPr>
        <p:sp>
          <p:nvSpPr>
            <p:cNvPr id="388" name="Shape 388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91" name="Shape 391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92" name="Shape 392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395" name="Shape 395"/>
          <p:cNvSpPr/>
          <p:nvPr/>
        </p:nvSpPr>
        <p:spPr>
          <a:xfrm>
            <a:off x="3063023" y="5163541"/>
            <a:ext cx="613951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Aller</a:t>
            </a:r>
          </a:p>
        </p:txBody>
      </p:sp>
      <p:sp>
        <p:nvSpPr>
          <p:cNvPr id="396" name="Shape 396"/>
          <p:cNvSpPr/>
          <p:nvPr/>
        </p:nvSpPr>
        <p:spPr>
          <a:xfrm>
            <a:off x="3900630" y="5163771"/>
            <a:ext cx="85119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Anfang</a:t>
            </a:r>
          </a:p>
        </p:txBody>
      </p:sp>
      <p:grpSp>
        <p:nvGrpSpPr>
          <p:cNvPr id="403" name="Group 403"/>
          <p:cNvGrpSpPr/>
          <p:nvPr/>
        </p:nvGrpSpPr>
        <p:grpSpPr>
          <a:xfrm>
            <a:off x="4186603" y="3825420"/>
            <a:ext cx="300130" cy="1256707"/>
            <a:chOff x="0" y="0"/>
            <a:chExt cx="426850" cy="1787315"/>
          </a:xfrm>
        </p:grpSpPr>
        <p:sp>
          <p:nvSpPr>
            <p:cNvPr id="397" name="Shape 397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398" name="Shape 398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404" name="Shape 404"/>
          <p:cNvSpPr>
            <a:spLocks noGrp="1"/>
          </p:cNvSpPr>
          <p:nvPr>
            <p:ph type="title" idx="4294967295"/>
          </p:nvPr>
        </p:nvSpPr>
        <p:spPr>
          <a:xfrm>
            <a:off x="669727" y="420899"/>
            <a:ext cx="7804547" cy="6000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/>
            </a:lvl1pPr>
          </a:lstStyle>
          <a:p>
            <a:r>
              <a:t>RNN Attention Model</a:t>
            </a:r>
          </a:p>
        </p:txBody>
      </p:sp>
      <p:sp>
        <p:nvSpPr>
          <p:cNvPr id="405" name="Shape 405"/>
          <p:cNvSpPr/>
          <p:nvPr/>
        </p:nvSpPr>
        <p:spPr>
          <a:xfrm>
            <a:off x="5126583" y="5163771"/>
            <a:ext cx="328616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ist</a:t>
            </a:r>
          </a:p>
        </p:txBody>
      </p:sp>
      <p:sp>
        <p:nvSpPr>
          <p:cNvPr id="406" name="Shape 406"/>
          <p:cNvSpPr/>
          <p:nvPr/>
        </p:nvSpPr>
        <p:spPr>
          <a:xfrm>
            <a:off x="5839251" y="5163771"/>
            <a:ext cx="83997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schwer</a:t>
            </a:r>
          </a:p>
        </p:txBody>
      </p:sp>
      <p:sp>
        <p:nvSpPr>
          <p:cNvPr id="407" name="Shape 407"/>
          <p:cNvSpPr/>
          <p:nvPr/>
        </p:nvSpPr>
        <p:spPr>
          <a:xfrm>
            <a:off x="6928698" y="5163771"/>
            <a:ext cx="61074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</a:t>
            </a:r>
          </a:p>
        </p:txBody>
      </p:sp>
      <p:grpSp>
        <p:nvGrpSpPr>
          <p:cNvPr id="414" name="Group 414"/>
          <p:cNvGrpSpPr/>
          <p:nvPr/>
        </p:nvGrpSpPr>
        <p:grpSpPr>
          <a:xfrm>
            <a:off x="5152185" y="3825420"/>
            <a:ext cx="300130" cy="1256707"/>
            <a:chOff x="0" y="0"/>
            <a:chExt cx="426850" cy="1787315"/>
          </a:xfrm>
        </p:grpSpPr>
        <p:sp>
          <p:nvSpPr>
            <p:cNvPr id="408" name="Shape 408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09" name="Shape 409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10" name="Shape 410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11" name="Shape 411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12" name="Shape 412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13" name="Shape 413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415" name="Shape 415"/>
          <p:cNvSpPr/>
          <p:nvPr/>
        </p:nvSpPr>
        <p:spPr>
          <a:xfrm>
            <a:off x="6117768" y="3825419"/>
            <a:ext cx="300130" cy="30173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16" name="Shape 416"/>
          <p:cNvSpPr/>
          <p:nvPr/>
        </p:nvSpPr>
        <p:spPr>
          <a:xfrm flipV="1">
            <a:off x="6267832" y="4124372"/>
            <a:ext cx="1" cy="193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7" name="Shape 417"/>
          <p:cNvSpPr/>
          <p:nvPr/>
        </p:nvSpPr>
        <p:spPr>
          <a:xfrm>
            <a:off x="6150801" y="4320726"/>
            <a:ext cx="234064" cy="761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8" name="Shape 418"/>
          <p:cNvSpPr/>
          <p:nvPr/>
        </p:nvSpPr>
        <p:spPr>
          <a:xfrm>
            <a:off x="6162649" y="436781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19" name="Shape 419"/>
          <p:cNvSpPr/>
          <p:nvPr/>
        </p:nvSpPr>
        <p:spPr>
          <a:xfrm>
            <a:off x="6162649" y="4604873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20" name="Shape 420"/>
          <p:cNvSpPr/>
          <p:nvPr/>
        </p:nvSpPr>
        <p:spPr>
          <a:xfrm>
            <a:off x="6162649" y="484192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21" name="Shape 421"/>
          <p:cNvSpPr/>
          <p:nvPr/>
        </p:nvSpPr>
        <p:spPr>
          <a:xfrm flipV="1">
            <a:off x="7245702" y="4124372"/>
            <a:ext cx="1" cy="193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2" name="Shape 422"/>
          <p:cNvSpPr/>
          <p:nvPr/>
        </p:nvSpPr>
        <p:spPr>
          <a:xfrm>
            <a:off x="7128671" y="4320726"/>
            <a:ext cx="234064" cy="761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3" name="Shape 423"/>
          <p:cNvSpPr/>
          <p:nvPr/>
        </p:nvSpPr>
        <p:spPr>
          <a:xfrm>
            <a:off x="7140519" y="436781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24" name="Shape 424"/>
          <p:cNvSpPr/>
          <p:nvPr/>
        </p:nvSpPr>
        <p:spPr>
          <a:xfrm>
            <a:off x="7140519" y="4604873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25" name="Shape 425"/>
          <p:cNvSpPr/>
          <p:nvPr/>
        </p:nvSpPr>
        <p:spPr>
          <a:xfrm>
            <a:off x="7140519" y="484192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26" name="Shape 426"/>
          <p:cNvSpPr/>
          <p:nvPr/>
        </p:nvSpPr>
        <p:spPr>
          <a:xfrm>
            <a:off x="6951886" y="5239195"/>
            <a:ext cx="585097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STOP</a:t>
            </a:r>
          </a:p>
        </p:txBody>
      </p:sp>
      <p:sp>
        <p:nvSpPr>
          <p:cNvPr id="427" name="Shape 427"/>
          <p:cNvSpPr/>
          <p:nvPr/>
        </p:nvSpPr>
        <p:spPr>
          <a:xfrm>
            <a:off x="2096814" y="2693508"/>
            <a:ext cx="678071" cy="396712"/>
          </a:xfrm>
          <a:prstGeom prst="rect">
            <a:avLst/>
          </a:prstGeom>
          <a:ln w="254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 </a:t>
            </a:r>
          </a:p>
        </p:txBody>
      </p:sp>
      <p:sp>
        <p:nvSpPr>
          <p:cNvPr id="428" name="Shape 428"/>
          <p:cNvSpPr/>
          <p:nvPr/>
        </p:nvSpPr>
        <p:spPr>
          <a:xfrm>
            <a:off x="2101525" y="2742144"/>
            <a:ext cx="688266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START</a:t>
            </a:r>
          </a:p>
        </p:txBody>
      </p:sp>
      <p:grpSp>
        <p:nvGrpSpPr>
          <p:cNvPr id="435" name="Group 435"/>
          <p:cNvGrpSpPr/>
          <p:nvPr/>
        </p:nvGrpSpPr>
        <p:grpSpPr>
          <a:xfrm>
            <a:off x="3205901" y="1793623"/>
            <a:ext cx="300130" cy="1248659"/>
            <a:chOff x="0" y="0"/>
            <a:chExt cx="426850" cy="1775869"/>
          </a:xfrm>
        </p:grpSpPr>
        <p:sp>
          <p:nvSpPr>
            <p:cNvPr id="429" name="Shape 429"/>
            <p:cNvSpPr/>
            <p:nvPr/>
          </p:nvSpPr>
          <p:spPr>
            <a:xfrm>
              <a:off x="0" y="1346742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30" name="Shape 430"/>
            <p:cNvSpPr/>
            <p:nvPr/>
          </p:nvSpPr>
          <p:spPr>
            <a:xfrm flipV="1">
              <a:off x="213425" y="106935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6980" y="0"/>
              <a:ext cx="332890" cy="108288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32" name="Shape 432"/>
            <p:cNvSpPr/>
            <p:nvPr/>
          </p:nvSpPr>
          <p:spPr>
            <a:xfrm>
              <a:off x="63830" y="90578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33" name="Shape 433"/>
            <p:cNvSpPr/>
            <p:nvPr/>
          </p:nvSpPr>
          <p:spPr>
            <a:xfrm>
              <a:off x="63830" y="42772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34" name="Shape 434"/>
            <p:cNvSpPr/>
            <p:nvPr/>
          </p:nvSpPr>
          <p:spPr>
            <a:xfrm>
              <a:off x="63830" y="764867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436" name="Shape 436"/>
          <p:cNvSpPr/>
          <p:nvPr/>
        </p:nvSpPr>
        <p:spPr>
          <a:xfrm>
            <a:off x="2704165" y="1245512"/>
            <a:ext cx="1287212" cy="396712"/>
          </a:xfrm>
          <a:prstGeom prst="rect">
            <a:avLst/>
          </a:prstGeom>
          <a:ln w="254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Beginnings</a:t>
            </a:r>
          </a:p>
        </p:txBody>
      </p:sp>
      <p:sp>
        <p:nvSpPr>
          <p:cNvPr id="437" name="Shape 437"/>
          <p:cNvSpPr/>
          <p:nvPr/>
        </p:nvSpPr>
        <p:spPr>
          <a:xfrm flipV="1">
            <a:off x="2821715" y="2898492"/>
            <a:ext cx="3691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41" name="Shape 441"/>
          <p:cNvSpPr/>
          <p:nvPr/>
        </p:nvSpPr>
        <p:spPr>
          <a:xfrm>
            <a:off x="7100033" y="3825419"/>
            <a:ext cx="300130" cy="30173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42" name="Shape 442"/>
          <p:cNvSpPr/>
          <p:nvPr/>
        </p:nvSpPr>
        <p:spPr>
          <a:xfrm flipV="1">
            <a:off x="3364896" y="3061017"/>
            <a:ext cx="1" cy="753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43" name="Shape 443"/>
          <p:cNvSpPr/>
          <p:nvPr/>
        </p:nvSpPr>
        <p:spPr>
          <a:xfrm flipH="1" flipV="1">
            <a:off x="3364896" y="3061017"/>
            <a:ext cx="962579" cy="7385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44" name="Shape 444"/>
          <p:cNvSpPr/>
          <p:nvPr/>
        </p:nvSpPr>
        <p:spPr>
          <a:xfrm flipH="1" flipV="1">
            <a:off x="3364895" y="3061017"/>
            <a:ext cx="1948998" cy="74414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45" name="Shape 445"/>
          <p:cNvSpPr/>
          <p:nvPr/>
        </p:nvSpPr>
        <p:spPr>
          <a:xfrm flipH="1" flipV="1">
            <a:off x="3364895" y="3061017"/>
            <a:ext cx="2897847" cy="744546"/>
          </a:xfrm>
          <a:prstGeom prst="line">
            <a:avLst/>
          </a:prstGeom>
          <a:ln w="38100" cap="rnd">
            <a:solidFill>
              <a:srgbClr val="A6AAA9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46" name="Shape 446"/>
          <p:cNvSpPr/>
          <p:nvPr/>
        </p:nvSpPr>
        <p:spPr>
          <a:xfrm flipH="1" flipV="1">
            <a:off x="3364895" y="3061017"/>
            <a:ext cx="3863223" cy="723605"/>
          </a:xfrm>
          <a:prstGeom prst="line">
            <a:avLst/>
          </a:prstGeom>
          <a:ln w="38100" cap="rnd">
            <a:solidFill>
              <a:srgbClr val="A6AAA9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66" name="Group 242"/>
          <p:cNvGrpSpPr/>
          <p:nvPr/>
        </p:nvGrpSpPr>
        <p:grpSpPr>
          <a:xfrm>
            <a:off x="219972" y="5807396"/>
            <a:ext cx="6185989" cy="410690"/>
            <a:chOff x="0" y="31806"/>
            <a:chExt cx="8797849" cy="584091"/>
          </a:xfrm>
        </p:grpSpPr>
        <p:sp>
          <p:nvSpPr>
            <p:cNvPr id="67" name="Shape 240"/>
            <p:cNvSpPr/>
            <p:nvPr/>
          </p:nvSpPr>
          <p:spPr>
            <a:xfrm>
              <a:off x="0" y="31806"/>
              <a:ext cx="8797849" cy="584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200" dirty="0"/>
                <a:t>What is the probability of a </a:t>
              </a:r>
              <a:r>
                <a:rPr sz="2200" dirty="0" smtClean="0"/>
                <a:t>sequence</a:t>
              </a:r>
              <a:r>
                <a:rPr lang="en-AU" sz="2200" dirty="0" smtClean="0"/>
                <a:t> </a:t>
              </a:r>
              <a:r>
                <a:rPr sz="2200" dirty="0" smtClean="0"/>
                <a:t>           </a:t>
              </a:r>
              <a:r>
                <a:rPr sz="2200" dirty="0"/>
                <a:t>?</a:t>
              </a:r>
            </a:p>
          </p:txBody>
        </p:sp>
        <p:pic>
          <p:nvPicPr>
            <p:cNvPr id="68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217901" y="50801"/>
              <a:ext cx="10922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" name="Rectangle 68"/>
          <p:cNvSpPr/>
          <p:nvPr/>
        </p:nvSpPr>
        <p:spPr>
          <a:xfrm>
            <a:off x="5628551" y="6360568"/>
            <a:ext cx="334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Slide credit: Duh, Dyer et al. 2015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6488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roup 455"/>
          <p:cNvGrpSpPr/>
          <p:nvPr/>
        </p:nvGrpSpPr>
        <p:grpSpPr>
          <a:xfrm>
            <a:off x="3229897" y="3825420"/>
            <a:ext cx="300130" cy="1256707"/>
            <a:chOff x="0" y="0"/>
            <a:chExt cx="426850" cy="1787315"/>
          </a:xfrm>
        </p:grpSpPr>
        <p:sp>
          <p:nvSpPr>
            <p:cNvPr id="449" name="Shape 449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50" name="Shape 450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51" name="Shape 451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52" name="Shape 452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54" name="Shape 454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456" name="Shape 456"/>
          <p:cNvSpPr/>
          <p:nvPr/>
        </p:nvSpPr>
        <p:spPr>
          <a:xfrm>
            <a:off x="3063023" y="5163541"/>
            <a:ext cx="613951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Aller</a:t>
            </a:r>
          </a:p>
        </p:txBody>
      </p:sp>
      <p:sp>
        <p:nvSpPr>
          <p:cNvPr id="457" name="Shape 457"/>
          <p:cNvSpPr/>
          <p:nvPr/>
        </p:nvSpPr>
        <p:spPr>
          <a:xfrm>
            <a:off x="3900630" y="5163771"/>
            <a:ext cx="85119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Anfang</a:t>
            </a:r>
          </a:p>
        </p:txBody>
      </p:sp>
      <p:grpSp>
        <p:nvGrpSpPr>
          <p:cNvPr id="464" name="Group 464"/>
          <p:cNvGrpSpPr/>
          <p:nvPr/>
        </p:nvGrpSpPr>
        <p:grpSpPr>
          <a:xfrm>
            <a:off x="4186603" y="3825420"/>
            <a:ext cx="300130" cy="1256707"/>
            <a:chOff x="0" y="0"/>
            <a:chExt cx="426850" cy="1787315"/>
          </a:xfrm>
        </p:grpSpPr>
        <p:sp>
          <p:nvSpPr>
            <p:cNvPr id="458" name="Shape 458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59" name="Shape 459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60" name="Shape 460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61" name="Shape 461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62" name="Shape 462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63" name="Shape 463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465" name="Shape 465"/>
          <p:cNvSpPr>
            <a:spLocks noGrp="1"/>
          </p:cNvSpPr>
          <p:nvPr>
            <p:ph type="title" idx="4294967295"/>
          </p:nvPr>
        </p:nvSpPr>
        <p:spPr>
          <a:xfrm>
            <a:off x="669727" y="420899"/>
            <a:ext cx="7804547" cy="6000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/>
            </a:lvl1pPr>
          </a:lstStyle>
          <a:p>
            <a:r>
              <a:t>RNN Attention Model</a:t>
            </a:r>
          </a:p>
        </p:txBody>
      </p:sp>
      <p:sp>
        <p:nvSpPr>
          <p:cNvPr id="466" name="Shape 466"/>
          <p:cNvSpPr/>
          <p:nvPr/>
        </p:nvSpPr>
        <p:spPr>
          <a:xfrm>
            <a:off x="5126583" y="5163771"/>
            <a:ext cx="328616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ist</a:t>
            </a:r>
          </a:p>
        </p:txBody>
      </p:sp>
      <p:sp>
        <p:nvSpPr>
          <p:cNvPr id="467" name="Shape 467"/>
          <p:cNvSpPr/>
          <p:nvPr/>
        </p:nvSpPr>
        <p:spPr>
          <a:xfrm>
            <a:off x="5839251" y="5163771"/>
            <a:ext cx="83997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schwer</a:t>
            </a:r>
          </a:p>
        </p:txBody>
      </p:sp>
      <p:grpSp>
        <p:nvGrpSpPr>
          <p:cNvPr id="478" name="Group 478"/>
          <p:cNvGrpSpPr/>
          <p:nvPr/>
        </p:nvGrpSpPr>
        <p:grpSpPr>
          <a:xfrm>
            <a:off x="3504755" y="1241761"/>
            <a:ext cx="1015925" cy="1800522"/>
            <a:chOff x="0" y="16345"/>
            <a:chExt cx="1444869" cy="2560741"/>
          </a:xfrm>
        </p:grpSpPr>
        <p:grpSp>
          <p:nvGrpSpPr>
            <p:cNvPr id="474" name="Group 474"/>
            <p:cNvGrpSpPr/>
            <p:nvPr/>
          </p:nvGrpSpPr>
          <p:grpSpPr>
            <a:xfrm>
              <a:off x="935613" y="801215"/>
              <a:ext cx="426851" cy="1775871"/>
              <a:chOff x="0" y="0"/>
              <a:chExt cx="426850" cy="1775869"/>
            </a:xfrm>
          </p:grpSpPr>
          <p:sp>
            <p:nvSpPr>
              <p:cNvPr id="468" name="Shape 468"/>
              <p:cNvSpPr/>
              <p:nvPr/>
            </p:nvSpPr>
            <p:spPr>
              <a:xfrm>
                <a:off x="0" y="1346742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69" name="Shape 469"/>
              <p:cNvSpPr/>
              <p:nvPr/>
            </p:nvSpPr>
            <p:spPr>
              <a:xfrm flipV="1">
                <a:off x="213425" y="106935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470" name="Shape 470"/>
              <p:cNvSpPr/>
              <p:nvPr/>
            </p:nvSpPr>
            <p:spPr>
              <a:xfrm>
                <a:off x="46980" y="0"/>
                <a:ext cx="332890" cy="108288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63830" y="90578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72" name="Shape 472"/>
              <p:cNvSpPr/>
              <p:nvPr/>
            </p:nvSpPr>
            <p:spPr>
              <a:xfrm>
                <a:off x="63830" y="42772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63830" y="764867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475" name="Shape 475"/>
            <p:cNvSpPr/>
            <p:nvPr/>
          </p:nvSpPr>
          <p:spPr>
            <a:xfrm>
              <a:off x="33565" y="761613"/>
              <a:ext cx="881100" cy="13632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76" name="Shape 476"/>
            <p:cNvSpPr/>
            <p:nvPr/>
          </p:nvSpPr>
          <p:spPr>
            <a:xfrm>
              <a:off x="843176" y="16345"/>
              <a:ext cx="601693" cy="564212"/>
            </a:xfrm>
            <a:prstGeom prst="rect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i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are</a:t>
              </a:r>
            </a:p>
          </p:txBody>
        </p:sp>
        <p:sp>
          <p:nvSpPr>
            <p:cNvPr id="477" name="Shape 477"/>
            <p:cNvSpPr/>
            <p:nvPr/>
          </p:nvSpPr>
          <p:spPr>
            <a:xfrm>
              <a:off x="0" y="2363081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479" name="Shape 479"/>
          <p:cNvSpPr/>
          <p:nvPr/>
        </p:nvSpPr>
        <p:spPr>
          <a:xfrm>
            <a:off x="6928698" y="5163771"/>
            <a:ext cx="61074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</a:t>
            </a:r>
          </a:p>
        </p:txBody>
      </p:sp>
      <p:grpSp>
        <p:nvGrpSpPr>
          <p:cNvPr id="486" name="Group 486"/>
          <p:cNvGrpSpPr/>
          <p:nvPr/>
        </p:nvGrpSpPr>
        <p:grpSpPr>
          <a:xfrm>
            <a:off x="5152185" y="3825420"/>
            <a:ext cx="300130" cy="1256707"/>
            <a:chOff x="0" y="0"/>
            <a:chExt cx="426850" cy="1787315"/>
          </a:xfrm>
        </p:grpSpPr>
        <p:sp>
          <p:nvSpPr>
            <p:cNvPr id="480" name="Shape 480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81" name="Shape 481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82" name="Shape 482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483" name="Shape 483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84" name="Shape 484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485" name="Shape 485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487" name="Shape 487"/>
          <p:cNvSpPr/>
          <p:nvPr/>
        </p:nvSpPr>
        <p:spPr>
          <a:xfrm>
            <a:off x="6117768" y="3825419"/>
            <a:ext cx="300130" cy="30173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88" name="Shape 488"/>
          <p:cNvSpPr/>
          <p:nvPr/>
        </p:nvSpPr>
        <p:spPr>
          <a:xfrm flipV="1">
            <a:off x="6267832" y="4124372"/>
            <a:ext cx="1" cy="193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9" name="Shape 489"/>
          <p:cNvSpPr/>
          <p:nvPr/>
        </p:nvSpPr>
        <p:spPr>
          <a:xfrm>
            <a:off x="6150801" y="4320726"/>
            <a:ext cx="234064" cy="761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90" name="Shape 490"/>
          <p:cNvSpPr/>
          <p:nvPr/>
        </p:nvSpPr>
        <p:spPr>
          <a:xfrm>
            <a:off x="6162649" y="436781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91" name="Shape 491"/>
          <p:cNvSpPr/>
          <p:nvPr/>
        </p:nvSpPr>
        <p:spPr>
          <a:xfrm>
            <a:off x="6162649" y="4604873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92" name="Shape 492"/>
          <p:cNvSpPr/>
          <p:nvPr/>
        </p:nvSpPr>
        <p:spPr>
          <a:xfrm>
            <a:off x="6162649" y="484192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93" name="Shape 493"/>
          <p:cNvSpPr/>
          <p:nvPr/>
        </p:nvSpPr>
        <p:spPr>
          <a:xfrm flipV="1">
            <a:off x="7245702" y="4124372"/>
            <a:ext cx="1" cy="193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94" name="Shape 494"/>
          <p:cNvSpPr/>
          <p:nvPr/>
        </p:nvSpPr>
        <p:spPr>
          <a:xfrm>
            <a:off x="7128671" y="4320726"/>
            <a:ext cx="234064" cy="761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95" name="Shape 495"/>
          <p:cNvSpPr/>
          <p:nvPr/>
        </p:nvSpPr>
        <p:spPr>
          <a:xfrm>
            <a:off x="7140519" y="436781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96" name="Shape 496"/>
          <p:cNvSpPr/>
          <p:nvPr/>
        </p:nvSpPr>
        <p:spPr>
          <a:xfrm>
            <a:off x="7140519" y="4604873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97" name="Shape 497"/>
          <p:cNvSpPr/>
          <p:nvPr/>
        </p:nvSpPr>
        <p:spPr>
          <a:xfrm>
            <a:off x="7140519" y="484192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98" name="Shape 498"/>
          <p:cNvSpPr/>
          <p:nvPr/>
        </p:nvSpPr>
        <p:spPr>
          <a:xfrm>
            <a:off x="6951886" y="5239195"/>
            <a:ext cx="585097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STOP</a:t>
            </a:r>
          </a:p>
        </p:txBody>
      </p:sp>
      <p:sp>
        <p:nvSpPr>
          <p:cNvPr id="499" name="Shape 499"/>
          <p:cNvSpPr/>
          <p:nvPr/>
        </p:nvSpPr>
        <p:spPr>
          <a:xfrm>
            <a:off x="2096814" y="2693508"/>
            <a:ext cx="678071" cy="396712"/>
          </a:xfrm>
          <a:prstGeom prst="rect">
            <a:avLst/>
          </a:prstGeom>
          <a:ln w="254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 </a:t>
            </a:r>
          </a:p>
        </p:txBody>
      </p:sp>
      <p:sp>
        <p:nvSpPr>
          <p:cNvPr id="500" name="Shape 500"/>
          <p:cNvSpPr/>
          <p:nvPr/>
        </p:nvSpPr>
        <p:spPr>
          <a:xfrm>
            <a:off x="2101525" y="2742144"/>
            <a:ext cx="688266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START</a:t>
            </a:r>
          </a:p>
        </p:txBody>
      </p:sp>
      <p:grpSp>
        <p:nvGrpSpPr>
          <p:cNvPr id="507" name="Group 507"/>
          <p:cNvGrpSpPr/>
          <p:nvPr/>
        </p:nvGrpSpPr>
        <p:grpSpPr>
          <a:xfrm>
            <a:off x="3205901" y="1793623"/>
            <a:ext cx="300130" cy="1248659"/>
            <a:chOff x="0" y="0"/>
            <a:chExt cx="426850" cy="1775869"/>
          </a:xfrm>
        </p:grpSpPr>
        <p:sp>
          <p:nvSpPr>
            <p:cNvPr id="501" name="Shape 501"/>
            <p:cNvSpPr/>
            <p:nvPr/>
          </p:nvSpPr>
          <p:spPr>
            <a:xfrm>
              <a:off x="0" y="1346742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2" name="Shape 502"/>
            <p:cNvSpPr/>
            <p:nvPr/>
          </p:nvSpPr>
          <p:spPr>
            <a:xfrm flipV="1">
              <a:off x="213425" y="106935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03" name="Shape 503"/>
            <p:cNvSpPr/>
            <p:nvPr/>
          </p:nvSpPr>
          <p:spPr>
            <a:xfrm>
              <a:off x="46980" y="0"/>
              <a:ext cx="332890" cy="108288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04" name="Shape 504"/>
            <p:cNvSpPr/>
            <p:nvPr/>
          </p:nvSpPr>
          <p:spPr>
            <a:xfrm>
              <a:off x="63830" y="90578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5" name="Shape 505"/>
            <p:cNvSpPr/>
            <p:nvPr/>
          </p:nvSpPr>
          <p:spPr>
            <a:xfrm>
              <a:off x="63830" y="42772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6" name="Shape 506"/>
            <p:cNvSpPr/>
            <p:nvPr/>
          </p:nvSpPr>
          <p:spPr>
            <a:xfrm>
              <a:off x="63830" y="764867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508" name="Shape 508"/>
          <p:cNvSpPr/>
          <p:nvPr/>
        </p:nvSpPr>
        <p:spPr>
          <a:xfrm>
            <a:off x="2704165" y="1245512"/>
            <a:ext cx="1287212" cy="396712"/>
          </a:xfrm>
          <a:prstGeom prst="rect">
            <a:avLst/>
          </a:prstGeom>
          <a:ln w="254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Beginnings</a:t>
            </a:r>
          </a:p>
        </p:txBody>
      </p:sp>
      <p:sp>
        <p:nvSpPr>
          <p:cNvPr id="509" name="Shape 509"/>
          <p:cNvSpPr/>
          <p:nvPr/>
        </p:nvSpPr>
        <p:spPr>
          <a:xfrm flipV="1">
            <a:off x="2821715" y="2898492"/>
            <a:ext cx="3691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3" name="Shape 513"/>
          <p:cNvSpPr/>
          <p:nvPr/>
        </p:nvSpPr>
        <p:spPr>
          <a:xfrm>
            <a:off x="7100033" y="3825419"/>
            <a:ext cx="300130" cy="30173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14" name="Shape 514"/>
          <p:cNvSpPr/>
          <p:nvPr/>
        </p:nvSpPr>
        <p:spPr>
          <a:xfrm flipV="1">
            <a:off x="3364896" y="3064929"/>
            <a:ext cx="973176" cy="749914"/>
          </a:xfrm>
          <a:prstGeom prst="line">
            <a:avLst/>
          </a:prstGeom>
          <a:ln w="25400">
            <a:solidFill>
              <a:srgbClr val="A6AAA9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5" name="Shape 515"/>
          <p:cNvSpPr/>
          <p:nvPr/>
        </p:nvSpPr>
        <p:spPr>
          <a:xfrm flipV="1">
            <a:off x="4327474" y="3087257"/>
            <a:ext cx="1" cy="712330"/>
          </a:xfrm>
          <a:prstGeom prst="line">
            <a:avLst/>
          </a:prstGeom>
          <a:ln w="38100" cap="rnd">
            <a:solidFill>
              <a:srgbClr val="A6AAA9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6" name="Shape 516"/>
          <p:cNvSpPr/>
          <p:nvPr/>
        </p:nvSpPr>
        <p:spPr>
          <a:xfrm flipH="1" flipV="1">
            <a:off x="4354340" y="3087258"/>
            <a:ext cx="959553" cy="7179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7" name="Shape 517"/>
          <p:cNvSpPr/>
          <p:nvPr/>
        </p:nvSpPr>
        <p:spPr>
          <a:xfrm flipH="1" flipV="1">
            <a:off x="4354340" y="3077565"/>
            <a:ext cx="1884334" cy="730779"/>
          </a:xfrm>
          <a:prstGeom prst="line">
            <a:avLst/>
          </a:prstGeom>
          <a:ln w="38100" cap="rnd">
            <a:solidFill>
              <a:srgbClr val="A6AAA9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8" name="Shape 518"/>
          <p:cNvSpPr/>
          <p:nvPr/>
        </p:nvSpPr>
        <p:spPr>
          <a:xfrm flipH="1" flipV="1">
            <a:off x="4311373" y="3090104"/>
            <a:ext cx="2934018" cy="717170"/>
          </a:xfrm>
          <a:prstGeom prst="line">
            <a:avLst/>
          </a:prstGeom>
          <a:ln w="38100" cap="rnd">
            <a:solidFill>
              <a:srgbClr val="A6AAA9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73" name="Group 242"/>
          <p:cNvGrpSpPr/>
          <p:nvPr/>
        </p:nvGrpSpPr>
        <p:grpSpPr>
          <a:xfrm>
            <a:off x="219972" y="5807396"/>
            <a:ext cx="6185989" cy="410690"/>
            <a:chOff x="0" y="31806"/>
            <a:chExt cx="8797849" cy="584091"/>
          </a:xfrm>
        </p:grpSpPr>
        <p:sp>
          <p:nvSpPr>
            <p:cNvPr id="74" name="Shape 240"/>
            <p:cNvSpPr/>
            <p:nvPr/>
          </p:nvSpPr>
          <p:spPr>
            <a:xfrm>
              <a:off x="0" y="31806"/>
              <a:ext cx="8797849" cy="584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200" dirty="0"/>
                <a:t>What is the probability of a </a:t>
              </a:r>
              <a:r>
                <a:rPr sz="2200" dirty="0" smtClean="0"/>
                <a:t>sequence</a:t>
              </a:r>
              <a:r>
                <a:rPr lang="en-AU" sz="2200" dirty="0" smtClean="0"/>
                <a:t> </a:t>
              </a:r>
              <a:r>
                <a:rPr sz="2200" dirty="0" smtClean="0"/>
                <a:t>           </a:t>
              </a:r>
              <a:r>
                <a:rPr sz="2200" dirty="0"/>
                <a:t>?</a:t>
              </a:r>
            </a:p>
          </p:txBody>
        </p:sp>
        <p:pic>
          <p:nvPicPr>
            <p:cNvPr id="75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217901" y="50801"/>
              <a:ext cx="10922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" name="Rectangle 75"/>
          <p:cNvSpPr/>
          <p:nvPr/>
        </p:nvSpPr>
        <p:spPr>
          <a:xfrm>
            <a:off x="5628551" y="6360568"/>
            <a:ext cx="334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Slide credit: Duh, Dyer et al. 2015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308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roup 527"/>
          <p:cNvGrpSpPr/>
          <p:nvPr/>
        </p:nvGrpSpPr>
        <p:grpSpPr>
          <a:xfrm>
            <a:off x="3229897" y="3825420"/>
            <a:ext cx="300130" cy="1256707"/>
            <a:chOff x="0" y="0"/>
            <a:chExt cx="426850" cy="1787315"/>
          </a:xfrm>
        </p:grpSpPr>
        <p:sp>
          <p:nvSpPr>
            <p:cNvPr id="521" name="Shape 521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22" name="Shape 522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23" name="Shape 523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24" name="Shape 524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25" name="Shape 525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26" name="Shape 526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528" name="Shape 528"/>
          <p:cNvSpPr/>
          <p:nvPr/>
        </p:nvSpPr>
        <p:spPr>
          <a:xfrm>
            <a:off x="3063023" y="5163541"/>
            <a:ext cx="613951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Aller</a:t>
            </a:r>
          </a:p>
        </p:txBody>
      </p:sp>
      <p:sp>
        <p:nvSpPr>
          <p:cNvPr id="529" name="Shape 529"/>
          <p:cNvSpPr/>
          <p:nvPr/>
        </p:nvSpPr>
        <p:spPr>
          <a:xfrm>
            <a:off x="3900630" y="5163771"/>
            <a:ext cx="85119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Anfang</a:t>
            </a:r>
          </a:p>
        </p:txBody>
      </p:sp>
      <p:grpSp>
        <p:nvGrpSpPr>
          <p:cNvPr id="536" name="Group 536"/>
          <p:cNvGrpSpPr/>
          <p:nvPr/>
        </p:nvGrpSpPr>
        <p:grpSpPr>
          <a:xfrm>
            <a:off x="4186603" y="3825420"/>
            <a:ext cx="300130" cy="1256707"/>
            <a:chOff x="0" y="0"/>
            <a:chExt cx="426850" cy="1787315"/>
          </a:xfrm>
        </p:grpSpPr>
        <p:sp>
          <p:nvSpPr>
            <p:cNvPr id="530" name="Shape 530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31" name="Shape 531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32" name="Shape 532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33" name="Shape 533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34" name="Shape 534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35" name="Shape 535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537" name="Shape 537"/>
          <p:cNvSpPr>
            <a:spLocks noGrp="1"/>
          </p:cNvSpPr>
          <p:nvPr>
            <p:ph type="title" idx="4294967295"/>
          </p:nvPr>
        </p:nvSpPr>
        <p:spPr>
          <a:xfrm>
            <a:off x="669727" y="420899"/>
            <a:ext cx="7804547" cy="6000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/>
            </a:lvl1pPr>
          </a:lstStyle>
          <a:p>
            <a:r>
              <a:t>RNN Attention Model</a:t>
            </a:r>
          </a:p>
        </p:txBody>
      </p:sp>
      <p:sp>
        <p:nvSpPr>
          <p:cNvPr id="538" name="Shape 538"/>
          <p:cNvSpPr/>
          <p:nvPr/>
        </p:nvSpPr>
        <p:spPr>
          <a:xfrm>
            <a:off x="5126583" y="5163771"/>
            <a:ext cx="328616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ist</a:t>
            </a:r>
          </a:p>
        </p:txBody>
      </p:sp>
      <p:sp>
        <p:nvSpPr>
          <p:cNvPr id="539" name="Shape 539"/>
          <p:cNvSpPr/>
          <p:nvPr/>
        </p:nvSpPr>
        <p:spPr>
          <a:xfrm>
            <a:off x="5839251" y="5163771"/>
            <a:ext cx="83997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schwer</a:t>
            </a:r>
          </a:p>
        </p:txBody>
      </p:sp>
      <p:grpSp>
        <p:nvGrpSpPr>
          <p:cNvPr id="550" name="Group 550"/>
          <p:cNvGrpSpPr/>
          <p:nvPr/>
        </p:nvGrpSpPr>
        <p:grpSpPr>
          <a:xfrm>
            <a:off x="3504755" y="1241761"/>
            <a:ext cx="1015925" cy="1800522"/>
            <a:chOff x="0" y="16345"/>
            <a:chExt cx="1444869" cy="2560741"/>
          </a:xfrm>
        </p:grpSpPr>
        <p:grpSp>
          <p:nvGrpSpPr>
            <p:cNvPr id="546" name="Group 546"/>
            <p:cNvGrpSpPr/>
            <p:nvPr/>
          </p:nvGrpSpPr>
          <p:grpSpPr>
            <a:xfrm>
              <a:off x="935613" y="801215"/>
              <a:ext cx="426851" cy="1775871"/>
              <a:chOff x="0" y="0"/>
              <a:chExt cx="426850" cy="1775869"/>
            </a:xfrm>
          </p:grpSpPr>
          <p:sp>
            <p:nvSpPr>
              <p:cNvPr id="540" name="Shape 540"/>
              <p:cNvSpPr/>
              <p:nvPr/>
            </p:nvSpPr>
            <p:spPr>
              <a:xfrm>
                <a:off x="0" y="1346742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41" name="Shape 541"/>
              <p:cNvSpPr/>
              <p:nvPr/>
            </p:nvSpPr>
            <p:spPr>
              <a:xfrm flipV="1">
                <a:off x="213425" y="106935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542" name="Shape 542"/>
              <p:cNvSpPr/>
              <p:nvPr/>
            </p:nvSpPr>
            <p:spPr>
              <a:xfrm>
                <a:off x="46980" y="0"/>
                <a:ext cx="332890" cy="108288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543" name="Shape 543"/>
              <p:cNvSpPr/>
              <p:nvPr/>
            </p:nvSpPr>
            <p:spPr>
              <a:xfrm>
                <a:off x="63830" y="90578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63830" y="42772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63830" y="764867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547" name="Shape 547"/>
            <p:cNvSpPr/>
            <p:nvPr/>
          </p:nvSpPr>
          <p:spPr>
            <a:xfrm>
              <a:off x="33565" y="761613"/>
              <a:ext cx="881100" cy="13632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48" name="Shape 548"/>
            <p:cNvSpPr/>
            <p:nvPr/>
          </p:nvSpPr>
          <p:spPr>
            <a:xfrm>
              <a:off x="843176" y="16345"/>
              <a:ext cx="601693" cy="564212"/>
            </a:xfrm>
            <a:prstGeom prst="rect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i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are</a:t>
              </a:r>
            </a:p>
          </p:txBody>
        </p:sp>
        <p:sp>
          <p:nvSpPr>
            <p:cNvPr id="549" name="Shape 549"/>
            <p:cNvSpPr/>
            <p:nvPr/>
          </p:nvSpPr>
          <p:spPr>
            <a:xfrm>
              <a:off x="0" y="2363081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551" name="Shape 551"/>
          <p:cNvSpPr/>
          <p:nvPr/>
        </p:nvSpPr>
        <p:spPr>
          <a:xfrm>
            <a:off x="6928698" y="5163771"/>
            <a:ext cx="61074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</a:t>
            </a:r>
          </a:p>
        </p:txBody>
      </p:sp>
      <p:grpSp>
        <p:nvGrpSpPr>
          <p:cNvPr id="558" name="Group 558"/>
          <p:cNvGrpSpPr/>
          <p:nvPr/>
        </p:nvGrpSpPr>
        <p:grpSpPr>
          <a:xfrm>
            <a:off x="5152185" y="3825420"/>
            <a:ext cx="300130" cy="1256707"/>
            <a:chOff x="0" y="0"/>
            <a:chExt cx="426850" cy="1787315"/>
          </a:xfrm>
        </p:grpSpPr>
        <p:sp>
          <p:nvSpPr>
            <p:cNvPr id="552" name="Shape 552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53" name="Shape 553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54" name="Shape 554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55" name="Shape 555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57" name="Shape 557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559" name="Shape 559"/>
          <p:cNvSpPr/>
          <p:nvPr/>
        </p:nvSpPr>
        <p:spPr>
          <a:xfrm>
            <a:off x="6117768" y="3825419"/>
            <a:ext cx="300130" cy="30173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60" name="Shape 560"/>
          <p:cNvSpPr/>
          <p:nvPr/>
        </p:nvSpPr>
        <p:spPr>
          <a:xfrm flipV="1">
            <a:off x="6267832" y="4124372"/>
            <a:ext cx="1" cy="193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1" name="Shape 561"/>
          <p:cNvSpPr/>
          <p:nvPr/>
        </p:nvSpPr>
        <p:spPr>
          <a:xfrm>
            <a:off x="6150801" y="4320726"/>
            <a:ext cx="234064" cy="761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2" name="Shape 562"/>
          <p:cNvSpPr/>
          <p:nvPr/>
        </p:nvSpPr>
        <p:spPr>
          <a:xfrm>
            <a:off x="6162649" y="436781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63" name="Shape 563"/>
          <p:cNvSpPr/>
          <p:nvPr/>
        </p:nvSpPr>
        <p:spPr>
          <a:xfrm>
            <a:off x="6162649" y="4604873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64" name="Shape 564"/>
          <p:cNvSpPr/>
          <p:nvPr/>
        </p:nvSpPr>
        <p:spPr>
          <a:xfrm>
            <a:off x="6162649" y="484192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65" name="Shape 565"/>
          <p:cNvSpPr/>
          <p:nvPr/>
        </p:nvSpPr>
        <p:spPr>
          <a:xfrm flipV="1">
            <a:off x="7245702" y="4124372"/>
            <a:ext cx="1" cy="193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6" name="Shape 566"/>
          <p:cNvSpPr/>
          <p:nvPr/>
        </p:nvSpPr>
        <p:spPr>
          <a:xfrm>
            <a:off x="7128671" y="4320726"/>
            <a:ext cx="234064" cy="761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7" name="Shape 567"/>
          <p:cNvSpPr/>
          <p:nvPr/>
        </p:nvSpPr>
        <p:spPr>
          <a:xfrm>
            <a:off x="7140519" y="436781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68" name="Shape 568"/>
          <p:cNvSpPr/>
          <p:nvPr/>
        </p:nvSpPr>
        <p:spPr>
          <a:xfrm>
            <a:off x="7140519" y="4604873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69" name="Shape 569"/>
          <p:cNvSpPr/>
          <p:nvPr/>
        </p:nvSpPr>
        <p:spPr>
          <a:xfrm>
            <a:off x="7140519" y="484192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70" name="Shape 570"/>
          <p:cNvSpPr/>
          <p:nvPr/>
        </p:nvSpPr>
        <p:spPr>
          <a:xfrm>
            <a:off x="6951886" y="5239195"/>
            <a:ext cx="585097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STOP</a:t>
            </a:r>
          </a:p>
        </p:txBody>
      </p:sp>
      <p:sp>
        <p:nvSpPr>
          <p:cNvPr id="571" name="Shape 571"/>
          <p:cNvSpPr/>
          <p:nvPr/>
        </p:nvSpPr>
        <p:spPr>
          <a:xfrm>
            <a:off x="2096814" y="2693508"/>
            <a:ext cx="678071" cy="396712"/>
          </a:xfrm>
          <a:prstGeom prst="rect">
            <a:avLst/>
          </a:prstGeom>
          <a:ln w="254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 </a:t>
            </a:r>
          </a:p>
        </p:txBody>
      </p:sp>
      <p:sp>
        <p:nvSpPr>
          <p:cNvPr id="572" name="Shape 572"/>
          <p:cNvSpPr/>
          <p:nvPr/>
        </p:nvSpPr>
        <p:spPr>
          <a:xfrm>
            <a:off x="2101525" y="2742144"/>
            <a:ext cx="688266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START</a:t>
            </a:r>
          </a:p>
        </p:txBody>
      </p:sp>
      <p:grpSp>
        <p:nvGrpSpPr>
          <p:cNvPr id="583" name="Group 583"/>
          <p:cNvGrpSpPr/>
          <p:nvPr/>
        </p:nvGrpSpPr>
        <p:grpSpPr>
          <a:xfrm>
            <a:off x="4469162" y="1241761"/>
            <a:ext cx="1265642" cy="1800522"/>
            <a:chOff x="0" y="16345"/>
            <a:chExt cx="1800023" cy="2560741"/>
          </a:xfrm>
        </p:grpSpPr>
        <p:sp>
          <p:nvSpPr>
            <p:cNvPr id="573" name="Shape 573"/>
            <p:cNvSpPr/>
            <p:nvPr/>
          </p:nvSpPr>
          <p:spPr>
            <a:xfrm>
              <a:off x="500521" y="16345"/>
              <a:ext cx="1299502" cy="564212"/>
            </a:xfrm>
            <a:prstGeom prst="rect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i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difficult</a:t>
              </a:r>
            </a:p>
          </p:txBody>
        </p:sp>
        <p:grpSp>
          <p:nvGrpSpPr>
            <p:cNvPr id="580" name="Group 580"/>
            <p:cNvGrpSpPr/>
            <p:nvPr/>
          </p:nvGrpSpPr>
          <p:grpSpPr>
            <a:xfrm>
              <a:off x="938957" y="801215"/>
              <a:ext cx="426851" cy="1775871"/>
              <a:chOff x="0" y="0"/>
              <a:chExt cx="426850" cy="1775869"/>
            </a:xfrm>
          </p:grpSpPr>
          <p:sp>
            <p:nvSpPr>
              <p:cNvPr id="574" name="Shape 574"/>
              <p:cNvSpPr/>
              <p:nvPr/>
            </p:nvSpPr>
            <p:spPr>
              <a:xfrm>
                <a:off x="0" y="1346742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75" name="Shape 575"/>
              <p:cNvSpPr/>
              <p:nvPr/>
            </p:nvSpPr>
            <p:spPr>
              <a:xfrm flipV="1">
                <a:off x="213425" y="106935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46980" y="0"/>
                <a:ext cx="332890" cy="108288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63830" y="90578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63830" y="42772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63830" y="764867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581" name="Shape 581"/>
            <p:cNvSpPr/>
            <p:nvPr/>
          </p:nvSpPr>
          <p:spPr>
            <a:xfrm>
              <a:off x="0" y="2363081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82" name="Shape 582"/>
            <p:cNvSpPr/>
            <p:nvPr/>
          </p:nvSpPr>
          <p:spPr>
            <a:xfrm>
              <a:off x="50760" y="764153"/>
              <a:ext cx="889305" cy="13606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590" name="Group 590"/>
          <p:cNvGrpSpPr/>
          <p:nvPr/>
        </p:nvGrpSpPr>
        <p:grpSpPr>
          <a:xfrm>
            <a:off x="3205901" y="1793623"/>
            <a:ext cx="300130" cy="1248659"/>
            <a:chOff x="0" y="0"/>
            <a:chExt cx="426850" cy="1775869"/>
          </a:xfrm>
        </p:grpSpPr>
        <p:sp>
          <p:nvSpPr>
            <p:cNvPr id="584" name="Shape 584"/>
            <p:cNvSpPr/>
            <p:nvPr/>
          </p:nvSpPr>
          <p:spPr>
            <a:xfrm>
              <a:off x="0" y="1346742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85" name="Shape 585"/>
            <p:cNvSpPr/>
            <p:nvPr/>
          </p:nvSpPr>
          <p:spPr>
            <a:xfrm flipV="1">
              <a:off x="213425" y="106935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980" y="0"/>
              <a:ext cx="332890" cy="108288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587" name="Shape 587"/>
            <p:cNvSpPr/>
            <p:nvPr/>
          </p:nvSpPr>
          <p:spPr>
            <a:xfrm>
              <a:off x="63830" y="90578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88" name="Shape 588"/>
            <p:cNvSpPr/>
            <p:nvPr/>
          </p:nvSpPr>
          <p:spPr>
            <a:xfrm>
              <a:off x="63830" y="42772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89" name="Shape 589"/>
            <p:cNvSpPr/>
            <p:nvPr/>
          </p:nvSpPr>
          <p:spPr>
            <a:xfrm>
              <a:off x="63830" y="764867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591" name="Shape 591"/>
          <p:cNvSpPr/>
          <p:nvPr/>
        </p:nvSpPr>
        <p:spPr>
          <a:xfrm>
            <a:off x="2704165" y="1245512"/>
            <a:ext cx="1287212" cy="396712"/>
          </a:xfrm>
          <a:prstGeom prst="rect">
            <a:avLst/>
          </a:prstGeom>
          <a:ln w="254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Beginnings</a:t>
            </a:r>
          </a:p>
        </p:txBody>
      </p:sp>
      <p:sp>
        <p:nvSpPr>
          <p:cNvPr id="592" name="Shape 592"/>
          <p:cNvSpPr/>
          <p:nvPr/>
        </p:nvSpPr>
        <p:spPr>
          <a:xfrm flipV="1">
            <a:off x="2821715" y="2898492"/>
            <a:ext cx="3691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6" name="Shape 596"/>
          <p:cNvSpPr/>
          <p:nvPr/>
        </p:nvSpPr>
        <p:spPr>
          <a:xfrm>
            <a:off x="7100033" y="3825419"/>
            <a:ext cx="300130" cy="30173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97" name="Shape 597"/>
          <p:cNvSpPr/>
          <p:nvPr/>
        </p:nvSpPr>
        <p:spPr>
          <a:xfrm flipV="1">
            <a:off x="3364896" y="3085117"/>
            <a:ext cx="1971364" cy="72972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8" name="Shape 598"/>
          <p:cNvSpPr/>
          <p:nvPr/>
        </p:nvSpPr>
        <p:spPr>
          <a:xfrm flipV="1">
            <a:off x="4327474" y="3126780"/>
            <a:ext cx="1019434" cy="6728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9" name="Shape 599"/>
          <p:cNvSpPr/>
          <p:nvPr/>
        </p:nvSpPr>
        <p:spPr>
          <a:xfrm flipV="1">
            <a:off x="5313892" y="3100623"/>
            <a:ext cx="1" cy="70454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0" name="Shape 600"/>
          <p:cNvSpPr/>
          <p:nvPr/>
        </p:nvSpPr>
        <p:spPr>
          <a:xfrm flipH="1" flipV="1">
            <a:off x="5329150" y="3122745"/>
            <a:ext cx="909524" cy="6855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1" name="Shape 601"/>
          <p:cNvSpPr/>
          <p:nvPr/>
        </p:nvSpPr>
        <p:spPr>
          <a:xfrm flipH="1" flipV="1">
            <a:off x="5271331" y="3094331"/>
            <a:ext cx="1974059" cy="712943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84" name="Group 242"/>
          <p:cNvGrpSpPr/>
          <p:nvPr/>
        </p:nvGrpSpPr>
        <p:grpSpPr>
          <a:xfrm>
            <a:off x="219972" y="5807396"/>
            <a:ext cx="6185989" cy="410690"/>
            <a:chOff x="0" y="31806"/>
            <a:chExt cx="8797849" cy="584091"/>
          </a:xfrm>
        </p:grpSpPr>
        <p:sp>
          <p:nvSpPr>
            <p:cNvPr id="85" name="Shape 240"/>
            <p:cNvSpPr/>
            <p:nvPr/>
          </p:nvSpPr>
          <p:spPr>
            <a:xfrm>
              <a:off x="0" y="31806"/>
              <a:ext cx="8797849" cy="584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200" dirty="0"/>
                <a:t>What is the probability of a </a:t>
              </a:r>
              <a:r>
                <a:rPr sz="2200" dirty="0" smtClean="0"/>
                <a:t>sequence</a:t>
              </a:r>
              <a:r>
                <a:rPr lang="en-AU" sz="2200" dirty="0" smtClean="0"/>
                <a:t> </a:t>
              </a:r>
              <a:r>
                <a:rPr sz="2200" dirty="0" smtClean="0"/>
                <a:t>           </a:t>
              </a:r>
              <a:r>
                <a:rPr sz="2200" dirty="0"/>
                <a:t>?</a:t>
              </a:r>
            </a:p>
          </p:txBody>
        </p:sp>
        <p:pic>
          <p:nvPicPr>
            <p:cNvPr id="86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217901" y="50801"/>
              <a:ext cx="10922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7" name="Rectangle 86"/>
          <p:cNvSpPr/>
          <p:nvPr/>
        </p:nvSpPr>
        <p:spPr>
          <a:xfrm>
            <a:off x="5628551" y="6360568"/>
            <a:ext cx="334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Slide credit: Duh, Dyer et al. 2015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9962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Seen word based models of translation</a:t>
            </a:r>
          </a:p>
          <a:p>
            <a:pPr lvl="1"/>
            <a:r>
              <a:rPr lang="en-US" altLang="en-US" dirty="0" smtClean="0"/>
              <a:t>now used for </a:t>
            </a:r>
            <a:r>
              <a:rPr lang="en-US" altLang="en-US" i="1" dirty="0" smtClean="0"/>
              <a:t>alignment</a:t>
            </a:r>
            <a:r>
              <a:rPr lang="en-US" altLang="en-US" dirty="0" smtClean="0"/>
              <a:t>, but not actual </a:t>
            </a:r>
            <a:r>
              <a:rPr lang="en-US" altLang="en-US" i="1" dirty="0" smtClean="0"/>
              <a:t>translation</a:t>
            </a:r>
          </a:p>
          <a:p>
            <a:pPr lvl="1"/>
            <a:r>
              <a:rPr lang="en-US" altLang="en-US" dirty="0" smtClean="0"/>
              <a:t>overly simplistic formulation</a:t>
            </a:r>
          </a:p>
          <a:p>
            <a:r>
              <a:rPr lang="en-US" altLang="en-US" dirty="0" smtClean="0"/>
              <a:t>Phrase based MT</a:t>
            </a:r>
          </a:p>
          <a:p>
            <a:pPr lvl="1"/>
            <a:r>
              <a:rPr lang="en-US" altLang="en-US" dirty="0" smtClean="0"/>
              <a:t>treats n-grams as translation units, referred to as ‘phrases’ (not linguistic phrases though)</a:t>
            </a:r>
          </a:p>
          <a:p>
            <a:pPr marL="312560" lvl="1" indent="0"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Word- and Phrase-based MT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72" y="4667969"/>
            <a:ext cx="5307520" cy="16466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65392" y="6314579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Arial" charset="0"/>
                <a:ea typeface="Arial" charset="0"/>
                <a:cs typeface="Arial" charset="0"/>
              </a:rPr>
              <a:t>Fig from Koehn09</a:t>
            </a:r>
            <a:endParaRPr lang="en-AU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19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roup 610"/>
          <p:cNvGrpSpPr/>
          <p:nvPr/>
        </p:nvGrpSpPr>
        <p:grpSpPr>
          <a:xfrm>
            <a:off x="3229897" y="3825420"/>
            <a:ext cx="300130" cy="1256707"/>
            <a:chOff x="0" y="0"/>
            <a:chExt cx="426850" cy="1787315"/>
          </a:xfrm>
        </p:grpSpPr>
        <p:sp>
          <p:nvSpPr>
            <p:cNvPr id="604" name="Shape 604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05" name="Shape 605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06" name="Shape 606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07" name="Shape 607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08" name="Shape 608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09" name="Shape 609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611" name="Shape 611"/>
          <p:cNvSpPr/>
          <p:nvPr/>
        </p:nvSpPr>
        <p:spPr>
          <a:xfrm>
            <a:off x="3063023" y="5163541"/>
            <a:ext cx="613951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Aller</a:t>
            </a:r>
          </a:p>
        </p:txBody>
      </p:sp>
      <p:sp>
        <p:nvSpPr>
          <p:cNvPr id="612" name="Shape 612"/>
          <p:cNvSpPr/>
          <p:nvPr/>
        </p:nvSpPr>
        <p:spPr>
          <a:xfrm>
            <a:off x="3900630" y="5163771"/>
            <a:ext cx="85119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Anfang</a:t>
            </a:r>
          </a:p>
        </p:txBody>
      </p:sp>
      <p:grpSp>
        <p:nvGrpSpPr>
          <p:cNvPr id="619" name="Group 619"/>
          <p:cNvGrpSpPr/>
          <p:nvPr/>
        </p:nvGrpSpPr>
        <p:grpSpPr>
          <a:xfrm>
            <a:off x="4186603" y="3825420"/>
            <a:ext cx="300130" cy="1256707"/>
            <a:chOff x="0" y="0"/>
            <a:chExt cx="426850" cy="1787315"/>
          </a:xfrm>
        </p:grpSpPr>
        <p:sp>
          <p:nvSpPr>
            <p:cNvPr id="613" name="Shape 613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14" name="Shape 614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15" name="Shape 615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16" name="Shape 616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17" name="Shape 617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18" name="Shape 618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620" name="Shape 620"/>
          <p:cNvSpPr>
            <a:spLocks noGrp="1"/>
          </p:cNvSpPr>
          <p:nvPr>
            <p:ph type="title" idx="4294967295"/>
          </p:nvPr>
        </p:nvSpPr>
        <p:spPr>
          <a:xfrm>
            <a:off x="669727" y="420899"/>
            <a:ext cx="7804547" cy="6000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/>
            </a:lvl1pPr>
          </a:lstStyle>
          <a:p>
            <a:r>
              <a:rPr dirty="0"/>
              <a:t>RNN Attention Model</a:t>
            </a:r>
          </a:p>
        </p:txBody>
      </p:sp>
      <p:sp>
        <p:nvSpPr>
          <p:cNvPr id="621" name="Shape 621"/>
          <p:cNvSpPr/>
          <p:nvPr/>
        </p:nvSpPr>
        <p:spPr>
          <a:xfrm>
            <a:off x="5126583" y="5163771"/>
            <a:ext cx="328616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ist</a:t>
            </a:r>
          </a:p>
        </p:txBody>
      </p:sp>
      <p:sp>
        <p:nvSpPr>
          <p:cNvPr id="622" name="Shape 622"/>
          <p:cNvSpPr/>
          <p:nvPr/>
        </p:nvSpPr>
        <p:spPr>
          <a:xfrm>
            <a:off x="5839251" y="5163771"/>
            <a:ext cx="83997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schwer</a:t>
            </a:r>
          </a:p>
        </p:txBody>
      </p:sp>
      <p:grpSp>
        <p:nvGrpSpPr>
          <p:cNvPr id="633" name="Group 633"/>
          <p:cNvGrpSpPr/>
          <p:nvPr/>
        </p:nvGrpSpPr>
        <p:grpSpPr>
          <a:xfrm>
            <a:off x="3504755" y="1241761"/>
            <a:ext cx="1015925" cy="1800522"/>
            <a:chOff x="0" y="16345"/>
            <a:chExt cx="1444869" cy="2560741"/>
          </a:xfrm>
        </p:grpSpPr>
        <p:grpSp>
          <p:nvGrpSpPr>
            <p:cNvPr id="629" name="Group 629"/>
            <p:cNvGrpSpPr/>
            <p:nvPr/>
          </p:nvGrpSpPr>
          <p:grpSpPr>
            <a:xfrm>
              <a:off x="935613" y="801215"/>
              <a:ext cx="426851" cy="1775871"/>
              <a:chOff x="0" y="0"/>
              <a:chExt cx="426850" cy="1775869"/>
            </a:xfrm>
          </p:grpSpPr>
          <p:sp>
            <p:nvSpPr>
              <p:cNvPr id="623" name="Shape 623"/>
              <p:cNvSpPr/>
              <p:nvPr/>
            </p:nvSpPr>
            <p:spPr>
              <a:xfrm>
                <a:off x="0" y="1346742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24" name="Shape 624"/>
              <p:cNvSpPr/>
              <p:nvPr/>
            </p:nvSpPr>
            <p:spPr>
              <a:xfrm flipV="1">
                <a:off x="213425" y="106935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625" name="Shape 625"/>
              <p:cNvSpPr/>
              <p:nvPr/>
            </p:nvSpPr>
            <p:spPr>
              <a:xfrm>
                <a:off x="46980" y="0"/>
                <a:ext cx="332890" cy="108288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63830" y="90578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27" name="Shape 627"/>
              <p:cNvSpPr/>
              <p:nvPr/>
            </p:nvSpPr>
            <p:spPr>
              <a:xfrm>
                <a:off x="63830" y="42772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28" name="Shape 628"/>
              <p:cNvSpPr/>
              <p:nvPr/>
            </p:nvSpPr>
            <p:spPr>
              <a:xfrm>
                <a:off x="63830" y="764867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630" name="Shape 630"/>
            <p:cNvSpPr/>
            <p:nvPr/>
          </p:nvSpPr>
          <p:spPr>
            <a:xfrm>
              <a:off x="33565" y="761613"/>
              <a:ext cx="881100" cy="13632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31" name="Shape 631"/>
            <p:cNvSpPr/>
            <p:nvPr/>
          </p:nvSpPr>
          <p:spPr>
            <a:xfrm>
              <a:off x="843176" y="16345"/>
              <a:ext cx="601693" cy="564212"/>
            </a:xfrm>
            <a:prstGeom prst="rect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i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are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0" y="2363081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634" name="Shape 634"/>
          <p:cNvSpPr/>
          <p:nvPr/>
        </p:nvSpPr>
        <p:spPr>
          <a:xfrm>
            <a:off x="6928698" y="5163771"/>
            <a:ext cx="610745" cy="396712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</a:t>
            </a:r>
          </a:p>
        </p:txBody>
      </p:sp>
      <p:grpSp>
        <p:nvGrpSpPr>
          <p:cNvPr id="641" name="Group 641"/>
          <p:cNvGrpSpPr/>
          <p:nvPr/>
        </p:nvGrpSpPr>
        <p:grpSpPr>
          <a:xfrm>
            <a:off x="5152185" y="3825420"/>
            <a:ext cx="300130" cy="1256707"/>
            <a:chOff x="0" y="0"/>
            <a:chExt cx="426850" cy="1787315"/>
          </a:xfrm>
        </p:grpSpPr>
        <p:sp>
          <p:nvSpPr>
            <p:cNvPr id="635" name="Shape 635"/>
            <p:cNvSpPr/>
            <p:nvPr/>
          </p:nvSpPr>
          <p:spPr>
            <a:xfrm>
              <a:off x="0" y="0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36" name="Shape 636"/>
            <p:cNvSpPr/>
            <p:nvPr/>
          </p:nvSpPr>
          <p:spPr>
            <a:xfrm flipV="1">
              <a:off x="213425" y="42517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37" name="Shape 637"/>
            <p:cNvSpPr/>
            <p:nvPr/>
          </p:nvSpPr>
          <p:spPr>
            <a:xfrm>
              <a:off x="46980" y="704435"/>
              <a:ext cx="332890" cy="1082881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38" name="Shape 638"/>
            <p:cNvSpPr/>
            <p:nvPr/>
          </p:nvSpPr>
          <p:spPr>
            <a:xfrm>
              <a:off x="63830" y="77141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39" name="Shape 639"/>
            <p:cNvSpPr/>
            <p:nvPr/>
          </p:nvSpPr>
          <p:spPr>
            <a:xfrm>
              <a:off x="63830" y="1108556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40" name="Shape 640"/>
            <p:cNvSpPr/>
            <p:nvPr/>
          </p:nvSpPr>
          <p:spPr>
            <a:xfrm>
              <a:off x="63830" y="1445700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642" name="Shape 642"/>
          <p:cNvSpPr/>
          <p:nvPr/>
        </p:nvSpPr>
        <p:spPr>
          <a:xfrm>
            <a:off x="6117768" y="3825419"/>
            <a:ext cx="300130" cy="30173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43" name="Shape 643"/>
          <p:cNvSpPr/>
          <p:nvPr/>
        </p:nvSpPr>
        <p:spPr>
          <a:xfrm flipV="1">
            <a:off x="6267832" y="4124372"/>
            <a:ext cx="1" cy="193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44" name="Shape 644"/>
          <p:cNvSpPr/>
          <p:nvPr/>
        </p:nvSpPr>
        <p:spPr>
          <a:xfrm>
            <a:off x="6150801" y="4320726"/>
            <a:ext cx="234064" cy="761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45" name="Shape 645"/>
          <p:cNvSpPr/>
          <p:nvPr/>
        </p:nvSpPr>
        <p:spPr>
          <a:xfrm>
            <a:off x="6162649" y="436781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46" name="Shape 646"/>
          <p:cNvSpPr/>
          <p:nvPr/>
        </p:nvSpPr>
        <p:spPr>
          <a:xfrm>
            <a:off x="6162649" y="4604873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47" name="Shape 647"/>
          <p:cNvSpPr/>
          <p:nvPr/>
        </p:nvSpPr>
        <p:spPr>
          <a:xfrm>
            <a:off x="6162649" y="484192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48" name="Shape 648"/>
          <p:cNvSpPr/>
          <p:nvPr/>
        </p:nvSpPr>
        <p:spPr>
          <a:xfrm flipV="1">
            <a:off x="7245702" y="4124372"/>
            <a:ext cx="1" cy="1931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49" name="Shape 649"/>
          <p:cNvSpPr/>
          <p:nvPr/>
        </p:nvSpPr>
        <p:spPr>
          <a:xfrm>
            <a:off x="7128671" y="4320726"/>
            <a:ext cx="234064" cy="761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50" name="Shape 650"/>
          <p:cNvSpPr/>
          <p:nvPr/>
        </p:nvSpPr>
        <p:spPr>
          <a:xfrm>
            <a:off x="7140519" y="436781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51" name="Shape 651"/>
          <p:cNvSpPr/>
          <p:nvPr/>
        </p:nvSpPr>
        <p:spPr>
          <a:xfrm>
            <a:off x="7140519" y="4604873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52" name="Shape 652"/>
          <p:cNvSpPr/>
          <p:nvPr/>
        </p:nvSpPr>
        <p:spPr>
          <a:xfrm>
            <a:off x="7140519" y="4841928"/>
            <a:ext cx="192094" cy="193106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53" name="Shape 653"/>
          <p:cNvSpPr/>
          <p:nvPr/>
        </p:nvSpPr>
        <p:spPr>
          <a:xfrm>
            <a:off x="6951886" y="5239195"/>
            <a:ext cx="585097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rgbClr val="C8260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STOP</a:t>
            </a:r>
          </a:p>
        </p:txBody>
      </p:sp>
      <p:sp>
        <p:nvSpPr>
          <p:cNvPr id="654" name="Shape 654"/>
          <p:cNvSpPr/>
          <p:nvPr/>
        </p:nvSpPr>
        <p:spPr>
          <a:xfrm>
            <a:off x="2096814" y="2693508"/>
            <a:ext cx="678071" cy="396712"/>
          </a:xfrm>
          <a:prstGeom prst="rect">
            <a:avLst/>
          </a:prstGeom>
          <a:ln w="254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         </a:t>
            </a:r>
          </a:p>
        </p:txBody>
      </p:sp>
      <p:sp>
        <p:nvSpPr>
          <p:cNvPr id="655" name="Shape 655"/>
          <p:cNvSpPr/>
          <p:nvPr/>
        </p:nvSpPr>
        <p:spPr>
          <a:xfrm>
            <a:off x="2101525" y="2742144"/>
            <a:ext cx="688266" cy="299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100" b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77"/>
              <a:t>START</a:t>
            </a:r>
          </a:p>
        </p:txBody>
      </p:sp>
      <p:grpSp>
        <p:nvGrpSpPr>
          <p:cNvPr id="666" name="Group 666"/>
          <p:cNvGrpSpPr/>
          <p:nvPr/>
        </p:nvGrpSpPr>
        <p:grpSpPr>
          <a:xfrm>
            <a:off x="4469162" y="1241761"/>
            <a:ext cx="1265642" cy="1800522"/>
            <a:chOff x="0" y="16345"/>
            <a:chExt cx="1800023" cy="2560741"/>
          </a:xfrm>
        </p:grpSpPr>
        <p:sp>
          <p:nvSpPr>
            <p:cNvPr id="656" name="Shape 656"/>
            <p:cNvSpPr/>
            <p:nvPr/>
          </p:nvSpPr>
          <p:spPr>
            <a:xfrm>
              <a:off x="500521" y="16345"/>
              <a:ext cx="1299502" cy="564212"/>
            </a:xfrm>
            <a:prstGeom prst="rect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i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difficult</a:t>
              </a:r>
            </a:p>
          </p:txBody>
        </p:sp>
        <p:grpSp>
          <p:nvGrpSpPr>
            <p:cNvPr id="663" name="Group 663"/>
            <p:cNvGrpSpPr/>
            <p:nvPr/>
          </p:nvGrpSpPr>
          <p:grpSpPr>
            <a:xfrm>
              <a:off x="938957" y="801215"/>
              <a:ext cx="426851" cy="1775871"/>
              <a:chOff x="0" y="0"/>
              <a:chExt cx="426850" cy="1775869"/>
            </a:xfrm>
          </p:grpSpPr>
          <p:sp>
            <p:nvSpPr>
              <p:cNvPr id="657" name="Shape 657"/>
              <p:cNvSpPr/>
              <p:nvPr/>
            </p:nvSpPr>
            <p:spPr>
              <a:xfrm>
                <a:off x="0" y="1346742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58" name="Shape 658"/>
              <p:cNvSpPr/>
              <p:nvPr/>
            </p:nvSpPr>
            <p:spPr>
              <a:xfrm flipV="1">
                <a:off x="213425" y="106935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46980" y="0"/>
                <a:ext cx="332890" cy="108288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660" name="Shape 660"/>
              <p:cNvSpPr/>
              <p:nvPr/>
            </p:nvSpPr>
            <p:spPr>
              <a:xfrm>
                <a:off x="63830" y="90578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61" name="Shape 661"/>
              <p:cNvSpPr/>
              <p:nvPr/>
            </p:nvSpPr>
            <p:spPr>
              <a:xfrm>
                <a:off x="63830" y="42772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63830" y="764867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664" name="Shape 664"/>
            <p:cNvSpPr/>
            <p:nvPr/>
          </p:nvSpPr>
          <p:spPr>
            <a:xfrm>
              <a:off x="0" y="2363081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65" name="Shape 665"/>
            <p:cNvSpPr/>
            <p:nvPr/>
          </p:nvSpPr>
          <p:spPr>
            <a:xfrm>
              <a:off x="50760" y="764153"/>
              <a:ext cx="889305" cy="13606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678" name="Group 678"/>
          <p:cNvGrpSpPr/>
          <p:nvPr/>
        </p:nvGrpSpPr>
        <p:grpSpPr>
          <a:xfrm>
            <a:off x="5433569" y="1245512"/>
            <a:ext cx="1137848" cy="1796771"/>
            <a:chOff x="0" y="16345"/>
            <a:chExt cx="1618273" cy="2555406"/>
          </a:xfrm>
        </p:grpSpPr>
        <p:grpSp>
          <p:nvGrpSpPr>
            <p:cNvPr id="673" name="Group 673"/>
            <p:cNvGrpSpPr/>
            <p:nvPr/>
          </p:nvGrpSpPr>
          <p:grpSpPr>
            <a:xfrm>
              <a:off x="938957" y="795880"/>
              <a:ext cx="426851" cy="1775871"/>
              <a:chOff x="0" y="0"/>
              <a:chExt cx="426850" cy="1775869"/>
            </a:xfrm>
          </p:grpSpPr>
          <p:sp>
            <p:nvSpPr>
              <p:cNvPr id="667" name="Shape 667"/>
              <p:cNvSpPr/>
              <p:nvPr/>
            </p:nvSpPr>
            <p:spPr>
              <a:xfrm>
                <a:off x="0" y="1346742"/>
                <a:ext cx="426851" cy="429128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68" name="Shape 668"/>
              <p:cNvSpPr/>
              <p:nvPr/>
            </p:nvSpPr>
            <p:spPr>
              <a:xfrm flipV="1">
                <a:off x="213425" y="1069358"/>
                <a:ext cx="1" cy="2746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669" name="Shape 669"/>
              <p:cNvSpPr/>
              <p:nvPr/>
            </p:nvSpPr>
            <p:spPr>
              <a:xfrm>
                <a:off x="46980" y="0"/>
                <a:ext cx="332890" cy="108288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670" name="Shape 670"/>
              <p:cNvSpPr/>
              <p:nvPr/>
            </p:nvSpPr>
            <p:spPr>
              <a:xfrm>
                <a:off x="63830" y="90578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71" name="Shape 671"/>
              <p:cNvSpPr/>
              <p:nvPr/>
            </p:nvSpPr>
            <p:spPr>
              <a:xfrm>
                <a:off x="63830" y="427722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63830" y="764867"/>
                <a:ext cx="273201" cy="274640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</p:grpSp>
        <p:sp>
          <p:nvSpPr>
            <p:cNvPr id="674" name="Shape 674"/>
            <p:cNvSpPr/>
            <p:nvPr/>
          </p:nvSpPr>
          <p:spPr>
            <a:xfrm>
              <a:off x="0" y="2357746"/>
              <a:ext cx="9269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75" name="Shape 675"/>
            <p:cNvSpPr/>
            <p:nvPr/>
          </p:nvSpPr>
          <p:spPr>
            <a:xfrm>
              <a:off x="653906" y="16345"/>
              <a:ext cx="964367" cy="564212"/>
            </a:xfrm>
            <a:prstGeom prst="rect">
              <a:avLst/>
            </a:prstGeom>
            <a:noFill/>
            <a:ln w="254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3000" i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sz="2109"/>
                <a:t>         </a:t>
              </a:r>
            </a:p>
          </p:txBody>
        </p:sp>
        <p:sp>
          <p:nvSpPr>
            <p:cNvPr id="676" name="Shape 676"/>
            <p:cNvSpPr/>
            <p:nvPr/>
          </p:nvSpPr>
          <p:spPr>
            <a:xfrm>
              <a:off x="734510" y="85513"/>
              <a:ext cx="832138" cy="425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100" b="1">
                  <a:solidFill>
                    <a:schemeClr val="accent2">
                      <a:hueOff val="-554920"/>
                      <a:satOff val="-21482"/>
                      <a:lumOff val="-6228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77"/>
                <a:t>STOP</a:t>
              </a:r>
            </a:p>
          </p:txBody>
        </p:sp>
        <p:sp>
          <p:nvSpPr>
            <p:cNvPr id="677" name="Shape 677"/>
            <p:cNvSpPr/>
            <p:nvPr/>
          </p:nvSpPr>
          <p:spPr>
            <a:xfrm>
              <a:off x="76160" y="758818"/>
              <a:ext cx="889305" cy="136066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685" name="Group 685"/>
          <p:cNvGrpSpPr/>
          <p:nvPr/>
        </p:nvGrpSpPr>
        <p:grpSpPr>
          <a:xfrm>
            <a:off x="3205901" y="1793623"/>
            <a:ext cx="300130" cy="1248659"/>
            <a:chOff x="0" y="0"/>
            <a:chExt cx="426850" cy="1775869"/>
          </a:xfrm>
        </p:grpSpPr>
        <p:sp>
          <p:nvSpPr>
            <p:cNvPr id="679" name="Shape 679"/>
            <p:cNvSpPr/>
            <p:nvPr/>
          </p:nvSpPr>
          <p:spPr>
            <a:xfrm>
              <a:off x="0" y="1346742"/>
              <a:ext cx="426851" cy="42912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80" name="Shape 680"/>
            <p:cNvSpPr/>
            <p:nvPr/>
          </p:nvSpPr>
          <p:spPr>
            <a:xfrm flipV="1">
              <a:off x="213425" y="1069358"/>
              <a:ext cx="1" cy="274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6980" y="0"/>
              <a:ext cx="332890" cy="1082880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682" name="Shape 682"/>
            <p:cNvSpPr/>
            <p:nvPr/>
          </p:nvSpPr>
          <p:spPr>
            <a:xfrm>
              <a:off x="63830" y="90578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83" name="Shape 683"/>
            <p:cNvSpPr/>
            <p:nvPr/>
          </p:nvSpPr>
          <p:spPr>
            <a:xfrm>
              <a:off x="63830" y="427722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684" name="Shape 684"/>
            <p:cNvSpPr/>
            <p:nvPr/>
          </p:nvSpPr>
          <p:spPr>
            <a:xfrm>
              <a:off x="63830" y="764867"/>
              <a:ext cx="273201" cy="274640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686" name="Shape 686"/>
          <p:cNvSpPr/>
          <p:nvPr/>
        </p:nvSpPr>
        <p:spPr>
          <a:xfrm>
            <a:off x="2704165" y="1245512"/>
            <a:ext cx="1287212" cy="396712"/>
          </a:xfrm>
          <a:prstGeom prst="rect">
            <a:avLst/>
          </a:prstGeom>
          <a:ln w="25400">
            <a:solidFill>
              <a:schemeClr val="accent2">
                <a:hueOff val="-554920"/>
                <a:satOff val="-21482"/>
                <a:lumOff val="-6228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sz="2109"/>
              <a:t>Beginnings</a:t>
            </a:r>
          </a:p>
        </p:txBody>
      </p:sp>
      <p:sp>
        <p:nvSpPr>
          <p:cNvPr id="687" name="Shape 687"/>
          <p:cNvSpPr/>
          <p:nvPr/>
        </p:nvSpPr>
        <p:spPr>
          <a:xfrm flipV="1">
            <a:off x="2821715" y="2898492"/>
            <a:ext cx="3691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92" name="Shape 692"/>
          <p:cNvSpPr/>
          <p:nvPr/>
        </p:nvSpPr>
        <p:spPr>
          <a:xfrm>
            <a:off x="7100033" y="3825419"/>
            <a:ext cx="300130" cy="30173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93" name="Shape 693"/>
          <p:cNvSpPr/>
          <p:nvPr/>
        </p:nvSpPr>
        <p:spPr>
          <a:xfrm flipV="1">
            <a:off x="3364895" y="3086225"/>
            <a:ext cx="2907795" cy="72861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94" name="Shape 694"/>
          <p:cNvSpPr/>
          <p:nvPr/>
        </p:nvSpPr>
        <p:spPr>
          <a:xfrm flipV="1">
            <a:off x="4327474" y="3088528"/>
            <a:ext cx="1975952" cy="71105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95" name="Shape 695"/>
          <p:cNvSpPr/>
          <p:nvPr/>
        </p:nvSpPr>
        <p:spPr>
          <a:xfrm flipV="1">
            <a:off x="5313892" y="3082041"/>
            <a:ext cx="949234" cy="72312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96" name="Shape 696"/>
          <p:cNvSpPr/>
          <p:nvPr/>
        </p:nvSpPr>
        <p:spPr>
          <a:xfrm flipV="1">
            <a:off x="6238673" y="3084859"/>
            <a:ext cx="1" cy="72348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97" name="Shape 697"/>
          <p:cNvSpPr/>
          <p:nvPr/>
        </p:nvSpPr>
        <p:spPr>
          <a:xfrm flipH="1" flipV="1">
            <a:off x="6225957" y="3078333"/>
            <a:ext cx="1019434" cy="7289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96" name="Group 242"/>
          <p:cNvGrpSpPr/>
          <p:nvPr/>
        </p:nvGrpSpPr>
        <p:grpSpPr>
          <a:xfrm>
            <a:off x="219972" y="5807396"/>
            <a:ext cx="6185989" cy="410690"/>
            <a:chOff x="0" y="31806"/>
            <a:chExt cx="8797849" cy="584091"/>
          </a:xfrm>
        </p:grpSpPr>
        <p:sp>
          <p:nvSpPr>
            <p:cNvPr id="97" name="Shape 240"/>
            <p:cNvSpPr/>
            <p:nvPr/>
          </p:nvSpPr>
          <p:spPr>
            <a:xfrm>
              <a:off x="0" y="31806"/>
              <a:ext cx="8797849" cy="584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b="1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200" dirty="0"/>
                <a:t>What is the probability of a </a:t>
              </a:r>
              <a:r>
                <a:rPr sz="2200" dirty="0" smtClean="0"/>
                <a:t>sequence</a:t>
              </a:r>
              <a:r>
                <a:rPr lang="en-AU" sz="2200" dirty="0" smtClean="0"/>
                <a:t> </a:t>
              </a:r>
              <a:r>
                <a:rPr sz="2200" dirty="0" smtClean="0"/>
                <a:t>           </a:t>
              </a:r>
              <a:r>
                <a:rPr sz="2200" dirty="0"/>
                <a:t>?</a:t>
              </a:r>
            </a:p>
          </p:txBody>
        </p:sp>
        <p:pic>
          <p:nvPicPr>
            <p:cNvPr id="98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217901" y="50801"/>
              <a:ext cx="10922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9" name="Rectangle 98"/>
          <p:cNvSpPr/>
          <p:nvPr/>
        </p:nvSpPr>
        <p:spPr>
          <a:xfrm>
            <a:off x="5628551" y="6360568"/>
            <a:ext cx="334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Slide credit: Duh, Dyer et al. 2015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6689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translation</a:t>
            </a:r>
          </a:p>
          <a:p>
            <a:r>
              <a:rPr lang="en-US" dirty="0" err="1" smtClean="0"/>
              <a:t>Summarisation</a:t>
            </a:r>
            <a:r>
              <a:rPr lang="en-US" dirty="0" smtClean="0"/>
              <a:t> (document as input)</a:t>
            </a:r>
          </a:p>
          <a:p>
            <a:r>
              <a:rPr lang="en-US" dirty="0" smtClean="0"/>
              <a:t>Speech recognition &amp; speech synthesis</a:t>
            </a:r>
          </a:p>
          <a:p>
            <a:r>
              <a:rPr lang="en-US" dirty="0" smtClean="0"/>
              <a:t>Image captioning &amp; image generation</a:t>
            </a:r>
          </a:p>
          <a:p>
            <a:r>
              <a:rPr lang="en-US" dirty="0" smtClean="0"/>
              <a:t>Word morphology (over characters)</a:t>
            </a:r>
          </a:p>
          <a:p>
            <a:pPr lvl="1"/>
            <a:r>
              <a:rPr lang="en-US" dirty="0" smtClean="0"/>
              <a:t>e.g., study → student;  receive → recipient;  </a:t>
            </a:r>
            <a:br>
              <a:rPr lang="en-US" dirty="0" smtClean="0"/>
            </a:br>
            <a:r>
              <a:rPr lang="en-US" dirty="0" smtClean="0"/>
              <a:t>        play → player; pay → payer/payee</a:t>
            </a:r>
          </a:p>
          <a:p>
            <a:r>
              <a:rPr lang="en-US" dirty="0" smtClean="0"/>
              <a:t>Generating source code from text</a:t>
            </a:r>
            <a:r>
              <a:rPr lang="en-US" dirty="0"/>
              <a:t> </a:t>
            </a:r>
            <a:r>
              <a:rPr lang="en-US" dirty="0" smtClean="0"/>
              <a:t>&amp; more</a:t>
            </a:r>
            <a:r>
              <a:rPr lang="mr-IN" dirty="0" smtClean="0"/>
              <a:t>…</a:t>
            </a:r>
            <a:r>
              <a:rPr lang="en-AU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seq2seq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3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Given input in Persian</a:t>
            </a:r>
          </a:p>
          <a:p>
            <a:endParaRPr lang="en-AU" dirty="0" smtClean="0"/>
          </a:p>
          <a:p>
            <a:r>
              <a:rPr lang="en-AU" dirty="0" smtClean="0"/>
              <a:t>Google translate outputs the English</a:t>
            </a:r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We might ask a bilingual to judge, or compare to human translation</a:t>
            </a:r>
          </a:p>
          <a:p>
            <a:pPr marL="0" indent="0">
              <a:buNone/>
            </a:pPr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did it work?</a:t>
            </a:r>
          </a:p>
        </p:txBody>
      </p:sp>
      <p:sp>
        <p:nvSpPr>
          <p:cNvPr id="2" name="Rectangle 1"/>
          <p:cNvSpPr/>
          <p:nvPr/>
        </p:nvSpPr>
        <p:spPr>
          <a:xfrm>
            <a:off x="-660402" y="2059580"/>
            <a:ext cx="10072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000" dirty="0">
                <a:solidFill>
                  <a:schemeClr val="accent2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ملبورن مهد و مرکز پیدایش صنعت فیلمسازی و سینما، تلویزیون، رقص باله، هنر امپرسیونیسم، سبکهای مختلف رقص مثل نیو وگ و ملبورن شافل در  استرالیا و مرکز مهم موزیک کلاسیک و امروزی در این کشوراست. </a:t>
            </a:r>
            <a:endParaRPr lang="en-AU" sz="2000" dirty="0">
              <a:solidFill>
                <a:schemeClr val="accent2">
                  <a:lumMod val="50000"/>
                </a:schemeClr>
              </a:solidFill>
              <a:latin typeface="Al Nile" charset="0"/>
              <a:ea typeface="Al Nile" charset="0"/>
              <a:cs typeface="Al Nile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60402" y="3505285"/>
            <a:ext cx="10522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Melbourne cradle and </a:t>
            </a:r>
            <a:r>
              <a:rPr lang="en-AU" sz="2000" dirty="0" err="1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center</a:t>
            </a:r>
            <a:r>
              <a:rPr lang="en-AU" sz="20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of origin of the film industry and cinema, television, ballet, art, impressionism, various dance styles such as New Vogue and the Melbourne Shuffle in Australia and an important </a:t>
            </a:r>
            <a:r>
              <a:rPr lang="en-AU" sz="2000" dirty="0" err="1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center</a:t>
            </a:r>
            <a:r>
              <a:rPr lang="en-AU" sz="20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of classical and contemporary music in this country.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Al Nile" charset="0"/>
              <a:ea typeface="Al Nile" charset="0"/>
              <a:cs typeface="Al Nil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94562" y="5303349"/>
            <a:ext cx="10781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Referred to as Australia's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“cultural capital”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it is the birthplace of Australian impressionism, Australian rules football, the Australian film and television industries, and Australian contemporary dance such as the Melbourne Shuffle. It is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recognised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as a UNESCO City of Literature and a major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centre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for street art, music and theatre.</a:t>
            </a:r>
          </a:p>
        </p:txBody>
      </p:sp>
    </p:spTree>
    <p:extLst>
      <p:ext uri="{BB962C8B-B14F-4D97-AF65-F5344CB8AC3E}">
        <p14:creationId xmlns:p14="http://schemas.microsoft.com/office/powerpoint/2010/main" val="500139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many words are the shared between output:</a:t>
            </a:r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And the reference:</a:t>
            </a:r>
          </a:p>
          <a:p>
            <a:pPr marL="0" indent="0">
              <a:buNone/>
            </a:pPr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evaluation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-564997" y="2024825"/>
            <a:ext cx="105228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Melbourne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cradle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and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dirty="0" err="1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center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of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origin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of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the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film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industry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and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cinema,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television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, ballet</a:t>
            </a:r>
            <a:r>
              <a:rPr lang="en-AU" sz="2400" b="1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,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art</a:t>
            </a:r>
            <a:r>
              <a:rPr lang="en-AU" sz="2400" b="1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,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impressionism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, various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dance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styles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such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as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New Vogue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and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the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Melbourne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Shuffle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in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Australia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and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an important </a:t>
            </a:r>
            <a:r>
              <a:rPr lang="en-AU" sz="2400" dirty="0" err="1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center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of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classical and contemporary </a:t>
            </a:r>
            <a:r>
              <a:rPr lang="en-AU" sz="2400" b="1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music</a:t>
            </a:r>
            <a:r>
              <a:rPr lang="en-AU" sz="2400" dirty="0">
                <a:solidFill>
                  <a:schemeClr val="accent6"/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AU" sz="2400" dirty="0">
                <a:solidFill>
                  <a:schemeClr val="accent6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in this country.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Al Nile" charset="0"/>
              <a:ea typeface="Al Nile" charset="0"/>
              <a:cs typeface="Al Nil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564997" y="4287349"/>
            <a:ext cx="107819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Referred to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as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Australia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’s “cultural capital”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it is the birthplace of Australian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impressionism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, Australian rules football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,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the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Australian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film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and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television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industries, and Australian contemporary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dance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such as the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Melbourne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Shuffle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. It is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recognised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as a UNESCO City of Literature and a major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centre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for street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art,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music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 Nile" charset="0"/>
                <a:ea typeface="Al Nile" charset="0"/>
                <a:cs typeface="Al Nile" charset="0"/>
              </a:rPr>
              <a:t> and theatre.</a:t>
            </a:r>
          </a:p>
        </p:txBody>
      </p:sp>
    </p:spTree>
    <p:extLst>
      <p:ext uri="{BB962C8B-B14F-4D97-AF65-F5344CB8AC3E}">
        <p14:creationId xmlns:p14="http://schemas.microsoft.com/office/powerpoint/2010/main" val="2103172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BLEU measures closeness of translation to one or more references</a:t>
            </a:r>
          </a:p>
          <a:p>
            <a:pPr lvl="1"/>
            <a:r>
              <a:rPr lang="en-US" dirty="0" smtClean="0"/>
              <a:t>defined as:</a:t>
            </a:r>
          </a:p>
          <a:p>
            <a:pPr marL="312560" lvl="1" indent="0">
              <a:buNone/>
            </a:pPr>
            <a:r>
              <a:rPr lang="en-US" dirty="0" smtClean="0"/>
              <a:t>			BLEU = </a:t>
            </a:r>
            <a:r>
              <a:rPr lang="en-US" dirty="0" err="1" smtClean="0"/>
              <a:t>bp</a:t>
            </a:r>
            <a:r>
              <a:rPr lang="en-US" dirty="0" smtClean="0"/>
              <a:t> ⨉ prec</a:t>
            </a:r>
            <a:r>
              <a:rPr lang="en-US" baseline="-25000" dirty="0" smtClean="0"/>
              <a:t>1-gram</a:t>
            </a:r>
            <a:r>
              <a:rPr lang="en-US" dirty="0"/>
              <a:t> ⨉ </a:t>
            </a:r>
            <a:r>
              <a:rPr lang="en-US" dirty="0" smtClean="0"/>
              <a:t>prec</a:t>
            </a:r>
            <a:r>
              <a:rPr lang="en-US" baseline="-25000" dirty="0" smtClean="0"/>
              <a:t>2-gram</a:t>
            </a:r>
            <a:r>
              <a:rPr lang="en-US" dirty="0" smtClean="0"/>
              <a:t> </a:t>
            </a:r>
            <a:r>
              <a:rPr lang="en-US" dirty="0"/>
              <a:t>⨉ </a:t>
            </a:r>
            <a:r>
              <a:rPr lang="en-US" dirty="0" smtClean="0"/>
              <a:t>prec</a:t>
            </a:r>
            <a:r>
              <a:rPr lang="en-US" baseline="-25000" dirty="0" smtClean="0"/>
              <a:t>3-gram</a:t>
            </a:r>
            <a:r>
              <a:rPr lang="en-US" dirty="0" smtClean="0"/>
              <a:t> </a:t>
            </a:r>
            <a:r>
              <a:rPr lang="en-US" dirty="0"/>
              <a:t>⨉ </a:t>
            </a:r>
            <a:r>
              <a:rPr lang="en-US" dirty="0" smtClean="0"/>
              <a:t>prec</a:t>
            </a:r>
            <a:r>
              <a:rPr lang="en-US" baseline="-25000" dirty="0" smtClean="0"/>
              <a:t>4-gram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weighted average of 1, 2, 3 &amp; 4-gram precisions</a:t>
            </a:r>
          </a:p>
          <a:p>
            <a:pPr lvl="2"/>
            <a:r>
              <a:rPr lang="en-US" dirty="0" err="1" smtClean="0"/>
              <a:t>prec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-gram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en-US" i="1" dirty="0" smtClean="0"/>
              <a:t>-</a:t>
            </a:r>
            <a:r>
              <a:rPr lang="en-US" dirty="0" smtClean="0"/>
              <a:t>grams correct /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en-US" dirty="0" smtClean="0"/>
              <a:t>-grams predicted in output</a:t>
            </a:r>
          </a:p>
          <a:p>
            <a:pPr lvl="2"/>
            <a:r>
              <a:rPr lang="en-US" dirty="0" smtClean="0"/>
              <a:t>numerator clipped to #</a:t>
            </a:r>
            <a:r>
              <a:rPr lang="en-US" dirty="0" err="1" smtClean="0"/>
              <a:t>occurences</a:t>
            </a:r>
            <a:r>
              <a:rPr lang="en-US" dirty="0" smtClean="0"/>
              <a:t> of </a:t>
            </a:r>
            <a:r>
              <a:rPr lang="en-US" i="1" dirty="0" err="1" smtClean="0"/>
              <a:t>n</a:t>
            </a:r>
            <a:r>
              <a:rPr lang="en-US" dirty="0" err="1" smtClean="0"/>
              <a:t>gram</a:t>
            </a:r>
            <a:r>
              <a:rPr lang="en-US" dirty="0" smtClean="0"/>
              <a:t> in the reference</a:t>
            </a:r>
          </a:p>
          <a:p>
            <a:pPr lvl="1"/>
            <a:r>
              <a:rPr lang="en-US" dirty="0" smtClean="0"/>
              <a:t>and a brevity </a:t>
            </a:r>
            <a:r>
              <a:rPr lang="en-US" dirty="0" err="1" smtClean="0"/>
              <a:t>penality</a:t>
            </a:r>
            <a:r>
              <a:rPr lang="en-US" dirty="0" smtClean="0"/>
              <a:t> to hedge against short outputs</a:t>
            </a:r>
          </a:p>
          <a:p>
            <a:pPr lvl="2"/>
            <a:r>
              <a:rPr lang="en-US" dirty="0" err="1" smtClean="0"/>
              <a:t>bp</a:t>
            </a:r>
            <a:r>
              <a:rPr lang="en-US" dirty="0" smtClean="0"/>
              <a:t> = min ( 1, output length / reference length )</a:t>
            </a:r>
          </a:p>
          <a:p>
            <a:r>
              <a:rPr lang="en-US" dirty="0" smtClean="0"/>
              <a:t>Shown to have fair correlation with human </a:t>
            </a:r>
            <a:r>
              <a:rPr lang="en-US" dirty="0" err="1" smtClean="0"/>
              <a:t>judgements</a:t>
            </a:r>
            <a:r>
              <a:rPr lang="en-US" dirty="0" smtClean="0"/>
              <a:t> (also many </a:t>
            </a:r>
            <a:r>
              <a:rPr lang="en-US" smtClean="0"/>
              <a:t>other metrics: TER</a:t>
            </a:r>
            <a:r>
              <a:rPr lang="en-US" dirty="0" smtClean="0"/>
              <a:t>, METEOR, WER, …)</a:t>
            </a: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 Evaluation: BLEU</a:t>
            </a:r>
          </a:p>
        </p:txBody>
      </p:sp>
    </p:spTree>
    <p:extLst>
      <p:ext uri="{BB962C8B-B14F-4D97-AF65-F5344CB8AC3E}">
        <p14:creationId xmlns:p14="http://schemas.microsoft.com/office/powerpoint/2010/main" val="605957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</a:t>
            </a:r>
            <a:r>
              <a:rPr lang="en-AU" dirty="0" smtClean="0"/>
              <a:t>ord </a:t>
            </a:r>
            <a:r>
              <a:rPr lang="en-AU" dirty="0" smtClean="0"/>
              <a:t>vs phrase based MT</a:t>
            </a:r>
          </a:p>
          <a:p>
            <a:pPr lvl="1"/>
            <a:r>
              <a:rPr lang="en-AU" dirty="0" smtClean="0"/>
              <a:t>Components of phrase-base approach</a:t>
            </a:r>
            <a:endParaRPr lang="en-AU" dirty="0" smtClean="0"/>
          </a:p>
          <a:p>
            <a:pPr lvl="1"/>
            <a:r>
              <a:rPr lang="en-AU" dirty="0" smtClean="0"/>
              <a:t>Decoding algorithm</a:t>
            </a:r>
          </a:p>
          <a:p>
            <a:r>
              <a:rPr lang="en-AU" dirty="0" smtClean="0"/>
              <a:t>Neural encoder-decoder</a:t>
            </a:r>
            <a:endParaRPr lang="en-AU" dirty="0" smtClean="0"/>
          </a:p>
          <a:p>
            <a:r>
              <a:rPr lang="en-AU" dirty="0" smtClean="0"/>
              <a:t>Reading</a:t>
            </a:r>
          </a:p>
          <a:p>
            <a:pPr lvl="1"/>
            <a:r>
              <a:rPr lang="en-AU" dirty="0" smtClean="0"/>
              <a:t>JM2 25.7 – 25.9</a:t>
            </a:r>
          </a:p>
          <a:p>
            <a:pPr lvl="1"/>
            <a:r>
              <a:rPr lang="en-AU" dirty="0" smtClean="0"/>
              <a:t>(optional) Koehn09 </a:t>
            </a:r>
            <a:r>
              <a:rPr lang="en-AU" dirty="0" smtClean="0"/>
              <a:t>5.1 – 5.2 and 6.1 – </a:t>
            </a:r>
            <a:r>
              <a:rPr lang="en-AU" dirty="0" smtClean="0"/>
              <a:t>6.2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JFF: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Neural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Machine Translation and Sequence-to-sequence Models: 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Tutorial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Neubig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2017 </a:t>
            </a:r>
            <a:r>
              <a:rPr lang="mr-IN" dirty="0">
                <a:hlinkClick r:id="rId2"/>
              </a:rPr>
              <a:t>https://arxiv.org/abs/1703.01619</a:t>
            </a:r>
            <a:endParaRPr lang="en-US" dirty="0"/>
          </a:p>
          <a:p>
            <a:pPr lvl="1"/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20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Phrase-pairs </a:t>
            </a:r>
            <a:r>
              <a:rPr lang="en-US" altLang="en-US" dirty="0" err="1" smtClean="0"/>
              <a:t>memorise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common translation fragments (have access to </a:t>
            </a:r>
            <a:r>
              <a:rPr lang="en-US" altLang="en-US" dirty="0" smtClean="0">
                <a:solidFill>
                  <a:srgbClr val="FF0000"/>
                </a:solidFill>
              </a:rPr>
              <a:t>local context </a:t>
            </a:r>
            <a:r>
              <a:rPr lang="en-US" altLang="en-US" dirty="0" smtClean="0"/>
              <a:t>in choosing lexical translation)</a:t>
            </a:r>
          </a:p>
          <a:p>
            <a:pPr lvl="1"/>
            <a:r>
              <a:rPr lang="en-US" altLang="en-US" dirty="0" smtClean="0"/>
              <a:t>common reordering patterns (making up for naïve models of reordering)</a:t>
            </a:r>
          </a:p>
          <a:p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Phrase vs word based MT</a:t>
            </a:r>
            <a:endParaRPr lang="en-AU" dirty="0"/>
          </a:p>
        </p:txBody>
      </p:sp>
      <p:grpSp>
        <p:nvGrpSpPr>
          <p:cNvPr id="42" name="Group 41"/>
          <p:cNvGrpSpPr/>
          <p:nvPr/>
        </p:nvGrpSpPr>
        <p:grpSpPr>
          <a:xfrm>
            <a:off x="2354034" y="3929684"/>
            <a:ext cx="2221100" cy="1437100"/>
            <a:chOff x="2932471" y="4690277"/>
            <a:chExt cx="2221100" cy="1437100"/>
          </a:xfrm>
        </p:grpSpPr>
        <p:sp>
          <p:nvSpPr>
            <p:cNvPr id="16" name="Rectangle 15"/>
            <p:cNvSpPr/>
            <p:nvPr/>
          </p:nvSpPr>
          <p:spPr>
            <a:xfrm>
              <a:off x="3140680" y="4690277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latin typeface="Arial" charset="0"/>
                  <a:ea typeface="Arial" charset="0"/>
                  <a:cs typeface="Arial" charset="0"/>
                </a:rPr>
                <a:t>did not slap 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32471" y="5758045"/>
              <a:ext cx="2221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>
                  <a:latin typeface="Arial" charset="0"/>
                  <a:ea typeface="Arial" charset="0"/>
                  <a:cs typeface="Arial" charset="0"/>
                </a:rPr>
                <a:t>no </a:t>
              </a:r>
              <a:r>
                <a:rPr lang="en-AU" dirty="0" err="1">
                  <a:latin typeface="Arial" charset="0"/>
                  <a:ea typeface="Arial" charset="0"/>
                  <a:cs typeface="Arial" charset="0"/>
                </a:rPr>
                <a:t>dio</a:t>
              </a:r>
              <a:r>
                <a:rPr lang="en-AU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AU" dirty="0" err="1">
                  <a:latin typeface="Arial" charset="0"/>
                  <a:ea typeface="Arial" charset="0"/>
                  <a:cs typeface="Arial" charset="0"/>
                </a:rPr>
                <a:t>una</a:t>
              </a:r>
              <a:r>
                <a:rPr lang="en-AU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AU" dirty="0" err="1">
                  <a:latin typeface="Arial" charset="0"/>
                  <a:ea typeface="Arial" charset="0"/>
                  <a:cs typeface="Arial" charset="0"/>
                </a:rPr>
                <a:t>bofetada</a:t>
              </a:r>
              <a:endParaRPr lang="en-AU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3140682" y="5111645"/>
              <a:ext cx="615845" cy="646401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582355" y="5080197"/>
              <a:ext cx="662011" cy="688804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6811" y="5090387"/>
              <a:ext cx="248514" cy="678614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367702" y="5111645"/>
              <a:ext cx="274822" cy="632857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88759" y="5100578"/>
              <a:ext cx="16375" cy="25241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3" name="Group 42"/>
          <p:cNvGrpSpPr/>
          <p:nvPr/>
        </p:nvGrpSpPr>
        <p:grpSpPr>
          <a:xfrm>
            <a:off x="-235504" y="4708998"/>
            <a:ext cx="2911374" cy="1473399"/>
            <a:chOff x="-235504" y="4708998"/>
            <a:chExt cx="2911374" cy="1473399"/>
          </a:xfrm>
        </p:grpSpPr>
        <p:sp>
          <p:nvSpPr>
            <p:cNvPr id="6" name="Rectangle 5"/>
            <p:cNvSpPr/>
            <p:nvPr/>
          </p:nvSpPr>
          <p:spPr>
            <a:xfrm>
              <a:off x="499022" y="4730260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>
                  <a:latin typeface="Arial" charset="0"/>
                  <a:ea typeface="Arial" charset="0"/>
                  <a:cs typeface="Arial" charset="0"/>
                </a:rPr>
                <a:t>did not slap 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35504" y="5771589"/>
              <a:ext cx="29113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AU" sz="2000" dirty="0">
                  <a:latin typeface="Arial" charset="0"/>
                  <a:ea typeface="Arial" charset="0"/>
                  <a:cs typeface="Arial" charset="0"/>
                </a:rPr>
                <a:t>no </a:t>
              </a:r>
              <a:r>
                <a:rPr lang="en-AU" sz="2000" dirty="0" err="1">
                  <a:latin typeface="Arial" charset="0"/>
                  <a:ea typeface="Arial" charset="0"/>
                  <a:cs typeface="Arial" charset="0"/>
                </a:rPr>
                <a:t>dio</a:t>
              </a:r>
              <a:r>
                <a:rPr lang="en-AU" sz="2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AU" sz="2000" dirty="0" err="1">
                  <a:latin typeface="Arial" charset="0"/>
                  <a:ea typeface="Arial" charset="0"/>
                  <a:cs typeface="Arial" charset="0"/>
                </a:rPr>
                <a:t>una</a:t>
              </a:r>
              <a:r>
                <a:rPr lang="en-AU" sz="2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AU" sz="2000" dirty="0" err="1">
                  <a:latin typeface="Arial" charset="0"/>
                  <a:ea typeface="Arial" charset="0"/>
                  <a:cs typeface="Arial" charset="0"/>
                </a:rPr>
                <a:t>bofetada</a:t>
              </a:r>
              <a:endParaRPr lang="en-AU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6" idx="2"/>
              <a:endCxn id="8" idx="0"/>
            </p:cNvCxnSpPr>
            <p:nvPr/>
          </p:nvCxnSpPr>
          <p:spPr>
            <a:xfrm>
              <a:off x="1213320" y="5099592"/>
              <a:ext cx="6863" cy="671997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Frame 34"/>
            <p:cNvSpPr/>
            <p:nvPr/>
          </p:nvSpPr>
          <p:spPr>
            <a:xfrm>
              <a:off x="396264" y="4708998"/>
              <a:ext cx="1669212" cy="430792"/>
            </a:xfrm>
            <a:prstGeom prst="frame">
              <a:avLst/>
            </a:prstGeom>
            <a:noFill/>
            <a:ln w="63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>
                <a:lnSpc>
                  <a:spcPct val="80000"/>
                </a:lnSpc>
              </a:pPr>
              <a:endParaRPr lang="en-US" cap="all">
                <a:solidFill>
                  <a:srgbClr val="FFFFFF"/>
                </a:solidFill>
                <a:sym typeface="DIN Condensed"/>
              </a:endParaRPr>
            </a:p>
          </p:txBody>
        </p:sp>
        <p:sp>
          <p:nvSpPr>
            <p:cNvPr id="36" name="Frame 35"/>
            <p:cNvSpPr/>
            <p:nvPr/>
          </p:nvSpPr>
          <p:spPr>
            <a:xfrm>
              <a:off x="132874" y="5751605"/>
              <a:ext cx="2542996" cy="430792"/>
            </a:xfrm>
            <a:prstGeom prst="frame">
              <a:avLst/>
            </a:prstGeom>
            <a:noFill/>
            <a:ln w="63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>
                <a:lnSpc>
                  <a:spcPct val="80000"/>
                </a:lnSpc>
              </a:pPr>
              <a:endParaRPr lang="en-US" cap="all">
                <a:solidFill>
                  <a:srgbClr val="FFFFFF"/>
                </a:solidFill>
                <a:sym typeface="DIN Condensed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755513" y="5189986"/>
            <a:ext cx="2637097" cy="1523184"/>
            <a:chOff x="4595150" y="4148850"/>
            <a:chExt cx="2637097" cy="1523184"/>
          </a:xfrm>
        </p:grpSpPr>
        <p:sp>
          <p:nvSpPr>
            <p:cNvPr id="10" name="Rectangle 9"/>
            <p:cNvSpPr/>
            <p:nvPr/>
          </p:nvSpPr>
          <p:spPr>
            <a:xfrm>
              <a:off x="4652865" y="4199052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latin typeface="Arial" charset="0"/>
                  <a:ea typeface="Arial" charset="0"/>
                  <a:cs typeface="Arial" charset="0"/>
                </a:rPr>
                <a:t>the green witch 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51734" y="5294328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AU" dirty="0">
                  <a:latin typeface="Arial" charset="0"/>
                  <a:ea typeface="Arial" charset="0"/>
                  <a:cs typeface="Arial" charset="0"/>
                </a:rPr>
                <a:t>la </a:t>
              </a:r>
              <a:r>
                <a:rPr lang="en-AU" dirty="0" err="1">
                  <a:latin typeface="Arial" charset="0"/>
                  <a:ea typeface="Arial" charset="0"/>
                  <a:cs typeface="Arial" charset="0"/>
                </a:rPr>
                <a:t>bruja</a:t>
              </a:r>
              <a:r>
                <a:rPr lang="en-AU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AU" dirty="0" err="1">
                  <a:latin typeface="Arial" charset="0"/>
                  <a:ea typeface="Arial" charset="0"/>
                  <a:cs typeface="Arial" charset="0"/>
                </a:rPr>
                <a:t>verde</a:t>
              </a:r>
              <a:endParaRPr lang="en-AU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2" name="Straight Arrow Connector 31"/>
            <p:cNvCxnSpPr>
              <a:stCxn id="10" idx="2"/>
              <a:endCxn id="38" idx="0"/>
            </p:cNvCxnSpPr>
            <p:nvPr/>
          </p:nvCxnSpPr>
          <p:spPr>
            <a:xfrm>
              <a:off x="5559524" y="4568384"/>
              <a:ext cx="663930" cy="672858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Frame 36"/>
            <p:cNvSpPr/>
            <p:nvPr/>
          </p:nvSpPr>
          <p:spPr>
            <a:xfrm>
              <a:off x="4595150" y="4148850"/>
              <a:ext cx="2017587" cy="430792"/>
            </a:xfrm>
            <a:prstGeom prst="frame">
              <a:avLst/>
            </a:prstGeom>
            <a:noFill/>
            <a:ln w="63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>
                <a:lnSpc>
                  <a:spcPct val="80000"/>
                </a:lnSpc>
              </a:pPr>
              <a:endParaRPr lang="en-US" cap="all">
                <a:solidFill>
                  <a:srgbClr val="FFFFFF"/>
                </a:solidFill>
                <a:sym typeface="DIN Condensed"/>
              </a:endParaRPr>
            </a:p>
          </p:txBody>
        </p:sp>
        <p:sp>
          <p:nvSpPr>
            <p:cNvPr id="38" name="Frame 37"/>
            <p:cNvSpPr/>
            <p:nvPr/>
          </p:nvSpPr>
          <p:spPr>
            <a:xfrm>
              <a:off x="5214660" y="5241242"/>
              <a:ext cx="2017587" cy="430792"/>
            </a:xfrm>
            <a:prstGeom prst="frame">
              <a:avLst/>
            </a:prstGeom>
            <a:noFill/>
            <a:ln w="63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584200" hangingPunct="0">
                <a:lnSpc>
                  <a:spcPct val="80000"/>
                </a:lnSpc>
              </a:pPr>
              <a:endParaRPr lang="en-US" cap="all">
                <a:solidFill>
                  <a:srgbClr val="FFFFFF"/>
                </a:solidFill>
                <a:sym typeface="DIN Condensed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619756" y="4017788"/>
            <a:ext cx="2342219" cy="1527422"/>
            <a:chOff x="7254405" y="4089592"/>
            <a:chExt cx="2342219" cy="1527422"/>
          </a:xfrm>
        </p:grpSpPr>
        <p:sp>
          <p:nvSpPr>
            <p:cNvPr id="39" name="Rectangle 38"/>
            <p:cNvSpPr/>
            <p:nvPr/>
          </p:nvSpPr>
          <p:spPr>
            <a:xfrm>
              <a:off x="7783307" y="4089592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latin typeface="Arial" charset="0"/>
                  <a:ea typeface="Arial" charset="0"/>
                  <a:cs typeface="Arial" charset="0"/>
                </a:rPr>
                <a:t>the green witch 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54405" y="5247682"/>
              <a:ext cx="2044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AU" dirty="0">
                  <a:latin typeface="Arial" charset="0"/>
                  <a:ea typeface="Arial" charset="0"/>
                  <a:cs typeface="Arial" charset="0"/>
                </a:rPr>
                <a:t>la </a:t>
              </a:r>
              <a:r>
                <a:rPr lang="en-AU" dirty="0" err="1">
                  <a:latin typeface="Arial" charset="0"/>
                  <a:ea typeface="Arial" charset="0"/>
                  <a:cs typeface="Arial" charset="0"/>
                </a:rPr>
                <a:t>bruja</a:t>
              </a:r>
              <a:r>
                <a:rPr lang="en-AU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AU" dirty="0" err="1">
                  <a:latin typeface="Arial" charset="0"/>
                  <a:ea typeface="Arial" charset="0"/>
                  <a:cs typeface="Arial" charset="0"/>
                </a:rPr>
                <a:t>verde</a:t>
              </a:r>
              <a:endParaRPr lang="en-AU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7904460" y="4485176"/>
              <a:ext cx="150027" cy="762506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566207" y="4471632"/>
              <a:ext cx="334679" cy="77605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8480903" y="4471632"/>
              <a:ext cx="720832" cy="762506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80619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scoring phrases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85986" y="5332470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Arial" charset="0"/>
                <a:ea typeface="Arial" charset="0"/>
                <a:cs typeface="Arial" charset="0"/>
              </a:rPr>
              <a:t>Fig from Koehn09</a:t>
            </a:r>
            <a:endParaRPr lang="en-AU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" y="1242067"/>
            <a:ext cx="4053854" cy="370207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2691" y="1492510"/>
            <a:ext cx="4694351" cy="5029975"/>
          </a:xfrm>
        </p:spPr>
        <p:txBody>
          <a:bodyPr>
            <a:normAutofit/>
          </a:bodyPr>
          <a:lstStyle/>
          <a:p>
            <a:r>
              <a:rPr lang="en-AU" dirty="0" smtClean="0"/>
              <a:t>Once we have all the phrase pairs</a:t>
            </a:r>
          </a:p>
          <a:p>
            <a:pPr lvl="1"/>
            <a:r>
              <a:rPr lang="en-AU" dirty="0" smtClean="0"/>
              <a:t>compute counts over the whole corpus</a:t>
            </a:r>
          </a:p>
          <a:p>
            <a:pPr lvl="1"/>
            <a:r>
              <a:rPr lang="en-AU" dirty="0" smtClean="0"/>
              <a:t>normalise counts to produce ‘probabilities’</a:t>
            </a:r>
            <a:endParaRPr lang="en-AU" sz="2000" dirty="0">
              <a:ea typeface="Arial" charset="0"/>
              <a:cs typeface="Arial" charset="0"/>
            </a:endParaRPr>
          </a:p>
          <a:p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E.g.,</a:t>
            </a:r>
          </a:p>
          <a:p>
            <a:endParaRPr lang="en-AU" dirty="0">
              <a:ea typeface="Arial" charset="0"/>
              <a:cs typeface="Arial" charset="0"/>
            </a:endParaRPr>
          </a:p>
          <a:p>
            <a:endParaRPr lang="en-AU" dirty="0" smtClean="0"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140" y="5436771"/>
            <a:ext cx="5294497" cy="7962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49482" y="3232786"/>
            <a:ext cx="912211" cy="1549422"/>
          </a:xfrm>
          <a:prstGeom prst="rect">
            <a:avLst/>
          </a:prstGeom>
          <a:solidFill>
            <a:srgbClr val="FF40FF">
              <a:alpha val="48235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584200" hangingPunct="0">
              <a:lnSpc>
                <a:spcPct val="80000"/>
              </a:lnSpc>
            </a:pPr>
            <a:endParaRPr lang="en-US" sz="2800" cap="all">
              <a:solidFill>
                <a:srgbClr val="FFFFFF"/>
              </a:solidFill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8587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ea typeface="Arial" charset="0"/>
                <a:cs typeface="Arial" charset="0"/>
              </a:rPr>
              <a:t>The </a:t>
            </a:r>
            <a:r>
              <a:rPr lang="en-AU" b="1" dirty="0">
                <a:ea typeface="Arial" charset="0"/>
                <a:cs typeface="Arial" charset="0"/>
              </a:rPr>
              <a:t>phrase-table </a:t>
            </a:r>
            <a:r>
              <a:rPr lang="en-AU" dirty="0">
                <a:ea typeface="Arial" charset="0"/>
                <a:cs typeface="Arial" charset="0"/>
              </a:rPr>
              <a:t>consists of all phrase-pairs and their </a:t>
            </a:r>
            <a:r>
              <a:rPr lang="en-AU" dirty="0" smtClean="0">
                <a:ea typeface="Arial" charset="0"/>
                <a:cs typeface="Arial" charset="0"/>
              </a:rPr>
              <a:t>scores, </a:t>
            </a:r>
            <a:r>
              <a:rPr lang="en-AU" dirty="0">
                <a:ea typeface="Arial" charset="0"/>
                <a:cs typeface="Arial" charset="0"/>
              </a:rPr>
              <a:t>which forms the search space for </a:t>
            </a:r>
            <a:r>
              <a:rPr lang="en-AU" dirty="0" smtClean="0">
                <a:ea typeface="Arial" charset="0"/>
                <a:cs typeface="Arial" charset="0"/>
              </a:rPr>
              <a:t>decoding</a:t>
            </a:r>
          </a:p>
          <a:p>
            <a:pPr lvl="1"/>
            <a:r>
              <a:rPr lang="en-AU" dirty="0" smtClean="0">
                <a:ea typeface="Arial" charset="0"/>
                <a:cs typeface="Arial" charset="0"/>
              </a:rPr>
              <a:t>E.g., for </a:t>
            </a:r>
            <a:r>
              <a:rPr lang="en-AU" b="1" i="1" dirty="0" err="1" smtClean="0">
                <a:ea typeface="Arial" charset="0"/>
                <a:cs typeface="Arial" charset="0"/>
              </a:rPr>
              <a:t>natuerlich</a:t>
            </a:r>
            <a:r>
              <a:rPr lang="en-AU" b="1" dirty="0" smtClean="0">
                <a:ea typeface="Arial" charset="0"/>
                <a:cs typeface="Arial" charset="0"/>
              </a:rPr>
              <a:t> </a:t>
            </a:r>
            <a:r>
              <a:rPr lang="en-AU" dirty="0" smtClean="0">
                <a:ea typeface="Arial" charset="0"/>
                <a:cs typeface="Arial" charset="0"/>
              </a:rPr>
              <a:t>it may contain the following translation phrases</a:t>
            </a:r>
          </a:p>
          <a:p>
            <a:pPr lvl="1"/>
            <a:endParaRPr lang="en-AU" b="1" i="1" dirty="0">
              <a:ea typeface="Arial" charset="0"/>
              <a:cs typeface="Arial" charset="0"/>
            </a:endParaRPr>
          </a:p>
          <a:p>
            <a:pPr lvl="1"/>
            <a:endParaRPr lang="en-AU" b="1" i="1" dirty="0" smtClean="0">
              <a:ea typeface="Arial" charset="0"/>
              <a:cs typeface="Arial" charset="0"/>
            </a:endParaRPr>
          </a:p>
          <a:p>
            <a:pPr marL="312560" lvl="1" indent="0">
              <a:buNone/>
            </a:pPr>
            <a:endParaRPr lang="en-AU" b="1" i="1" dirty="0" smtClean="0">
              <a:ea typeface="Arial" charset="0"/>
              <a:cs typeface="Arial" charset="0"/>
            </a:endParaRP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generally a massive list with many millions of phrase-pairs</a:t>
            </a:r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Phrase-table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82" y="3537190"/>
            <a:ext cx="4739915" cy="2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09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altLang="en-US" dirty="0" smtClean="0"/>
          </a:p>
          <a:p>
            <a:pPr lvl="1"/>
            <a:r>
              <a:rPr lang="en-GB" altLang="en-US" i="1" dirty="0" smtClean="0"/>
              <a:t>A</a:t>
            </a:r>
            <a:r>
              <a:rPr lang="en-GB" altLang="en-US" dirty="0" smtClean="0"/>
              <a:t> </a:t>
            </a:r>
            <a:r>
              <a:rPr lang="en-GB" altLang="en-US" dirty="0"/>
              <a:t>describes the segmentation of </a:t>
            </a:r>
            <a:r>
              <a:rPr lang="en-GB" altLang="en-US" i="1" dirty="0"/>
              <a:t>F</a:t>
            </a:r>
            <a:r>
              <a:rPr lang="en-GB" altLang="en-US" dirty="0"/>
              <a:t> into </a:t>
            </a:r>
            <a:r>
              <a:rPr lang="en-GB" altLang="en-US" dirty="0" smtClean="0"/>
              <a:t>phrases;</a:t>
            </a:r>
            <a:br>
              <a:rPr lang="en-GB" altLang="en-US" dirty="0" smtClean="0"/>
            </a:br>
            <a:r>
              <a:rPr lang="en-GB" altLang="en-US" dirty="0" smtClean="0"/>
              <a:t>and </a:t>
            </a:r>
            <a:r>
              <a:rPr lang="en-GB" altLang="en-US" dirty="0"/>
              <a:t>the re-ordering of their translations to produce </a:t>
            </a:r>
            <a:r>
              <a:rPr lang="en-GB" altLang="en-US" i="1" dirty="0" smtClean="0"/>
              <a:t>E</a:t>
            </a:r>
            <a:endParaRPr lang="en-GB" altLang="en-US" i="1" dirty="0" smtClean="0"/>
          </a:p>
          <a:p>
            <a:r>
              <a:rPr lang="en-GB" altLang="en-US" dirty="0" smtClean="0"/>
              <a:t>The </a:t>
            </a:r>
            <a:r>
              <a:rPr lang="en-GB" altLang="en-US" i="1" dirty="0" smtClean="0"/>
              <a:t>score</a:t>
            </a:r>
            <a:r>
              <a:rPr lang="en-GB" altLang="en-US" dirty="0" smtClean="0"/>
              <a:t> </a:t>
            </a:r>
            <a:r>
              <a:rPr lang="en-GB" altLang="en-US" dirty="0" smtClean="0"/>
              <a:t>function is a product of the</a:t>
            </a:r>
          </a:p>
          <a:p>
            <a:pPr lvl="1"/>
            <a:r>
              <a:rPr lang="en-GB" altLang="en-US" dirty="0" smtClean="0"/>
              <a:t>translation </a:t>
            </a:r>
            <a:r>
              <a:rPr lang="en-GB" altLang="en-US" dirty="0" smtClean="0"/>
              <a:t>“probability”, </a:t>
            </a:r>
            <a:r>
              <a:rPr lang="en-GB" altLang="en-US" i="1" dirty="0" smtClean="0"/>
              <a:t>P(F|E)</a:t>
            </a:r>
            <a:r>
              <a:rPr lang="en-GB" altLang="en-US" dirty="0" smtClean="0"/>
              <a:t>, </a:t>
            </a:r>
            <a:r>
              <a:rPr lang="en-GB" altLang="en-US" dirty="0" smtClean="0"/>
              <a:t>split into phrase-pairs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language model probability, </a:t>
            </a:r>
            <a:r>
              <a:rPr lang="en-GB" altLang="en-US" i="1" dirty="0" smtClean="0"/>
              <a:t>P(E</a:t>
            </a:r>
            <a:r>
              <a:rPr lang="en-GB" altLang="en-US" i="1" dirty="0" smtClean="0"/>
              <a:t>), </a:t>
            </a:r>
            <a:r>
              <a:rPr lang="en-GB" altLang="en-US" dirty="0" smtClean="0"/>
              <a:t>over full sentence E</a:t>
            </a:r>
            <a:endParaRPr lang="en-GB" altLang="en-US" i="1" dirty="0" smtClean="0"/>
          </a:p>
          <a:p>
            <a:pPr lvl="1"/>
            <a:r>
              <a:rPr lang="en-GB" altLang="en-US" dirty="0" smtClean="0"/>
              <a:t>distortion cost,</a:t>
            </a:r>
            <a:r>
              <a:rPr lang="en-GB" altLang="en-US" i="1" dirty="0" smtClean="0"/>
              <a:t> d(</a:t>
            </a:r>
            <a:r>
              <a:rPr lang="en-GB" altLang="en-US" i="1" dirty="0" err="1" smtClean="0"/>
              <a:t>start</a:t>
            </a:r>
            <a:r>
              <a:rPr lang="en-GB" altLang="en-US" i="1" baseline="-25000" dirty="0" err="1" smtClean="0"/>
              <a:t>i</a:t>
            </a:r>
            <a:r>
              <a:rPr lang="en-GB" altLang="en-US" i="1" dirty="0" smtClean="0"/>
              <a:t>, end</a:t>
            </a:r>
            <a:r>
              <a:rPr lang="en-GB" altLang="en-US" i="1" baseline="-25000" dirty="0" smtClean="0"/>
              <a:t>i-1</a:t>
            </a:r>
            <a:r>
              <a:rPr lang="en-GB" altLang="en-US" i="1" dirty="0" smtClean="0"/>
              <a:t>), </a:t>
            </a:r>
            <a:r>
              <a:rPr lang="en-GB" altLang="en-US" dirty="0" smtClean="0"/>
              <a:t>measuring amount of reordering between adjacent phrase-pairs</a:t>
            </a:r>
            <a:endParaRPr lang="en-GB" altLang="en-US" i="1" dirty="0" smtClean="0"/>
          </a:p>
          <a:p>
            <a:r>
              <a:rPr lang="en-GB" altLang="en-US" dirty="0" smtClean="0"/>
              <a:t>Search </a:t>
            </a:r>
            <a:r>
              <a:rPr lang="en-GB" altLang="en-US" dirty="0" smtClean="0"/>
              <a:t>problem</a:t>
            </a:r>
          </a:p>
          <a:p>
            <a:pPr lvl="1"/>
            <a:r>
              <a:rPr lang="en-GB" altLang="en-US" dirty="0" smtClean="0"/>
              <a:t>find </a:t>
            </a:r>
            <a:r>
              <a:rPr lang="en-GB" altLang="en-US" dirty="0" smtClean="0"/>
              <a:t>translation E* </a:t>
            </a:r>
            <a:r>
              <a:rPr lang="en-GB" altLang="en-US" dirty="0" smtClean="0"/>
              <a:t>with the best overall score</a:t>
            </a:r>
            <a:endParaRPr lang="en-GB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Decoding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41" y="1469270"/>
            <a:ext cx="6332573" cy="4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6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Score the translations based on translation probabilities (step 2), reordering (step 3) and language model scores (steps 2 &amp; 3).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Translation process</a:t>
            </a:r>
            <a:endParaRPr lang="en-GB" dirty="0"/>
          </a:p>
        </p:txBody>
      </p:sp>
      <p:pic>
        <p:nvPicPr>
          <p:cNvPr id="327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10" y="2892019"/>
            <a:ext cx="7431830" cy="311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30153" y="6326993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Koehn, 2009</a:t>
            </a:r>
          </a:p>
        </p:txBody>
      </p:sp>
    </p:spTree>
    <p:extLst>
      <p:ext uri="{BB962C8B-B14F-4D97-AF65-F5344CB8AC3E}">
        <p14:creationId xmlns:p14="http://schemas.microsoft.com/office/powerpoint/2010/main" val="1988954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" descr="translation-optio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86" y="1324783"/>
            <a:ext cx="7314897" cy="313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75" y="1468710"/>
            <a:ext cx="8273008" cy="5029975"/>
          </a:xfrm>
        </p:spPr>
        <p:txBody>
          <a:bodyPr>
            <a:normAutofit fontScale="77500" lnSpcReduction="20000"/>
          </a:bodyPr>
          <a:lstStyle/>
          <a:p>
            <a:endParaRPr lang="en-GB" altLang="en-US" dirty="0" smtClean="0"/>
          </a:p>
          <a:p>
            <a:endParaRPr lang="en-GB" altLang="en-US" dirty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r>
              <a:rPr lang="en-GB" altLang="en-US" dirty="0" smtClean="0"/>
              <a:t>Cover all source words exactly once; visited in any order; and with any segmentation into “phrases”</a:t>
            </a:r>
          </a:p>
          <a:p>
            <a:r>
              <a:rPr lang="en-GB" altLang="en-US" dirty="0" smtClean="0"/>
              <a:t>Choose a translation from phrase-table options</a:t>
            </a:r>
            <a:endParaRPr lang="en-GB" altLang="en-US" dirty="0" smtClean="0"/>
          </a:p>
          <a:p>
            <a:pPr marL="0" indent="0">
              <a:buNone/>
            </a:pPr>
            <a:r>
              <a:rPr lang="en-GB" altLang="en-US" dirty="0" smtClean="0"/>
              <a:t>Leads to millions of possible translations…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 problem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960" y="6182893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Koehn, 2009</a:t>
            </a:r>
          </a:p>
        </p:txBody>
      </p:sp>
    </p:spTree>
    <p:extLst>
      <p:ext uri="{BB962C8B-B14F-4D97-AF65-F5344CB8AC3E}">
        <p14:creationId xmlns:p14="http://schemas.microsoft.com/office/powerpoint/2010/main" val="624521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1D0F0A31-2B3C-3F4E-8217-8F125B7BFE8F}" vid="{D6BCC5D8-E78A-C343-8187-12B6B136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635</TotalTime>
  <Words>1409</Words>
  <Application>Microsoft Macintosh PowerPoint</Application>
  <PresentationFormat>On-screen Show (4:3)</PresentationFormat>
  <Paragraphs>287</Paragraphs>
  <Slides>35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Al Nile</vt:lpstr>
      <vt:lpstr>Arial Hebrew</vt:lpstr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Lucida Grande</vt:lpstr>
      <vt:lpstr>Times</vt:lpstr>
      <vt:lpstr>Arial</vt:lpstr>
      <vt:lpstr>WSTA</vt:lpstr>
      <vt:lpstr>MT: phrase based &amp; Neural Encoder-decoder</vt:lpstr>
      <vt:lpstr>overview</vt:lpstr>
      <vt:lpstr>Word- and Phrase-based MT</vt:lpstr>
      <vt:lpstr>Phrase vs word based MT</vt:lpstr>
      <vt:lpstr>scoring phrases</vt:lpstr>
      <vt:lpstr>the Phrase-table</vt:lpstr>
      <vt:lpstr>Decoding</vt:lpstr>
      <vt:lpstr>Translation process</vt:lpstr>
      <vt:lpstr>Search problem</vt:lpstr>
      <vt:lpstr>Dynamic Programming Solution</vt:lpstr>
      <vt:lpstr>Phrase-based Decoding</vt:lpstr>
      <vt:lpstr>Phrase-based Decoding</vt:lpstr>
      <vt:lpstr>Phrase-based Decoding</vt:lpstr>
      <vt:lpstr>Phrase-based Decoding</vt:lpstr>
      <vt:lpstr>Phrase-based Decoding</vt:lpstr>
      <vt:lpstr>representing translation state</vt:lpstr>
      <vt:lpstr>Complexity</vt:lpstr>
      <vt:lpstr>Length binning &amp; Future cost</vt:lpstr>
      <vt:lpstr>Advanced extensions</vt:lpstr>
      <vt:lpstr>Phrase-based MT summary</vt:lpstr>
      <vt:lpstr>Neural Machine translation</vt:lpstr>
      <vt:lpstr>Encoder-decoder models</vt:lpstr>
      <vt:lpstr>Recurrent Neural Networks (RNNs)</vt:lpstr>
      <vt:lpstr>RNN Encoder-Decoders</vt:lpstr>
      <vt:lpstr>RNN Encoder-Decoders</vt:lpstr>
      <vt:lpstr>RNN Attention Model</vt:lpstr>
      <vt:lpstr>RNN Attention Model</vt:lpstr>
      <vt:lpstr>RNN Attention Model</vt:lpstr>
      <vt:lpstr>RNN Attention Model</vt:lpstr>
      <vt:lpstr>RNN Attention Model</vt:lpstr>
      <vt:lpstr>Applications of seq2seq</vt:lpstr>
      <vt:lpstr>Evaluation: did it work?</vt:lpstr>
      <vt:lpstr>Automatic evaluation</vt:lpstr>
      <vt:lpstr>MT Evaluation: BLEU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136</cp:revision>
  <dcterms:created xsi:type="dcterms:W3CDTF">2016-04-18T06:26:05Z</dcterms:created>
  <dcterms:modified xsi:type="dcterms:W3CDTF">2017-05-11T23:38:34Z</dcterms:modified>
</cp:coreProperties>
</file>