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7"/>
  </p:notesMasterIdLst>
  <p:sldIdLst>
    <p:sldId id="256" r:id="rId2"/>
    <p:sldId id="278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4" r:id="rId11"/>
    <p:sldId id="293" r:id="rId12"/>
    <p:sldId id="292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6" r:id="rId23"/>
    <p:sldId id="304" r:id="rId24"/>
    <p:sldId id="305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2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97A5B-EA5E-9E4E-B952-F7E0D0C1A3D8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42DFD-E891-9644-AE8A-31EC826A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might be misspelled in the collection; </a:t>
            </a:r>
          </a:p>
          <a:p>
            <a:r>
              <a:rPr lang="en-AU" smtClean="0"/>
              <a:t>lexicon</a:t>
            </a:r>
            <a:r>
              <a:rPr lang="en-AU" baseline="0" smtClean="0"/>
              <a:t> of terms may be massive, million+ entries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6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3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41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5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285751" y="4317817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85751" y="4518422"/>
            <a:ext cx="8572500" cy="1902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5443">
                <a:latin typeface="Arial Narrow" panose="020B0606020202030204" pitchFamily="34" charset="0"/>
              </a:defRPr>
            </a:lvl1pPr>
          </a:lstStyle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285751" y="3000375"/>
            <a:ext cx="8572500" cy="126801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16074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32149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48223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642979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8525289" y="303609"/>
            <a:ext cx="335028" cy="310278"/>
          </a:xfrm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69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389475" y="1469270"/>
            <a:ext cx="8572500" cy="5029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Arial" charset="0"/>
              </a:defRPr>
            </a:lvl1pPr>
            <a:lvl2pPr>
              <a:spcBef>
                <a:spcPts val="1500"/>
              </a:spcBef>
              <a:defRPr sz="2400" baseline="0">
                <a:solidFill>
                  <a:schemeClr val="bg1"/>
                </a:solidFill>
                <a:latin typeface="Arial" charset="0"/>
              </a:defRPr>
            </a:lvl2pPr>
            <a:lvl3pPr>
              <a:spcBef>
                <a:spcPts val="1300"/>
              </a:spcBef>
              <a:defRPr sz="2000" baseline="0">
                <a:solidFill>
                  <a:schemeClr val="bg1"/>
                </a:solidFill>
                <a:latin typeface="Arial" charset="0"/>
              </a:defRPr>
            </a:lvl3pPr>
            <a:lvl4pPr>
              <a:spcBef>
                <a:spcPts val="10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4pPr>
            <a:lvl5pPr>
              <a:spcBef>
                <a:spcPts val="8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dirty="0"/>
          </a:p>
        </p:txBody>
      </p:sp>
      <p:sp>
        <p:nvSpPr>
          <p:cNvPr id="6" name="Shape 4"/>
          <p:cNvSpPr txBox="1">
            <a:spLocks/>
          </p:cNvSpPr>
          <p:nvPr/>
        </p:nvSpPr>
        <p:spPr>
          <a:xfrm>
            <a:off x="8657406" y="410767"/>
            <a:ext cx="304570" cy="279819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z="1687" smtClean="0"/>
              <a:pPr/>
              <a:t>‹#›</a:t>
            </a:fld>
            <a:endParaRPr lang="en-AU" sz="1687"/>
          </a:p>
        </p:txBody>
      </p:sp>
      <p:sp>
        <p:nvSpPr>
          <p:cNvPr id="7" name="Shape 11"/>
          <p:cNvSpPr/>
          <p:nvPr/>
        </p:nvSpPr>
        <p:spPr>
          <a:xfrm flipV="1">
            <a:off x="285751" y="1251700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404365" y="1"/>
            <a:ext cx="8572500" cy="1150622"/>
          </a:xfrm>
          <a:prstGeom prst="rect">
            <a:avLst/>
          </a:prstGeom>
        </p:spPr>
        <p:txBody>
          <a:bodyPr anchor="b"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4446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404365" y="641631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11"/>
          <p:cNvSpPr/>
          <p:nvPr/>
        </p:nvSpPr>
        <p:spPr>
          <a:xfrm flipV="1">
            <a:off x="285751" y="1251700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830677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6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3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857250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6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3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428625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/>
              <a:buChar char="•"/>
              <a:defRPr/>
            </a:lvl1pPr>
            <a:lvl2pPr marL="725851" indent="-311079">
              <a:buFont typeface="Lucida Grande"/>
              <a:buChar char="-"/>
              <a:defRPr/>
            </a:lvl2pPr>
            <a:lvl3pPr marL="1088776" indent="-259232">
              <a:buFont typeface="Lucida Grande"/>
              <a:buChar char="-"/>
              <a:defRPr/>
            </a:lvl3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2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85751" y="508992"/>
            <a:ext cx="8572500" cy="508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85751" y="1928813"/>
            <a:ext cx="85725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519790" y="303609"/>
            <a:ext cx="335028" cy="3102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687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85751" y="6318986"/>
            <a:ext cx="3682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Copyright 2017</a:t>
            </a:r>
            <a:r>
              <a:rPr lang="en-US" sz="1400" baseline="0" dirty="0" smtClean="0">
                <a:latin typeface="Arial" charset="0"/>
                <a:ea typeface="Arial" charset="0"/>
                <a:cs typeface="Arial" charset="0"/>
              </a:rPr>
              <a:t> The University of Melbourne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28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16074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32149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48223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64297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80372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96446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12521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28595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31255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62511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93767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25023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156279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187535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916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47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303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16074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32149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48223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64297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80372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96446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12521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28595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bm.com/" TargetMode="External"/><Relationship Id="rId3" Type="http://schemas.openxmlformats.org/officeDocument/2006/relationships/hyperlink" Target="http://www.yahoo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as a graph: link analysis for retrieval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comp90042 lecture 1</a:t>
            </a:r>
            <a:r>
              <a:rPr lang="en-US" dirty="0"/>
              <a:t>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363" y="705885"/>
            <a:ext cx="2846762" cy="229449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5804363" y="2855012"/>
            <a:ext cx="2560210" cy="790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410792" eaLnBrk="1" latinLnBrk="0" hangingPunct="1">
              <a:lnSpc>
                <a:spcPct val="80000"/>
              </a:lnSpc>
              <a:spcBef>
                <a:spcPts val="1618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98" b="0" i="0" u="none" strike="noStrike" cap="all" spc="0" baseline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marR="0" indent="160745" algn="l" defTabSz="410792" eaLnBrk="1" latinLnBrk="0" hangingPunct="1">
              <a:lnSpc>
                <a:spcPct val="80000"/>
              </a:lnSpc>
              <a:spcBef>
                <a:spcPts val="1618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98" b="0" i="0" u="none" strike="noStrike" cap="all" spc="0" baseline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marR="0" indent="321490" algn="l" defTabSz="410792" eaLnBrk="1" latinLnBrk="0" hangingPunct="1">
              <a:lnSpc>
                <a:spcPct val="80000"/>
              </a:lnSpc>
              <a:spcBef>
                <a:spcPts val="1618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98" b="0" i="0" u="none" strike="noStrike" cap="all" spc="0" baseline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marR="0" indent="482235" algn="l" defTabSz="410792" eaLnBrk="1" latinLnBrk="0" hangingPunct="1">
              <a:lnSpc>
                <a:spcPct val="80000"/>
              </a:lnSpc>
              <a:spcBef>
                <a:spcPts val="1618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98" b="0" i="0" u="none" strike="noStrike" cap="all" spc="0" baseline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marR="0" indent="642979" algn="l" defTabSz="410792" eaLnBrk="1" latinLnBrk="0" hangingPunct="1">
              <a:lnSpc>
                <a:spcPct val="80000"/>
              </a:lnSpc>
              <a:spcBef>
                <a:spcPts val="1618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98" b="0" i="0" u="none" strike="noStrike" cap="all" spc="0" baseline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  <a:lvl6pPr marL="1875357" marR="0" indent="-312559" algn="l" defTabSz="410792" eaLnBrk="1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2187916" marR="0" indent="-312559" algn="l" defTabSz="410792" eaLnBrk="1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2500475" marR="0" indent="-312559" algn="l" defTabSz="410792" eaLnBrk="1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2813035" marR="0" indent="-312559" algn="l" defTabSz="410792" eaLnBrk="1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r>
              <a:rPr lang="en-US" sz="1200" kern="0" cap="none" dirty="0">
                <a:latin typeface="Arial" charset="0"/>
                <a:ea typeface="Arial" charset="0"/>
                <a:cs typeface="Arial" charset="0"/>
              </a:rPr>
              <a:t>Image: https://</a:t>
            </a:r>
            <a:r>
              <a:rPr lang="en-US" sz="1200" kern="0" cap="none" dirty="0" err="1">
                <a:latin typeface="Arial" charset="0"/>
                <a:ea typeface="Arial" charset="0"/>
                <a:cs typeface="Arial" charset="0"/>
              </a:rPr>
              <a:t>commons.wikimedia.org</a:t>
            </a:r>
            <a:r>
              <a:rPr lang="en-US" sz="1200" kern="0" cap="none" dirty="0">
                <a:latin typeface="Arial" charset="0"/>
                <a:ea typeface="Arial" charset="0"/>
                <a:cs typeface="Arial" charset="0"/>
              </a:rPr>
              <a:t>/wiki/</a:t>
            </a:r>
            <a:r>
              <a:rPr lang="en-US" sz="1200" kern="0" cap="none" dirty="0" err="1">
                <a:latin typeface="Arial" charset="0"/>
                <a:ea typeface="Arial" charset="0"/>
                <a:cs typeface="Arial" charset="0"/>
              </a:rPr>
              <a:t>File:PageRanks-Example.svg</a:t>
            </a:r>
            <a:endParaRPr lang="en-US" sz="1200" kern="0" cap="none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36951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graph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515" y="1889874"/>
            <a:ext cx="33782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5" y="3239809"/>
            <a:ext cx="8183361" cy="309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4635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98" y="3667847"/>
            <a:ext cx="4904768" cy="315004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at each time step we randomly jump to another node in the graph with probability α </a:t>
            </a:r>
          </a:p>
          <a:p>
            <a:pPr lvl="1"/>
            <a:r>
              <a:rPr lang="en-US" dirty="0"/>
              <a:t>scale our original P matrix by 1 − α </a:t>
            </a:r>
            <a:endParaRPr lang="en-US" dirty="0" smtClean="0"/>
          </a:p>
          <a:p>
            <a:pPr lvl="1"/>
            <a:r>
              <a:rPr lang="en-US" dirty="0" smtClean="0"/>
              <a:t>add α/N </a:t>
            </a:r>
            <a:r>
              <a:rPr lang="en-US" dirty="0"/>
              <a:t>to </a:t>
            </a:r>
            <a:r>
              <a:rPr lang="en-US" dirty="0" smtClean="0"/>
              <a:t>all cells of the </a:t>
            </a:r>
            <a:r>
              <a:rPr lang="en-US" dirty="0"/>
              <a:t>resulting </a:t>
            </a:r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Adding teleportation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417410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Formally we have defined a </a:t>
            </a:r>
            <a:r>
              <a:rPr lang="en-US" i="1" dirty="0"/>
              <a:t>Markov chain </a:t>
            </a:r>
            <a:endParaRPr lang="en-US" i="1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discrete time stochastic process </a:t>
            </a:r>
            <a:r>
              <a:rPr lang="en-US" dirty="0" smtClean="0"/>
              <a:t>consisting </a:t>
            </a:r>
            <a:r>
              <a:rPr lang="en-US" dirty="0"/>
              <a:t>of N states, one per web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assuming the prob. </a:t>
            </a:r>
            <a:r>
              <a:rPr lang="en-US" dirty="0"/>
              <a:t>of reaching a state </a:t>
            </a:r>
            <a:r>
              <a:rPr lang="en-US" dirty="0" smtClean="0"/>
              <a:t>(page) is </a:t>
            </a:r>
            <a:r>
              <a:rPr lang="en-US" dirty="0"/>
              <a:t>based only on previous state </a:t>
            </a:r>
            <a:r>
              <a:rPr lang="en-US" dirty="0" smtClean="0"/>
              <a:t>(page)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characterised </a:t>
            </a:r>
            <a:r>
              <a:rPr lang="en-US" dirty="0"/>
              <a:t>by the transition matrix </a:t>
            </a:r>
          </a:p>
          <a:p>
            <a:r>
              <a:rPr lang="en-AU" dirty="0" smtClean="0"/>
              <a:t>Déjà vu: seen before for HMMs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Markov chain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305" y="3963708"/>
            <a:ext cx="4843938" cy="59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381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Transitions as matrix </a:t>
            </a:r>
            <a:r>
              <a:rPr lang="en-AU" dirty="0" err="1" smtClean="0"/>
              <a:t>mult</a:t>
            </a:r>
            <a:r>
              <a:rPr lang="en-AU" dirty="0" smtClean="0"/>
              <a:t>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65" y="1525140"/>
            <a:ext cx="8403572" cy="447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681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Start at state </a:t>
            </a:r>
            <a:r>
              <a:rPr lang="en-AU" b="1" dirty="0" smtClean="0"/>
              <a:t>x</a:t>
            </a:r>
          </a:p>
          <a:p>
            <a:pPr lvl="1"/>
            <a:r>
              <a:rPr lang="en-AU" dirty="0" smtClean="0"/>
              <a:t>after one time step, </a:t>
            </a:r>
            <a:r>
              <a:rPr lang="en-AU" dirty="0" err="1" smtClean="0"/>
              <a:t>prob</a:t>
            </a:r>
            <a:r>
              <a:rPr lang="en-AU" dirty="0" smtClean="0"/>
              <a:t> on next state is </a:t>
            </a:r>
            <a:r>
              <a:rPr lang="en-AU" b="1" dirty="0" err="1" smtClean="0"/>
              <a:t>x</a:t>
            </a:r>
            <a:r>
              <a:rPr lang="en-AU" dirty="0" err="1" smtClean="0"/>
              <a:t>P</a:t>
            </a:r>
            <a:endParaRPr lang="en-AU" dirty="0" smtClean="0"/>
          </a:p>
          <a:p>
            <a:pPr lvl="1"/>
            <a:r>
              <a:rPr lang="en-AU" dirty="0" smtClean="0"/>
              <a:t>after two time steps, now (</a:t>
            </a:r>
            <a:r>
              <a:rPr lang="en-AU" b="1" dirty="0" err="1" smtClean="0"/>
              <a:t>x</a:t>
            </a:r>
            <a:r>
              <a:rPr lang="en-AU" dirty="0" err="1" smtClean="0"/>
              <a:t>P</a:t>
            </a:r>
            <a:r>
              <a:rPr lang="en-AU" dirty="0" smtClean="0"/>
              <a:t>)P = </a:t>
            </a:r>
            <a:r>
              <a:rPr lang="en-AU" b="1" dirty="0" smtClean="0"/>
              <a:t>x</a:t>
            </a:r>
            <a:r>
              <a:rPr lang="en-AU" dirty="0" smtClean="0"/>
              <a:t>P</a:t>
            </a:r>
            <a:r>
              <a:rPr lang="en-AU" baseline="30000" dirty="0" smtClean="0"/>
              <a:t>2</a:t>
            </a:r>
          </a:p>
          <a:p>
            <a:r>
              <a:rPr lang="en-AU" dirty="0" smtClean="0"/>
              <a:t>Example</a:t>
            </a:r>
          </a:p>
          <a:p>
            <a:pPr lvl="1"/>
            <a:r>
              <a:rPr lang="en-AU" b="1" dirty="0" smtClean="0"/>
              <a:t>x </a:t>
            </a:r>
            <a:r>
              <a:rPr lang="en-AU" dirty="0" smtClean="0"/>
              <a:t>= [0 1 0]</a:t>
            </a:r>
          </a:p>
          <a:p>
            <a:pPr lvl="1"/>
            <a:r>
              <a:rPr lang="en-AU" b="1" dirty="0" err="1" smtClean="0"/>
              <a:t>x</a:t>
            </a:r>
            <a:r>
              <a:rPr lang="en-AU" dirty="0" err="1" smtClean="0"/>
              <a:t>P</a:t>
            </a:r>
            <a:r>
              <a:rPr lang="en-AU" dirty="0" smtClean="0"/>
              <a:t> = [0.4167 0.1667 0.4167]</a:t>
            </a:r>
          </a:p>
          <a:p>
            <a:pPr lvl="1"/>
            <a:r>
              <a:rPr lang="en-AU" b="1" dirty="0" smtClean="0"/>
              <a:t>x</a:t>
            </a:r>
            <a:r>
              <a:rPr lang="en-AU" dirty="0" smtClean="0"/>
              <a:t>P</a:t>
            </a:r>
            <a:r>
              <a:rPr lang="en-AU" baseline="30000" dirty="0" smtClean="0"/>
              <a:t>2 </a:t>
            </a:r>
            <a:r>
              <a:rPr lang="en-AU" dirty="0" smtClean="0"/>
              <a:t>= [</a:t>
            </a:r>
            <a:r>
              <a:rPr lang="pt-BR" dirty="0" smtClean="0"/>
              <a:t>0.2083 </a:t>
            </a:r>
            <a:r>
              <a:rPr lang="pt-BR" dirty="0"/>
              <a:t>0.5833 0.2083] </a:t>
            </a:r>
          </a:p>
          <a:p>
            <a:pPr lvl="1"/>
            <a:r>
              <a:rPr lang="pt-BR" dirty="0" smtClean="0"/>
              <a:t>...</a:t>
            </a:r>
            <a:r>
              <a:rPr lang="pt-BR" b="1" dirty="0" smtClean="0"/>
              <a:t> </a:t>
            </a:r>
          </a:p>
          <a:p>
            <a:pPr lvl="1"/>
            <a:r>
              <a:rPr lang="pt-BR" b="1" dirty="0" smtClean="0"/>
              <a:t>x</a:t>
            </a:r>
            <a:r>
              <a:rPr lang="pt-BR" dirty="0" smtClean="0"/>
              <a:t>P</a:t>
            </a:r>
            <a:r>
              <a:rPr lang="pt-BR" baseline="30000" dirty="0" smtClean="0"/>
              <a:t>99</a:t>
            </a:r>
            <a:r>
              <a:rPr lang="pt-BR" dirty="0" smtClean="0"/>
              <a:t> </a:t>
            </a:r>
            <a:r>
              <a:rPr lang="pt-BR" dirty="0"/>
              <a:t>= [0.2778 0.4444 0.2778] </a:t>
            </a:r>
            <a:endParaRPr lang="pt-BR" dirty="0" smtClean="0"/>
          </a:p>
          <a:p>
            <a:pPr lvl="1"/>
            <a:r>
              <a:rPr lang="pt-BR" b="1" dirty="0" smtClean="0"/>
              <a:t>x</a:t>
            </a:r>
            <a:r>
              <a:rPr lang="pt-BR" dirty="0" smtClean="0"/>
              <a:t>P</a:t>
            </a:r>
            <a:r>
              <a:rPr lang="pt-BR" baseline="30000" dirty="0" smtClean="0"/>
              <a:t>100</a:t>
            </a:r>
            <a:r>
              <a:rPr lang="pt-BR" dirty="0" smtClean="0"/>
              <a:t> </a:t>
            </a:r>
            <a:r>
              <a:rPr lang="pt-BR" dirty="0"/>
              <a:t>= [0.2778 0.4444 0.2778]  </a:t>
            </a:r>
            <a:r>
              <a:rPr lang="pt-BR" dirty="0" smtClean="0"/>
              <a:t>(</a:t>
            </a:r>
            <a:r>
              <a:rPr lang="en-AU" dirty="0" smtClean="0"/>
              <a:t>denoted </a:t>
            </a:r>
            <a:r>
              <a:rPr lang="en-US" dirty="0" smtClean="0"/>
              <a:t>𝜋)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143006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Run sufficiently long, state membership converges </a:t>
            </a:r>
          </a:p>
          <a:p>
            <a:pPr lvl="1"/>
            <a:r>
              <a:rPr lang="en-US" dirty="0" smtClean="0"/>
              <a:t>reaches </a:t>
            </a:r>
            <a:r>
              <a:rPr lang="en-US" dirty="0"/>
              <a:t>a steady-state, denoted </a:t>
            </a:r>
            <a:r>
              <a:rPr lang="en-US" dirty="0" smtClean="0"/>
              <a:t>𝜋 </a:t>
            </a:r>
          </a:p>
          <a:p>
            <a:pPr lvl="1"/>
            <a:r>
              <a:rPr lang="en-US" dirty="0" smtClean="0"/>
              <a:t>transitions </a:t>
            </a:r>
            <a:r>
              <a:rPr lang="en-US" dirty="0"/>
              <a:t>from this state leave the state unmodified </a:t>
            </a:r>
            <a:endParaRPr lang="en-US" dirty="0" smtClean="0"/>
          </a:p>
          <a:p>
            <a:pPr lvl="1"/>
            <a:r>
              <a:rPr lang="en-US" dirty="0"/>
              <a:t>𝜋</a:t>
            </a:r>
            <a:r>
              <a:rPr lang="en-US" dirty="0" smtClean="0"/>
              <a:t> record frequency </a:t>
            </a:r>
            <a:r>
              <a:rPr lang="en-US" dirty="0"/>
              <a:t>of visiting each page for random surfer in the limit as t → ∞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b="1" dirty="0" smtClean="0">
                <a:solidFill>
                  <a:srgbClr val="FF0000"/>
                </a:solidFill>
              </a:rPr>
              <a:t>JFF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 smtClean="0"/>
              <a:t>When </a:t>
            </a:r>
            <a:r>
              <a:rPr lang="en-US" dirty="0"/>
              <a:t>will the Markov Chain converge?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Must </a:t>
            </a:r>
            <a:r>
              <a:rPr lang="en-US" dirty="0"/>
              <a:t>have the </a:t>
            </a:r>
            <a:r>
              <a:rPr lang="en-US" dirty="0" smtClean="0"/>
              <a:t>properties: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ergodicity</a:t>
            </a:r>
            <a:r>
              <a:rPr lang="en-US" dirty="0" smtClean="0"/>
              <a:t>: For </a:t>
            </a:r>
            <a:r>
              <a:rPr lang="en-US" dirty="0"/>
              <a:t>any start state </a:t>
            </a:r>
            <a:r>
              <a:rPr lang="en-US" dirty="0" err="1"/>
              <a:t>i</a:t>
            </a:r>
            <a:r>
              <a:rPr lang="en-US" dirty="0"/>
              <a:t>, all states j must be reachable with non-zero </a:t>
            </a:r>
            <a:r>
              <a:rPr lang="en-US" dirty="0" smtClean="0"/>
              <a:t>probability in finite steps. </a:t>
            </a:r>
            <a:r>
              <a:rPr lang="en-US" dirty="0"/>
              <a:t>Ergodicity in turn requires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irreducibility</a:t>
            </a:r>
            <a:r>
              <a:rPr lang="en-US" dirty="0" smtClean="0"/>
              <a:t>: reachability </a:t>
            </a:r>
            <a:r>
              <a:rPr lang="en-US" dirty="0"/>
              <a:t>between </a:t>
            </a:r>
            <a:r>
              <a:rPr lang="en-US" dirty="0" err="1"/>
              <a:t>i</a:t>
            </a:r>
            <a:r>
              <a:rPr lang="en-US" dirty="0"/>
              <a:t> and </a:t>
            </a:r>
            <a:r>
              <a:rPr lang="en-US" dirty="0" smtClean="0"/>
              <a:t>j;  and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aperiodicity</a:t>
            </a:r>
            <a:r>
              <a:rPr lang="en-US" dirty="0" smtClean="0"/>
              <a:t>: relating </a:t>
            </a:r>
            <a:r>
              <a:rPr lang="en-US" dirty="0"/>
              <a:t>to </a:t>
            </a:r>
            <a:r>
              <a:rPr lang="en-US" dirty="0" smtClean="0"/>
              <a:t>partitioning </a:t>
            </a:r>
            <a:r>
              <a:rPr lang="en-US" dirty="0"/>
              <a:t>into sets with internal </a:t>
            </a:r>
            <a:r>
              <a:rPr lang="en-US" dirty="0" smtClean="0"/>
              <a:t>cycles. </a:t>
            </a:r>
            <a:endParaRPr lang="en-US" dirty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Markov chain convergence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615528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Definition of a steady-state </a:t>
            </a:r>
            <a:r>
              <a:rPr lang="en-US" dirty="0" smtClean="0"/>
              <a:t>is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is a classic linear algebra problem (finding the left </a:t>
            </a:r>
            <a:r>
              <a:rPr lang="en-US" dirty="0" smtClean="0"/>
              <a:t>eigenvalues</a:t>
            </a:r>
            <a:r>
              <a:rPr lang="en-US" dirty="0"/>
              <a:t>), of the form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smtClean="0"/>
              <a:t>Can </a:t>
            </a:r>
            <a:r>
              <a:rPr lang="en-US" dirty="0"/>
              <a:t>recover several solution vectors for different values of </a:t>
            </a:r>
            <a:r>
              <a:rPr lang="en-US" dirty="0" err="1"/>
              <a:t>λ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ant </a:t>
            </a:r>
            <a:r>
              <a:rPr lang="en-US" dirty="0"/>
              <a:t>the principle eigenvector, for which </a:t>
            </a:r>
            <a:r>
              <a:rPr lang="en-US" dirty="0" err="1"/>
              <a:t>λ</a:t>
            </a:r>
            <a:r>
              <a:rPr lang="en-US" dirty="0"/>
              <a:t> = 1 </a:t>
            </a:r>
          </a:p>
          <a:p>
            <a:r>
              <a:rPr lang="en-US" dirty="0"/>
              <a:t>In practice, may use the power iteration method to handle large graphs </a:t>
            </a:r>
            <a:endParaRPr lang="en-US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Computing </a:t>
            </a:r>
            <a:r>
              <a:rPr lang="en-AU" dirty="0" err="1" smtClean="0"/>
              <a:t>pagerank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947" y="1558942"/>
            <a:ext cx="2451314" cy="764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920" y="2968040"/>
            <a:ext cx="2103368" cy="75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4587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966" y="1500026"/>
            <a:ext cx="8025297" cy="437275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Pagerank</a:t>
            </a:r>
            <a:r>
              <a:rPr lang="en-AU" dirty="0" smtClean="0"/>
              <a:t> in python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368792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Hubs and Authorities (HITS)</a:t>
            </a: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Assumes there are two kinds of pages on </a:t>
            </a:r>
            <a:r>
              <a:rPr lang="en-US" dirty="0" smtClean="0"/>
              <a:t>web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authorities </a:t>
            </a:r>
            <a:r>
              <a:rPr lang="en-US" dirty="0"/>
              <a:t>providing </a:t>
            </a:r>
            <a:r>
              <a:rPr lang="en-US" dirty="0" smtClean="0"/>
              <a:t>authoritative </a:t>
            </a:r>
            <a:r>
              <a:rPr lang="en-US" dirty="0"/>
              <a:t>and detailed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hubs</a:t>
            </a:r>
            <a:r>
              <a:rPr lang="en-US" dirty="0"/>
              <a:t> </a:t>
            </a:r>
            <a:r>
              <a:rPr lang="en-US" dirty="0" smtClean="0"/>
              <a:t>containing </a:t>
            </a:r>
            <a:r>
              <a:rPr lang="en-US" dirty="0"/>
              <a:t>mainly links to lots of pages about a topic </a:t>
            </a:r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24" y="3503487"/>
            <a:ext cx="3710373" cy="2332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109" y="3158448"/>
            <a:ext cx="3554915" cy="1249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359" y="4238170"/>
            <a:ext cx="2144810" cy="1094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337" y="5397525"/>
            <a:ext cx="3935002" cy="131005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897897" y="3503487"/>
            <a:ext cx="1136440" cy="27954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/>
          <p:cNvCxnSpPr/>
          <p:nvPr/>
        </p:nvCxnSpPr>
        <p:spPr>
          <a:xfrm>
            <a:off x="3748788" y="4036851"/>
            <a:ext cx="986256" cy="63275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/>
          <p:nvPr/>
        </p:nvCxnSpPr>
        <p:spPr>
          <a:xfrm>
            <a:off x="3500449" y="4036851"/>
            <a:ext cx="1318131" cy="18866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/>
          <p:cNvCxnSpPr/>
          <p:nvPr/>
        </p:nvCxnSpPr>
        <p:spPr>
          <a:xfrm>
            <a:off x="3665252" y="4542633"/>
            <a:ext cx="956690" cy="15924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/>
          <p:nvPr/>
        </p:nvCxnSpPr>
        <p:spPr>
          <a:xfrm flipV="1">
            <a:off x="3665252" y="3690545"/>
            <a:ext cx="1369085" cy="76429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/>
          <p:cNvCxnSpPr/>
          <p:nvPr/>
        </p:nvCxnSpPr>
        <p:spPr>
          <a:xfrm>
            <a:off x="3632327" y="4658096"/>
            <a:ext cx="1141260" cy="131986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/>
          <p:cNvCxnSpPr/>
          <p:nvPr/>
        </p:nvCxnSpPr>
        <p:spPr>
          <a:xfrm>
            <a:off x="3674095" y="4905143"/>
            <a:ext cx="1150927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/>
          <p:cNvCxnSpPr/>
          <p:nvPr/>
        </p:nvCxnSpPr>
        <p:spPr>
          <a:xfrm flipV="1">
            <a:off x="3665252" y="3801640"/>
            <a:ext cx="1369085" cy="106111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/>
          <p:cNvCxnSpPr/>
          <p:nvPr/>
        </p:nvCxnSpPr>
        <p:spPr>
          <a:xfrm>
            <a:off x="3728315" y="5023835"/>
            <a:ext cx="1006729" cy="101514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/>
          <p:nvPr/>
        </p:nvCxnSpPr>
        <p:spPr>
          <a:xfrm flipV="1">
            <a:off x="3674095" y="4036851"/>
            <a:ext cx="1360242" cy="135926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/>
          <p:cNvCxnSpPr/>
          <p:nvPr/>
        </p:nvCxnSpPr>
        <p:spPr>
          <a:xfrm flipV="1">
            <a:off x="3748788" y="5056947"/>
            <a:ext cx="1087689" cy="4961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/>
          <p:cNvCxnSpPr/>
          <p:nvPr/>
        </p:nvCxnSpPr>
        <p:spPr>
          <a:xfrm>
            <a:off x="3786990" y="5754825"/>
            <a:ext cx="948054" cy="35804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Rectangle 48"/>
          <p:cNvSpPr/>
          <p:nvPr/>
        </p:nvSpPr>
        <p:spPr>
          <a:xfrm>
            <a:off x="881751" y="5867887"/>
            <a:ext cx="1240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Arial Hebrew" charset="-79"/>
                <a:ea typeface="Arial Hebrew" charset="-79"/>
                <a:cs typeface="Arial Hebrew" charset="-79"/>
              </a:rPr>
              <a:t>good hubs</a:t>
            </a:r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 </a:t>
            </a:r>
            <a:endParaRPr lang="en-AU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552609" y="4767626"/>
            <a:ext cx="12057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Arial Hebrew" charset="-79"/>
                <a:ea typeface="Arial Hebrew" charset="-79"/>
                <a:cs typeface="Arial Hebrew" charset="-79"/>
              </a:rPr>
              <a:t>good </a:t>
            </a:r>
          </a:p>
          <a:p>
            <a:r>
              <a:rPr lang="en-US" dirty="0" smtClean="0">
                <a:solidFill>
                  <a:schemeClr val="accent5"/>
                </a:solidFill>
                <a:latin typeface="Arial Hebrew" charset="-79"/>
                <a:ea typeface="Arial Hebrew" charset="-79"/>
                <a:cs typeface="Arial Hebrew" charset="-79"/>
              </a:rPr>
              <a:t>authorities</a:t>
            </a:r>
            <a:endParaRPr lang="en-AU" dirty="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9787213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HITS motivation</a:t>
            </a: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Depending </a:t>
            </a:r>
            <a:r>
              <a:rPr lang="en-US" dirty="0"/>
              <a:t>on our query, we might </a:t>
            </a:r>
            <a:r>
              <a:rPr lang="en-US" dirty="0" smtClean="0"/>
              <a:t>prefer one type or </a:t>
            </a:r>
            <a:r>
              <a:rPr lang="en-US" dirty="0"/>
              <a:t>the other</a:t>
            </a:r>
          </a:p>
          <a:p>
            <a:pPr lvl="1"/>
            <a:r>
              <a:rPr lang="en-US" dirty="0"/>
              <a:t>broad topic query, e.g., </a:t>
            </a:r>
            <a:r>
              <a:rPr lang="en-US" i="1" dirty="0"/>
              <a:t>information about biking in </a:t>
            </a:r>
            <a:r>
              <a:rPr lang="en-US" i="1" dirty="0" smtClean="0"/>
              <a:t>Melbourne </a:t>
            </a:r>
            <a:r>
              <a:rPr lang="mr-IN" i="1" dirty="0" smtClean="0"/>
              <a:t>…</a:t>
            </a:r>
            <a:r>
              <a:rPr lang="en-AU" i="1" dirty="0" smtClean="0"/>
              <a:t> → </a:t>
            </a:r>
            <a:r>
              <a:rPr lang="en-AU" dirty="0" smtClean="0"/>
              <a:t>hub</a:t>
            </a:r>
            <a:endParaRPr lang="en-US" dirty="0"/>
          </a:p>
          <a:p>
            <a:pPr lvl="1"/>
            <a:r>
              <a:rPr lang="en-US" dirty="0"/>
              <a:t>specific query, e.g., </a:t>
            </a:r>
            <a:r>
              <a:rPr lang="en-US" i="1" dirty="0"/>
              <a:t>is the </a:t>
            </a:r>
            <a:r>
              <a:rPr lang="en-US" i="1" dirty="0" err="1"/>
              <a:t>Yarra</a:t>
            </a:r>
            <a:r>
              <a:rPr lang="en-US" i="1" dirty="0"/>
              <a:t> trail sealed</a:t>
            </a:r>
            <a:r>
              <a:rPr lang="en-US" dirty="0"/>
              <a:t>? </a:t>
            </a:r>
            <a:r>
              <a:rPr lang="en-AU" i="1" dirty="0"/>
              <a:t>→ </a:t>
            </a:r>
            <a:r>
              <a:rPr lang="en-AU" dirty="0" smtClean="0"/>
              <a:t>authority</a:t>
            </a:r>
            <a:endParaRPr lang="en-US" dirty="0"/>
          </a:p>
          <a:p>
            <a:r>
              <a:rPr lang="en-AU" dirty="0" smtClean="0"/>
              <a:t>More generally, both types of page can be informative</a:t>
            </a:r>
          </a:p>
          <a:p>
            <a:pPr lvl="1"/>
            <a:r>
              <a:rPr lang="en-AU" dirty="0" smtClean="0"/>
              <a:t>but don’t know what kind each page is!</a:t>
            </a:r>
          </a:p>
        </p:txBody>
      </p:sp>
    </p:spTree>
    <p:extLst>
      <p:ext uri="{BB962C8B-B14F-4D97-AF65-F5344CB8AC3E}">
        <p14:creationId xmlns:p14="http://schemas.microsoft.com/office/powerpoint/2010/main" val="19796569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 as a graph</a:t>
            </a:r>
          </a:p>
          <a:p>
            <a:r>
              <a:rPr lang="en-US" dirty="0" smtClean="0"/>
              <a:t>Two methods for </a:t>
            </a:r>
            <a:r>
              <a:rPr lang="en-US" dirty="0"/>
              <a:t>automatically determining web-page importance</a:t>
            </a:r>
          </a:p>
          <a:p>
            <a:pPr lvl="1"/>
            <a:r>
              <a:rPr lang="en-US" dirty="0" smtClean="0"/>
              <a:t>Page-rank </a:t>
            </a:r>
          </a:p>
          <a:p>
            <a:pPr lvl="1"/>
            <a:r>
              <a:rPr lang="en-US" dirty="0" smtClean="0"/>
              <a:t>Hubs and authorities (HITS)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164450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Formulating Hubs and authorities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Circular definition </a:t>
                </a:r>
                <a:endParaRPr lang="en-US" dirty="0"/>
              </a:p>
              <a:p>
                <a:pPr lvl="1"/>
                <a:r>
                  <a:rPr lang="en-US" dirty="0"/>
                  <a:t>A good Hub links to many </a:t>
                </a:r>
                <a:r>
                  <a:rPr lang="en-US" dirty="0" smtClean="0"/>
                  <a:t>authorities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/>
                  <a:t>good Authority is linked to from many hubs. </a:t>
                </a:r>
              </a:p>
              <a:p>
                <a:r>
                  <a:rPr lang="en-US" dirty="0"/>
                  <a:t>Define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b="1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latin typeface="Cambria Math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vector of hub </a:t>
                </a:r>
                <a:r>
                  <a:rPr lang="en-US" dirty="0"/>
                  <a:t>scores for each web </a:t>
                </a:r>
                <a:r>
                  <a:rPr lang="en-US" dirty="0" smtClean="0"/>
                  <a:t>page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AU" b="0" i="1" dirty="0" smtClean="0">
                            <a:latin typeface="Cambria Math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 smtClean="0"/>
                  <a:t> vector of authority </a:t>
                </a:r>
                <a:r>
                  <a:rPr lang="en-US" dirty="0"/>
                  <a:t>scores for each web page </a:t>
                </a:r>
                <a:endParaRPr lang="en-US" dirty="0" smtClean="0"/>
              </a:p>
              <a:p>
                <a:r>
                  <a:rPr lang="en-US" dirty="0" smtClean="0"/>
                  <a:t>Mutually recursive definition for all pages </a:t>
                </a:r>
                <a:r>
                  <a:rPr lang="en-US" i="1" dirty="0"/>
                  <a:t>i</a:t>
                </a:r>
                <a:endParaRPr lang="en-US" dirty="0" smtClean="0"/>
              </a:p>
              <a:p>
                <a:pPr lvl="1"/>
                <a:endParaRPr lang="en-AU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280" t="-7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85" y="4906264"/>
            <a:ext cx="1763075" cy="173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6052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inference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63" y="1130301"/>
            <a:ext cx="7366786" cy="521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972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HITS example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5141464"/>
            <a:ext cx="2755392" cy="693328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Fig 21.4, MRS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24" y="1357884"/>
            <a:ext cx="5115996" cy="4128080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5303520" y="1357884"/>
            <a:ext cx="2755392" cy="44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312559" marR="0" indent="-312559" algn="l" defTabSz="410792" eaLnBrk="1" latinLnBrk="0" hangingPunct="1">
              <a:lnSpc>
                <a:spcPct val="100000"/>
              </a:lnSpc>
              <a:spcBef>
                <a:spcPts val="1828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390" b="0" i="0" u="none" strike="noStrike" cap="none" spc="0" baseline="0">
                <a:ln>
                  <a:noFill/>
                </a:ln>
                <a:solidFill>
                  <a:srgbClr val="222222"/>
                </a:solidFill>
                <a:uFillTx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defRPr>
            </a:lvl1pPr>
            <a:lvl2pPr marL="625119" marR="0" indent="-312559" algn="l" defTabSz="410792" eaLnBrk="1" latinLnBrk="0" hangingPunct="1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25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defRPr>
            </a:lvl2pPr>
            <a:lvl3pPr marL="937678" marR="0" indent="-312559" algn="l" defTabSz="410792" eaLnBrk="1" latinLnBrk="0" hangingPunct="1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1969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defRPr>
            </a:lvl3pPr>
            <a:lvl4pPr marL="1250238" marR="0" indent="-312559" algn="l" defTabSz="410792" eaLnBrk="1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1828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defRPr>
            </a:lvl4pPr>
            <a:lvl5pPr marL="1562797" marR="0" indent="-312559" algn="l" defTabSz="410792" eaLnBrk="1" latinLnBrk="0" hangingPunct="1">
              <a:lnSpc>
                <a:spcPct val="100000"/>
              </a:lnSpc>
              <a:spcBef>
                <a:spcPts val="703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1687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defRPr>
            </a:lvl5pPr>
            <a:lvl6pPr marL="1875357" marR="0" indent="-312559" algn="l" defTabSz="410792" eaLnBrk="1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2187916" marR="0" indent="-312559" algn="l" defTabSz="410792" eaLnBrk="1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2500475" marR="0" indent="-312559" algn="l" defTabSz="410792" eaLnBrk="1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2813035" marR="0" indent="-312559" algn="l" defTabSz="410792" eaLnBrk="1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>
              <a:buFont typeface="Avenir Next"/>
              <a:buNone/>
            </a:pPr>
            <a:r>
              <a:rPr lang="en-AU" kern="0" dirty="0" smtClean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AU" kern="0" dirty="0" smtClean="0"/>
              <a:t>Compute adjacency matrix, A</a:t>
            </a:r>
          </a:p>
          <a:p>
            <a:pPr marL="457200" indent="-457200">
              <a:buFont typeface="+mj-lt"/>
              <a:buAutoNum type="arabicPeriod"/>
            </a:pPr>
            <a:r>
              <a:rPr lang="en-AU" kern="0" dirty="0" smtClean="0"/>
              <a:t>(optional) Adjust A based on query</a:t>
            </a:r>
          </a:p>
          <a:p>
            <a:pPr marL="457200" indent="-457200">
              <a:buFont typeface="+mj-lt"/>
              <a:buAutoNum type="arabicPeriod"/>
            </a:pPr>
            <a:r>
              <a:rPr lang="en-AU" kern="0" dirty="0" smtClean="0"/>
              <a:t>Solve eigenvalue problem to find </a:t>
            </a:r>
            <a:r>
              <a:rPr lang="en-AU" i="1" kern="0" dirty="0" smtClean="0"/>
              <a:t>a</a:t>
            </a:r>
            <a:r>
              <a:rPr lang="en-AU" kern="0" dirty="0" smtClean="0"/>
              <a:t>, </a:t>
            </a:r>
            <a:r>
              <a:rPr lang="en-AU" i="1" kern="0" dirty="0" smtClean="0"/>
              <a:t>h</a:t>
            </a:r>
          </a:p>
          <a:p>
            <a:pPr marL="457200" indent="-457200">
              <a:buFont typeface="+mj-lt"/>
              <a:buAutoNum type="arabicPeriod"/>
            </a:pPr>
            <a:endParaRPr lang="en-AU" kern="0" dirty="0" smtClean="0"/>
          </a:p>
        </p:txBody>
      </p:sp>
    </p:spTree>
    <p:extLst>
      <p:ext uri="{BB962C8B-B14F-4D97-AF65-F5344CB8AC3E}">
        <p14:creationId xmlns:p14="http://schemas.microsoft.com/office/powerpoint/2010/main" val="42795857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Comparing </a:t>
            </a:r>
            <a:r>
              <a:rPr lang="en-AU" dirty="0" err="1" smtClean="0"/>
              <a:t>Pagerank</a:t>
            </a:r>
            <a:r>
              <a:rPr lang="en-AU" dirty="0" smtClean="0"/>
              <a:t> and HITS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/>
            <a:r>
              <a:rPr lang="en-US" dirty="0"/>
              <a:t>Both static query-independent measures of web page quality </a:t>
            </a:r>
            <a:endParaRPr lang="en-US" dirty="0" smtClean="0"/>
          </a:p>
          <a:p>
            <a:pPr fontAlgn="auto"/>
            <a:r>
              <a:rPr lang="en-US" dirty="0" smtClean="0"/>
              <a:t>Can </a:t>
            </a:r>
            <a:r>
              <a:rPr lang="en-US" dirty="0"/>
              <a:t>be run offline to score each web </a:t>
            </a:r>
            <a:r>
              <a:rPr lang="en-US" dirty="0" smtClean="0"/>
              <a:t>page</a:t>
            </a:r>
          </a:p>
          <a:p>
            <a:pPr fontAlgn="auto"/>
            <a:r>
              <a:rPr lang="en-US" dirty="0" smtClean="0"/>
              <a:t>Based </a:t>
            </a:r>
            <a:r>
              <a:rPr lang="en-US" dirty="0"/>
              <a:t>on latent (unobserved) quality metric for each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single </a:t>
            </a:r>
            <a:r>
              <a:rPr lang="en-US" dirty="0"/>
              <a:t>importance score </a:t>
            </a:r>
            <a:r>
              <a:rPr lang="en-US" dirty="0" smtClean="0"/>
              <a:t>(</a:t>
            </a:r>
            <a:r>
              <a:rPr lang="en-US" dirty="0" err="1" smtClean="0"/>
              <a:t>pagerank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hub </a:t>
            </a:r>
            <a:r>
              <a:rPr lang="en-US" dirty="0"/>
              <a:t>and authority scores </a:t>
            </a:r>
            <a:r>
              <a:rPr lang="en-US" dirty="0" smtClean="0"/>
              <a:t>(hits)</a:t>
            </a:r>
            <a:endParaRPr lang="en-US" dirty="0"/>
          </a:p>
          <a:p>
            <a:r>
              <a:rPr lang="en-US" dirty="0"/>
              <a:t>Plus </a:t>
            </a:r>
            <a:r>
              <a:rPr lang="en-US" dirty="0" smtClean="0"/>
              <a:t>a specific transition mechanism</a:t>
            </a:r>
          </a:p>
          <a:p>
            <a:r>
              <a:rPr lang="en-US" dirty="0" smtClean="0"/>
              <a:t>Gives </a:t>
            </a:r>
            <a:r>
              <a:rPr lang="en-US" dirty="0"/>
              <a:t>rise to document rankings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34929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 </a:t>
            </a:r>
            <a:r>
              <a:rPr lang="en-US" sz="4400" dirty="0" smtClean="0"/>
              <a:t>use in </a:t>
            </a:r>
            <a:r>
              <a:rPr lang="en-US" sz="4400" dirty="0"/>
              <a:t>a </a:t>
            </a:r>
            <a:r>
              <a:rPr lang="en-US" sz="4400" dirty="0" smtClean="0"/>
              <a:t>retrieval </a:t>
            </a:r>
            <a:r>
              <a:rPr lang="en-US" sz="4400" dirty="0"/>
              <a:t>system? </a:t>
            </a:r>
            <a:r>
              <a:rPr lang="en-US" dirty="0"/>
              <a:t/>
            </a:r>
            <a:br>
              <a:rPr lang="en-US" dirty="0"/>
            </a:b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Use as part of a feature representation, e.g., </a:t>
            </a:r>
          </a:p>
          <a:p>
            <a:pPr lvl="1"/>
            <a:endParaRPr lang="en-US" sz="2260" dirty="0"/>
          </a:p>
          <a:p>
            <a:pPr lvl="1"/>
            <a:endParaRPr lang="en-US" sz="2260" dirty="0" smtClean="0"/>
          </a:p>
          <a:p>
            <a:pPr lvl="1"/>
            <a:r>
              <a:rPr lang="en-US" sz="2260" dirty="0" smtClean="0"/>
              <a:t>Features for</a:t>
            </a:r>
            <a:r>
              <a:rPr lang="en-US" sz="2400" dirty="0" smtClean="0"/>
              <a:t> </a:t>
            </a:r>
            <a:r>
              <a:rPr lang="en-US" sz="2400" dirty="0"/>
              <a:t>TF*IDF, BM25 factors, </a:t>
            </a:r>
            <a:r>
              <a:rPr lang="en-US" sz="2400" dirty="0" smtClean="0"/>
              <a:t>LM, PageRank, HITS </a:t>
            </a:r>
            <a:r>
              <a:rPr lang="en-US" sz="2400" dirty="0" err="1" smtClean="0"/>
              <a:t>etc</a:t>
            </a:r>
            <a:r>
              <a:rPr lang="en-US" sz="2400" dirty="0" smtClean="0"/>
              <a:t>, each </a:t>
            </a:r>
            <a:r>
              <a:rPr lang="en-US" sz="2400" dirty="0"/>
              <a:t>with their own weight α </a:t>
            </a:r>
            <a:endParaRPr lang="en-US" dirty="0"/>
          </a:p>
          <a:p>
            <a:r>
              <a:rPr lang="en-US" sz="2540" dirty="0" smtClean="0"/>
              <a:t>Learn α values using </a:t>
            </a:r>
            <a:r>
              <a:rPr lang="en-US" sz="2540" dirty="0"/>
              <a:t>machine learned scoring function </a:t>
            </a:r>
            <a:endParaRPr lang="en-US" dirty="0" smtClean="0"/>
          </a:p>
          <a:p>
            <a:pPr lvl="1"/>
            <a:r>
              <a:rPr lang="en-US" sz="2260" dirty="0" smtClean="0"/>
              <a:t>to </a:t>
            </a:r>
            <a:r>
              <a:rPr lang="en-US" sz="2260" dirty="0"/>
              <a:t>match binary relevance </a:t>
            </a:r>
            <a:r>
              <a:rPr lang="en-US" sz="2260" dirty="0" smtClean="0"/>
              <a:t>judgements</a:t>
            </a:r>
          </a:p>
          <a:p>
            <a:pPr lvl="1"/>
            <a:r>
              <a:rPr lang="en-US" sz="2400" dirty="0" smtClean="0"/>
              <a:t>to match click-</a:t>
            </a:r>
            <a:r>
              <a:rPr lang="en-US" sz="2400" dirty="0" err="1" smtClean="0"/>
              <a:t>throughs</a:t>
            </a:r>
            <a:r>
              <a:rPr lang="en-US" sz="2400" dirty="0" smtClean="0"/>
              <a:t> </a:t>
            </a:r>
            <a:r>
              <a:rPr lang="en-US" sz="2400" dirty="0"/>
              <a:t>or query reformulations </a:t>
            </a:r>
            <a:endParaRPr lang="en-US" dirty="0"/>
          </a:p>
          <a:p>
            <a:r>
              <a:rPr lang="en-US" sz="2540" dirty="0" smtClean="0"/>
              <a:t>Caveat: graph methods </a:t>
            </a:r>
            <a:r>
              <a:rPr lang="en-US" sz="2540" dirty="0"/>
              <a:t>can be exploited, </a:t>
            </a:r>
            <a:r>
              <a:rPr lang="en-US" sz="2540" dirty="0" smtClean="0"/>
              <a:t>e.g</a:t>
            </a:r>
            <a:r>
              <a:rPr lang="en-US" sz="2540" dirty="0"/>
              <a:t>., link spam, Google </a:t>
            </a:r>
            <a:r>
              <a:rPr lang="en-US" sz="2540" dirty="0" smtClean="0"/>
              <a:t>bombs etc.</a:t>
            </a:r>
            <a:endParaRPr lang="en-US" dirty="0"/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443" y="1550633"/>
            <a:ext cx="4250429" cy="113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881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8572500" cy="518857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Link structure of web gives rise to a graph, which conveys information about page importance</a:t>
            </a:r>
          </a:p>
          <a:p>
            <a:pPr lvl="1"/>
            <a:r>
              <a:rPr lang="en-AU" dirty="0" smtClean="0"/>
              <a:t>PageRank models a random surfer in the limit, with Markov Chain</a:t>
            </a:r>
          </a:p>
          <a:p>
            <a:pPr lvl="1"/>
            <a:r>
              <a:rPr lang="en-AU" dirty="0" smtClean="0"/>
              <a:t>HITS models hub and authority status of pages</a:t>
            </a:r>
          </a:p>
          <a:p>
            <a:pPr lvl="1"/>
            <a:r>
              <a:rPr lang="en-AU" dirty="0" smtClean="0"/>
              <a:t>Both solved for steady-state using iteration/linear algebra</a:t>
            </a:r>
          </a:p>
          <a:p>
            <a:r>
              <a:rPr lang="en-AU" dirty="0" smtClean="0"/>
              <a:t>Reading</a:t>
            </a:r>
          </a:p>
          <a:p>
            <a:pPr lvl="1"/>
            <a:r>
              <a:rPr lang="en-AU" dirty="0"/>
              <a:t>(Review of Eigen decompositions) 18.1, “Linear algebra review” of Manning, </a:t>
            </a:r>
            <a:r>
              <a:rPr lang="en-AU" dirty="0" err="1"/>
              <a:t>Raghavan</a:t>
            </a:r>
            <a:r>
              <a:rPr lang="en-AU" dirty="0"/>
              <a:t>, and </a:t>
            </a:r>
            <a:r>
              <a:rPr lang="en-AU" dirty="0" err="1"/>
              <a:t>Schutze</a:t>
            </a:r>
            <a:r>
              <a:rPr lang="en-AU" dirty="0"/>
              <a:t>, Introduction to Information Retrieval. </a:t>
            </a:r>
          </a:p>
          <a:p>
            <a:pPr lvl="1"/>
            <a:r>
              <a:rPr lang="en-AU" dirty="0"/>
              <a:t>Chapter 21, “Link Analysis” of Manning, </a:t>
            </a:r>
            <a:r>
              <a:rPr lang="en-AU" dirty="0" err="1"/>
              <a:t>Raghavan</a:t>
            </a:r>
            <a:r>
              <a:rPr lang="en-AU" dirty="0"/>
              <a:t>, and </a:t>
            </a:r>
            <a:r>
              <a:rPr lang="en-AU" dirty="0" err="1"/>
              <a:t>Schutze</a:t>
            </a:r>
            <a:r>
              <a:rPr lang="en-AU" dirty="0"/>
              <a:t>, Introduction to Information Retrieval. </a:t>
            </a:r>
          </a:p>
        </p:txBody>
      </p:sp>
    </p:spTree>
    <p:extLst>
      <p:ext uri="{BB962C8B-B14F-4D97-AF65-F5344CB8AC3E}">
        <p14:creationId xmlns:p14="http://schemas.microsoft.com/office/powerpoint/2010/main" val="57420477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Documents </a:t>
            </a:r>
            <a:r>
              <a:rPr lang="en-US" dirty="0"/>
              <a:t>assumed to be ‘equal’ </a:t>
            </a:r>
            <a:endParaRPr lang="en-US" dirty="0" smtClean="0"/>
          </a:p>
          <a:p>
            <a:pPr lvl="1"/>
            <a:r>
              <a:rPr lang="en-US" dirty="0" smtClean="0"/>
              <a:t>Usefulness </a:t>
            </a:r>
            <a:r>
              <a:rPr lang="en-US" dirty="0"/>
              <a:t>for ranking only affected by </a:t>
            </a:r>
            <a:r>
              <a:rPr lang="en-US" dirty="0" smtClean="0"/>
              <a:t>how well the terms in the document match with the query terms</a:t>
            </a:r>
          </a:p>
          <a:p>
            <a:pPr lvl="1"/>
            <a:r>
              <a:rPr lang="en-US" dirty="0" smtClean="0"/>
              <a:t>e.g., </a:t>
            </a:r>
            <a:r>
              <a:rPr lang="en-US" dirty="0"/>
              <a:t>assumed </a:t>
            </a:r>
            <a:r>
              <a:rPr lang="en-US" i="1" dirty="0" smtClean="0"/>
              <a:t>P(</a:t>
            </a:r>
            <a:r>
              <a:rPr lang="en-US" i="1" dirty="0" err="1"/>
              <a:t>r</a:t>
            </a:r>
            <a:r>
              <a:rPr lang="en-US" i="1" dirty="0" err="1" smtClean="0"/>
              <a:t>|d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smtClean="0"/>
              <a:t>uniform prior in </a:t>
            </a:r>
            <a:r>
              <a:rPr lang="en-US" dirty="0"/>
              <a:t>probabilistic methods </a:t>
            </a:r>
          </a:p>
          <a:p>
            <a:r>
              <a:rPr lang="en-US" dirty="0" smtClean="0"/>
              <a:t>Can </a:t>
            </a:r>
            <a:r>
              <a:rPr lang="en-US" dirty="0"/>
              <a:t>we do better than this? </a:t>
            </a:r>
          </a:p>
          <a:p>
            <a:pPr lvl="1"/>
            <a:r>
              <a:rPr lang="en-US" dirty="0" smtClean="0"/>
              <a:t>some documents are authoritative and should be ranked </a:t>
            </a:r>
            <a:r>
              <a:rPr lang="en-US" dirty="0"/>
              <a:t>higher than </a:t>
            </a:r>
            <a:r>
              <a:rPr lang="en-US" dirty="0" smtClean="0"/>
              <a:t>others </a:t>
            </a:r>
            <a:r>
              <a:rPr lang="en-US" i="1" dirty="0" smtClean="0"/>
              <a:t>for any query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 all documents are equal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614701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9474" y="1469270"/>
            <a:ext cx="4562669" cy="5029975"/>
          </a:xfrm>
        </p:spPr>
        <p:txBody>
          <a:bodyPr/>
          <a:lstStyle/>
          <a:p>
            <a:pPr fontAlgn="auto"/>
            <a:r>
              <a:rPr lang="en-US" dirty="0"/>
              <a:t>Pages on the Web do not </a:t>
            </a:r>
            <a:r>
              <a:rPr lang="en-US" dirty="0" smtClean="0"/>
              <a:t>stand alone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reatment </a:t>
            </a:r>
            <a:r>
              <a:rPr lang="en-US" dirty="0"/>
              <a:t>as independent “documents” is over-simplification </a:t>
            </a:r>
            <a:endParaRPr lang="en-US" dirty="0" smtClean="0"/>
          </a:p>
          <a:p>
            <a:pPr lvl="1"/>
            <a:r>
              <a:rPr lang="en-US" dirty="0" smtClean="0"/>
              <a:t>Considerable </a:t>
            </a:r>
            <a:r>
              <a:rPr lang="en-US" dirty="0"/>
              <a:t>information in hyperlink structure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web as a graph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58" y="1965218"/>
            <a:ext cx="3658528" cy="363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627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Directs </a:t>
            </a:r>
            <a:r>
              <a:rPr lang="en-US" dirty="0"/>
              <a:t>user’s attention to other </a:t>
            </a:r>
            <a:r>
              <a:rPr lang="en-US" dirty="0" smtClean="0"/>
              <a:t>pages</a:t>
            </a:r>
          </a:p>
          <a:p>
            <a:r>
              <a:rPr lang="en-US" dirty="0" smtClean="0"/>
              <a:t>Conferral </a:t>
            </a:r>
            <a:r>
              <a:rPr lang="en-US" dirty="0"/>
              <a:t>of authority (not always</a:t>
            </a:r>
            <a:r>
              <a:rPr lang="en-US" dirty="0" smtClean="0"/>
              <a:t>!)</a:t>
            </a:r>
          </a:p>
          <a:p>
            <a:r>
              <a:rPr lang="en-US" dirty="0" smtClean="0"/>
              <a:t>Anchor </a:t>
            </a:r>
            <a:r>
              <a:rPr lang="en-US" dirty="0"/>
              <a:t>text to explain why linked page is of interest 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i="1" dirty="0"/>
              <a:t>IBM computers</a:t>
            </a:r>
            <a:r>
              <a:rPr lang="en-US" dirty="0"/>
              <a:t>” links to </a:t>
            </a:r>
            <a:r>
              <a:rPr lang="en-US" dirty="0" smtClean="0">
                <a:hlinkClick r:id="rId2"/>
              </a:rPr>
              <a:t>www.ibm.com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/>
              <a:t>search portal</a:t>
            </a:r>
            <a:r>
              <a:rPr lang="en-US" dirty="0"/>
              <a:t>” links to </a:t>
            </a:r>
            <a:r>
              <a:rPr lang="en-US" dirty="0" smtClean="0">
                <a:hlinkClick r:id="rId3"/>
              </a:rPr>
              <a:t>www.yahoo.com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/>
              <a:t>click here</a:t>
            </a:r>
            <a:r>
              <a:rPr lang="en-US" dirty="0"/>
              <a:t>” links to Adobe Acrobat </a:t>
            </a:r>
          </a:p>
          <a:p>
            <a:r>
              <a:rPr lang="en-US" dirty="0" smtClean="0"/>
              <a:t>Additional </a:t>
            </a:r>
            <a:r>
              <a:rPr lang="en-US" dirty="0"/>
              <a:t>source of terms for </a:t>
            </a:r>
            <a:r>
              <a:rPr lang="en-US" dirty="0" smtClean="0"/>
              <a:t>indexing</a:t>
            </a:r>
          </a:p>
          <a:p>
            <a:r>
              <a:rPr lang="en-US" dirty="0" smtClean="0"/>
              <a:t>Perhaps </a:t>
            </a:r>
            <a:r>
              <a:rPr lang="en-US" dirty="0"/>
              <a:t>the most important pages have more incoming links? 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information does a hyperlink convey</a:t>
            </a:r>
            <a:r>
              <a:rPr lang="en-US" dirty="0" smtClean="0"/>
              <a:t>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34151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Formally, </a:t>
            </a:r>
            <a:r>
              <a:rPr lang="en-US" dirty="0" smtClean="0"/>
              <a:t>consider</a:t>
            </a:r>
          </a:p>
          <a:p>
            <a:pPr lvl="1">
              <a:spcBef>
                <a:spcPts val="900"/>
              </a:spcBef>
            </a:pPr>
            <a:r>
              <a:rPr lang="en-US" dirty="0" smtClean="0">
                <a:solidFill>
                  <a:srgbClr val="FF0000"/>
                </a:solidFill>
              </a:rPr>
              <a:t>in-links 		</a:t>
            </a:r>
            <a:r>
              <a:rPr lang="en-US" dirty="0" smtClean="0"/>
              <a:t>Number </a:t>
            </a:r>
            <a:r>
              <a:rPr lang="en-US" dirty="0"/>
              <a:t>of incoming edges </a:t>
            </a:r>
            <a:endParaRPr lang="en-US" dirty="0" smtClean="0"/>
          </a:p>
          <a:p>
            <a:pPr lvl="1">
              <a:spcBef>
                <a:spcPts val="900"/>
              </a:spcBef>
            </a:pPr>
            <a:r>
              <a:rPr lang="en-US" dirty="0" smtClean="0">
                <a:solidFill>
                  <a:srgbClr val="FF0000"/>
                </a:solidFill>
              </a:rPr>
              <a:t>out-links 		</a:t>
            </a:r>
            <a:r>
              <a:rPr lang="en-US" dirty="0" smtClean="0"/>
              <a:t>Number </a:t>
            </a:r>
            <a:r>
              <a:rPr lang="en-US" dirty="0"/>
              <a:t>of outgoing </a:t>
            </a:r>
            <a:r>
              <a:rPr lang="en-US" dirty="0" smtClean="0"/>
              <a:t>edges</a:t>
            </a:r>
          </a:p>
          <a:p>
            <a:pPr lvl="1">
              <a:spcBef>
                <a:spcPts val="900"/>
              </a:spcBef>
            </a:pPr>
            <a:r>
              <a:rPr lang="en-US" dirty="0" smtClean="0">
                <a:solidFill>
                  <a:srgbClr val="FF0000"/>
                </a:solidFill>
              </a:rPr>
              <a:t>connected </a:t>
            </a:r>
            <a:r>
              <a:rPr lang="en-US" dirty="0">
                <a:solidFill>
                  <a:srgbClr val="FF0000"/>
                </a:solidFill>
              </a:rPr>
              <a:t>components </a:t>
            </a:r>
            <a:r>
              <a:rPr lang="en-US" dirty="0"/>
              <a:t>Path connects all pairs of nodes 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web as a directed graph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475" y="3481790"/>
            <a:ext cx="2696504" cy="267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824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Who and what to </a:t>
            </a:r>
            <a:r>
              <a:rPr lang="en-US" dirty="0" smtClean="0"/>
              <a:t>trust?</a:t>
            </a:r>
          </a:p>
          <a:p>
            <a:pPr lvl="1"/>
            <a:r>
              <a:rPr lang="en-US" dirty="0" smtClean="0"/>
              <a:t>outgoing </a:t>
            </a:r>
            <a:r>
              <a:rPr lang="en-US" dirty="0"/>
              <a:t>links from reputable sites should carry more weight than user-generated content and links from unknown websites </a:t>
            </a:r>
          </a:p>
          <a:p>
            <a:r>
              <a:rPr lang="en-US" dirty="0"/>
              <a:t>Web has “bow-tie” structure, </a:t>
            </a:r>
            <a:r>
              <a:rPr lang="en-US" dirty="0" smtClean="0"/>
              <a:t>comprising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dirty="0"/>
              <a:t>pages that only have outgoing edges to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strongly </a:t>
            </a:r>
            <a:r>
              <a:rPr lang="en-US" dirty="0">
                <a:solidFill>
                  <a:srgbClr val="FF0000"/>
                </a:solidFill>
              </a:rPr>
              <a:t>connected component </a:t>
            </a:r>
            <a:r>
              <a:rPr lang="en-US" dirty="0"/>
              <a:t>whose pages are highly interlinked, and also link to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out </a:t>
            </a:r>
            <a:r>
              <a:rPr lang="en-US" dirty="0"/>
              <a:t>pages that only have incoming </a:t>
            </a:r>
            <a:r>
              <a:rPr lang="en-US" dirty="0" smtClean="0"/>
              <a:t>edges</a:t>
            </a:r>
          </a:p>
          <a:p>
            <a:r>
              <a:rPr lang="en-US" dirty="0" smtClean="0"/>
              <a:t>Typically </a:t>
            </a:r>
            <a:r>
              <a:rPr lang="en-US" dirty="0"/>
              <a:t>don’t consider internal links within a web-site (why?) 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 all links are equal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189281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Assumptions </a:t>
            </a:r>
            <a:endParaRPr lang="en-US" dirty="0" smtClean="0"/>
          </a:p>
          <a:p>
            <a:pPr lvl="1"/>
            <a:r>
              <a:rPr lang="en-US" dirty="0" smtClean="0"/>
              <a:t>links </a:t>
            </a:r>
            <a:r>
              <a:rPr lang="en-US" dirty="0"/>
              <a:t>convey authority of the source page </a:t>
            </a:r>
            <a:endParaRPr lang="en-US" dirty="0" smtClean="0"/>
          </a:p>
          <a:p>
            <a:pPr lvl="1"/>
            <a:r>
              <a:rPr lang="en-US" dirty="0" smtClean="0"/>
              <a:t>pages </a:t>
            </a:r>
            <a:r>
              <a:rPr lang="en-US" dirty="0"/>
              <a:t>with more in links from </a:t>
            </a:r>
            <a:r>
              <a:rPr lang="en-US" dirty="0" smtClean="0"/>
              <a:t>authoritative </a:t>
            </a:r>
            <a:r>
              <a:rPr lang="en-US" dirty="0"/>
              <a:t>sources are more important </a:t>
            </a:r>
          </a:p>
          <a:p>
            <a:r>
              <a:rPr lang="en-US" dirty="0" smtClean="0"/>
              <a:t>Formalised using model of Random </a:t>
            </a:r>
            <a:r>
              <a:rPr lang="en-US" dirty="0"/>
              <a:t>web </a:t>
            </a:r>
            <a:r>
              <a:rPr lang="en-US" dirty="0" smtClean="0"/>
              <a:t>surfer</a:t>
            </a:r>
            <a:endParaRPr lang="en-US" dirty="0"/>
          </a:p>
          <a:p>
            <a:pPr lvl="1"/>
            <a:r>
              <a:rPr lang="en-US" dirty="0"/>
              <a:t>Consider </a:t>
            </a:r>
            <a:r>
              <a:rPr lang="en-US" dirty="0" smtClean="0"/>
              <a:t>surfer </a:t>
            </a:r>
            <a:r>
              <a:rPr lang="en-US" dirty="0"/>
              <a:t>who </a:t>
            </a:r>
            <a:r>
              <a:rPr lang="en-US" dirty="0" smtClean="0"/>
              <a:t>visits a web </a:t>
            </a:r>
            <a:r>
              <a:rPr lang="en-US" dirty="0"/>
              <a:t>page </a:t>
            </a:r>
            <a:endParaRPr lang="en-US" dirty="0" smtClean="0"/>
          </a:p>
          <a:p>
            <a:pPr lvl="2"/>
            <a:r>
              <a:rPr lang="en-US" dirty="0" smtClean="0"/>
              <a:t>then </a:t>
            </a:r>
            <a:r>
              <a:rPr lang="en-US" dirty="0"/>
              <a:t>follows a random out link, uniformly </a:t>
            </a:r>
            <a:r>
              <a:rPr lang="en-US" dirty="0" smtClean="0"/>
              <a:t>(repeat above)</a:t>
            </a:r>
          </a:p>
          <a:p>
            <a:pPr lvl="2"/>
            <a:r>
              <a:rPr lang="en-US" dirty="0" smtClean="0"/>
              <a:t>occasionally types a new random URL into the address bar</a:t>
            </a:r>
            <a:br>
              <a:rPr lang="en-US" dirty="0" smtClean="0"/>
            </a:br>
            <a:r>
              <a:rPr lang="en-US" dirty="0" smtClean="0"/>
              <a:t>(called “teleporting” </a:t>
            </a:r>
            <a:r>
              <a:rPr lang="en-US" dirty="0"/>
              <a:t>to a new random </a:t>
            </a:r>
            <a:r>
              <a:rPr lang="en-US" dirty="0" smtClean="0"/>
              <a:t>page) </a:t>
            </a:r>
            <a:endParaRPr lang="en-US" dirty="0"/>
          </a:p>
          <a:p>
            <a:r>
              <a:rPr lang="en-US" dirty="0"/>
              <a:t>Inference problem: </a:t>
            </a:r>
            <a:r>
              <a:rPr lang="en-US" dirty="0" smtClean="0"/>
              <a:t>which pages does </a:t>
            </a:r>
            <a:r>
              <a:rPr lang="en-US" dirty="0"/>
              <a:t>the surfer </a:t>
            </a:r>
            <a:r>
              <a:rPr lang="en-US" dirty="0" smtClean="0"/>
              <a:t>visit most </a:t>
            </a:r>
            <a:r>
              <a:rPr lang="en-US" dirty="0"/>
              <a:t>often? </a:t>
            </a:r>
            <a:endParaRPr lang="en-US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Page rank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64604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Transition probabilities (no teleport for now)</a:t>
            </a:r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Example from MRS, </a:t>
            </a:r>
            <a:r>
              <a:rPr lang="en-AU" dirty="0" err="1" smtClean="0"/>
              <a:t>Ch</a:t>
            </a:r>
            <a:r>
              <a:rPr lang="en-AU" dirty="0" smtClean="0"/>
              <a:t> 21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graph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515" y="1889874"/>
            <a:ext cx="3378200" cy="127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696" y="4181581"/>
            <a:ext cx="6061754" cy="123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3262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STA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WSTA" id="{1D0F0A31-2B3C-3F4E-8217-8F125B7BFE8F}" vid="{D6BCC5D8-E78A-C343-8187-12B6B1363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COMP90042</Template>
  <TotalTime>6743</TotalTime>
  <Words>984</Words>
  <Application>Microsoft Macintosh PowerPoint</Application>
  <PresentationFormat>On-screen Show (4:3)</PresentationFormat>
  <Paragraphs>156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 Hebrew</vt:lpstr>
      <vt:lpstr>Arial Narrow</vt:lpstr>
      <vt:lpstr>Avenir Next</vt:lpstr>
      <vt:lpstr>Avenir Next Medium</vt:lpstr>
      <vt:lpstr>Calibri</vt:lpstr>
      <vt:lpstr>Cambria Math</vt:lpstr>
      <vt:lpstr>Century Schoolbook</vt:lpstr>
      <vt:lpstr>DIN Alternate</vt:lpstr>
      <vt:lpstr>DIN Condensed</vt:lpstr>
      <vt:lpstr>Helvetica</vt:lpstr>
      <vt:lpstr>Lucida Grande</vt:lpstr>
      <vt:lpstr>Arial</vt:lpstr>
      <vt:lpstr>WSTA</vt:lpstr>
      <vt:lpstr>The Web as a graph: link analysis for retrieval</vt:lpstr>
      <vt:lpstr>overview</vt:lpstr>
      <vt:lpstr>Not all documents are equal</vt:lpstr>
      <vt:lpstr>The web as a graph</vt:lpstr>
      <vt:lpstr>What information does a hyperlink convey?</vt:lpstr>
      <vt:lpstr>The web as a directed graph</vt:lpstr>
      <vt:lpstr>Not all links are equal</vt:lpstr>
      <vt:lpstr>Page rank</vt:lpstr>
      <vt:lpstr>Example graph</vt:lpstr>
      <vt:lpstr>Example graph</vt:lpstr>
      <vt:lpstr>Adding teleportation</vt:lpstr>
      <vt:lpstr>Markov chain</vt:lpstr>
      <vt:lpstr>Transitions as matrix mult.</vt:lpstr>
      <vt:lpstr>example</vt:lpstr>
      <vt:lpstr>Markov chain convergence</vt:lpstr>
      <vt:lpstr>Computing pagerank</vt:lpstr>
      <vt:lpstr>Pagerank in python</vt:lpstr>
      <vt:lpstr>Hubs and Authorities (HITS)</vt:lpstr>
      <vt:lpstr>HITS motivation</vt:lpstr>
      <vt:lpstr>Formulating Hubs and authorities</vt:lpstr>
      <vt:lpstr>inference</vt:lpstr>
      <vt:lpstr>HITS example</vt:lpstr>
      <vt:lpstr>Comparing Pagerank and HITS</vt:lpstr>
      <vt:lpstr> use in a retrieval system?  </vt:lpstr>
      <vt:lpstr>Summary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 II</dc:title>
  <dc:creator>Trevor Anthony Cohn</dc:creator>
  <cp:lastModifiedBy>Trevor Anthony Cohn</cp:lastModifiedBy>
  <cp:revision>384</cp:revision>
  <cp:lastPrinted>2016-05-10T00:07:42Z</cp:lastPrinted>
  <dcterms:created xsi:type="dcterms:W3CDTF">2016-04-18T06:26:05Z</dcterms:created>
  <dcterms:modified xsi:type="dcterms:W3CDTF">2017-05-08T05:36:42Z</dcterms:modified>
</cp:coreProperties>
</file>