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4"/>
  </p:notesMasterIdLst>
  <p:sldIdLst>
    <p:sldId id="256" r:id="rId2"/>
    <p:sldId id="27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280" r:id="rId11"/>
    <p:sldId id="278" r:id="rId12"/>
    <p:sldId id="259" r:id="rId13"/>
    <p:sldId id="290" r:id="rId14"/>
    <p:sldId id="309" r:id="rId15"/>
    <p:sldId id="282" r:id="rId16"/>
    <p:sldId id="279" r:id="rId17"/>
    <p:sldId id="310" r:id="rId18"/>
    <p:sldId id="260" r:id="rId19"/>
    <p:sldId id="261" r:id="rId20"/>
    <p:sldId id="283" r:id="rId21"/>
    <p:sldId id="292" r:id="rId22"/>
    <p:sldId id="293" r:id="rId23"/>
    <p:sldId id="294" r:id="rId24"/>
    <p:sldId id="284" r:id="rId25"/>
    <p:sldId id="262" r:id="rId26"/>
    <p:sldId id="299" r:id="rId27"/>
    <p:sldId id="285" r:id="rId28"/>
    <p:sldId id="295" r:id="rId29"/>
    <p:sldId id="296" r:id="rId30"/>
    <p:sldId id="286" r:id="rId31"/>
    <p:sldId id="31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1"/>
    <p:restoredTop sz="81730"/>
  </p:normalViewPr>
  <p:slideViewPr>
    <p:cSldViewPr snapToGrid="0" snapToObjects="1">
      <p:cViewPr>
        <p:scale>
          <a:sx n="110" d="100"/>
          <a:sy n="110" d="100"/>
        </p:scale>
        <p:origin x="2312" y="10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_{j=1}^{l}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9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2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9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2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4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translation:</a:t>
            </a:r>
            <a:br>
              <a:rPr lang="en-US" dirty="0" smtClean="0"/>
            </a:br>
            <a:r>
              <a:rPr lang="en-US" dirty="0" smtClean="0"/>
              <a:t>word-based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8" y="220958"/>
            <a:ext cx="2993505" cy="35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Statistical machine translation learns translations from bitexts</a:t>
            </a:r>
          </a:p>
          <a:p>
            <a:pPr lvl="1"/>
            <a:r>
              <a:rPr lang="en-AU" smtClean="0"/>
              <a:t>requires separate sentence alignment process</a:t>
            </a:r>
            <a:br>
              <a:rPr lang="en-AU" smtClean="0"/>
            </a:br>
            <a:r>
              <a:rPr lang="en-AU" sz="2000" smtClean="0"/>
              <a:t>	→ fairly easy if sentences in similar order, can use length in chars</a:t>
            </a:r>
          </a:p>
          <a:p>
            <a:pPr lvl="1"/>
            <a:r>
              <a:rPr lang="en-AU" smtClean="0"/>
              <a:t>key questions are:</a:t>
            </a:r>
          </a:p>
          <a:p>
            <a:pPr lvl="2"/>
            <a:r>
              <a:rPr lang="en-AU" smtClean="0"/>
              <a:t>how to formulate process of translation?</a:t>
            </a:r>
          </a:p>
          <a:p>
            <a:pPr lvl="2"/>
            <a:r>
              <a:rPr lang="en-AU" smtClean="0"/>
              <a:t>how can we learn without explicit word-level instruction?</a:t>
            </a:r>
            <a:br>
              <a:rPr lang="en-AU" smtClean="0"/>
            </a:br>
            <a:r>
              <a:rPr lang="en-AU" smtClean="0"/>
              <a:t>	→ 	just have sentence pairs, but no indication of what </a:t>
            </a:r>
            <a:br>
              <a:rPr lang="en-AU" smtClean="0"/>
            </a:br>
            <a:r>
              <a:rPr lang="en-AU" smtClean="0"/>
              <a:t>    		words translate one another</a:t>
            </a:r>
          </a:p>
          <a:p>
            <a:pPr lvl="2"/>
            <a:r>
              <a:rPr lang="en-AU" smtClean="0"/>
              <a:t>how can we produce new translations?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Consider following </a:t>
            </a:r>
            <a:r>
              <a:rPr lang="en-AU" dirty="0" err="1" smtClean="0"/>
              <a:t>bitext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0" y="1917470"/>
            <a:ext cx="9581745" cy="276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ich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gehe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nicht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zum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 do not go to the house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E =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	</a:t>
            </a:r>
            <a:r>
              <a:rPr lang="en-US" sz="2400" i="1" dirty="0" smtClean="0"/>
              <a:t>And the program has been implemented</a:t>
            </a:r>
            <a:br>
              <a:rPr lang="en-US" sz="2400" i="1" dirty="0" smtClean="0"/>
            </a:br>
            <a:r>
              <a:rPr lang="en-US" sz="2400" dirty="0" smtClean="0"/>
              <a:t>F =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I</a:t>
            </a:r>
            <a:r>
              <a:rPr lang="en-US" sz="2400" dirty="0" smtClean="0"/>
              <a:t>  </a:t>
            </a:r>
            <a:r>
              <a:rPr lang="en-US" sz="2400" i="1" dirty="0" smtClean="0"/>
              <a:t>= 		Le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mis</a:t>
            </a:r>
            <a:r>
              <a:rPr lang="en-US" sz="2400" i="1" dirty="0" smtClean="0"/>
              <a:t> en application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400" dirty="0" smtClean="0"/>
              <a:t>A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" y="3394900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981" y="6019574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4" y="2181531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P(f|e)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knew the alignments this would be easy</a:t>
            </a:r>
          </a:p>
          <a:p>
            <a:pPr lvl="1"/>
            <a:r>
              <a:rPr lang="en-US" dirty="0" smtClean="0"/>
              <a:t>Simply count frequencies:</a:t>
            </a:r>
          </a:p>
          <a:p>
            <a:pPr lvl="2"/>
            <a:r>
              <a:rPr lang="en-US" dirty="0" smtClean="0"/>
              <a:t>e.g., p(</a:t>
            </a:r>
            <a:r>
              <a:rPr lang="en-US" dirty="0" err="1" smtClean="0"/>
              <a:t>programme</a:t>
            </a:r>
            <a:r>
              <a:rPr lang="en-US" dirty="0" smtClean="0"/>
              <a:t> | program) = c(</a:t>
            </a:r>
            <a:r>
              <a:rPr lang="en-US" dirty="0" err="1" smtClean="0"/>
              <a:t>programme</a:t>
            </a:r>
            <a:r>
              <a:rPr lang="en-US" dirty="0" smtClean="0"/>
              <a:t>, program) /  											  c(program)</a:t>
            </a:r>
          </a:p>
          <a:p>
            <a:pPr lvl="2"/>
            <a:r>
              <a:rPr lang="en-US" dirty="0" smtClean="0"/>
              <a:t>counts aggregated over all aligned word pairs in the corpus</a:t>
            </a:r>
          </a:p>
          <a:p>
            <a:r>
              <a:rPr lang="en-US" dirty="0" smtClean="0"/>
              <a:t>However, word-alignments are rarely observed</a:t>
            </a:r>
          </a:p>
          <a:p>
            <a:pPr lvl="1"/>
            <a:r>
              <a:rPr lang="en-US" dirty="0" smtClean="0"/>
              <a:t>have to infer the alignments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/>
                </a:solidFill>
              </a:rPr>
              <a:t>probabilistic model </a:t>
            </a:r>
            <a:r>
              <a:rPr lang="en-US" dirty="0" smtClean="0"/>
              <a:t>and use the </a:t>
            </a:r>
            <a:r>
              <a:rPr lang="en-US" dirty="0" smtClean="0">
                <a:solidFill>
                  <a:schemeClr val="accent5"/>
                </a:solidFill>
              </a:rPr>
              <a:t>Expectation-Maximisation (EM)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f</a:t>
            </a:r>
            <a:r>
              <a:rPr lang="en-AU" dirty="0" err="1" smtClean="0"/>
              <a:t>|</a:t>
            </a:r>
            <a:r>
              <a:rPr lang="en-AU" i="1" dirty="0" err="1" smtClean="0"/>
              <a:t>e</a:t>
            </a:r>
            <a:r>
              <a:rPr lang="en-AU" i="1" dirty="0" smtClean="0"/>
              <a:t>) </a:t>
            </a:r>
            <a:r>
              <a:rPr lang="en-AU" dirty="0" smtClean="0"/>
              <a:t>are translation probabilities</a:t>
            </a:r>
          </a:p>
          <a:p>
            <a:pPr lvl="1"/>
            <a:r>
              <a:rPr lang="en-AU" i="1" dirty="0" smtClean="0"/>
              <a:t>J </a:t>
            </a:r>
            <a:r>
              <a:rPr lang="en-AU" dirty="0" smtClean="0"/>
              <a:t>is the length of </a:t>
            </a:r>
            <a:r>
              <a:rPr lang="en-AU" i="1" dirty="0" smtClean="0"/>
              <a:t>F</a:t>
            </a:r>
          </a:p>
          <a:p>
            <a:pPr lvl="1"/>
            <a:r>
              <a:rPr lang="en-AU" dirty="0" smtClean="0"/>
              <a:t>alignment </a:t>
            </a:r>
            <a:r>
              <a:rPr lang="en-AU" i="1" dirty="0" smtClean="0"/>
              <a:t>a</a:t>
            </a:r>
            <a:r>
              <a:rPr lang="en-AU" dirty="0" smtClean="0"/>
              <a:t> links each word and its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230290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; or aligning to NULL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1833684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</a:t>
            </a:r>
            <a:endParaRPr lang="en-AU" b="1" dirty="0"/>
          </a:p>
        </p:txBody>
      </p:sp>
      <p:sp>
        <p:nvSpPr>
          <p:cNvPr id="2" name="Rectangle 1"/>
          <p:cNvSpPr/>
          <p:nvPr/>
        </p:nvSpPr>
        <p:spPr>
          <a:xfrm>
            <a:off x="4429879" y="6018885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Example adapted </a:t>
            </a:r>
            <a:br>
              <a:rPr lang="en-AU" dirty="0" smtClean="0">
                <a:latin typeface="Arial" charset="0"/>
                <a:ea typeface="Arial" charset="0"/>
                <a:cs typeface="Arial" charset="0"/>
              </a:rPr>
            </a:br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from Koehn </a:t>
            </a:r>
            <a:r>
              <a:rPr lang="en-AU" dirty="0">
                <a:latin typeface="Arial" charset="0"/>
                <a:ea typeface="Arial" charset="0"/>
                <a:cs typeface="Arial" charset="0"/>
              </a:rPr>
              <a:t>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7707"/>
              </p:ext>
            </p:extLst>
          </p:nvPr>
        </p:nvGraphicFramePr>
        <p:xfrm>
          <a:off x="835070" y="2755145"/>
          <a:ext cx="6649294" cy="18393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637"/>
                <a:gridCol w="709521"/>
                <a:gridCol w="1306830"/>
                <a:gridCol w="709521"/>
                <a:gridCol w="769106"/>
                <a:gridCol w="709521"/>
                <a:gridCol w="867637"/>
                <a:gridCol w="709521"/>
              </a:tblGrid>
              <a:tr h="265065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47664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das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Haus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klein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3274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der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Geschlect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0.05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gering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97066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die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10792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Häuser</a:t>
                      </a:r>
                      <a:endParaRPr lang="en-US" sz="1687" u="none" strike="noStrike" cap="none" spc="0" baseline="0" dirty="0" smtClean="0">
                        <a:ln>
                          <a:noFill/>
                        </a:ln>
                        <a:effectLst/>
                        <a:uFillTx/>
                        <a:latin typeface="Arial Hebrew" charset="-79"/>
                        <a:ea typeface="Arial Hebrew" charset="-79"/>
                        <a:cs typeface="Arial Hebrew" charset="-79"/>
                        <a:sym typeface="DIN Alterna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schmal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76489"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aufnehmen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18172"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Heim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sind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5069" y="2385813"/>
            <a:ext cx="157368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the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38029" y="2385813"/>
            <a:ext cx="1279733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house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158393" y="2385813"/>
            <a:ext cx="1082597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is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6313479" y="2404801"/>
            <a:ext cx="123494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mtClean="0">
                <a:latin typeface="Arial Hebrew" charset="-79"/>
                <a:ea typeface="Arial Hebrew" charset="-79"/>
                <a:cs typeface="Arial Hebrew" charset="-79"/>
              </a:rPr>
              <a:t>small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84" y="5319112"/>
            <a:ext cx="2222779" cy="14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4865976"/>
            <a:ext cx="7560639" cy="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the parameter tables, </a:t>
            </a:r>
            <a:r>
              <a:rPr lang="en-US" i="1" dirty="0" smtClean="0"/>
              <a:t>t</a:t>
            </a:r>
            <a:r>
              <a:rPr lang="en-US" dirty="0" smtClean="0"/>
              <a:t>, need the word alignments</a:t>
            </a:r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‘chicken and egg’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“expectation maximization”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estimate alignments of each sentence pair in corpus </a:t>
            </a:r>
            <a:br>
              <a:rPr lang="en-US" altLang="en-US" dirty="0" smtClean="0"/>
            </a:br>
            <a:r>
              <a:rPr lang="en-US" altLang="en-US" dirty="0" smtClean="0"/>
              <a:t>P(A 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learn new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based on expected (fractional) alignments over corpus (from step 2)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steps</a:t>
            </a:r>
            <a:r>
              <a:rPr lang="en-US" altLang="en-US" dirty="0"/>
              <a:t> </a:t>
            </a:r>
            <a:r>
              <a:rPr lang="en-US" altLang="en-US" dirty="0" smtClean="0"/>
              <a:t>(e.g., 5-10)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Word 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Training using the Expectation Maximisation algorithm</a:t>
            </a:r>
          </a:p>
          <a:p>
            <a:r>
              <a:rPr lang="en-US" dirty="0" smtClean="0"/>
              <a:t>Decoding to find the best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375830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13" y="5886761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51" y="2275587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144" y="5036231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860646" y="3484016"/>
            <a:ext cx="228335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39576"/>
            <a:ext cx="5895307" cy="4703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9672" y="1599174"/>
            <a:ext cx="2338083" cy="71814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green background = </a:t>
            </a:r>
            <a:r>
              <a:rPr kumimoji="0" lang="en-AU" sz="2000" i="1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Just for fun</a:t>
            </a:r>
            <a:endParaRPr kumimoji="0" lang="en-AU" sz="2000" i="1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Arial Hebrew" charset="-79"/>
              <a:ea typeface="Arial Hebrew" charset="-79"/>
              <a:cs typeface="Arial Hebrew" charset="-79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25544" y="4095082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Fairly simple end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lang="en-US" sz="2000" b="1" i="1" dirty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4" y="5209232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4" y="1459336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4614945" y="4761930"/>
            <a:ext cx="1121498" cy="447302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AU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IBM1: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29" y="3486824"/>
            <a:ext cx="2281620" cy="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0" y="2036875"/>
            <a:ext cx="2649255" cy="421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2036873"/>
            <a:ext cx="2540688" cy="41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6" y="1758638"/>
            <a:ext cx="3534574" cy="42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89475" y="1469272"/>
            <a:ext cx="5756682" cy="4642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Modelling limitations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81786" y="6360631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smtClean="0"/>
              <a:t>Hidden Markov Model</a:t>
            </a:r>
            <a:endParaRPr lang="en-US" dirty="0" smtClean="0"/>
          </a:p>
          <a:p>
            <a:pPr lvl="1"/>
            <a:r>
              <a:rPr lang="en-US" dirty="0" smtClean="0"/>
              <a:t>better distortion model favouring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i="1" dirty="0" err="1" smtClean="0"/>
              <a:t>Pr</a:t>
            </a:r>
            <a:r>
              <a:rPr lang="en-AU" i="1" dirty="0" smtClean="0"/>
              <a:t>(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= </a:t>
            </a:r>
            <a:r>
              <a:rPr lang="en-AU" i="1" dirty="0" err="1" smtClean="0"/>
              <a:t>i|j</a:t>
            </a:r>
            <a:r>
              <a:rPr lang="en-AU" i="1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7" y="5619212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0" y="3618498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" y="2034625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48" y="4799328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Translation is a classic “AI-hard” challenge</a:t>
            </a:r>
          </a:p>
          <a:p>
            <a:pPr lvl="1"/>
            <a:r>
              <a:rPr lang="en-AU" dirty="0" smtClean="0"/>
              <a:t>Aims to convert from one human language to another, while preserving the </a:t>
            </a:r>
            <a:r>
              <a:rPr lang="en-AU" i="1" dirty="0" smtClean="0"/>
              <a:t>meaning </a:t>
            </a:r>
            <a:r>
              <a:rPr lang="en-AU" dirty="0" smtClean="0"/>
              <a:t>and the </a:t>
            </a:r>
            <a:r>
              <a:rPr lang="en-AU" i="1" dirty="0" smtClean="0"/>
              <a:t>fluency</a:t>
            </a:r>
            <a:r>
              <a:rPr lang="en-AU" dirty="0" smtClean="0"/>
              <a:t> of the text</a:t>
            </a:r>
          </a:p>
          <a:p>
            <a:r>
              <a:rPr lang="en-AU" dirty="0" smtClean="0"/>
              <a:t>Now in wide-spread use, including</a:t>
            </a:r>
          </a:p>
          <a:p>
            <a:pPr lvl="1"/>
            <a:r>
              <a:rPr lang="en-AU" dirty="0" smtClean="0"/>
              <a:t>Google, Bing translation tools</a:t>
            </a:r>
          </a:p>
          <a:p>
            <a:pPr lvl="1"/>
            <a:r>
              <a:rPr lang="en-AU" dirty="0" smtClean="0"/>
              <a:t>Cross language information retrieval</a:t>
            </a:r>
          </a:p>
          <a:p>
            <a:pPr lvl="1"/>
            <a:r>
              <a:rPr lang="en-AU" dirty="0" smtClean="0"/>
              <a:t>Speech translation</a:t>
            </a:r>
          </a:p>
          <a:p>
            <a:pPr lvl="1"/>
            <a:r>
              <a:rPr lang="en-AU" dirty="0" smtClean="0"/>
              <a:t>Computer-aided translation</a:t>
            </a:r>
          </a:p>
          <a:p>
            <a:pPr lvl="1"/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translate?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82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Decoding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59860"/>
          </a:xfrm>
        </p:spPr>
        <p:txBody>
          <a:bodyPr>
            <a:normAutofit/>
          </a:bodyPr>
          <a:lstStyle/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Objective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sometimes includes other components, such as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2">
              <a:buFont typeface="Arial" charset="0"/>
              <a:buChar char="•"/>
            </a:pPr>
            <a:r>
              <a:rPr lang="en-GB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distortion </a:t>
            </a:r>
            <a:r>
              <a:rPr lang="en-GB" altLang="x-none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cost 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based on word reordering (translations are largely left-to-right, penalise big 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‘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jumps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’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AU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number of words </a:t>
            </a:r>
            <a:r>
              <a:rPr lang="en-AU" altLang="x-none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to discourage very short output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Search problem</a:t>
            </a:r>
            <a:endParaRPr lang="en-GB" altLang="x-none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buFont typeface="Arial" charset="0"/>
              <a:buChar char="•"/>
            </a:pP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find the translation with the best overall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score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use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beam search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 form of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dynamic programming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akin to Viterbi search in HMMs and chart parsing with grammars</a:t>
            </a:r>
            <a:endParaRPr lang="en-GB" altLang="x-none" i="1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Typically embedded complex phrase-based approaches, based on translating several words at a time</a:t>
            </a:r>
          </a:p>
        </p:txBody>
      </p:sp>
      <p:pic>
        <p:nvPicPr>
          <p:cNvPr id="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84" y="1255516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Translation as word-based approach for modelling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Noisy channel formulation of translation</a:t>
            </a:r>
          </a:p>
          <a:p>
            <a:r>
              <a:rPr lang="en-AU" dirty="0" smtClean="0"/>
              <a:t>IBM model1 and EM training</a:t>
            </a:r>
          </a:p>
          <a:p>
            <a:r>
              <a:rPr lang="en-AU" dirty="0" smtClean="0"/>
              <a:t>Reading:</a:t>
            </a:r>
          </a:p>
          <a:p>
            <a:pPr lvl="1"/>
            <a:r>
              <a:rPr lang="en-AU" dirty="0" smtClean="0"/>
              <a:t>JM #25, 25.4-25.6 (optional 25.11 for IBM3)</a:t>
            </a:r>
            <a:endParaRPr lang="en-AU" dirty="0"/>
          </a:p>
          <a:p>
            <a:pPr lvl="1"/>
            <a:r>
              <a:rPr lang="en-AU" dirty="0" smtClean="0"/>
              <a:t>(optional) Koehn09 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Not just simple word for word translation</a:t>
            </a:r>
          </a:p>
          <a:p>
            <a:pPr lvl="1"/>
            <a:r>
              <a:rPr lang="en-AU" dirty="0" smtClean="0"/>
              <a:t>structural changes, e.g., syntax and semantic</a:t>
            </a:r>
          </a:p>
          <a:p>
            <a:pPr lvl="1"/>
            <a:r>
              <a:rPr lang="en-AU" dirty="0" smtClean="0"/>
              <a:t>multiple word translations, idioms</a:t>
            </a:r>
          </a:p>
          <a:p>
            <a:pPr lvl="1"/>
            <a:r>
              <a:rPr lang="en-AU" dirty="0" smtClean="0"/>
              <a:t>inflections for gender, case </a:t>
            </a:r>
            <a:r>
              <a:rPr lang="en-AU" dirty="0" err="1" smtClean="0"/>
              <a:t>etc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missing information (e.g., </a:t>
            </a:r>
            <a:r>
              <a:rPr lang="en-AU" dirty="0"/>
              <a:t>determiners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is hard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69272"/>
            <a:ext cx="8692587" cy="1748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789" y="6068557"/>
            <a:ext cx="278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 Hebrew" charset="-79"/>
                <a:ea typeface="Arial Hebrew" charset="-79"/>
                <a:cs typeface="Arial Hebrew" charset="-79"/>
              </a:rPr>
              <a:t>E</a:t>
            </a:r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xample from Lopez, 2008, </a:t>
            </a:r>
          </a:p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PhD dissertation UMD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2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2222" y="5196591"/>
            <a:ext cx="8391645" cy="1193881"/>
          </a:xfrm>
          <a:prstGeom prst="rect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365" y="6020265"/>
            <a:ext cx="4541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modern methods </a:t>
            </a: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mostly at</a:t>
            </a:r>
            <a:r>
              <a:rPr kumimoji="0" lang="en-AU" sz="2000" b="0" i="0" u="none" strike="noStrike" cap="none" spc="0" normalizeH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word 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level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742241" y="1431222"/>
            <a:ext cx="3519487" cy="750887"/>
          </a:xfrm>
          <a:prstGeom prst="roundRect">
            <a:avLst>
              <a:gd name="adj" fmla="val 20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Interlingua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(knowledge representation)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45319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05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7178" y="5403147"/>
            <a:ext cx="2197100" cy="735012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48544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758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109328" y="5344409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531103" y="5771447"/>
            <a:ext cx="3597275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99416" y="4514147"/>
            <a:ext cx="27686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526466" y="3193347"/>
            <a:ext cx="19685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2775578" y="2177347"/>
            <a:ext cx="1042988" cy="49053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407653" y="2188459"/>
            <a:ext cx="912813" cy="46831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2034216" y="3717222"/>
            <a:ext cx="311150" cy="4619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1361116" y="4896734"/>
            <a:ext cx="369887" cy="5207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6557003" y="3729922"/>
            <a:ext cx="263525" cy="4492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7093578" y="4928484"/>
            <a:ext cx="214313" cy="4095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574091" y="3221922"/>
            <a:ext cx="19113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3. Semantic Transfer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3337553" y="4550659"/>
            <a:ext cx="2098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2. Syntactic Transfer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337553" y="5809547"/>
            <a:ext cx="209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1. Direct Translation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683628" y="2250372"/>
            <a:ext cx="1879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4. Knowledge-based</a:t>
            </a:r>
          </a:p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3748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 MT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Noisy Channel Model</a:t>
            </a:r>
          </a:p>
          <a:p>
            <a:pPr lvl="1"/>
            <a:r>
              <a:rPr lang="en-US" altLang="x-none" dirty="0" smtClean="0"/>
              <a:t>When I look at an article in Russian, I say: </a:t>
            </a:r>
            <a:r>
              <a:rPr lang="en-US" altLang="en-US" dirty="0" smtClean="0"/>
              <a:t>“</a:t>
            </a:r>
            <a:r>
              <a:rPr lang="en-US" altLang="x-none" i="1" dirty="0" smtClean="0"/>
              <a:t>This is really written in English, but it has been coded in some strange symbols. I will now proceed to decode</a:t>
            </a:r>
            <a:r>
              <a:rPr lang="en-US" altLang="x-none" dirty="0" smtClean="0"/>
              <a:t>.</a:t>
            </a:r>
            <a:r>
              <a:rPr lang="en-US" altLang="en-US" dirty="0" smtClean="0"/>
              <a:t>”</a:t>
            </a:r>
            <a:br>
              <a:rPr lang="en-US" altLang="en-US" dirty="0" smtClean="0"/>
            </a:br>
            <a:r>
              <a:rPr lang="en-US" altLang="x-none" dirty="0" smtClean="0"/>
              <a:t>Warren Weaver (1949)</a:t>
            </a:r>
          </a:p>
          <a:p>
            <a:r>
              <a:rPr lang="en-US" altLang="x-none" dirty="0" smtClean="0"/>
              <a:t>Assume that we started with an English sentence.</a:t>
            </a:r>
          </a:p>
          <a:p>
            <a:pPr lvl="1"/>
            <a:r>
              <a:rPr lang="en-US" altLang="x-none" dirty="0" smtClean="0"/>
              <a:t>The sentence was then corrupted by translation into French.</a:t>
            </a:r>
          </a:p>
          <a:p>
            <a:pPr lvl="1"/>
            <a:r>
              <a:rPr lang="mr-IN" altLang="x-none" dirty="0" smtClean="0"/>
              <a:t>…</a:t>
            </a:r>
            <a:r>
              <a:rPr lang="en-AU" altLang="x-none" dirty="0" smtClean="0"/>
              <a:t> </a:t>
            </a:r>
            <a:r>
              <a:rPr lang="en-US" altLang="x-none" dirty="0"/>
              <a:t>w</a:t>
            </a:r>
            <a:r>
              <a:rPr lang="en-US" altLang="x-none" dirty="0" smtClean="0"/>
              <a:t>e want to recover the original.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09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channel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Use Bayes' inversion: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endParaRPr lang="en-US" altLang="x-none" dirty="0" smtClean="0"/>
          </a:p>
          <a:p>
            <a:r>
              <a:rPr lang="en-US" altLang="x-none" dirty="0" smtClean="0"/>
              <a:t>Decoder seeks to </a:t>
            </a:r>
            <a:r>
              <a:rPr lang="en-US" altLang="x-none" dirty="0" err="1" smtClean="0"/>
              <a:t>maximise</a:t>
            </a:r>
            <a:r>
              <a:rPr lang="en-US" altLang="x-none" dirty="0" smtClean="0"/>
              <a:t>:</a:t>
            </a:r>
          </a:p>
          <a:p>
            <a:endParaRPr lang="en-US" altLang="x-none" dirty="0" smtClean="0"/>
          </a:p>
          <a:p>
            <a:r>
              <a:rPr lang="en-US" altLang="x-none" dirty="0" err="1" smtClean="0"/>
              <a:t>N.b.</a:t>
            </a:r>
            <a:r>
              <a:rPr lang="en-US" altLang="x-none" dirty="0" smtClean="0"/>
              <a:t>, denominator constant </a:t>
            </a:r>
            <a:r>
              <a:rPr lang="en-US" altLang="x-none" dirty="0" err="1" smtClean="0"/>
              <a:t>wrt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e, </a:t>
            </a:r>
            <a:r>
              <a:rPr lang="en-US" altLang="x-none" dirty="0" smtClean="0"/>
              <a:t>can be dropped</a:t>
            </a:r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01" y="3011998"/>
            <a:ext cx="2635945" cy="68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60" y="4357531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9143" rIns="50800" bIns="50800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Noisy </a:t>
            </a:r>
            <a:r>
              <a:rPr lang="en-US" dirty="0" smtClean="0"/>
              <a:t>channel MT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1686" indent="-292325"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Two components: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Responsible for: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</a:t>
            </a:r>
            <a:r>
              <a:rPr lang="en-US" dirty="0" err="1" smtClean="0"/>
              <a:t>f|e</a:t>
            </a:r>
            <a:r>
              <a:rPr lang="en-US" dirty="0" smtClean="0"/>
              <a:t>) rewards good translations, but permissive of disfluent e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P(e) rewards e which look like fluent English, and helps put words in the correct order</a:t>
            </a:r>
          </a:p>
          <a:p>
            <a:pPr marL="47081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x-none" dirty="0" smtClean="0"/>
              <a:t>Why </a:t>
            </a:r>
            <a:r>
              <a:rPr lang="en-US" altLang="x-none" dirty="0"/>
              <a:t>not just </a:t>
            </a:r>
            <a:r>
              <a:rPr lang="en-US" altLang="x-none" dirty="0" smtClean="0"/>
              <a:t>one TM to model </a:t>
            </a:r>
            <a:r>
              <a:rPr lang="en-US" altLang="x-none" i="1" dirty="0" smtClean="0"/>
              <a:t>P(</a:t>
            </a:r>
            <a:r>
              <a:rPr lang="en-US" altLang="x-none" i="1" dirty="0" err="1" smtClean="0"/>
              <a:t>e|f</a:t>
            </a:r>
            <a:r>
              <a:rPr lang="en-US" altLang="x-none" i="1" dirty="0"/>
              <a:t>) </a:t>
            </a:r>
            <a:r>
              <a:rPr lang="en-US" altLang="x-none" dirty="0"/>
              <a:t>directly?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9485" y="2389300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Language </a:t>
            </a:r>
            <a:r>
              <a:rPr lang="en-US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Model (LM)</a:t>
            </a:r>
            <a:endParaRPr lang="en-US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820" y="1426257"/>
            <a:ext cx="304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Translation </a:t>
            </a:r>
            <a:r>
              <a:rPr lang="en-US" smtClean="0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Model (TM)</a:t>
            </a:r>
            <a:endParaRPr lang="en-US" dirty="0">
              <a:solidFill>
                <a:srgbClr val="0432FF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0" y="1939236"/>
            <a:ext cx="317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Learning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How to learn the LM and TM</a:t>
            </a:r>
          </a:p>
          <a:p>
            <a:pPr lvl="1"/>
            <a:r>
              <a:rPr lang="en-AU" smtClean="0"/>
              <a:t>LM: based on text frequencies in large monolingual corpora (as seen in previous lecture)</a:t>
            </a:r>
          </a:p>
          <a:p>
            <a:pPr lvl="1"/>
            <a:r>
              <a:rPr lang="en-AU" smtClean="0"/>
              <a:t>TM: based on word co-occurrences in parallel texts</a:t>
            </a:r>
          </a:p>
          <a:p>
            <a:r>
              <a:rPr lang="en-US" altLang="x-none" smtClean="0"/>
              <a:t>Parallel texts (or bitexts)</a:t>
            </a:r>
          </a:p>
          <a:p>
            <a:pPr lvl="1"/>
            <a:r>
              <a:rPr lang="en-US" altLang="x-none" smtClean="0"/>
              <a:t>one text in multiple languages</a:t>
            </a:r>
          </a:p>
          <a:p>
            <a:pPr lvl="1"/>
            <a:r>
              <a:rPr lang="en-US" altLang="x-none" smtClean="0"/>
              <a:t>Produced by human translation; </a:t>
            </a:r>
            <a:br>
              <a:rPr lang="en-US" altLang="x-none" smtClean="0"/>
            </a:br>
            <a:r>
              <a:rPr lang="en-US" altLang="x-none" smtClean="0"/>
              <a:t>readily available  on web</a:t>
            </a:r>
          </a:p>
          <a:p>
            <a:pPr lvl="2"/>
            <a:r>
              <a:rPr lang="en-US" altLang="x-none" smtClean="0"/>
              <a:t>news, legal transcripts, literature, </a:t>
            </a:r>
            <a:br>
              <a:rPr lang="en-US" altLang="x-none" smtClean="0"/>
            </a:br>
            <a:r>
              <a:rPr lang="en-US" altLang="x-none" smtClean="0"/>
              <a:t>subtitles, bible, …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22"/>
          <a:stretch>
            <a:fillRect/>
          </a:stretch>
        </p:blipFill>
        <p:spPr bwMode="auto">
          <a:xfrm>
            <a:off x="4956335" y="3901942"/>
            <a:ext cx="35544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62" y="4526750"/>
            <a:ext cx="25781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7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939</TotalTime>
  <Words>1836</Words>
  <Application>Microsoft Macintosh PowerPoint</Application>
  <PresentationFormat>On-screen Show (4:3)</PresentationFormat>
  <Paragraphs>332</Paragraphs>
  <Slides>32</Slides>
  <Notes>21</Notes>
  <HiddenSlides>4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Luxi Sans</vt:lpstr>
      <vt:lpstr>ＭＳ Ｐゴシック</vt:lpstr>
      <vt:lpstr>Symbol</vt:lpstr>
      <vt:lpstr>Times New Roman</vt:lpstr>
      <vt:lpstr>Wingdings</vt:lpstr>
      <vt:lpstr>Arial</vt:lpstr>
      <vt:lpstr>WSTA</vt:lpstr>
      <vt:lpstr>Machine translation: word-based models</vt:lpstr>
      <vt:lpstr>overview: Word alignment in SMT</vt:lpstr>
      <vt:lpstr>Why translate?</vt:lpstr>
      <vt:lpstr>Translation is hard</vt:lpstr>
      <vt:lpstr>historical view</vt:lpstr>
      <vt:lpstr>Statistical MT</vt:lpstr>
      <vt:lpstr>Noisy channel</vt:lpstr>
      <vt:lpstr>Noisy channel MT</vt:lpstr>
      <vt:lpstr>Learning</vt:lpstr>
      <vt:lpstr>models of translation</vt:lpstr>
      <vt:lpstr>Alignment in translation</vt:lpstr>
      <vt:lpstr>Representing Alignment</vt:lpstr>
      <vt:lpstr>Cautionary note</vt:lpstr>
      <vt:lpstr>Estimating P(f|e)</vt:lpstr>
      <vt:lpstr>IBM model 1</vt:lpstr>
      <vt:lpstr>IBM Model 1</vt:lpstr>
      <vt:lpstr>Example IBM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IBM1: summary</vt:lpstr>
      <vt:lpstr>EM for IBM1 demonstration</vt:lpstr>
      <vt:lpstr>Modelling limitations</vt:lpstr>
      <vt:lpstr>other alignment models</vt:lpstr>
      <vt:lpstr>HMMs for alignment</vt:lpstr>
      <vt:lpstr>HMMs for alignment</vt:lpstr>
      <vt:lpstr>HMM for alignment cf tagging</vt:lpstr>
      <vt:lpstr>Training the HMM</vt:lpstr>
      <vt:lpstr>Decoding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231</cp:revision>
  <dcterms:created xsi:type="dcterms:W3CDTF">2016-04-18T06:26:05Z</dcterms:created>
  <dcterms:modified xsi:type="dcterms:W3CDTF">2017-05-08T05:29:54Z</dcterms:modified>
</cp:coreProperties>
</file>