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7" r:id="rId2"/>
  </p:sldMasterIdLst>
  <p:notesMasterIdLst>
    <p:notesMasterId r:id="rId32"/>
  </p:notesMasterIdLst>
  <p:sldIdLst>
    <p:sldId id="256" r:id="rId3"/>
    <p:sldId id="279" r:id="rId4"/>
    <p:sldId id="280" r:id="rId5"/>
    <p:sldId id="284" r:id="rId6"/>
    <p:sldId id="285" r:id="rId7"/>
    <p:sldId id="281" r:id="rId8"/>
    <p:sldId id="282" r:id="rId9"/>
    <p:sldId id="286" r:id="rId10"/>
    <p:sldId id="287" r:id="rId11"/>
    <p:sldId id="288" r:id="rId12"/>
    <p:sldId id="289" r:id="rId13"/>
    <p:sldId id="271" r:id="rId14"/>
    <p:sldId id="274" r:id="rId15"/>
    <p:sldId id="291" r:id="rId16"/>
    <p:sldId id="270" r:id="rId17"/>
    <p:sldId id="275" r:id="rId18"/>
    <p:sldId id="276" r:id="rId19"/>
    <p:sldId id="278" r:id="rId20"/>
    <p:sldId id="290" r:id="rId21"/>
    <p:sldId id="272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8F90-2B09-6A4B-9F2D-C8A961720B06}" type="datetimeFigureOut">
              <a:rPr lang="en-AU" smtClean="0"/>
              <a:t>23/5/17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89217-DCB9-F04C-A354-4D9A6734E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1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0" y="4317816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0" y="4518422"/>
            <a:ext cx="8572500" cy="19020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5400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0" y="3000375"/>
            <a:ext cx="85725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8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B812A3E4-691E-8F42-8064-0055BEBD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5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3" y="1010855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7" tIns="35717" rIns="35717" bIns="35717" anchor="ctr"/>
          <a:lstStyle/>
          <a:p>
            <a:pPr defTabSz="321457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3" y="500063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3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0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2000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00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7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5636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3" y="1010855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7" tIns="35717" rIns="35717" bIns="35717" anchor="ctr"/>
          <a:lstStyle/>
          <a:p>
            <a:pPr defTabSz="321457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3" y="500063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3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0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2000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00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7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8760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381486"/>
            <a:ext cx="8572500" cy="5173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Shape 11"/>
          <p:cNvSpPr/>
          <p:nvPr/>
        </p:nvSpPr>
        <p:spPr>
          <a:xfrm flipV="1">
            <a:off x="285750" y="125169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4" y="641630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89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4" y="641630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812A3E4-691E-8F42-8064-0055BEBDDEB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0" y="125169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1472232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3" y="1010855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3" y="500063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3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812A3E4-691E-8F42-8064-0055BEBD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5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3" y="1010855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3" y="500063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3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812A3E4-691E-8F42-8064-0055BEBD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8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23367"/>
            <a:ext cx="8572500" cy="50006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7997D7-6406-0D4F-874F-9C564A5009D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A3E4-691E-8F42-8064-0055BEBD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0" y="4317816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7" tIns="35717" rIns="35717" bIns="35717" anchor="ctr"/>
          <a:lstStyle/>
          <a:p>
            <a:pPr defTabSz="321457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0" y="4518422"/>
            <a:ext cx="85725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0" y="3000375"/>
            <a:ext cx="85725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8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8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8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8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8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2086" y="303609"/>
            <a:ext cx="338230" cy="28142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005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92906" y="2035969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8513136" y="410766"/>
            <a:ext cx="448838" cy="367597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kern="0" smtClean="0"/>
              <a:pPr/>
              <a:t>‹#›</a:t>
            </a:fld>
            <a:endParaRPr lang="en-AU" kern="0"/>
          </a:p>
        </p:txBody>
      </p:sp>
      <p:sp>
        <p:nvSpPr>
          <p:cNvPr id="7" name="Shape 11"/>
          <p:cNvSpPr/>
          <p:nvPr userDrawn="1"/>
        </p:nvSpPr>
        <p:spPr>
          <a:xfrm flipV="1">
            <a:off x="285750" y="125169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7" tIns="35717" rIns="35717" bIns="35717" anchor="ctr"/>
          <a:lstStyle/>
          <a:p>
            <a:pPr defTabSz="321457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4" y="641630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51306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4" y="641630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285750" y="125169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7" tIns="35717" rIns="35717" bIns="35717" anchor="ctr"/>
          <a:lstStyle/>
          <a:p>
            <a:pPr defTabSz="321457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511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0" y="508992"/>
            <a:ext cx="8572500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0" y="1928812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B812A3E4-691E-8F42-8064-0055BEBD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1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29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57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186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15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643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372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101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829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28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056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584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112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640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168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696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224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2752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29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57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186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15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643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372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101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829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0" y="508992"/>
            <a:ext cx="8572500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0" y="1928812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6588" y="303609"/>
            <a:ext cx="338230" cy="281420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7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defTabSz="410751" hangingPunct="0"/>
            <a:fld id="{86CB4B4D-7CA3-9044-876B-883B54F8677D}" type="slidenum">
              <a:rPr kern="0">
                <a:solidFill>
                  <a:srgbClr val="838787"/>
                </a:solidFill>
              </a:rPr>
              <a:pPr defTabSz="410751" hangingPunct="0"/>
              <a:t>‹#›</a:t>
            </a:fld>
            <a:endParaRPr kern="0">
              <a:solidFill>
                <a:srgbClr val="8387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38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57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186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15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643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372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101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8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2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05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58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11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640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16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69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22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275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57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186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15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643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372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101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8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Exam review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mtClean="0"/>
              <a:t>Comp90042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5390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Question Answering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Major approaches</a:t>
            </a:r>
          </a:p>
          <a:p>
            <a:r>
              <a:rPr lang="en-AU" dirty="0" smtClean="0"/>
              <a:t>Information Retrieval QA pipeline</a:t>
            </a:r>
          </a:p>
          <a:p>
            <a:pPr lvl="1"/>
            <a:r>
              <a:rPr lang="en-AU" dirty="0" smtClean="0"/>
              <a:t>Passage retrieval</a:t>
            </a:r>
          </a:p>
          <a:p>
            <a:pPr lvl="1"/>
            <a:r>
              <a:rPr lang="en-AU" dirty="0" smtClean="0"/>
              <a:t>Answer extraction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6335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Discourse segmentation</a:t>
            </a:r>
          </a:p>
          <a:p>
            <a:pPr lvl="1"/>
            <a:r>
              <a:rPr lang="en-AU" dirty="0" err="1" smtClean="0"/>
              <a:t>TextTiling</a:t>
            </a:r>
            <a:r>
              <a:rPr lang="en-AU" dirty="0" smtClean="0"/>
              <a:t> algorithm</a:t>
            </a:r>
          </a:p>
          <a:p>
            <a:r>
              <a:rPr lang="en-AU" dirty="0" smtClean="0"/>
              <a:t>Discourse parsing</a:t>
            </a:r>
          </a:p>
          <a:p>
            <a:pPr lvl="1"/>
            <a:r>
              <a:rPr lang="en-AU" dirty="0" smtClean="0"/>
              <a:t>Rhetorical Structure Theory</a:t>
            </a:r>
          </a:p>
          <a:p>
            <a:pPr lvl="1"/>
            <a:r>
              <a:rPr lang="en-AU" dirty="0" smtClean="0"/>
              <a:t>Discourse markers</a:t>
            </a:r>
          </a:p>
          <a:p>
            <a:r>
              <a:rPr lang="en-AU" dirty="0" smtClean="0"/>
              <a:t>Anaphor resolution</a:t>
            </a:r>
          </a:p>
          <a:p>
            <a:pPr lvl="1"/>
            <a:r>
              <a:rPr lang="en-AU" dirty="0" smtClean="0"/>
              <a:t>Antecedent restrictions and preferences</a:t>
            </a:r>
          </a:p>
          <a:p>
            <a:pPr lvl="1"/>
            <a:r>
              <a:rPr lang="en-AU" b="1" dirty="0"/>
              <a:t>not:</a:t>
            </a:r>
            <a:r>
              <a:rPr lang="en-AU" dirty="0"/>
              <a:t> </a:t>
            </a:r>
            <a:r>
              <a:rPr lang="en-AU" dirty="0" err="1" smtClean="0"/>
              <a:t>Centering</a:t>
            </a:r>
            <a:r>
              <a:rPr lang="en-AU" dirty="0" smtClean="0"/>
              <a:t> algorithm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48268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Sequence models for tagging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Markov Models vs Hidden Markov Model</a:t>
            </a:r>
          </a:p>
          <a:p>
            <a:pPr lvl="1"/>
            <a:r>
              <a:rPr lang="en-AU" dirty="0"/>
              <a:t>m</a:t>
            </a:r>
            <a:r>
              <a:rPr lang="en-AU" dirty="0" smtClean="0"/>
              <a:t>athematical </a:t>
            </a:r>
            <a:r>
              <a:rPr lang="en-AU" dirty="0" smtClean="0"/>
              <a:t>formulation of </a:t>
            </a:r>
            <a:r>
              <a:rPr lang="en-AU" dirty="0" smtClean="0"/>
              <a:t>HMM, assumptions</a:t>
            </a:r>
            <a:endParaRPr lang="en-AU" dirty="0" smtClean="0"/>
          </a:p>
          <a:p>
            <a:r>
              <a:rPr lang="en-AU" dirty="0" smtClean="0"/>
              <a:t>Training on fully observed data, e.g., tagging</a:t>
            </a:r>
          </a:p>
          <a:p>
            <a:r>
              <a:rPr lang="en-AU" dirty="0" smtClean="0"/>
              <a:t>Viterbi algorithm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6553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Prob. CFGs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Ambiguity in grammars</a:t>
            </a:r>
          </a:p>
          <a:p>
            <a:r>
              <a:rPr lang="en-AU" dirty="0" smtClean="0"/>
              <a:t>Probabilistic context free </a:t>
            </a:r>
            <a:r>
              <a:rPr lang="en-AU" dirty="0" smtClean="0"/>
              <a:t>grammars: rules</a:t>
            </a:r>
            <a:r>
              <a:rPr lang="en-AU" dirty="0" smtClean="0"/>
              <a:t>, generative process, probability of a tree</a:t>
            </a:r>
          </a:p>
          <a:p>
            <a:r>
              <a:rPr lang="en-AU" dirty="0" smtClean="0"/>
              <a:t>PCYK algorithm for parsing</a:t>
            </a:r>
          </a:p>
          <a:p>
            <a:r>
              <a:rPr lang="en-AU" dirty="0" smtClean="0"/>
              <a:t>Comparing to Viterbi and other ‘decoding’ methods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2397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grammar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Notion of dependency between words</a:t>
            </a:r>
          </a:p>
          <a:p>
            <a:r>
              <a:rPr lang="en-AU" dirty="0" smtClean="0"/>
              <a:t>Dependency grammars and dependency parse trees</a:t>
            </a:r>
          </a:p>
          <a:p>
            <a:r>
              <a:rPr lang="en-AU" dirty="0" smtClean="0"/>
              <a:t>Projectivity vs non-</a:t>
            </a:r>
            <a:r>
              <a:rPr lang="en-AU" dirty="0" err="1" smtClean="0"/>
              <a:t>projectivity</a:t>
            </a:r>
            <a:endParaRPr lang="en-AU" dirty="0" smtClean="0"/>
          </a:p>
          <a:p>
            <a:r>
              <a:rPr lang="en-AU" dirty="0" smtClean="0"/>
              <a:t>Transition based parsing algorithm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8716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 vector learning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Formulation as term-term matrix </a:t>
            </a:r>
            <a:endParaRPr lang="en-AU" dirty="0"/>
          </a:p>
          <a:p>
            <a:r>
              <a:rPr lang="en-AU" dirty="0" smtClean="0"/>
              <a:t>Models</a:t>
            </a:r>
            <a:endParaRPr lang="en-AU" dirty="0" smtClean="0"/>
          </a:p>
          <a:p>
            <a:pPr lvl="1"/>
            <a:r>
              <a:rPr lang="en-AU" dirty="0" smtClean="0"/>
              <a:t>skip-gram</a:t>
            </a:r>
          </a:p>
          <a:p>
            <a:pPr lvl="1"/>
            <a:r>
              <a:rPr lang="en-AU" dirty="0" smtClean="0"/>
              <a:t>CBOW</a:t>
            </a:r>
          </a:p>
          <a:p>
            <a:r>
              <a:rPr lang="en-AU" dirty="0" smtClean="0"/>
              <a:t>Training </a:t>
            </a:r>
            <a:r>
              <a:rPr lang="en-AU" dirty="0" smtClean="0"/>
              <a:t>algorithm (</a:t>
            </a:r>
            <a:r>
              <a:rPr lang="en-AU" b="1" dirty="0" smtClean="0"/>
              <a:t>not: </a:t>
            </a:r>
            <a:r>
              <a:rPr lang="en-AU" dirty="0" smtClean="0"/>
              <a:t>training tricks like negative sampling)</a:t>
            </a:r>
            <a:endParaRPr lang="en-AU" dirty="0" smtClean="0"/>
          </a:p>
          <a:p>
            <a:r>
              <a:rPr lang="en-AU" dirty="0" smtClean="0"/>
              <a:t>Evaluation tasks and general uses elsewhere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5306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Information retrieval foundations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Boolean retrieval</a:t>
            </a:r>
          </a:p>
          <a:p>
            <a:pPr lvl="1"/>
            <a:r>
              <a:rPr lang="en-AU" dirty="0" smtClean="0"/>
              <a:t>Posting list intersection</a:t>
            </a:r>
          </a:p>
          <a:p>
            <a:r>
              <a:rPr lang="en-AU" dirty="0" smtClean="0"/>
              <a:t>TF*IDF weighting, components</a:t>
            </a:r>
          </a:p>
          <a:p>
            <a:pPr lvl="1"/>
            <a:r>
              <a:rPr lang="en-AU" dirty="0" smtClean="0"/>
              <a:t>Cosine </a:t>
            </a:r>
            <a:r>
              <a:rPr lang="en-AU" dirty="0" smtClean="0"/>
              <a:t>similarity</a:t>
            </a:r>
            <a:endParaRPr lang="en-AU" dirty="0" smtClean="0"/>
          </a:p>
          <a:p>
            <a:r>
              <a:rPr lang="en-AU" dirty="0" smtClean="0"/>
              <a:t>Efficient </a:t>
            </a:r>
            <a:r>
              <a:rPr lang="en-AU" dirty="0" smtClean="0"/>
              <a:t>indexing</a:t>
            </a:r>
            <a:endParaRPr lang="en-AU" dirty="0" smtClean="0"/>
          </a:p>
          <a:p>
            <a:r>
              <a:rPr lang="en-AU" dirty="0" smtClean="0"/>
              <a:t>Querying algorithm</a:t>
            </a:r>
          </a:p>
          <a:p>
            <a:r>
              <a:rPr lang="en-AU" dirty="0" smtClean="0"/>
              <a:t>Evaluation metrics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142556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BM25 and LMs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BM25 formulation, components</a:t>
            </a:r>
          </a:p>
          <a:p>
            <a:r>
              <a:rPr lang="en-AU" dirty="0" smtClean="0"/>
              <a:t>Language model formulation</a:t>
            </a:r>
          </a:p>
          <a:p>
            <a:r>
              <a:rPr lang="en-AU" dirty="0" smtClean="0"/>
              <a:t>Smoothing</a:t>
            </a:r>
          </a:p>
          <a:p>
            <a:r>
              <a:rPr lang="en-AU" dirty="0" smtClean="0"/>
              <a:t>Relating BM25 and LMs to other models</a:t>
            </a:r>
          </a:p>
          <a:p>
            <a:pPr lvl="1"/>
            <a:r>
              <a:rPr lang="en-AU" dirty="0" smtClean="0"/>
              <a:t>TF*IDF in IR</a:t>
            </a:r>
          </a:p>
          <a:p>
            <a:pPr lvl="1"/>
            <a:r>
              <a:rPr lang="en-AU" dirty="0" smtClean="0"/>
              <a:t>LMs in NLP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9476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index compression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Motivation for posting list compression</a:t>
            </a:r>
          </a:p>
          <a:p>
            <a:r>
              <a:rPr lang="en-AU" dirty="0" smtClean="0"/>
              <a:t>Use of gaps between document ids</a:t>
            </a:r>
          </a:p>
          <a:p>
            <a:pPr lvl="1"/>
            <a:r>
              <a:rPr lang="en-AU" dirty="0" err="1" smtClean="0"/>
              <a:t>vbyte</a:t>
            </a:r>
            <a:r>
              <a:rPr lang="en-AU" dirty="0" smtClean="0"/>
              <a:t> encoding</a:t>
            </a:r>
          </a:p>
          <a:p>
            <a:pPr lvl="1"/>
            <a:r>
              <a:rPr lang="en-AU" dirty="0" smtClean="0"/>
              <a:t>opt-p-for-delta encoding</a:t>
            </a:r>
          </a:p>
          <a:p>
            <a:r>
              <a:rPr lang="en-AU" b="1" dirty="0" smtClean="0"/>
              <a:t>not</a:t>
            </a:r>
            <a:r>
              <a:rPr lang="en-AU" b="1" dirty="0" smtClean="0"/>
              <a:t>:</a:t>
            </a:r>
            <a:r>
              <a:rPr lang="en-AU" dirty="0" smtClean="0"/>
              <a:t> details of WAND beyond high level </a:t>
            </a:r>
            <a:r>
              <a:rPr lang="en-AU" dirty="0" smtClean="0"/>
              <a:t>overview</a:t>
            </a:r>
            <a:endParaRPr lang="en-AU" b="1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1484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web as a graph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Importance of hyperlinks in web retrieval</a:t>
            </a:r>
          </a:p>
          <a:p>
            <a:r>
              <a:rPr lang="en-AU" dirty="0" smtClean="0"/>
              <a:t>Graph properties</a:t>
            </a:r>
          </a:p>
          <a:p>
            <a:r>
              <a:rPr lang="en-AU" dirty="0" smtClean="0"/>
              <a:t>PageRank algorithm</a:t>
            </a:r>
          </a:p>
          <a:p>
            <a:r>
              <a:rPr lang="en-AU" dirty="0" smtClean="0"/>
              <a:t>HITS algorithm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4562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Preprocessing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Sentence segmentation</a:t>
            </a:r>
          </a:p>
          <a:p>
            <a:r>
              <a:rPr lang="en-AU" dirty="0" smtClean="0"/>
              <a:t>Tokenization</a:t>
            </a:r>
          </a:p>
          <a:p>
            <a:r>
              <a:rPr lang="en-AU" dirty="0" smtClean="0"/>
              <a:t>Word normalization</a:t>
            </a:r>
          </a:p>
          <a:p>
            <a:pPr lvl="1"/>
            <a:r>
              <a:rPr lang="en-AU" dirty="0" smtClean="0"/>
              <a:t>Derivational vs. inflectional morphology</a:t>
            </a:r>
          </a:p>
          <a:p>
            <a:pPr lvl="1"/>
            <a:r>
              <a:rPr lang="en-AU" dirty="0" smtClean="0"/>
              <a:t>Lemmatisation vs. stemming</a:t>
            </a:r>
          </a:p>
          <a:p>
            <a:r>
              <a:rPr lang="en-AU" dirty="0" smtClean="0"/>
              <a:t>Stop words</a:t>
            </a:r>
          </a:p>
        </p:txBody>
      </p:sp>
    </p:spTree>
    <p:extLst>
      <p:ext uri="{BB962C8B-B14F-4D97-AF65-F5344CB8AC3E}">
        <p14:creationId xmlns:p14="http://schemas.microsoft.com/office/powerpoint/2010/main" val="3971217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Machine translation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Motivation</a:t>
            </a:r>
            <a:endParaRPr lang="en-AU" dirty="0" smtClean="0"/>
          </a:p>
          <a:p>
            <a:r>
              <a:rPr lang="en-AU" dirty="0" smtClean="0"/>
              <a:t>Word </a:t>
            </a:r>
            <a:r>
              <a:rPr lang="en-AU" dirty="0" smtClean="0"/>
              <a:t>alignment with </a:t>
            </a:r>
            <a:r>
              <a:rPr lang="en-AU" dirty="0" smtClean="0"/>
              <a:t>IBM model 1</a:t>
            </a:r>
          </a:p>
          <a:p>
            <a:pPr lvl="1"/>
            <a:r>
              <a:rPr lang="en-AU" b="1" dirty="0" smtClean="0"/>
              <a:t>not</a:t>
            </a:r>
            <a:r>
              <a:rPr lang="en-AU" b="1" dirty="0" smtClean="0"/>
              <a:t>: </a:t>
            </a:r>
            <a:r>
              <a:rPr lang="en-AU" dirty="0" smtClean="0"/>
              <a:t>mathematical derivation </a:t>
            </a:r>
            <a:r>
              <a:rPr lang="en-AU" dirty="0" smtClean="0"/>
              <a:t>of alignment posterior</a:t>
            </a:r>
            <a:endParaRPr lang="en-AU" dirty="0" smtClean="0"/>
          </a:p>
          <a:p>
            <a:r>
              <a:rPr lang="en-AU" dirty="0" smtClean="0"/>
              <a:t>Phrase based </a:t>
            </a:r>
            <a:r>
              <a:rPr lang="en-AU" dirty="0" smtClean="0"/>
              <a:t>model; stack decoding</a:t>
            </a:r>
          </a:p>
          <a:p>
            <a:pPr lvl="1"/>
            <a:r>
              <a:rPr lang="en-AU" b="1" dirty="0" smtClean="0"/>
              <a:t>not:</a:t>
            </a:r>
            <a:r>
              <a:rPr lang="en-AU" dirty="0" smtClean="0"/>
              <a:t> mathematical details of sequence to sequence models</a:t>
            </a:r>
            <a:endParaRPr lang="en-AU" dirty="0" smtClean="0"/>
          </a:p>
          <a:p>
            <a:r>
              <a:rPr lang="en-AU" dirty="0" smtClean="0"/>
              <a:t>Evaluation </a:t>
            </a:r>
          </a:p>
          <a:p>
            <a:pPr lvl="1"/>
            <a:r>
              <a:rPr lang="en-AU" dirty="0" smtClean="0"/>
              <a:t>manually</a:t>
            </a:r>
            <a:r>
              <a:rPr lang="en-AU" dirty="0"/>
              <a:t> </a:t>
            </a:r>
            <a:r>
              <a:rPr lang="en-AU" dirty="0" smtClean="0"/>
              <a:t>vs</a:t>
            </a:r>
            <a:r>
              <a:rPr lang="en-AU" dirty="0" smtClean="0"/>
              <a:t> automatically using WER, BLEU</a:t>
            </a:r>
          </a:p>
          <a:p>
            <a:pPr lvl="1"/>
            <a:r>
              <a:rPr lang="en-AU" dirty="0" smtClean="0"/>
              <a:t>l</a:t>
            </a:r>
            <a:r>
              <a:rPr lang="en-AU" dirty="0" smtClean="0"/>
              <a:t>earning translation metrics and evaluating metrics</a:t>
            </a:r>
          </a:p>
          <a:p>
            <a:pPr lvl="1"/>
            <a:r>
              <a:rPr lang="en-AU" dirty="0"/>
              <a:t>t</a:t>
            </a:r>
            <a:r>
              <a:rPr lang="en-AU" dirty="0" smtClean="0"/>
              <a:t>ask based “quality estimation”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1434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Worth 50 marks</a:t>
            </a:r>
          </a:p>
          <a:p>
            <a:r>
              <a:rPr lang="en-US" dirty="0" smtClean="0"/>
              <a:t>Parts:</a:t>
            </a:r>
          </a:p>
          <a:p>
            <a:pPr lvl="1"/>
            <a:r>
              <a:rPr lang="en-US" dirty="0" smtClean="0"/>
              <a:t>A: short answer [10]</a:t>
            </a:r>
          </a:p>
          <a:p>
            <a:pPr lvl="1"/>
            <a:r>
              <a:rPr lang="en-US" dirty="0" smtClean="0"/>
              <a:t>B: method questions [14]</a:t>
            </a:r>
          </a:p>
          <a:p>
            <a:pPr lvl="1"/>
            <a:r>
              <a:rPr lang="en-US" dirty="0" smtClean="0"/>
              <a:t>C: algorithm questions [18]</a:t>
            </a:r>
          </a:p>
          <a:p>
            <a:pPr lvl="1"/>
            <a:r>
              <a:rPr lang="en-US" dirty="0" smtClean="0"/>
              <a:t>D: short essay [8]</a:t>
            </a:r>
          </a:p>
          <a:p>
            <a:r>
              <a:rPr lang="en-US" dirty="0" smtClean="0"/>
              <a:t>2 hours in duration</a:t>
            </a:r>
            <a:br>
              <a:rPr lang="en-US" dirty="0" smtClean="0"/>
            </a:br>
            <a:r>
              <a:rPr lang="en-US" dirty="0" smtClean="0"/>
              <a:t>		… 2 minutes 24 seconds / 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 answer (10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short questions</a:t>
            </a:r>
          </a:p>
          <a:p>
            <a:pPr lvl="1"/>
            <a:r>
              <a:rPr lang="en-US" dirty="0" smtClean="0"/>
              <a:t>1-2 sentence answers for each</a:t>
            </a:r>
          </a:p>
          <a:p>
            <a:pPr lvl="1"/>
            <a:r>
              <a:rPr lang="en-US" dirty="0" smtClean="0"/>
              <a:t>1 mark per question</a:t>
            </a:r>
          </a:p>
          <a:p>
            <a:r>
              <a:rPr lang="en-US" dirty="0" smtClean="0"/>
              <a:t>Often</a:t>
            </a:r>
          </a:p>
          <a:p>
            <a:pPr lvl="1"/>
            <a:r>
              <a:rPr lang="en-US" dirty="0" smtClean="0"/>
              <a:t>definitional, e.g., </a:t>
            </a:r>
            <a:r>
              <a:rPr lang="en-US" i="1" dirty="0" smtClean="0"/>
              <a:t>what is X?</a:t>
            </a:r>
          </a:p>
          <a:p>
            <a:pPr lvl="1"/>
            <a:r>
              <a:rPr lang="en-US" dirty="0" smtClean="0"/>
              <a:t>conceptual, e.g., </a:t>
            </a:r>
            <a:r>
              <a:rPr lang="en-US" i="1" dirty="0" smtClean="0"/>
              <a:t>relate X and Y? What is the purpose of Z?</a:t>
            </a:r>
          </a:p>
          <a:p>
            <a:pPr lvl="1"/>
            <a:r>
              <a:rPr lang="en-US" dirty="0" smtClean="0"/>
              <a:t>may call for an example illustrating a technique/problem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questions (14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Longer answer</a:t>
            </a:r>
          </a:p>
          <a:p>
            <a:pPr lvl="1"/>
            <a:r>
              <a:rPr lang="en-US" dirty="0" smtClean="0"/>
              <a:t>larger questions 5 or 6 marks each</a:t>
            </a:r>
          </a:p>
          <a:p>
            <a:pPr lvl="1"/>
            <a:r>
              <a:rPr lang="en-US" dirty="0" smtClean="0"/>
              <a:t>broken down into parts</a:t>
            </a:r>
          </a:p>
          <a:p>
            <a:r>
              <a:rPr lang="en-US" dirty="0" smtClean="0"/>
              <a:t>Focus on analysis and understanding, e.g.,</a:t>
            </a:r>
          </a:p>
          <a:p>
            <a:pPr lvl="1"/>
            <a:r>
              <a:rPr lang="en-US" dirty="0" smtClean="0"/>
              <a:t>contrast different methods</a:t>
            </a:r>
          </a:p>
          <a:p>
            <a:pPr lvl="1"/>
            <a:r>
              <a:rPr lang="en-US" dirty="0" smtClean="0"/>
              <a:t>outline or analyze an algorithm</a:t>
            </a:r>
          </a:p>
          <a:p>
            <a:pPr lvl="1"/>
            <a:r>
              <a:rPr lang="en-US" dirty="0" smtClean="0"/>
              <a:t>motivate a modelling technique</a:t>
            </a:r>
          </a:p>
          <a:p>
            <a:pPr lvl="1"/>
            <a:r>
              <a:rPr lang="en-US" dirty="0" smtClean="0"/>
              <a:t>explain or derive mathematical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Algorithmic questions (18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algorithmic computations</a:t>
            </a:r>
          </a:p>
          <a:p>
            <a:pPr lvl="1"/>
            <a:r>
              <a:rPr lang="en-US" dirty="0" smtClean="0"/>
              <a:t>numerical computations for algorithm on some given example data</a:t>
            </a:r>
          </a:p>
          <a:p>
            <a:pPr lvl="1"/>
            <a:r>
              <a:rPr lang="en-US" dirty="0" smtClean="0"/>
              <a:t>present an outline of an algorithm on your own example</a:t>
            </a:r>
          </a:p>
          <a:p>
            <a:r>
              <a:rPr lang="en-US" dirty="0" smtClean="0"/>
              <a:t>3 Questions (longer this year than in the past)</a:t>
            </a:r>
          </a:p>
          <a:p>
            <a:r>
              <a:rPr lang="en-US" dirty="0" smtClean="0"/>
              <a:t>Each question worth 5-7 marks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won’t be required to simplify </a:t>
            </a:r>
            <a:r>
              <a:rPr lang="en-US" dirty="0" err="1"/>
              <a:t>maths</a:t>
            </a:r>
            <a:r>
              <a:rPr lang="en-US" dirty="0"/>
              <a:t>, i.e., you can leave things as </a:t>
            </a:r>
            <a:r>
              <a:rPr lang="en-US" dirty="0" smtClean="0"/>
              <a:t>fractions; and will be given table of useful numbers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82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Essay question (8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 to write 1 page</a:t>
            </a:r>
          </a:p>
          <a:p>
            <a:r>
              <a:rPr lang="en-US" dirty="0" smtClean="0"/>
              <a:t>Several broad topics in WSTA given, you should select </a:t>
            </a:r>
            <a:r>
              <a:rPr lang="en-US" b="1" dirty="0" smtClean="0"/>
              <a:t>one</a:t>
            </a:r>
          </a:p>
          <a:p>
            <a:pPr lvl="1"/>
            <a:r>
              <a:rPr lang="en-US" dirty="0" smtClean="0"/>
              <a:t>no marks given for attempting many</a:t>
            </a:r>
          </a:p>
          <a:p>
            <a:r>
              <a:rPr lang="en-US" dirty="0" smtClean="0"/>
              <a:t>Provide </a:t>
            </a:r>
          </a:p>
          <a:p>
            <a:pPr lvl="1"/>
            <a:r>
              <a:rPr lang="en-US" dirty="0" smtClean="0"/>
              <a:t>Definition and motivation</a:t>
            </a:r>
          </a:p>
          <a:p>
            <a:pPr lvl="1"/>
            <a:r>
              <a:rPr lang="en-US" dirty="0" smtClean="0"/>
              <a:t>Relation to multiple tasks discussed in the class </a:t>
            </a:r>
          </a:p>
          <a:p>
            <a:pPr lvl="1"/>
            <a:r>
              <a:rPr lang="en-US" dirty="0" smtClean="0"/>
              <a:t>Compare/contrast use across these tasks  </a:t>
            </a:r>
          </a:p>
        </p:txBody>
      </p:sp>
    </p:spTree>
    <p:extLst>
      <p:ext uri="{BB962C8B-B14F-4D97-AF65-F5344CB8AC3E}">
        <p14:creationId xmlns:p14="http://schemas.microsoft.com/office/powerpoint/2010/main" val="29555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SHORT ANSWER questions 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State two different formulations of the term frequency component used in vector space models of IR. [</a:t>
            </a:r>
            <a:r>
              <a:rPr lang="en-US" i="1" dirty="0"/>
              <a:t>1</a:t>
            </a:r>
            <a:r>
              <a:rPr lang="en-US" i="1" dirty="0" smtClean="0"/>
              <a:t> marks]</a:t>
            </a:r>
          </a:p>
          <a:p>
            <a:r>
              <a:rPr lang="en-US" dirty="0" smtClean="0"/>
              <a:t>Expect to give a concise answer, e.g.,</a:t>
            </a:r>
          </a:p>
          <a:p>
            <a:pPr lvl="1"/>
            <a:r>
              <a:rPr lang="en-US" i="1" dirty="0" smtClean="0"/>
              <a:t>a) </a:t>
            </a:r>
            <a:r>
              <a:rPr lang="en-US" i="1" dirty="0"/>
              <a:t>r</a:t>
            </a:r>
            <a:r>
              <a:rPr lang="en-US" i="1" dirty="0" smtClean="0"/>
              <a:t>aw frequency of the term in the document, </a:t>
            </a:r>
            <a:r>
              <a:rPr lang="en-US" i="1" dirty="0" err="1" smtClean="0"/>
              <a:t>tf</a:t>
            </a:r>
            <a:r>
              <a:rPr lang="en-US" i="1" baseline="-25000" dirty="0" err="1" smtClean="0"/>
              <a:t>d,t</a:t>
            </a:r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i="1" dirty="0" smtClean="0"/>
              <a:t>b) log frequency, log(1 + </a:t>
            </a:r>
            <a:r>
              <a:rPr lang="en-US" i="1" dirty="0" err="1" smtClean="0"/>
              <a:t>tf</a:t>
            </a:r>
            <a:r>
              <a:rPr lang="en-US" i="1" baseline="-25000" dirty="0" err="1" smtClean="0"/>
              <a:t>d,t</a:t>
            </a:r>
            <a:r>
              <a:rPr lang="en-US" i="1" dirty="0" smtClean="0"/>
              <a:t>)</a:t>
            </a:r>
            <a:br>
              <a:rPr lang="en-US" i="1" dirty="0" smtClean="0"/>
            </a:br>
            <a:endParaRPr lang="en-US" i="1" dirty="0" smtClean="0"/>
          </a:p>
          <a:p>
            <a:pPr lvl="1"/>
            <a:r>
              <a:rPr lang="en-US" dirty="0" smtClean="0"/>
              <a:t>You might include the BM25 version, with the document length-weighting factor</a:t>
            </a:r>
          </a:p>
        </p:txBody>
      </p:sp>
    </p:spTree>
    <p:extLst>
      <p:ext uri="{BB962C8B-B14F-4D97-AF65-F5344CB8AC3E}">
        <p14:creationId xmlns:p14="http://schemas.microsoft.com/office/powerpoint/2010/main" val="786616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 Method Questions 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question individually larger</a:t>
            </a:r>
          </a:p>
          <a:p>
            <a:pPr lvl="1"/>
            <a:r>
              <a:rPr lang="en-US" dirty="0" smtClean="0"/>
              <a:t>may be broken down into steps</a:t>
            </a:r>
          </a:p>
          <a:p>
            <a:r>
              <a:rPr lang="en-US" dirty="0" smtClean="0"/>
              <a:t>Questions around 5 marks each, e.g.,</a:t>
            </a:r>
          </a:p>
          <a:p>
            <a:pPr lvl="1"/>
            <a:r>
              <a:rPr lang="en-US" dirty="0" smtClean="0"/>
              <a:t>What key property of language is exploited by the Gale and Church method for sentence alignment in machine translation. [1 mark] </a:t>
            </a:r>
          </a:p>
          <a:p>
            <a:pPr lvl="1"/>
            <a:r>
              <a:rPr lang="en-US" dirty="0" smtClean="0"/>
              <a:t>Illustrate using an example how the EM algorithm learns word translation from a sentence aligned </a:t>
            </a:r>
            <a:r>
              <a:rPr lang="en-US" dirty="0" err="1" smtClean="0"/>
              <a:t>bitext</a:t>
            </a:r>
            <a:r>
              <a:rPr lang="en-US" dirty="0" smtClean="0"/>
              <a:t> [2 marks] </a:t>
            </a:r>
          </a:p>
          <a:p>
            <a:pPr lvl="1"/>
            <a:r>
              <a:rPr lang="en-US" dirty="0" smtClean="0"/>
              <a:t>How is the phrase-based decoding algorithm like the Viterbi algorithm in HMMs and CYK in PCFGs? Include an example to justify your answer [2 marks]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5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 Algo Questions (C)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Asked to do compute algorithm results, e.g.,</a:t>
            </a:r>
          </a:p>
          <a:p>
            <a:pPr lvl="1"/>
            <a:r>
              <a:rPr lang="en-US" dirty="0" smtClean="0"/>
              <a:t>numerical computation</a:t>
            </a:r>
          </a:p>
          <a:p>
            <a:pPr lvl="1"/>
            <a:r>
              <a:rPr lang="en-US" dirty="0" smtClean="0"/>
              <a:t>illustration (drawing, examples)</a:t>
            </a:r>
          </a:p>
          <a:p>
            <a:r>
              <a:rPr lang="en-US" dirty="0" smtClean="0"/>
              <a:t>E.g., compute probability under a LM, TF*IDF indexing, cosine similarity, posting list compression</a:t>
            </a:r>
          </a:p>
          <a:p>
            <a:r>
              <a:rPr lang="en-US" dirty="0" smtClean="0"/>
              <a:t>you won’t be required to simplify </a:t>
            </a:r>
            <a:r>
              <a:rPr lang="en-US" dirty="0" err="1" smtClean="0"/>
              <a:t>maths</a:t>
            </a:r>
            <a:r>
              <a:rPr lang="en-US" dirty="0" smtClean="0"/>
              <a:t>, i.e., you can leave things as fractions</a:t>
            </a:r>
          </a:p>
          <a:p>
            <a:r>
              <a:rPr lang="en-US" dirty="0" smtClean="0"/>
              <a:t>Conceptually easier, but can be slow going</a:t>
            </a:r>
          </a:p>
        </p:txBody>
      </p:sp>
    </p:spTree>
    <p:extLst>
      <p:ext uri="{BB962C8B-B14F-4D97-AF65-F5344CB8AC3E}">
        <p14:creationId xmlns:p14="http://schemas.microsoft.com/office/powerpoint/2010/main" val="2689699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proportion to lectures, i.e.,</a:t>
            </a:r>
          </a:p>
          <a:p>
            <a:pPr lvl="1"/>
            <a:r>
              <a:rPr lang="en-US" dirty="0" smtClean="0"/>
              <a:t>25% information retrieval / web search</a:t>
            </a:r>
          </a:p>
          <a:p>
            <a:pPr lvl="1"/>
            <a:r>
              <a:rPr lang="en-US" dirty="0" smtClean="0"/>
              <a:t>75% text analysis</a:t>
            </a:r>
          </a:p>
          <a:p>
            <a:r>
              <a:rPr lang="en-AU" dirty="0" smtClean="0"/>
              <a:t>G</a:t>
            </a:r>
            <a:r>
              <a:rPr lang="en-US" dirty="0" err="1" smtClean="0"/>
              <a:t>reater</a:t>
            </a:r>
            <a:r>
              <a:rPr lang="en-US" dirty="0" smtClean="0"/>
              <a:t> </a:t>
            </a:r>
            <a:r>
              <a:rPr lang="en-US" dirty="0" smtClean="0"/>
              <a:t>focus on concepts that have not yet been assessed by </a:t>
            </a:r>
            <a:r>
              <a:rPr lang="en-US" dirty="0" smtClean="0"/>
              <a:t>homework / project</a:t>
            </a:r>
          </a:p>
          <a:p>
            <a:pPr lvl="1"/>
            <a:r>
              <a:rPr lang="en-US" dirty="0" smtClean="0"/>
              <a:t>e.g., increased focus on IR components</a:t>
            </a:r>
          </a:p>
          <a:p>
            <a:r>
              <a:rPr lang="en-US" dirty="0" smtClean="0"/>
              <a:t>Guest lectures are </a:t>
            </a:r>
            <a:r>
              <a:rPr lang="en-US" i="1" dirty="0" smtClean="0"/>
              <a:t>fair game</a:t>
            </a:r>
            <a:endParaRPr lang="en-US" dirty="0" smtClean="0"/>
          </a:p>
          <a:p>
            <a:r>
              <a:rPr lang="en-US" dirty="0" smtClean="0"/>
              <a:t>Prescribed reading is </a:t>
            </a:r>
            <a:r>
              <a:rPr lang="en-US" i="1" dirty="0" smtClean="0"/>
              <a:t>fair game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772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Text Classification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Building a classification system</a:t>
            </a:r>
          </a:p>
          <a:p>
            <a:r>
              <a:rPr lang="en-AU" dirty="0" smtClean="0"/>
              <a:t>Evaluation metrics</a:t>
            </a:r>
          </a:p>
          <a:p>
            <a:r>
              <a:rPr lang="en-AU" dirty="0" smtClean="0"/>
              <a:t>Algorithms</a:t>
            </a:r>
          </a:p>
          <a:p>
            <a:r>
              <a:rPr lang="en-AU" dirty="0" smtClean="0"/>
              <a:t>Text </a:t>
            </a:r>
            <a:r>
              <a:rPr lang="en-AU" dirty="0"/>
              <a:t>classification </a:t>
            </a:r>
            <a:r>
              <a:rPr lang="en-AU" dirty="0" smtClean="0"/>
              <a:t>tasks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1048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Part of speech tagging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English parts-of-speech</a:t>
            </a:r>
          </a:p>
          <a:p>
            <a:r>
              <a:rPr lang="en-AU" dirty="0" err="1" smtClean="0"/>
              <a:t>Tagsets</a:t>
            </a:r>
            <a:endParaRPr lang="en-AU" dirty="0" smtClean="0"/>
          </a:p>
          <a:p>
            <a:pPr lvl="1"/>
            <a:r>
              <a:rPr lang="en-AU" b="1" dirty="0" smtClean="0"/>
              <a:t>not</a:t>
            </a:r>
            <a:r>
              <a:rPr lang="en-AU" b="1" dirty="0"/>
              <a:t>:</a:t>
            </a:r>
            <a:r>
              <a:rPr lang="en-AU" dirty="0"/>
              <a:t> </a:t>
            </a:r>
            <a:r>
              <a:rPr lang="en-AU" dirty="0" smtClean="0"/>
              <a:t>fine-grained tags of any particular </a:t>
            </a:r>
            <a:r>
              <a:rPr lang="en-AU" dirty="0" err="1" smtClean="0"/>
              <a:t>tagset</a:t>
            </a:r>
            <a:r>
              <a:rPr lang="en-AU" dirty="0" smtClean="0"/>
              <a:t> </a:t>
            </a:r>
          </a:p>
          <a:p>
            <a:r>
              <a:rPr lang="en-AU" dirty="0" smtClean="0"/>
              <a:t>Approaches</a:t>
            </a:r>
          </a:p>
        </p:txBody>
      </p:sp>
    </p:spTree>
    <p:extLst>
      <p:ext uri="{BB962C8B-B14F-4D97-AF65-F5344CB8AC3E}">
        <p14:creationId xmlns:p14="http://schemas.microsoft.com/office/powerpoint/2010/main" val="3605731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Context-Free Grammars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Basic syntax of English</a:t>
            </a:r>
          </a:p>
          <a:p>
            <a:r>
              <a:rPr lang="en-AU" dirty="0" smtClean="0"/>
              <a:t>The context-free grammar formalism</a:t>
            </a:r>
          </a:p>
          <a:p>
            <a:r>
              <a:rPr lang="en-AU" dirty="0" smtClean="0"/>
              <a:t>Parsing</a:t>
            </a:r>
          </a:p>
          <a:p>
            <a:pPr lvl="1"/>
            <a:r>
              <a:rPr lang="en-AU" dirty="0" smtClean="0"/>
              <a:t>CYK</a:t>
            </a:r>
          </a:p>
          <a:p>
            <a:pPr lvl="1"/>
            <a:r>
              <a:rPr lang="en-AU" dirty="0" err="1" smtClean="0"/>
              <a:t>Earley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3116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Lexical semantics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Lexical relationships (</a:t>
            </a:r>
            <a:r>
              <a:rPr lang="en-AU" i="1" dirty="0" smtClean="0"/>
              <a:t>-</a:t>
            </a:r>
            <a:r>
              <a:rPr lang="en-AU" i="1" dirty="0" err="1" smtClean="0"/>
              <a:t>nyms</a:t>
            </a:r>
            <a:r>
              <a:rPr lang="en-AU" dirty="0" smtClean="0"/>
              <a:t>)</a:t>
            </a:r>
          </a:p>
          <a:p>
            <a:r>
              <a:rPr lang="en-AU" dirty="0" smtClean="0"/>
              <a:t>Structure of WordNet</a:t>
            </a:r>
          </a:p>
          <a:p>
            <a:r>
              <a:rPr lang="en-AU" dirty="0" smtClean="0"/>
              <a:t>Similarity metrics</a:t>
            </a:r>
          </a:p>
          <a:p>
            <a:r>
              <a:rPr lang="en-AU" dirty="0" smtClean="0"/>
              <a:t>Approaches to Word Sense Disambiguation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7732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Distributional semantics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</a:t>
            </a:r>
            <a:r>
              <a:rPr lang="en-AU" dirty="0" smtClean="0"/>
              <a:t>atrices for distributional semantics</a:t>
            </a:r>
          </a:p>
          <a:p>
            <a:r>
              <a:rPr lang="en-AU" dirty="0" smtClean="0"/>
              <a:t>Association measures</a:t>
            </a:r>
          </a:p>
          <a:p>
            <a:pPr lvl="1"/>
            <a:r>
              <a:rPr lang="en-AU" dirty="0" smtClean="0"/>
              <a:t>Calculating (P)PMI from a co-occurrence matrix</a:t>
            </a:r>
          </a:p>
          <a:p>
            <a:r>
              <a:rPr lang="en-AU" dirty="0" smtClean="0"/>
              <a:t>Dimensionality reduction</a:t>
            </a:r>
          </a:p>
          <a:p>
            <a:pPr lvl="1"/>
            <a:r>
              <a:rPr lang="en-AU" dirty="0" smtClean="0"/>
              <a:t>Basics of singular </a:t>
            </a:r>
            <a:r>
              <a:rPr lang="en-AU" dirty="0"/>
              <a:t>v</a:t>
            </a:r>
            <a:r>
              <a:rPr lang="en-AU" dirty="0" smtClean="0"/>
              <a:t>alue decomposition (SVD)</a:t>
            </a:r>
          </a:p>
          <a:p>
            <a:r>
              <a:rPr lang="en-AU" dirty="0" smtClean="0"/>
              <a:t>Cosine similarity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2055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N-gram Language models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</a:t>
            </a:r>
            <a:r>
              <a:rPr lang="en-AU" dirty="0" smtClean="0"/>
              <a:t>erivation</a:t>
            </a:r>
          </a:p>
          <a:p>
            <a:r>
              <a:rPr lang="en-AU" dirty="0" smtClean="0"/>
              <a:t>Smoothing techniques</a:t>
            </a:r>
          </a:p>
          <a:p>
            <a:pPr lvl="1"/>
            <a:r>
              <a:rPr lang="en-AU" dirty="0" smtClean="0"/>
              <a:t>Add-</a:t>
            </a:r>
            <a:r>
              <a:rPr lang="en-AU" i="1" dirty="0" smtClean="0"/>
              <a:t>k</a:t>
            </a:r>
            <a:endParaRPr lang="en-AU" dirty="0" smtClean="0"/>
          </a:p>
          <a:p>
            <a:pPr lvl="1"/>
            <a:r>
              <a:rPr lang="en-AU" dirty="0" smtClean="0"/>
              <a:t>Interpolation vs. </a:t>
            </a:r>
            <a:r>
              <a:rPr lang="en-AU" dirty="0" err="1"/>
              <a:t>b</a:t>
            </a:r>
            <a:r>
              <a:rPr lang="en-AU" dirty="0" err="1" smtClean="0"/>
              <a:t>ackoff</a:t>
            </a:r>
            <a:endParaRPr lang="en-AU" dirty="0" smtClean="0"/>
          </a:p>
          <a:p>
            <a:pPr lvl="1"/>
            <a:r>
              <a:rPr lang="en-AU" dirty="0" smtClean="0"/>
              <a:t>Absolute discounting</a:t>
            </a:r>
          </a:p>
          <a:p>
            <a:pPr lvl="1"/>
            <a:r>
              <a:rPr lang="en-AU" b="1" dirty="0"/>
              <a:t>not:</a:t>
            </a:r>
            <a:r>
              <a:rPr lang="en-AU" dirty="0"/>
              <a:t> </a:t>
            </a:r>
            <a:r>
              <a:rPr lang="en-AU" dirty="0" smtClean="0"/>
              <a:t>continuation counts </a:t>
            </a:r>
          </a:p>
          <a:p>
            <a:r>
              <a:rPr lang="en-AU" dirty="0" smtClean="0"/>
              <a:t>Perplexity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6012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Information extraction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Named entity recognition</a:t>
            </a:r>
          </a:p>
          <a:p>
            <a:pPr lvl="1"/>
            <a:r>
              <a:rPr lang="en-AU" dirty="0" smtClean="0"/>
              <a:t>Models</a:t>
            </a:r>
          </a:p>
          <a:p>
            <a:pPr lvl="1"/>
            <a:r>
              <a:rPr lang="en-AU" dirty="0" smtClean="0"/>
              <a:t>Tagging formalisms (BIO)</a:t>
            </a:r>
          </a:p>
          <a:p>
            <a:r>
              <a:rPr lang="en-AU" b="1" dirty="0"/>
              <a:t>not:</a:t>
            </a:r>
            <a:r>
              <a:rPr lang="en-AU" dirty="0"/>
              <a:t> </a:t>
            </a:r>
            <a:r>
              <a:rPr lang="en-AU" dirty="0" smtClean="0"/>
              <a:t>relation extraction</a:t>
            </a:r>
          </a:p>
          <a:p>
            <a:r>
              <a:rPr lang="en-AU" b="1" dirty="0"/>
              <a:t>not:</a:t>
            </a:r>
            <a:r>
              <a:rPr lang="en-AU" dirty="0"/>
              <a:t> </a:t>
            </a:r>
            <a:r>
              <a:rPr lang="en-AU" dirty="0" smtClean="0"/>
              <a:t>event extraction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388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90042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COMP90042" id="{B5E3B609-E552-184B-B859-970AE0589C32}" vid="{DDC14051-D90B-6B4A-9619-374AD3B0F876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COMP90042</Template>
  <TotalTime>528</TotalTime>
  <Words>934</Words>
  <Application>Microsoft Macintosh PowerPoint</Application>
  <PresentationFormat>On-screen Show (4:3)</PresentationFormat>
  <Paragraphs>191</Paragraphs>
  <Slides>29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Arial</vt:lpstr>
      <vt:lpstr>COMP90042</vt:lpstr>
      <vt:lpstr>New_Template7</vt:lpstr>
      <vt:lpstr>SUBJECT Exam review     </vt:lpstr>
      <vt:lpstr>Preprocessing</vt:lpstr>
      <vt:lpstr>Text Classification</vt:lpstr>
      <vt:lpstr>Part of speech tagging</vt:lpstr>
      <vt:lpstr>Context-Free Grammars</vt:lpstr>
      <vt:lpstr>Lexical semantics</vt:lpstr>
      <vt:lpstr>Distributional semantics</vt:lpstr>
      <vt:lpstr>N-gram Language models</vt:lpstr>
      <vt:lpstr>Information extraction</vt:lpstr>
      <vt:lpstr>Question Answering</vt:lpstr>
      <vt:lpstr>Discourse</vt:lpstr>
      <vt:lpstr>Sequence models for tagging</vt:lpstr>
      <vt:lpstr>Prob. CFGs</vt:lpstr>
      <vt:lpstr>Dependency grammar</vt:lpstr>
      <vt:lpstr>word vector learning</vt:lpstr>
      <vt:lpstr>Information retrieval foundations</vt:lpstr>
      <vt:lpstr>BM25 and LMs</vt:lpstr>
      <vt:lpstr>index compression</vt:lpstr>
      <vt:lpstr>web as a graph</vt:lpstr>
      <vt:lpstr>Machine translation</vt:lpstr>
      <vt:lpstr>Exam Structure</vt:lpstr>
      <vt:lpstr>Short answer (10 marks)</vt:lpstr>
      <vt:lpstr>Method questions (14 marks)</vt:lpstr>
      <vt:lpstr>Algorithmic questions (18 marks)</vt:lpstr>
      <vt:lpstr>Essay question (8 marks)</vt:lpstr>
      <vt:lpstr>Example SHORT ANSWER questions (A)</vt:lpstr>
      <vt:lpstr>Example Method Questions (B)</vt:lpstr>
      <vt:lpstr>Example Algo Questions (C)</vt:lpstr>
      <vt:lpstr>What to expect</vt:lpstr>
    </vt:vector>
  </TitlesOfParts>
  <Company>The University of Melbourne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Review</dc:title>
  <dc:creator>Trevor Cohn</dc:creator>
  <cp:lastModifiedBy>Trevor Anthony Cohn</cp:lastModifiedBy>
  <cp:revision>133</cp:revision>
  <dcterms:created xsi:type="dcterms:W3CDTF">2015-05-19T06:10:44Z</dcterms:created>
  <dcterms:modified xsi:type="dcterms:W3CDTF">2017-05-23T04:23:32Z</dcterms:modified>
</cp:coreProperties>
</file>