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2" r:id="rId3"/>
    <p:sldId id="258" r:id="rId4"/>
    <p:sldId id="259" r:id="rId5"/>
    <p:sldId id="260" r:id="rId6"/>
    <p:sldId id="261" r:id="rId7"/>
    <p:sldId id="257" r:id="rId8"/>
    <p:sldId id="264" r:id="rId9"/>
    <p:sldId id="265" r:id="rId10"/>
    <p:sldId id="266" r:id="rId11"/>
    <p:sldId id="267" r:id="rId12"/>
    <p:sldId id="263" r:id="rId13"/>
    <p:sldId id="268" r:id="rId14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2286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4572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6858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9144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1">
              <a:hueOff val="178262"/>
              <a:satOff val="-8651"/>
              <a:lumOff val="-7254"/>
              <a:alpha val="29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6">
              <a:alpha val="25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01D73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239254"/>
              <a:lumOff val="-139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EB9B">
              <a:alpha val="26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4788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>
              <a:alpha val="75000"/>
            </a:srgbClr>
          </a:solidFill>
        </a:fill>
      </a:tcStyle>
    </a:wholeTbl>
    <a:band2H>
      <a:tcTxStyle/>
      <a:tcStyle>
        <a:tcBdr/>
        <a:fill>
          <a:solidFill>
            <a:srgbClr val="686A6A">
              <a:alpha val="8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222222"/>
              </a:solidFill>
              <a:prstDash val="solid"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86A6A">
              <a:alpha val="85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22222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447" autoAdjust="0"/>
    <p:restoredTop sz="94643" autoAdjust="0"/>
  </p:normalViewPr>
  <p:slideViewPr>
    <p:cSldViewPr>
      <p:cViewPr varScale="1">
        <p:scale>
          <a:sx n="84" d="100"/>
          <a:sy n="84" d="100"/>
        </p:scale>
        <p:origin x="824" y="192"/>
      </p:cViewPr>
      <p:guideLst>
        <p:guide orient="horz" pos="3072"/>
        <p:guide pos="4096"/>
      </p:guideLst>
    </p:cSldViewPr>
  </p:slideViewPr>
  <p:outlineViewPr>
    <p:cViewPr>
      <p:scale>
        <a:sx n="33" d="100"/>
        <a:sy n="33" d="100"/>
      </p:scale>
      <p:origin x="0" y="-220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6" name="Shape 17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47407523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8910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2" name="Shape 12"/>
          <p:cNvSpPr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rPr dirty="0"/>
              <a:t>Title Text</a:t>
            </a:r>
          </a:p>
        </p:txBody>
      </p:sp>
      <p:sp>
        <p:nvSpPr>
          <p:cNvPr id="13" name="Shape 13"/>
          <p:cNvSpPr>
            <a:spLocks noGrp="1"/>
          </p:cNvSpPr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Arial Narrow" panose="020B0606020202030204" pitchFamily="34" charset="0"/>
                <a:ea typeface="Arial Narrow" panose="020B0606020202030204" pitchFamily="34" charset="0"/>
                <a:cs typeface="Arial Narrow" panose="020B0606020202030204" pitchFamily="34" charset="0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Arial Narrow" panose="020B0606020202030204" pitchFamily="34" charset="0"/>
                <a:ea typeface="Arial Narrow" panose="020B0606020202030204" pitchFamily="34" charset="0"/>
                <a:cs typeface="Arial Narrow" panose="020B0606020202030204" pitchFamily="34" charset="0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Arial Narrow" panose="020B0606020202030204" pitchFamily="34" charset="0"/>
                <a:ea typeface="Arial Narrow" panose="020B0606020202030204" pitchFamily="34" charset="0"/>
                <a:cs typeface="Arial Narrow" panose="020B0606020202030204" pitchFamily="34" charset="0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Arial Narrow" panose="020B0606020202030204" pitchFamily="34" charset="0"/>
                <a:ea typeface="Arial Narrow" panose="020B0606020202030204" pitchFamily="34" charset="0"/>
                <a:cs typeface="Arial Narrow" panose="020B0606020202030204" pitchFamily="34" charset="0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Arial Narrow" panose="020B0606020202030204" pitchFamily="34" charset="0"/>
                <a:ea typeface="Arial Narrow" panose="020B0606020202030204" pitchFamily="34" charset="0"/>
                <a:cs typeface="Arial Narrow" panose="020B0606020202030204" pitchFamily="34" charset="0"/>
                <a:sym typeface="DIN Alternate"/>
              </a:defRPr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14" name="Shape 14"/>
          <p:cNvSpPr>
            <a:spLocks noGrp="1"/>
          </p:cNvSpPr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AU" smtClean="0"/>
              <a:t>‹#›</a:t>
            </a:fld>
            <a:endParaRPr lang="en-AU"/>
          </a:p>
        </p:txBody>
      </p:sp>
      <p:sp>
        <p:nvSpPr>
          <p:cNvPr id="5" name="Shape 3"/>
          <p:cNvSpPr>
            <a:spLocks noGrp="1"/>
          </p:cNvSpPr>
          <p:nvPr>
            <p:ph idx="1"/>
          </p:nvPr>
        </p:nvSpPr>
        <p:spPr>
          <a:xfrm>
            <a:off x="558800" y="2895600"/>
            <a:ext cx="12192000" cy="610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6" name="Shape 4"/>
          <p:cNvSpPr txBox="1">
            <a:spLocks/>
          </p:cNvSpPr>
          <p:nvPr userDrawn="1"/>
        </p:nvSpPr>
        <p:spPr>
          <a:xfrm>
            <a:off x="12339022" y="584200"/>
            <a:ext cx="406897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marR="0" indent="2286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0" marR="0" indent="4572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0" marR="0" indent="6858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0" marR="0" indent="9144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  <a:lvl6pPr marL="0" marR="0" indent="11430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6pPr>
            <a:lvl7pPr marL="0" marR="0" indent="13716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7pPr>
            <a:lvl8pPr marL="0" marR="0" indent="16002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8pPr>
            <a:lvl9pPr marL="0" marR="0" indent="18288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9pPr>
          </a:lstStyle>
          <a:p>
            <a:fld id="{86CB4B4D-7CA3-9044-876B-883B54F8677D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7" name="Shape 11"/>
          <p:cNvSpPr/>
          <p:nvPr userDrawn="1"/>
        </p:nvSpPr>
        <p:spPr>
          <a:xfrm flipV="1">
            <a:off x="406400" y="1780193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9" name="Shape 61"/>
          <p:cNvSpPr>
            <a:spLocks noGrp="1"/>
          </p:cNvSpPr>
          <p:nvPr>
            <p:ph type="title"/>
          </p:nvPr>
        </p:nvSpPr>
        <p:spPr>
          <a:xfrm>
            <a:off x="575096" y="912540"/>
            <a:ext cx="12192000" cy="723900"/>
          </a:xfrm>
          <a:prstGeom prst="rect">
            <a:avLst/>
          </a:prstGeom>
        </p:spPr>
        <p:txBody>
          <a:bodyPr/>
          <a:lstStyle/>
          <a:p>
            <a:r>
              <a:rPr dirty="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1271099520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/>
          </p:cNvSpPr>
          <p:nvPr>
            <p:ph type="title"/>
          </p:nvPr>
        </p:nvSpPr>
        <p:spPr>
          <a:xfrm>
            <a:off x="575096" y="912540"/>
            <a:ext cx="12192000" cy="723900"/>
          </a:xfrm>
          <a:prstGeom prst="rect">
            <a:avLst/>
          </a:prstGeom>
        </p:spPr>
        <p:txBody>
          <a:bodyPr/>
          <a:lstStyle/>
          <a:p>
            <a:r>
              <a:rPr dirty="0"/>
              <a:t>Title Text</a:t>
            </a:r>
          </a:p>
        </p:txBody>
      </p:sp>
      <p:sp>
        <p:nvSpPr>
          <p:cNvPr id="62" name="Shape 6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" name="Shape 11"/>
          <p:cNvSpPr/>
          <p:nvPr userDrawn="1"/>
        </p:nvSpPr>
        <p:spPr>
          <a:xfrm flipV="1">
            <a:off x="406400" y="1780193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/>
        </p:nvSpPr>
        <p:spPr>
          <a:xfrm flipV="1">
            <a:off x="266700" y="1437660"/>
            <a:ext cx="12192000" cy="263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0" name="Shape 70"/>
          <p:cNvSpPr>
            <a:spLocks noGrp="1"/>
          </p:cNvSpPr>
          <p:nvPr>
            <p:ph type="title"/>
          </p:nvPr>
        </p:nvSpPr>
        <p:spPr>
          <a:xfrm>
            <a:off x="266700" y="711200"/>
            <a:ext cx="12192000" cy="7239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1" name="Shape 71"/>
          <p:cNvSpPr>
            <a:spLocks noGrp="1"/>
          </p:cNvSpPr>
          <p:nvPr>
            <p:ph type="body" idx="1"/>
          </p:nvPr>
        </p:nvSpPr>
        <p:spPr>
          <a:xfrm>
            <a:off x="266700" y="1651000"/>
            <a:ext cx="12192000" cy="7796858"/>
          </a:xfrm>
          <a:prstGeom prst="rect">
            <a:avLst/>
          </a:prstGeom>
        </p:spPr>
        <p:txBody>
          <a:bodyPr/>
          <a:lstStyle>
            <a:lvl1pPr>
              <a:spcBef>
                <a:spcPts val="2600"/>
              </a:spcBef>
              <a:buClr>
                <a:schemeClr val="accent1"/>
              </a:buClr>
              <a:buChar char="▸"/>
              <a:defRPr>
                <a:solidFill>
                  <a:srgbClr val="222222"/>
                </a:solidFill>
              </a:defRPr>
            </a:lvl1pPr>
            <a:lvl2pPr>
              <a:spcBef>
                <a:spcPts val="2000"/>
              </a:spcBef>
              <a:buClr>
                <a:schemeClr val="accent1"/>
              </a:buClr>
              <a:buChar char="▸"/>
              <a:defRPr sz="3200">
                <a:solidFill>
                  <a:srgbClr val="3E4040"/>
                </a:solidFill>
              </a:defRPr>
            </a:lvl2pPr>
            <a:lvl3pPr>
              <a:spcBef>
                <a:spcPts val="1600"/>
              </a:spcBef>
              <a:buClr>
                <a:schemeClr val="accent1"/>
              </a:buClr>
              <a:buChar char="▸"/>
              <a:defRPr sz="2800">
                <a:solidFill>
                  <a:srgbClr val="3E4040"/>
                </a:solidFill>
              </a:defRPr>
            </a:lvl3pPr>
            <a:lvl4pPr>
              <a:spcBef>
                <a:spcPts val="1400"/>
              </a:spcBef>
              <a:buClr>
                <a:schemeClr val="accent1"/>
              </a:buClr>
              <a:buChar char="▸"/>
              <a:defRPr sz="2600">
                <a:solidFill>
                  <a:srgbClr val="3E4040"/>
                </a:solidFill>
              </a:defRPr>
            </a:lvl4pPr>
            <a:lvl5pPr>
              <a:spcBef>
                <a:spcPts val="1000"/>
              </a:spcBef>
              <a:buClr>
                <a:schemeClr val="accent1"/>
              </a:buClr>
              <a:buChar char="▸"/>
              <a:defRPr sz="2400">
                <a:solidFill>
                  <a:srgbClr val="3E4040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2" name="Shape 7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208048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build="p" animBg="1">
        <p:tmplLst>
          <p:tmpl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Title &amp; Bullets_wfig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/>
        </p:nvSpPr>
        <p:spPr>
          <a:xfrm flipV="1">
            <a:off x="266700" y="1437660"/>
            <a:ext cx="12192000" cy="263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0" name="Shape 70"/>
          <p:cNvSpPr>
            <a:spLocks noGrp="1"/>
          </p:cNvSpPr>
          <p:nvPr>
            <p:ph type="title"/>
          </p:nvPr>
        </p:nvSpPr>
        <p:spPr>
          <a:xfrm>
            <a:off x="266700" y="711200"/>
            <a:ext cx="12192000" cy="7239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1" name="Shape 71"/>
          <p:cNvSpPr>
            <a:spLocks noGrp="1"/>
          </p:cNvSpPr>
          <p:nvPr>
            <p:ph type="body" idx="1"/>
          </p:nvPr>
        </p:nvSpPr>
        <p:spPr>
          <a:xfrm>
            <a:off x="266700" y="1651000"/>
            <a:ext cx="6096000" cy="7796858"/>
          </a:xfrm>
          <a:prstGeom prst="rect">
            <a:avLst/>
          </a:prstGeom>
        </p:spPr>
        <p:txBody>
          <a:bodyPr/>
          <a:lstStyle>
            <a:lvl1pPr>
              <a:spcBef>
                <a:spcPts val="2600"/>
              </a:spcBef>
              <a:buClr>
                <a:schemeClr val="accent1"/>
              </a:buClr>
              <a:buChar char="▸"/>
              <a:defRPr>
                <a:solidFill>
                  <a:srgbClr val="222222"/>
                </a:solidFill>
              </a:defRPr>
            </a:lvl1pPr>
            <a:lvl2pPr>
              <a:spcBef>
                <a:spcPts val="2000"/>
              </a:spcBef>
              <a:buClr>
                <a:schemeClr val="accent1"/>
              </a:buClr>
              <a:buChar char="▸"/>
              <a:defRPr sz="3200">
                <a:solidFill>
                  <a:srgbClr val="3E4040"/>
                </a:solidFill>
              </a:defRPr>
            </a:lvl2pPr>
            <a:lvl3pPr>
              <a:spcBef>
                <a:spcPts val="1600"/>
              </a:spcBef>
              <a:buClr>
                <a:schemeClr val="accent1"/>
              </a:buClr>
              <a:buChar char="▸"/>
              <a:defRPr sz="2800">
                <a:solidFill>
                  <a:srgbClr val="3E4040"/>
                </a:solidFill>
              </a:defRPr>
            </a:lvl3pPr>
            <a:lvl4pPr>
              <a:spcBef>
                <a:spcPts val="1400"/>
              </a:spcBef>
              <a:buClr>
                <a:schemeClr val="accent1"/>
              </a:buClr>
              <a:buChar char="▸"/>
              <a:defRPr sz="2600">
                <a:solidFill>
                  <a:srgbClr val="3E4040"/>
                </a:solidFill>
              </a:defRPr>
            </a:lvl4pPr>
            <a:lvl5pPr>
              <a:spcBef>
                <a:spcPts val="1000"/>
              </a:spcBef>
              <a:buClr>
                <a:schemeClr val="accent1"/>
              </a:buClr>
              <a:buChar char="▸"/>
              <a:defRPr sz="2400">
                <a:solidFill>
                  <a:srgbClr val="3E4040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2" name="Shape 7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93110953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406400" y="723900"/>
            <a:ext cx="121920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rPr dirty="0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" name="Rectangle 4"/>
          <p:cNvSpPr/>
          <p:nvPr userDrawn="1"/>
        </p:nvSpPr>
        <p:spPr>
          <a:xfrm>
            <a:off x="309712" y="9125272"/>
            <a:ext cx="556434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i="0" u="none" strike="noStrike" cap="all" spc="0" baseline="0" dirty="0">
                <a:ln>
                  <a:noFill/>
                </a:ln>
                <a:solidFill>
                  <a:srgbClr val="A6AAA9"/>
                </a:solidFill>
                <a:uFillTx/>
                <a:latin typeface="Arial Narrow" panose="020B0606020202030204" pitchFamily="34" charset="0"/>
                <a:ea typeface="Arial Narrow" panose="020B0606020202030204" pitchFamily="34" charset="0"/>
                <a:cs typeface="Arial Narrow" panose="020B0606020202030204" pitchFamily="34" charset="0"/>
                <a:sym typeface="DIN Alternate"/>
              </a:rPr>
              <a:t>Copyright 2018, The University of Melbourne</a:t>
            </a:r>
            <a:endParaRPr lang="en-US" sz="2000" b="0" i="0" u="none" strike="noStrike" kern="1200" cap="all" spc="0" baseline="0" dirty="0">
              <a:ln>
                <a:noFill/>
              </a:ln>
              <a:solidFill>
                <a:srgbClr val="A6AAA9"/>
              </a:solidFill>
              <a:uFillTx/>
              <a:latin typeface="Arial Narrow" panose="020B0606020202030204" pitchFamily="34" charset="0"/>
              <a:ea typeface="Arial Narrow" panose="020B0606020202030204" pitchFamily="34" charset="0"/>
              <a:cs typeface="Arial Narrow" panose="020B0606020202030204" pitchFamily="34" charset="0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4" r:id="rId3"/>
    <p:sldLayoutId id="2147483659" r:id="rId4"/>
    <p:sldLayoutId id="2147483660" r:id="rId5"/>
  </p:sldLayoutIdLst>
  <p:transition spd="med"/>
  <p:txStyles>
    <p:titleStyle>
      <a:lvl1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>
              <a:lumMod val="75000"/>
            </a:schemeClr>
          </a:solidFill>
          <a:uFillTx/>
          <a:latin typeface="Arial Narrow" panose="020B0606020202030204" pitchFamily="34" charset="0"/>
          <a:ea typeface="+mn-ea"/>
          <a:cs typeface="+mn-cs"/>
          <a:sym typeface="DIN Condensed"/>
        </a:defRPr>
      </a:lvl1pPr>
      <a:lvl2pPr marL="0" marR="0" indent="2286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2pPr>
      <a:lvl3pPr marL="0" marR="0" indent="4572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3pPr>
      <a:lvl4pPr marL="0" marR="0" indent="6858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4pPr>
      <a:lvl5pPr marL="0" marR="0" indent="9144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5pPr>
      <a:lvl6pPr marL="0" marR="0" indent="11430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6pPr>
      <a:lvl7pPr marL="0" marR="0" indent="13716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7pPr>
      <a:lvl8pPr marL="0" marR="0" indent="16002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8pPr>
      <a:lvl9pPr marL="0" marR="0" indent="18288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9pPr>
    </p:titleStyle>
    <p:bodyStyle>
      <a:lvl1pPr marL="444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Century Schoolbook" panose="02040604050505020304" pitchFamily="18" charset="0"/>
          <a:ea typeface="Century Schoolbook" panose="02040604050505020304" pitchFamily="18" charset="0"/>
          <a:cs typeface="Century Schoolbook" panose="02040604050505020304" pitchFamily="18" charset="0"/>
          <a:sym typeface="Avenir Next Medium"/>
        </a:defRPr>
      </a:lvl1pPr>
      <a:lvl2pPr marL="889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Century Schoolbook" panose="02040604050505020304" pitchFamily="18" charset="0"/>
          <a:ea typeface="Century Schoolbook" panose="02040604050505020304" pitchFamily="18" charset="0"/>
          <a:cs typeface="Century Schoolbook" panose="02040604050505020304" pitchFamily="18" charset="0"/>
          <a:sym typeface="Avenir Next Medium"/>
        </a:defRPr>
      </a:lvl2pPr>
      <a:lvl3pPr marL="1333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Century Schoolbook" panose="02040604050505020304" pitchFamily="18" charset="0"/>
          <a:ea typeface="Century Schoolbook" panose="02040604050505020304" pitchFamily="18" charset="0"/>
          <a:cs typeface="Century Schoolbook" panose="02040604050505020304" pitchFamily="18" charset="0"/>
          <a:sym typeface="Avenir Next Medium"/>
        </a:defRPr>
      </a:lvl3pPr>
      <a:lvl4pPr marL="1778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Century Schoolbook" panose="02040604050505020304" pitchFamily="18" charset="0"/>
          <a:ea typeface="Century Schoolbook" panose="02040604050505020304" pitchFamily="18" charset="0"/>
          <a:cs typeface="Century Schoolbook" panose="02040604050505020304" pitchFamily="18" charset="0"/>
          <a:sym typeface="Avenir Next Medium"/>
        </a:defRPr>
      </a:lvl4pPr>
      <a:lvl5pPr marL="2222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Century Schoolbook" panose="02040604050505020304" pitchFamily="18" charset="0"/>
          <a:ea typeface="Century Schoolbook" panose="02040604050505020304" pitchFamily="18" charset="0"/>
          <a:cs typeface="Century Schoolbook" panose="02040604050505020304" pitchFamily="18" charset="0"/>
          <a:sym typeface="Avenir Next Medium"/>
        </a:defRPr>
      </a:lvl5pPr>
      <a:lvl6pPr marL="2667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3111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3556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4000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1pPr>
      <a:lvl2pPr marL="0" marR="0" indent="228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2pPr>
      <a:lvl3pPr marL="0" marR="0" indent="457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3pPr>
      <a:lvl4pPr marL="0" marR="0" indent="685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4pPr>
      <a:lvl5pPr marL="0" marR="0" indent="9144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5pPr>
      <a:lvl6pPr marL="0" marR="0" indent="11430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6pPr>
      <a:lvl7pPr marL="0" marR="0" indent="1371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7pPr>
      <a:lvl8pPr marL="0" marR="0" indent="1600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8pPr>
      <a:lvl9pPr marL="0" marR="0" indent="1828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lI-M7O_bRNg" TargetMode="External"/><Relationship Id="rId2" Type="http://schemas.openxmlformats.org/officeDocument/2006/relationships/hyperlink" Target="https://www.youtube.com/watch?v=FC3IryWr4c8" TargetMode="Externa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tiff"/><Relationship Id="rId5" Type="http://schemas.openxmlformats.org/officeDocument/2006/relationships/image" Target="../media/image5.tiff"/><Relationship Id="rId4" Type="http://schemas.openxmlformats.org/officeDocument/2006/relationships/image" Target="../media/image4.tif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/>
          </p:cNvSpPr>
          <p:nvPr>
            <p:ph type="ctrTitle"/>
          </p:nvPr>
        </p:nvSpPr>
        <p:spPr>
          <a:xfrm>
            <a:off x="406400" y="6315720"/>
            <a:ext cx="12192000" cy="2705100"/>
          </a:xfrm>
          <a:prstGeom prst="rect">
            <a:avLst/>
          </a:prstGeom>
        </p:spPr>
        <p:txBody>
          <a:bodyPr>
            <a:normAutofit/>
          </a:bodyPr>
          <a:lstStyle>
            <a:lvl1pPr defTabSz="350520">
              <a:defRPr sz="10200"/>
            </a:lvl1pPr>
          </a:lstStyle>
          <a:p>
            <a:r>
              <a:rPr lang="en-AU" sz="7200" dirty="0">
                <a:solidFill>
                  <a:schemeClr val="accent1">
                    <a:lumMod val="75000"/>
                  </a:schemeClr>
                </a:solidFill>
              </a:rPr>
              <a:t>Subject Overview</a:t>
            </a:r>
            <a:endParaRPr sz="7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79" name="Shape 179"/>
          <p:cNvSpPr>
            <a:spLocks noGrp="1"/>
          </p:cNvSpPr>
          <p:nvPr>
            <p:ph type="subTitle" sz="quarter" idx="1"/>
          </p:nvPr>
        </p:nvSpPr>
        <p:spPr>
          <a:xfrm>
            <a:off x="408329" y="4172631"/>
            <a:ext cx="12192000" cy="1803400"/>
          </a:xfrm>
          <a:prstGeom prst="rect">
            <a:avLst/>
          </a:prstGeom>
        </p:spPr>
        <p:txBody>
          <a:bodyPr/>
          <a:lstStyle>
            <a:lvl1pPr>
              <a:defRPr sz="4500">
                <a:solidFill>
                  <a:srgbClr val="838787"/>
                </a:solidFill>
              </a:defRPr>
            </a:lvl1pPr>
            <a:lvl2pPr>
              <a:defRPr sz="2900">
                <a:solidFill>
                  <a:srgbClr val="838787"/>
                </a:solidFill>
              </a:defRPr>
            </a:lvl2pPr>
          </a:lstStyle>
          <a:p>
            <a:r>
              <a:rPr lang="en-AU" dirty="0"/>
              <a:t>COMP90042 LECTURE 1 a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9616" y="695896"/>
            <a:ext cx="5638941" cy="396488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Python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Making extensive use of python</a:t>
            </a:r>
          </a:p>
          <a:p>
            <a:pPr lvl="1"/>
            <a:r>
              <a:rPr lang="en-AU" dirty="0"/>
              <a:t>workshops feature programming challenges</a:t>
            </a:r>
          </a:p>
          <a:p>
            <a:pPr lvl="1"/>
            <a:r>
              <a:rPr lang="en-AU" dirty="0"/>
              <a:t>provided as interactive ‘notebooks’ for workshops</a:t>
            </a:r>
          </a:p>
          <a:p>
            <a:pPr lvl="1"/>
            <a:r>
              <a:rPr lang="en-AU" dirty="0"/>
              <a:t>homework and project in python</a:t>
            </a:r>
          </a:p>
          <a:p>
            <a:r>
              <a:rPr lang="en-AU" dirty="0"/>
              <a:t>Using several great python libraries</a:t>
            </a:r>
          </a:p>
          <a:p>
            <a:pPr lvl="1"/>
            <a:r>
              <a:rPr lang="en-AU" dirty="0"/>
              <a:t>NLTK (text processing)</a:t>
            </a:r>
          </a:p>
          <a:p>
            <a:pPr lvl="1"/>
            <a:r>
              <a:rPr lang="en-AU" dirty="0" err="1"/>
              <a:t>Numpy</a:t>
            </a:r>
            <a:r>
              <a:rPr lang="en-AU" dirty="0"/>
              <a:t>, </a:t>
            </a:r>
            <a:r>
              <a:rPr lang="en-AU" dirty="0" err="1"/>
              <a:t>Scipy</a:t>
            </a:r>
            <a:r>
              <a:rPr lang="en-AU" dirty="0"/>
              <a:t>, </a:t>
            </a:r>
            <a:r>
              <a:rPr lang="en-AU" dirty="0" err="1"/>
              <a:t>Matplotlib</a:t>
            </a:r>
            <a:r>
              <a:rPr lang="en-AU" dirty="0"/>
              <a:t> (maths, plotting)</a:t>
            </a:r>
          </a:p>
          <a:p>
            <a:pPr lvl="1"/>
            <a:r>
              <a:rPr lang="en-AU" dirty="0" err="1"/>
              <a:t>Scikit</a:t>
            </a:r>
            <a:r>
              <a:rPr lang="en-AU" dirty="0"/>
              <a:t>-Learn (machine learning tools)</a:t>
            </a:r>
          </a:p>
        </p:txBody>
      </p:sp>
    </p:spTree>
    <p:extLst>
      <p:ext uri="{BB962C8B-B14F-4D97-AF65-F5344CB8AC3E}">
        <p14:creationId xmlns:p14="http://schemas.microsoft.com/office/powerpoint/2010/main" val="1612221459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Python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Python ‘</a:t>
            </a:r>
            <a:r>
              <a:rPr lang="en-AU" i="1" dirty="0"/>
              <a:t>Canopy EPD</a:t>
            </a:r>
            <a:r>
              <a:rPr lang="en-AU" dirty="0"/>
              <a:t>’ installed on workshop machines</a:t>
            </a:r>
          </a:p>
          <a:p>
            <a:pPr lvl="1"/>
            <a:r>
              <a:rPr lang="en-AU" dirty="0"/>
              <a:t>Can use this at home (free download, but register with your </a:t>
            </a:r>
            <a:r>
              <a:rPr lang="en-AU" dirty="0" err="1"/>
              <a:t>unimelb</a:t>
            </a:r>
            <a:r>
              <a:rPr lang="en-AU" dirty="0"/>
              <a:t> email)</a:t>
            </a:r>
          </a:p>
          <a:p>
            <a:pPr lvl="1"/>
            <a:r>
              <a:rPr lang="en-AU" dirty="0"/>
              <a:t>Based on Python 2.7</a:t>
            </a:r>
          </a:p>
          <a:p>
            <a:r>
              <a:rPr lang="en-AU" dirty="0"/>
              <a:t>New to Python?</a:t>
            </a:r>
          </a:p>
          <a:p>
            <a:pPr lvl="1"/>
            <a:r>
              <a:rPr lang="en-AU" dirty="0"/>
              <a:t>Expected to pick this up during the subject, on your own time</a:t>
            </a:r>
          </a:p>
          <a:p>
            <a:pPr lvl="1"/>
            <a:r>
              <a:rPr lang="en-AU"/>
              <a:t>Learning resources on the LMS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9478619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Why process text?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AU" dirty="0"/>
              <a:t>Masses of information ‘trapped’ in unstructured text</a:t>
            </a:r>
          </a:p>
          <a:p>
            <a:pPr lvl="1"/>
            <a:r>
              <a:rPr lang="en-AU" dirty="0"/>
              <a:t>How can we find this information? </a:t>
            </a:r>
          </a:p>
          <a:p>
            <a:pPr lvl="1"/>
            <a:r>
              <a:rPr lang="en-AU" dirty="0"/>
              <a:t>Let computers automatically reason over this data?</a:t>
            </a:r>
          </a:p>
          <a:p>
            <a:pPr lvl="1"/>
            <a:r>
              <a:rPr lang="en-AU" dirty="0"/>
              <a:t>First need to understand the structure, find important elements and relations, </a:t>
            </a:r>
            <a:r>
              <a:rPr lang="en-AU" dirty="0" err="1"/>
              <a:t>etc</a:t>
            </a:r>
            <a:r>
              <a:rPr lang="is-IS" dirty="0"/>
              <a:t>…</a:t>
            </a:r>
          </a:p>
          <a:p>
            <a:pPr lvl="1"/>
            <a:r>
              <a:rPr lang="is-IS" dirty="0"/>
              <a:t>Over 1000s of languages....</a:t>
            </a:r>
          </a:p>
          <a:p>
            <a:r>
              <a:rPr lang="en-AU" dirty="0"/>
              <a:t>Challenges</a:t>
            </a:r>
          </a:p>
          <a:p>
            <a:pPr lvl="1"/>
            <a:r>
              <a:rPr lang="en-AU" dirty="0"/>
              <a:t>Search, displaying results</a:t>
            </a:r>
          </a:p>
          <a:p>
            <a:pPr lvl="1"/>
            <a:r>
              <a:rPr lang="en-AU" dirty="0"/>
              <a:t>Information extraction</a:t>
            </a:r>
          </a:p>
          <a:p>
            <a:pPr lvl="1"/>
            <a:r>
              <a:rPr lang="en-AU" dirty="0"/>
              <a:t>Translation</a:t>
            </a:r>
          </a:p>
          <a:p>
            <a:pPr lvl="1"/>
            <a:r>
              <a:rPr lang="en-AU" dirty="0"/>
              <a:t>Question answering</a:t>
            </a:r>
          </a:p>
          <a:p>
            <a:pPr lvl="1"/>
            <a:r>
              <a:rPr lang="is-IS" dirty="0"/>
              <a:t>…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46276763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A Motivating application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IBM ‘Watson’ system for Question Answering</a:t>
            </a:r>
          </a:p>
          <a:p>
            <a:pPr lvl="1"/>
            <a:r>
              <a:rPr lang="en-AU" dirty="0"/>
              <a:t>QA over large text collections </a:t>
            </a:r>
          </a:p>
          <a:p>
            <a:pPr lvl="2"/>
            <a:r>
              <a:rPr lang="en-AU" dirty="0"/>
              <a:t>Incorporating speech recognition, speech synthesis and more</a:t>
            </a:r>
          </a:p>
          <a:p>
            <a:pPr lvl="1"/>
            <a:r>
              <a:rPr lang="en-AU" dirty="0">
                <a:hlinkClick r:id="rId2"/>
              </a:rPr>
              <a:t>https://www.youtube.com/watch?v=FC3IryWr4c8</a:t>
            </a:r>
            <a:endParaRPr lang="en-AU" dirty="0"/>
          </a:p>
          <a:p>
            <a:pPr lvl="1"/>
            <a:r>
              <a:rPr lang="en-AU" dirty="0">
                <a:hlinkClick r:id="rId3"/>
              </a:rPr>
              <a:t>https://www.youtube.com/watch?v=lI-M7O_bRNg</a:t>
            </a:r>
            <a:r>
              <a:rPr lang="en-AU" dirty="0"/>
              <a:t> </a:t>
            </a:r>
            <a:br>
              <a:rPr lang="en-AU" dirty="0"/>
            </a:br>
            <a:r>
              <a:rPr lang="en-AU" dirty="0"/>
              <a:t>(from 3:30-4:30)</a:t>
            </a:r>
          </a:p>
          <a:p>
            <a:r>
              <a:rPr lang="en-AU" dirty="0"/>
              <a:t>Research behind Watson is </a:t>
            </a:r>
            <a:r>
              <a:rPr lang="en-AU" i="1" dirty="0"/>
              <a:t>not</a:t>
            </a:r>
            <a:r>
              <a:rPr lang="en-AU" dirty="0"/>
              <a:t> revolutionary</a:t>
            </a:r>
          </a:p>
          <a:p>
            <a:pPr lvl="1"/>
            <a:r>
              <a:rPr lang="en-AU" dirty="0"/>
              <a:t>But this is a transformative result in the history of AI</a:t>
            </a:r>
          </a:p>
          <a:p>
            <a:pPr lvl="1"/>
            <a:r>
              <a:rPr lang="en-AU" dirty="0"/>
              <a:t>Combines cutting-edge text processing components with large text collections and high performance computing</a:t>
            </a:r>
          </a:p>
        </p:txBody>
      </p:sp>
    </p:spTree>
    <p:extLst>
      <p:ext uri="{BB962C8B-B14F-4D97-AF65-F5344CB8AC3E}">
        <p14:creationId xmlns:p14="http://schemas.microsoft.com/office/powerpoint/2010/main" val="1205187433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Course overview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AU" b="1" dirty="0"/>
              <a:t>Text processing</a:t>
            </a:r>
          </a:p>
          <a:p>
            <a:r>
              <a:rPr lang="en-AU" dirty="0"/>
              <a:t>Machine learning from words and documents</a:t>
            </a:r>
          </a:p>
          <a:p>
            <a:r>
              <a:rPr lang="en-AU" dirty="0"/>
              <a:t>Structure prediction, words as sequences and trees</a:t>
            </a:r>
          </a:p>
          <a:p>
            <a:pPr marL="0" indent="0">
              <a:buNone/>
            </a:pPr>
            <a:r>
              <a:rPr lang="en-AU" b="1" dirty="0"/>
              <a:t>Search</a:t>
            </a:r>
          </a:p>
          <a:p>
            <a:r>
              <a:rPr lang="en-AU" dirty="0"/>
              <a:t>Efficient information retrieval</a:t>
            </a:r>
          </a:p>
          <a:p>
            <a:r>
              <a:rPr lang="en-AU" dirty="0"/>
              <a:t>Exploiting the structure of the web </a:t>
            </a:r>
          </a:p>
          <a:p>
            <a:pPr marL="0" indent="0">
              <a:buNone/>
            </a:pPr>
            <a:r>
              <a:rPr lang="en-AU" b="1" dirty="0"/>
              <a:t>End tasks</a:t>
            </a:r>
          </a:p>
          <a:p>
            <a:r>
              <a:rPr lang="en-AU" dirty="0"/>
              <a:t>Translation, information extraction, question answering</a:t>
            </a:r>
          </a:p>
        </p:txBody>
      </p:sp>
    </p:spTree>
    <p:extLst>
      <p:ext uri="{BB962C8B-B14F-4D97-AF65-F5344CB8AC3E}">
        <p14:creationId xmlns:p14="http://schemas.microsoft.com/office/powerpoint/2010/main" val="58373258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Prerequisites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COMP90049 / COMP30018 “Knowledge Technologies” or COMP30027 “Machine Learning”</a:t>
            </a:r>
          </a:p>
          <a:p>
            <a:r>
              <a:rPr lang="en-AU" dirty="0"/>
              <a:t>Some Python programming experience</a:t>
            </a:r>
          </a:p>
          <a:p>
            <a:r>
              <a:rPr lang="en-AU" dirty="0"/>
              <a:t>No knowledge of linguistics or advanced mathematics is assumed</a:t>
            </a:r>
          </a:p>
          <a:p>
            <a:r>
              <a:rPr lang="en-AU" dirty="0"/>
              <a:t>Caveats </a:t>
            </a:r>
            <a:r>
              <a:rPr lang="mr-IN" dirty="0"/>
              <a:t>–</a:t>
            </a:r>
            <a:r>
              <a:rPr lang="en-AU" dirty="0"/>
              <a:t> Not “vanilla” computer science</a:t>
            </a:r>
          </a:p>
          <a:p>
            <a:pPr lvl="1"/>
            <a:r>
              <a:rPr lang="en-AU" dirty="0"/>
              <a:t>Involves some basic linguistics, e.g., syntax and morphology</a:t>
            </a:r>
          </a:p>
          <a:p>
            <a:pPr lvl="1"/>
            <a:r>
              <a:rPr lang="en-AU" dirty="0"/>
              <a:t>Requires some maths, e.g., algebra, optimisation, linear algebra, dynamic programming</a:t>
            </a:r>
          </a:p>
          <a:p>
            <a:endParaRPr lang="en-AU" dirty="0"/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0480382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Expectations and outcomes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Expectations </a:t>
            </a:r>
          </a:p>
          <a:p>
            <a:pPr lvl="1"/>
            <a:r>
              <a:rPr lang="en-US" dirty="0"/>
              <a:t>develop Python skills</a:t>
            </a:r>
          </a:p>
          <a:p>
            <a:pPr lvl="1"/>
            <a:r>
              <a:rPr lang="en-US" dirty="0"/>
              <a:t>keep up with readings </a:t>
            </a:r>
          </a:p>
          <a:p>
            <a:pPr lvl="1"/>
            <a:r>
              <a:rPr lang="en-US" dirty="0"/>
              <a:t>classroom participation </a:t>
            </a:r>
          </a:p>
          <a:p>
            <a:r>
              <a:rPr lang="en-US" dirty="0"/>
              <a:t>Outcomes </a:t>
            </a:r>
          </a:p>
          <a:p>
            <a:pPr lvl="1"/>
            <a:r>
              <a:rPr lang="en-US" dirty="0"/>
              <a:t>Practical familiarity with range of text analysis technologies </a:t>
            </a:r>
          </a:p>
          <a:p>
            <a:pPr lvl="1"/>
            <a:r>
              <a:rPr lang="en-US" dirty="0"/>
              <a:t>Understanding of theoretical models underlying these tools</a:t>
            </a:r>
          </a:p>
          <a:p>
            <a:pPr lvl="1"/>
            <a:r>
              <a:rPr lang="en-US" dirty="0"/>
              <a:t>Competence in reading research literature</a:t>
            </a:r>
          </a:p>
        </p:txBody>
      </p:sp>
    </p:spTree>
    <p:extLst>
      <p:ext uri="{BB962C8B-B14F-4D97-AF65-F5344CB8AC3E}">
        <p14:creationId xmlns:p14="http://schemas.microsoft.com/office/powerpoint/2010/main" val="2415048844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Assessment: </a:t>
            </a:r>
            <a:r>
              <a:rPr lang="en-US" dirty="0"/>
              <a:t>Assignments and Exam </a:t>
            </a:r>
            <a:br>
              <a:rPr lang="en-US" dirty="0"/>
            </a:b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6700" y="1651000"/>
            <a:ext cx="12192000" cy="776230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Homework (20% total = 4 × 5% each)</a:t>
            </a:r>
          </a:p>
          <a:p>
            <a:pPr lvl="1"/>
            <a:r>
              <a:rPr lang="en-US" dirty="0"/>
              <a:t>Small activities building on workshop</a:t>
            </a:r>
          </a:p>
          <a:p>
            <a:pPr lvl="1"/>
            <a:r>
              <a:rPr lang="en-US" dirty="0"/>
              <a:t>Released every 2-3 weeks, due the following week</a:t>
            </a:r>
          </a:p>
          <a:p>
            <a:r>
              <a:rPr lang="en-US" dirty="0"/>
              <a:t>Project (30% total) </a:t>
            </a:r>
          </a:p>
          <a:p>
            <a:pPr lvl="1"/>
            <a:r>
              <a:rPr lang="en-US" dirty="0"/>
              <a:t>Individual work </a:t>
            </a:r>
          </a:p>
          <a:p>
            <a:pPr lvl="1"/>
            <a:r>
              <a:rPr lang="en-US" dirty="0"/>
              <a:t>Released after Easter &amp; due near end of semester</a:t>
            </a:r>
          </a:p>
          <a:p>
            <a:r>
              <a:rPr lang="en-US" dirty="0"/>
              <a:t>Exam (50%) </a:t>
            </a:r>
          </a:p>
          <a:p>
            <a:pPr lvl="1"/>
            <a:r>
              <a:rPr lang="en-US" dirty="0"/>
              <a:t>two hour, closed book </a:t>
            </a:r>
          </a:p>
          <a:p>
            <a:pPr lvl="1"/>
            <a:r>
              <a:rPr lang="en-US" dirty="0"/>
              <a:t>covers content from lectures, workshop </a:t>
            </a:r>
            <a:r>
              <a:rPr lang="en-US" b="1" dirty="0"/>
              <a:t>and prescribed reading </a:t>
            </a:r>
          </a:p>
          <a:p>
            <a:r>
              <a:rPr lang="en-US" b="1" dirty="0">
                <a:solidFill>
                  <a:srgbClr val="FF0000"/>
                </a:solidFill>
                <a:effectLst/>
              </a:rPr>
              <a:t>Hurdle</a:t>
            </a:r>
            <a:r>
              <a:rPr lang="en-US" dirty="0">
                <a:solidFill>
                  <a:srgbClr val="FF0000"/>
                </a:solidFill>
                <a:effectLst/>
              </a:rPr>
              <a:t> </a:t>
            </a:r>
            <a:r>
              <a:rPr lang="en-US" dirty="0">
                <a:effectLst/>
              </a:rPr>
              <a:t>&gt;50% exam, and &gt;50% on homework + project</a:t>
            </a:r>
          </a:p>
        </p:txBody>
      </p:sp>
    </p:spTree>
    <p:extLst>
      <p:ext uri="{BB962C8B-B14F-4D97-AF65-F5344CB8AC3E}">
        <p14:creationId xmlns:p14="http://schemas.microsoft.com/office/powerpoint/2010/main" val="928415215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Teaching Staff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6700" y="1662566"/>
            <a:ext cx="12192000" cy="7796858"/>
          </a:xfrm>
        </p:spPr>
        <p:txBody>
          <a:bodyPr/>
          <a:lstStyle/>
          <a:p>
            <a:r>
              <a:rPr lang="en-US" dirty="0"/>
              <a:t>Lecturers </a:t>
            </a:r>
          </a:p>
          <a:p>
            <a:pPr lvl="1"/>
            <a:r>
              <a:rPr lang="en-US" dirty="0"/>
              <a:t>Daniel Beck			Trevor Cohn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Teaching Assistants					 			</a:t>
            </a:r>
            <a:br>
              <a:rPr lang="en-US" dirty="0"/>
            </a:br>
            <a:endParaRPr lang="en-US" dirty="0">
              <a:effectLst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0232" y="3004592"/>
            <a:ext cx="2186143" cy="2363398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877833" y="8356694"/>
            <a:ext cx="130676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Helvetica Neue" panose="02000503000000020004" pitchFamily="2" charset="0"/>
              </a:rPr>
              <a:t>Ekaterina</a:t>
            </a:r>
            <a:br>
              <a:rPr lang="en-US" sz="2800" dirty="0"/>
            </a:br>
            <a:r>
              <a:rPr lang="en-US" dirty="0" err="1">
                <a:solidFill>
                  <a:srgbClr val="333333"/>
                </a:solidFill>
                <a:latin typeface="Helvetica Neue" panose="02000503000000020004" pitchFamily="2" charset="0"/>
              </a:rPr>
              <a:t>Vylomova</a:t>
            </a:r>
            <a:endParaRPr lang="en-US" dirty="0">
              <a:solidFill>
                <a:srgbClr val="333333"/>
              </a:solidFill>
              <a:latin typeface="Helvetica Neue" panose="02000503000000020004" pitchFamily="2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0421667" y="8593940"/>
            <a:ext cx="151436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Helvetica Neue" panose="02000503000000020004" pitchFamily="2" charset="0"/>
              </a:rPr>
              <a:t>Yuan Li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4808" y="6337969"/>
            <a:ext cx="1512168" cy="214223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3A52909-7597-0449-99A0-E3F5237026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768" y="6465538"/>
            <a:ext cx="1927236" cy="192723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5BF5A44-36D9-E14B-9FFC-45FDDAC664D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427" t="3044" r="35579" b="36612"/>
          <a:stretch/>
        </p:blipFill>
        <p:spPr>
          <a:xfrm>
            <a:off x="1365195" y="3004592"/>
            <a:ext cx="2232248" cy="236339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AF6E218-9F33-F544-9B6A-D38E0082605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47223" y="6472002"/>
            <a:ext cx="1884030" cy="188403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1D5EE2B-F375-BD44-888B-A1918928FB14}"/>
              </a:ext>
            </a:extLst>
          </p:cNvPr>
          <p:cNvSpPr/>
          <p:nvPr/>
        </p:nvSpPr>
        <p:spPr>
          <a:xfrm>
            <a:off x="3056551" y="8575114"/>
            <a:ext cx="33169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err="1">
                <a:solidFill>
                  <a:srgbClr val="333333"/>
                </a:solidFill>
                <a:latin typeface="Helvetica Neue" panose="02000503000000020004" pitchFamily="2" charset="0"/>
              </a:rPr>
              <a:t>Shivashankar</a:t>
            </a:r>
            <a:r>
              <a:rPr lang="en-AU" dirty="0">
                <a:solidFill>
                  <a:srgbClr val="333333"/>
                </a:solidFill>
                <a:latin typeface="Helvetica Neue" panose="02000503000000020004" pitchFamily="2" charset="0"/>
              </a:rPr>
              <a:t> Subramanian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DBA7DD2-EAC9-2546-9872-D37065334D6D}"/>
              </a:ext>
            </a:extLst>
          </p:cNvPr>
          <p:cNvSpPr/>
          <p:nvPr/>
        </p:nvSpPr>
        <p:spPr>
          <a:xfrm>
            <a:off x="6646416" y="8575114"/>
            <a:ext cx="257955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solidFill>
                  <a:srgbClr val="333333"/>
                </a:solidFill>
                <a:latin typeface="Helvetica Neue" panose="02000503000000020004" pitchFamily="2" charset="0"/>
              </a:rPr>
              <a:t> Andrei </a:t>
            </a:r>
            <a:r>
              <a:rPr lang="en-AU" dirty="0" err="1">
                <a:solidFill>
                  <a:srgbClr val="333333"/>
                </a:solidFill>
                <a:latin typeface="Helvetica Neue" panose="02000503000000020004" pitchFamily="2" charset="0"/>
              </a:rPr>
              <a:t>Shcherbakov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718563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Course overview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AU" b="1" dirty="0"/>
              <a:t>Introduction to text processing</a:t>
            </a:r>
          </a:p>
          <a:p>
            <a:r>
              <a:rPr lang="en-AU" dirty="0"/>
              <a:t>Text classification, word meaning and document representations</a:t>
            </a:r>
          </a:p>
          <a:p>
            <a:pPr marL="0" indent="0">
              <a:buNone/>
            </a:pPr>
            <a:r>
              <a:rPr lang="en-AU" b="1" dirty="0"/>
              <a:t>Structure learning</a:t>
            </a:r>
          </a:p>
          <a:p>
            <a:r>
              <a:rPr lang="en-AU" dirty="0"/>
              <a:t>Sequence tagging, n-gram language modelling, parsing &amp; translation</a:t>
            </a:r>
          </a:p>
          <a:p>
            <a:pPr marL="0" indent="0">
              <a:buNone/>
            </a:pPr>
            <a:r>
              <a:rPr lang="en-AU" b="1" dirty="0"/>
              <a:t>Information Retrieval</a:t>
            </a:r>
          </a:p>
          <a:p>
            <a:r>
              <a:rPr lang="en-AU" dirty="0"/>
              <a:t>Vector space model, efficient indexing, query expansion and using the web as a graph</a:t>
            </a:r>
          </a:p>
          <a:p>
            <a:pPr marL="0" indent="0">
              <a:buNone/>
            </a:pPr>
            <a:r>
              <a:rPr lang="en-AU" b="1" dirty="0"/>
              <a:t>Larger tasks in Text Analysis</a:t>
            </a:r>
          </a:p>
          <a:p>
            <a:r>
              <a:rPr lang="en-AU" dirty="0"/>
              <a:t>Information extraction, question answering</a:t>
            </a:r>
          </a:p>
        </p:txBody>
      </p:sp>
    </p:spTree>
    <p:extLst>
      <p:ext uri="{BB962C8B-B14F-4D97-AF65-F5344CB8AC3E}">
        <p14:creationId xmlns:p14="http://schemas.microsoft.com/office/powerpoint/2010/main" val="2439395620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Recommended Texts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Use a mixture of texts, mainly:</a:t>
            </a:r>
          </a:p>
          <a:p>
            <a:pPr lvl="1"/>
            <a:r>
              <a:rPr lang="en-US" i="1" dirty="0"/>
              <a:t>Daniel </a:t>
            </a:r>
            <a:r>
              <a:rPr lang="en-US" i="1" dirty="0" err="1"/>
              <a:t>Jurafsky</a:t>
            </a:r>
            <a:r>
              <a:rPr lang="en-US" i="1" dirty="0"/>
              <a:t> and James H. Martin</a:t>
            </a:r>
            <a:r>
              <a:rPr lang="en-US" dirty="0"/>
              <a:t>, Speech and Language </a:t>
            </a:r>
            <a:r>
              <a:rPr lang="en-US" sz="3600" dirty="0"/>
              <a:t>Processing, 2</a:t>
            </a:r>
            <a:r>
              <a:rPr lang="en-US" sz="3600" baseline="30000" dirty="0"/>
              <a:t>nd</a:t>
            </a:r>
            <a:r>
              <a:rPr lang="en-US" sz="3600" dirty="0"/>
              <a:t> &amp; 3</a:t>
            </a:r>
            <a:r>
              <a:rPr lang="en-US" sz="3600" baseline="30000" dirty="0"/>
              <a:t>rd</a:t>
            </a:r>
            <a:r>
              <a:rPr lang="en-US" sz="3600" dirty="0"/>
              <a:t> eds., Prentice Hall. 2009 (out of print) &amp; 2018 draft (</a:t>
            </a:r>
            <a:r>
              <a:rPr lang="en-US" sz="3600" u="sng" dirty="0"/>
              <a:t>free online</a:t>
            </a:r>
            <a:r>
              <a:rPr lang="en-US" sz="3600" dirty="0"/>
              <a:t>). </a:t>
            </a:r>
          </a:p>
          <a:p>
            <a:r>
              <a:rPr lang="en-US" dirty="0"/>
              <a:t>And dip into other texts, including:</a:t>
            </a:r>
          </a:p>
          <a:p>
            <a:pPr lvl="1"/>
            <a:r>
              <a:rPr lang="en-US" i="1" dirty="0"/>
              <a:t>Manning et al, </a:t>
            </a:r>
            <a:r>
              <a:rPr lang="en-US" dirty="0"/>
              <a:t>2008,</a:t>
            </a:r>
            <a:r>
              <a:rPr lang="en-US" i="1" dirty="0"/>
              <a:t> </a:t>
            </a:r>
            <a:r>
              <a:rPr lang="en-US" dirty="0"/>
              <a:t>Information Retrieval (</a:t>
            </a:r>
            <a:r>
              <a:rPr lang="en-US" u="sng" dirty="0"/>
              <a:t>free online</a:t>
            </a:r>
            <a:r>
              <a:rPr lang="en-US" dirty="0"/>
              <a:t>)</a:t>
            </a:r>
          </a:p>
          <a:p>
            <a:pPr lvl="1"/>
            <a:r>
              <a:rPr lang="en-US" i="1" dirty="0"/>
              <a:t>Koehn,</a:t>
            </a:r>
            <a:r>
              <a:rPr lang="en-US" dirty="0"/>
              <a:t> 2009, Machine Translation (library </a:t>
            </a:r>
            <a:r>
              <a:rPr lang="en-US" dirty="0" err="1"/>
              <a:t>ebook</a:t>
            </a:r>
            <a:r>
              <a:rPr lang="en-US" dirty="0"/>
              <a:t>)</a:t>
            </a:r>
            <a:endParaRPr lang="en-US" i="1" dirty="0"/>
          </a:p>
          <a:p>
            <a:r>
              <a:rPr lang="en-US" dirty="0">
                <a:effectLst/>
              </a:rPr>
              <a:t>Recommended for learning python:</a:t>
            </a:r>
          </a:p>
          <a:p>
            <a:pPr lvl="1"/>
            <a:r>
              <a:rPr lang="en-US" i="1" dirty="0"/>
              <a:t>Steven Bird, Ewan Klein and Edward </a:t>
            </a:r>
            <a:r>
              <a:rPr lang="en-US" i="1" dirty="0" err="1"/>
              <a:t>Loper</a:t>
            </a:r>
            <a:r>
              <a:rPr lang="en-US" dirty="0"/>
              <a:t>, Natural Language Processing with Python, O’Reilly, 2009. </a:t>
            </a:r>
            <a:br>
              <a:rPr lang="en-US" dirty="0"/>
            </a:br>
            <a:r>
              <a:rPr lang="en-US" dirty="0"/>
              <a:t>(</a:t>
            </a:r>
            <a:r>
              <a:rPr lang="en-US" u="sng" dirty="0"/>
              <a:t>free online</a:t>
            </a:r>
            <a:r>
              <a:rPr lang="en-US" dirty="0"/>
              <a:t>)</a:t>
            </a:r>
          </a:p>
          <a:p>
            <a:r>
              <a:rPr lang="en-US" dirty="0"/>
              <a:t>Reading links or PDFs will be posted to website/LMS</a:t>
            </a:r>
          </a:p>
        </p:txBody>
      </p:sp>
    </p:spTree>
    <p:extLst>
      <p:ext uri="{BB962C8B-B14F-4D97-AF65-F5344CB8AC3E}">
        <p14:creationId xmlns:p14="http://schemas.microsoft.com/office/powerpoint/2010/main" val="350125216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Contact hours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Lectures</a:t>
            </a:r>
          </a:p>
          <a:p>
            <a:pPr lvl="1"/>
            <a:r>
              <a:rPr lang="en-US" dirty="0"/>
              <a:t>Tue 4:15-5:15pm  	</a:t>
            </a:r>
            <a:r>
              <a:rPr lang="en-AU" dirty="0"/>
              <a:t>Redmond Barry-200 (Rivett Theatre)</a:t>
            </a:r>
            <a:endParaRPr lang="en-US" dirty="0"/>
          </a:p>
          <a:p>
            <a:pPr lvl="1"/>
            <a:r>
              <a:rPr lang="en-US" dirty="0"/>
              <a:t>Wed 3:15-4:15pm 	</a:t>
            </a:r>
            <a:r>
              <a:rPr lang="en-AU" dirty="0"/>
              <a:t>Redmond Barry-101 (Lyle Theatre)</a:t>
            </a:r>
            <a:endParaRPr lang="en-US" dirty="0"/>
          </a:p>
          <a:p>
            <a:r>
              <a:rPr lang="en-US" dirty="0"/>
              <a:t>Workshops: several on Mon/Tue/Wed/Fri</a:t>
            </a:r>
          </a:p>
          <a:p>
            <a:r>
              <a:rPr lang="en-US" dirty="0"/>
              <a:t>Office hour, casual drop in session</a:t>
            </a:r>
          </a:p>
          <a:p>
            <a:pPr lvl="1"/>
            <a:r>
              <a:rPr lang="en-US" dirty="0"/>
              <a:t>Bring any questions you have to Daniel / Trevor</a:t>
            </a:r>
          </a:p>
          <a:p>
            <a:pPr lvl="1"/>
            <a:r>
              <a:rPr lang="en-US" dirty="0"/>
              <a:t>Wednesday 11am-noon Doug </a:t>
            </a:r>
            <a:r>
              <a:rPr lang="en-US" dirty="0" err="1"/>
              <a:t>McDonell</a:t>
            </a:r>
            <a:r>
              <a:rPr lang="en-US" dirty="0"/>
              <a:t> 7.02</a:t>
            </a:r>
          </a:p>
        </p:txBody>
      </p:sp>
    </p:spTree>
    <p:extLst>
      <p:ext uri="{BB962C8B-B14F-4D97-AF65-F5344CB8AC3E}">
        <p14:creationId xmlns:p14="http://schemas.microsoft.com/office/powerpoint/2010/main" val="1743259522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1213</TotalTime>
  <Words>600</Words>
  <Application>Microsoft Macintosh PowerPoint</Application>
  <PresentationFormat>Custom</PresentationFormat>
  <Paragraphs>109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 Narrow</vt:lpstr>
      <vt:lpstr>Avenir Next</vt:lpstr>
      <vt:lpstr>Avenir Next Medium</vt:lpstr>
      <vt:lpstr>Century Schoolbook</vt:lpstr>
      <vt:lpstr>DIN Alternate</vt:lpstr>
      <vt:lpstr>DIN Condensed</vt:lpstr>
      <vt:lpstr>Helvetica</vt:lpstr>
      <vt:lpstr>Helvetica Neue</vt:lpstr>
      <vt:lpstr>New_Template7</vt:lpstr>
      <vt:lpstr>Subject Overview</vt:lpstr>
      <vt:lpstr>Course overview</vt:lpstr>
      <vt:lpstr>Prerequisites</vt:lpstr>
      <vt:lpstr>Expectations and outcomes</vt:lpstr>
      <vt:lpstr>Assessment: Assignments and Exam  </vt:lpstr>
      <vt:lpstr>Teaching Staff</vt:lpstr>
      <vt:lpstr>Course overview</vt:lpstr>
      <vt:lpstr>Recommended Texts</vt:lpstr>
      <vt:lpstr>Contact hours</vt:lpstr>
      <vt:lpstr>Python</vt:lpstr>
      <vt:lpstr>Python</vt:lpstr>
      <vt:lpstr>Why process text?</vt:lpstr>
      <vt:lpstr>A Motivating application</vt:lpstr>
    </vt:vector>
  </TitlesOfParts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Compressed Suffix TREES as Language Models</dc:title>
  <dc:creator>Julian Arthur Brooke</dc:creator>
  <cp:lastModifiedBy>Trevor Anthony Cohn</cp:lastModifiedBy>
  <cp:revision>151</cp:revision>
  <cp:lastPrinted>2017-02-27T01:22:35Z</cp:lastPrinted>
  <dcterms:modified xsi:type="dcterms:W3CDTF">2018-02-26T02:32:48Z</dcterms:modified>
</cp:coreProperties>
</file>