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80" r:id="rId4"/>
    <p:sldId id="281" r:id="rId5"/>
    <p:sldId id="282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9" r:id="rId19"/>
    <p:sldId id="295" r:id="rId20"/>
    <p:sldId id="296" r:id="rId21"/>
    <p:sldId id="297" r:id="rId22"/>
    <p:sldId id="298" r:id="rId23"/>
    <p:sldId id="277" r:id="rId24"/>
    <p:sldId id="278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66" d="100"/>
          <a:sy n="66" d="100"/>
        </p:scale>
        <p:origin x="-72" y="85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i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-gram language models</a:t>
            </a:r>
            <a:endParaRPr sz="7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13 </a:t>
            </a:r>
            <a:endParaRPr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616" y="412304"/>
            <a:ext cx="4130305" cy="379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Laplacian (Add-one) smoothing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Simple idea: pretend we’ve seen each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-gram once more than we did. </a:t>
                </a:r>
              </a:p>
              <a:p>
                <a:pPr marL="0" indent="0">
                  <a:buNone/>
                </a:pPr>
                <a:r>
                  <a:rPr lang="en-AU" sz="3200" dirty="0" smtClean="0"/>
                  <a:t>For </a:t>
                </a:r>
                <a:r>
                  <a:rPr lang="en-AU" sz="3200" dirty="0"/>
                  <a:t>unigram </a:t>
                </a:r>
                <a:r>
                  <a:rPr lang="en-AU" sz="3200" dirty="0" smtClean="0"/>
                  <a:t>models (</a:t>
                </a:r>
                <a:r>
                  <a:rPr lang="en-AU" sz="3200" b="1" dirty="0" smtClean="0"/>
                  <a:t>V</a:t>
                </a:r>
                <a:r>
                  <a:rPr lang="en-AU" sz="3200" dirty="0" smtClean="0"/>
                  <a:t>= the vocabulary),</a:t>
                </a:r>
                <a:endParaRPr lang="en-AU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/>
                            </a:rPr>
                            <m:t>𝑎𝑑𝑑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320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A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AU" sz="3200" dirty="0"/>
                            <m:t>(</m:t>
                          </m:r>
                          <m:sSub>
                            <m:sSubPr>
                              <m:ctrlPr>
                                <a:rPr lang="en-AU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200" dirty="0"/>
                            <m:t>) </m:t>
                          </m:r>
                          <m:r>
                            <m:rPr>
                              <m:nor/>
                            </m:rPr>
                            <a:rPr lang="en-AU" sz="3200" b="0" i="0" dirty="0" smtClean="0"/>
                            <m:t>+ 1</m:t>
                          </m:r>
                        </m:num>
                        <m:den>
                          <m:r>
                            <a:rPr lang="en-AU" sz="3200" b="0" i="1" dirty="0" smtClean="0">
                              <a:latin typeface="Cambria Math"/>
                            </a:rPr>
                            <m:t>𝑀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+|</m:t>
                          </m:r>
                          <m:r>
                            <a:rPr lang="en-AU" sz="32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sz="3200" dirty="0"/>
              </a:p>
              <a:p>
                <a:pPr marL="0" indent="0">
                  <a:buNone/>
                </a:pPr>
                <a:r>
                  <a:rPr lang="en-AU" sz="3200" dirty="0"/>
                  <a:t>For bigram </a:t>
                </a:r>
                <a:r>
                  <a:rPr lang="en-AU" sz="3200" dirty="0" smtClean="0"/>
                  <a:t>models,</a:t>
                </a:r>
                <a:endParaRPr lang="en-AU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/>
                            </a:rPr>
                            <m:t>𝑎𝑑𝑑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3200" dirty="0"/>
                        <m:t>) =</m:t>
                      </m:r>
                      <m:f>
                        <m:fPr>
                          <m:ctrlPr>
                            <a:rPr lang="en-AU" sz="3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+|</m:t>
                          </m:r>
                          <m:r>
                            <a:rPr lang="en-AU" sz="32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sz="3200" dirty="0"/>
                  <a:t>For </a:t>
                </a:r>
                <a:r>
                  <a:rPr lang="en-AU" sz="3200" i="1" dirty="0"/>
                  <a:t>n</a:t>
                </a:r>
                <a:r>
                  <a:rPr lang="en-AU" sz="3200" dirty="0"/>
                  <a:t>-gram models 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/>
                            </a:rPr>
                            <m:t>𝑎𝑑𝑑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𝑛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AU" sz="32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dirty="0"/>
                        <m:t>) =</m:t>
                      </m:r>
                      <m:f>
                        <m:fPr>
                          <m:ctrlPr>
                            <a:rPr lang="en-AU" sz="3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200" i="1">
                              <a:latin typeface="Cambria Math"/>
                            </a:rPr>
                            <m:t>|</m:t>
                          </m:r>
                          <m:r>
                            <a:rPr lang="en-AU" sz="3200" b="1" i="1">
                              <a:latin typeface="Cambria Math"/>
                            </a:rPr>
                            <m:t>𝑽</m:t>
                          </m:r>
                          <m:r>
                            <a:rPr lang="en-AU" sz="32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59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Add-one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 smtClean="0"/>
                  <a:t>&lt;s&gt; </a:t>
                </a:r>
                <a:r>
                  <a:rPr lang="en-AU" i="1" dirty="0" smtClean="0"/>
                  <a:t>the rat ate the cheese </a:t>
                </a:r>
                <a:r>
                  <a:rPr lang="en-AU" dirty="0" smtClean="0"/>
                  <a:t>&lt;/s&gt;</a:t>
                </a:r>
              </a:p>
              <a:p>
                <a:pPr marL="0" indent="0">
                  <a:buNone/>
                </a:pPr>
                <a:r>
                  <a:rPr lang="en-AU" dirty="0" smtClean="0"/>
                  <a:t>What’s the bigram probability </a:t>
                </a:r>
                <a:r>
                  <a:rPr lang="en-AU" i="1" dirty="0" smtClean="0"/>
                  <a:t>P(</a:t>
                </a:r>
                <a:r>
                  <a:rPr lang="en-AU" i="1" dirty="0" err="1" smtClean="0"/>
                  <a:t>ate</a:t>
                </a:r>
                <a:r>
                  <a:rPr lang="en-AU" dirty="0" err="1" smtClean="0"/>
                  <a:t>|</a:t>
                </a:r>
                <a:r>
                  <a:rPr lang="en-AU" i="1" dirty="0" err="1" smtClean="0"/>
                  <a:t>rat</a:t>
                </a:r>
                <a:r>
                  <a:rPr lang="en-AU" dirty="0" smtClean="0"/>
                  <a:t>) under add-one smoothing?</a:t>
                </a:r>
              </a:p>
              <a:p>
                <a:pPr marL="0" indent="0">
                  <a:buNone/>
                </a:pPr>
                <a:r>
                  <a:rPr lang="en-AU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AU" sz="36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600" b="0" i="1" dirty="0" smtClean="0">
                                <a:latin typeface="Cambria Math"/>
                              </a:rPr>
                              <m:t>𝑟𝑎𝑡</m:t>
                            </m:r>
                            <m:r>
                              <a:rPr lang="en-AU" sz="3600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AU" sz="3600" b="0" i="1" dirty="0" smtClean="0">
                                <a:latin typeface="Cambria Math"/>
                              </a:rPr>
                              <m:t>𝑎𝑡𝑒</m:t>
                            </m:r>
                          </m:e>
                        </m:d>
                        <m:r>
                          <a:rPr lang="en-AU" sz="36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AU" sz="36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600" b="0" i="1" dirty="0" smtClean="0">
                                <a:latin typeface="Cambria Math"/>
                              </a:rPr>
                              <m:t>𝑟𝑎𝑡</m:t>
                            </m:r>
                          </m:e>
                        </m:d>
                        <m:r>
                          <a:rPr lang="en-AU" sz="3600" i="1">
                            <a:latin typeface="Cambria Math"/>
                          </a:rPr>
                          <m:t>+|</m:t>
                        </m:r>
                        <m:r>
                          <a:rPr lang="en-AU" sz="3600" b="1" i="1">
                            <a:latin typeface="Cambria Math"/>
                          </a:rPr>
                          <m:t>𝑽</m:t>
                        </m:r>
                        <m:r>
                          <a:rPr lang="en-AU" sz="3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box>
                  </m:oMath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/>
                  <a:t>What’s the bigram probability </a:t>
                </a:r>
                <a:r>
                  <a:rPr lang="en-AU" i="1" dirty="0" smtClean="0"/>
                  <a:t>P(</a:t>
                </a:r>
                <a:r>
                  <a:rPr lang="en-AU" i="1" dirty="0" err="1" smtClean="0"/>
                  <a:t>ate</a:t>
                </a:r>
                <a:r>
                  <a:rPr lang="en-AU" dirty="0" err="1" smtClean="0"/>
                  <a:t>|</a:t>
                </a:r>
                <a:r>
                  <a:rPr lang="en-AU" i="1" dirty="0" err="1" smtClean="0"/>
                  <a:t>cheese</a:t>
                </a:r>
                <a:r>
                  <a:rPr lang="en-AU" dirty="0" smtClean="0"/>
                  <a:t>) </a:t>
                </a:r>
                <a:r>
                  <a:rPr lang="en-AU" dirty="0"/>
                  <a:t>under add-one smoothing</a:t>
                </a:r>
                <a:r>
                  <a:rPr lang="en-AU" dirty="0" smtClean="0"/>
                  <a:t>?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AU" sz="32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200" b="0" i="1" dirty="0" smtClean="0">
                                <a:latin typeface="Cambria Math"/>
                              </a:rPr>
                              <m:t>𝑐h𝑒𝑒𝑠𝑒</m:t>
                            </m:r>
                            <m:r>
                              <a:rPr lang="en-AU" sz="3200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AU" sz="3200" i="1" dirty="0">
                                <a:latin typeface="Cambria Math"/>
                              </a:rPr>
                              <m:t>𝑎𝑡𝑒</m:t>
                            </m:r>
                          </m:e>
                        </m:d>
                        <m:r>
                          <a:rPr lang="en-AU" sz="32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AU" sz="32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200" b="0" i="1" dirty="0" smtClean="0">
                                <a:latin typeface="Cambria Math"/>
                              </a:rPr>
                              <m:t>𝑐h𝑒𝑒𝑠𝑒</m:t>
                            </m:r>
                          </m:e>
                        </m:d>
                        <m:r>
                          <a:rPr lang="en-AU" sz="3200" i="1">
                            <a:latin typeface="Cambria Math"/>
                          </a:rPr>
                          <m:t>+|</m:t>
                        </m:r>
                        <m:r>
                          <a:rPr lang="en-AU" sz="3200" b="1" i="1">
                            <a:latin typeface="Cambria Math"/>
                          </a:rPr>
                          <m:t>𝑽</m:t>
                        </m:r>
                        <m:r>
                          <a:rPr lang="en-AU" sz="32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box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 r="-2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899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Add-</a:t>
            </a:r>
            <a:r>
              <a:rPr lang="en-AU" i="1" dirty="0" smtClean="0"/>
              <a:t>k smoothing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Adding one is always too much</a:t>
                </a:r>
              </a:p>
              <a:p>
                <a:r>
                  <a:rPr lang="en-AU" dirty="0" smtClean="0"/>
                  <a:t>Instead, add a fraction </a:t>
                </a:r>
                <a:r>
                  <a:rPr lang="en-AU" i="1" dirty="0" smtClean="0"/>
                  <a:t>k</a:t>
                </a: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𝑎𝑑𝑑𝑘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𝑛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/>
                        <m:t>) =</m:t>
                      </m:r>
                      <m:f>
                        <m:fPr>
                          <m:ctrlPr>
                            <a:rPr lang="en-AU" sz="36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6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6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600" i="1">
                              <a:latin typeface="Cambria Math"/>
                            </a:rPr>
                            <m:t>+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6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6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600" i="1">
                              <a:latin typeface="Cambria Math"/>
                            </a:rPr>
                            <m:t>+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AU" sz="3600" i="1">
                              <a:latin typeface="Cambria Math"/>
                            </a:rPr>
                            <m:t>|</m:t>
                          </m:r>
                          <m:r>
                            <a:rPr lang="en-AU" sz="3600" b="1" i="1">
                              <a:latin typeface="Cambria Math"/>
                            </a:rPr>
                            <m:t>𝑽</m:t>
                          </m:r>
                          <m:r>
                            <a:rPr lang="en-AU" sz="36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AU" dirty="0" smtClean="0"/>
                  <a:t>Have </a:t>
                </a:r>
                <a:r>
                  <a:rPr lang="en-AU" dirty="0"/>
                  <a:t>to </a:t>
                </a:r>
                <a:r>
                  <a:rPr lang="en-AU" dirty="0" smtClean="0"/>
                  <a:t>choose </a:t>
                </a:r>
                <a:r>
                  <a:rPr lang="en-AU" i="1" dirty="0" smtClean="0"/>
                  <a:t>k</a:t>
                </a:r>
              </a:p>
              <a:p>
                <a:r>
                  <a:rPr lang="en-AU" dirty="0" smtClean="0"/>
                  <a:t>Still not a competitive method</a:t>
                </a:r>
              </a:p>
              <a:p>
                <a:pPr lvl="1"/>
                <a:r>
                  <a:rPr lang="en-AU" dirty="0" smtClean="0"/>
                  <a:t>Smooths too indiscriminately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740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Backoff</a:t>
            </a:r>
            <a:r>
              <a:rPr lang="en-AU" dirty="0" smtClean="0"/>
              <a:t> and Interpolation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Smooth using lower-order probabilities (less context)</a:t>
                </a:r>
              </a:p>
              <a:p>
                <a:r>
                  <a:rPr lang="en-AU" dirty="0" err="1" smtClean="0"/>
                  <a:t>Backoff</a:t>
                </a:r>
                <a:r>
                  <a:rPr lang="en-AU" dirty="0" smtClean="0"/>
                  <a:t>: fall back to </a:t>
                </a:r>
                <a:r>
                  <a:rPr lang="en-AU" i="1" dirty="0" smtClean="0"/>
                  <a:t>n</a:t>
                </a:r>
                <a:r>
                  <a:rPr lang="en-AU" dirty="0"/>
                  <a:t>-</a:t>
                </a:r>
                <a:r>
                  <a:rPr lang="en-AU" dirty="0" smtClean="0"/>
                  <a:t>1-gram counts only when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-gram counts are zero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𝐵𝑂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</m:t>
                        </m:r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/>
                      <m:t>)</m:t>
                    </m:r>
                    <m:r>
                      <m:rPr>
                        <m:nor/>
                      </m:rPr>
                      <a:rPr lang="en-AU" sz="3200" b="0" i="0" dirty="0" smtClean="0"/>
                      <m:t>  </m:t>
                    </m:r>
                    <m:r>
                      <m:rPr>
                        <m:nor/>
                      </m:rPr>
                      <a:rPr lang="en-AU" sz="3200" dirty="0"/>
                      <m:t>=</m:t>
                    </m:r>
                    <m:r>
                      <m:rPr>
                        <m:nor/>
                      </m:rPr>
                      <a:rPr lang="en-AU" sz="3200" b="0" i="0" dirty="0" smtClean="0"/>
                      <m:t> </m:t>
                    </m:r>
                  </m:oMath>
                </a14:m>
                <a:r>
                  <a:rPr lang="en-AU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AU" sz="32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AU" sz="3200" i="1" smtClean="0">
                        <a:latin typeface="Cambria Math"/>
                      </a:rPr>
                      <m:t> 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/>
                      <m:t>) </m:t>
                    </m:r>
                  </m:oMath>
                </a14:m>
                <a:endParaRPr lang="en-AU" sz="3200" dirty="0"/>
              </a:p>
              <a:p>
                <a:pPr marL="0" indent="0">
                  <a:buNone/>
                </a:pPr>
                <a:r>
                  <a:rPr lang="en-AU" sz="3200" dirty="0" smtClean="0"/>
                  <a:t>                            						</a:t>
                </a:r>
                <a14:m>
                  <m:oMath xmlns:m="http://schemas.openxmlformats.org/officeDocument/2006/math">
                    <m:r>
                      <a:rPr lang="en-AU" sz="3200" b="0" i="1" dirty="0" smtClean="0">
                        <a:latin typeface="Cambria Math"/>
                      </a:rPr>
                      <m:t>𝑖𝑓</m:t>
                    </m:r>
                    <m:r>
                      <a:rPr lang="en-AU" sz="3200" b="0" i="1" dirty="0" smtClean="0">
                        <a:latin typeface="Cambria Math"/>
                      </a:rPr>
                      <m:t> </m:t>
                    </m:r>
                    <m:r>
                      <a:rPr lang="en-AU" sz="3200" i="1" dirty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AU" sz="32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en-AU" sz="3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…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AU" sz="32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AU" sz="32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AU" sz="3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3200" dirty="0" smtClean="0"/>
                  <a:t>					               </a:t>
                </a:r>
                <a14:m>
                  <m:oMath xmlns:m="http://schemas.openxmlformats.org/officeDocument/2006/math">
                    <m:r>
                      <a:rPr lang="en-AU" sz="32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AU" sz="3200" b="0" i="1" smtClean="0">
                        <a:latin typeface="Cambria Math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2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𝐵𝑂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+2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/>
                      <m:t>) </m:t>
                    </m:r>
                  </m:oMath>
                </a14:m>
                <a:endParaRPr lang="en-AU" sz="3200" dirty="0" smtClean="0"/>
              </a:p>
              <a:p>
                <a:pPr marL="0" indent="0">
                  <a:buNone/>
                </a:pPr>
                <a:r>
                  <a:rPr lang="en-AU" sz="3200" dirty="0"/>
                  <a:t> </a:t>
                </a:r>
                <a:r>
                  <a:rPr lang="en-AU" sz="3200" dirty="0" smtClean="0"/>
                  <a:t>                                           			</a:t>
                </a:r>
                <a:r>
                  <a:rPr lang="en-AU" sz="3200" i="1" dirty="0" smtClean="0"/>
                  <a:t>otherwise</a:t>
                </a:r>
                <a:endParaRPr lang="en-AU" sz="3200" dirty="0"/>
              </a:p>
              <a:p>
                <a:pPr marL="0"/>
                <a:r>
                  <a:rPr lang="en-AU" dirty="0" smtClean="0"/>
                  <a:t>P</a:t>
                </a:r>
                <a:r>
                  <a:rPr lang="en-AU" baseline="30000" dirty="0" smtClean="0"/>
                  <a:t>*</a:t>
                </a:r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en-AU" sz="38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AU" dirty="0" smtClean="0"/>
                  <a:t> must preserve </a:t>
                </a:r>
                <a:r>
                  <a:rPr lang="en-AU" i="1" dirty="0"/>
                  <a:t>P</a:t>
                </a:r>
                <a:r>
                  <a:rPr lang="en-AU" dirty="0"/>
                  <a:t>(everything) = </a:t>
                </a:r>
                <a:r>
                  <a:rPr lang="en-AU" dirty="0" smtClean="0"/>
                  <a:t>1</a:t>
                </a:r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032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Backoff</a:t>
            </a:r>
            <a:r>
              <a:rPr lang="en-AU" dirty="0"/>
              <a:t> and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Interpolation involves taking a linear combination of all relevant probabilities</a:t>
                </a:r>
              </a:p>
              <a:p>
                <a:r>
                  <a:rPr lang="en-AU" dirty="0" smtClean="0"/>
                  <a:t>Defined recursively: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𝑖𝑛𝑡𝑒𝑟𝑝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𝑛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6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 smtClean="0"/>
                        <m:t>)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 </m:t>
                      </m:r>
                      <m:r>
                        <m:rPr>
                          <m:nor/>
                        </m:rPr>
                        <a:rPr lang="en-AU" sz="3600" dirty="0" smtClean="0"/>
                        <m:t> 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=</m:t>
                      </m:r>
                      <m:r>
                        <m:rPr>
                          <m:nor/>
                        </m:rPr>
                        <a:rPr lang="en-AU" sz="3600" dirty="0"/>
                        <m:t> </m:t>
                      </m:r>
                      <m:r>
                        <m:rPr>
                          <m:nor/>
                        </m:rPr>
                        <a:rPr lang="en-AU" sz="3600" b="0" i="1" dirty="0" smtClean="0"/>
                        <m:t> </m:t>
                      </m:r>
                      <m:r>
                        <m:rPr>
                          <m:sty m:val="p"/>
                        </m:rPr>
                        <a:rPr lang="el-GR" sz="3600" i="1" dirty="0" smtClean="0">
                          <a:latin typeface="Cambria Math"/>
                        </a:rPr>
                        <m:t>λ</m:t>
                      </m:r>
                      <m:r>
                        <a:rPr lang="en-AU" sz="3200" i="1">
                          <a:latin typeface="Cambria Math"/>
                          <a:ea typeface="Cambria Math"/>
                        </a:rPr>
                        <m:t>(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𝑛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2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AU" sz="32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dirty="0"/>
                        <m:t>)</m:t>
                      </m:r>
                      <m:r>
                        <a:rPr lang="en-AU" sz="3200" b="0" i="1" dirty="0" smtClean="0">
                          <a:latin typeface="Cambria Math"/>
                        </a:rPr>
                        <m:t> </m:t>
                      </m:r>
                      <m:r>
                        <a:rPr lang="en-AU" sz="3600" b="0" i="1" dirty="0" smtClean="0">
                          <a:latin typeface="Cambria Math"/>
                        </a:rPr>
                        <m:t>𝑃</m:t>
                      </m:r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𝑛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6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/>
                        <m:t>) 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+</m:t>
                      </m:r>
                      <m:r>
                        <a:rPr lang="en-AU" sz="3600" b="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(1 −</m:t>
                          </m:r>
                          <m:r>
                            <m:rPr>
                              <m:sty m:val="p"/>
                            </m:rPr>
                            <a:rPr lang="el-GR" sz="3600" i="1" dirty="0">
                              <a:latin typeface="Cambria Math"/>
                            </a:rPr>
                            <m:t>λ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AU" sz="3200" i="1">
                                  <a:latin typeface="Cambria Math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  <m:r>
                                <m:rPr>
                                  <m:nor/>
                                </m:rPr>
                                <a:rPr lang="en-AU" sz="3200" dirty="0"/>
                                <m:t>)</m:t>
                              </m:r>
                            </m:e>
                          </m:d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𝑖𝑛𝑡𝑒𝑟𝑝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𝑛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+2</m:t>
                          </m:r>
                        </m:sub>
                        <m:sup/>
                      </m:sSubSup>
                      <m:r>
                        <a:rPr lang="en-AU" sz="32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dirty="0"/>
                        <m:t>)</m:t>
                      </m:r>
                    </m:oMath>
                  </m:oMathPara>
                </a14:m>
                <a:endParaRPr lang="en-AU" dirty="0"/>
              </a:p>
              <a:p>
                <a:r>
                  <a:rPr lang="en-AU" dirty="0" smtClean="0"/>
                  <a:t>Interpolation of probabilities preserves </a:t>
                </a:r>
                <a:r>
                  <a:rPr lang="en-AU" i="1" dirty="0"/>
                  <a:t>P</a:t>
                </a:r>
                <a:r>
                  <a:rPr lang="en-AU" dirty="0"/>
                  <a:t>(everything) = </a:t>
                </a:r>
                <a:r>
                  <a:rPr lang="en-AU" dirty="0" smtClean="0"/>
                  <a:t>1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dirty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AU" dirty="0" smtClean="0"/>
                  <a:t>s can be constant across all contexts</a:t>
                </a:r>
              </a:p>
              <a:p>
                <a:pPr lvl="1"/>
                <a:r>
                  <a:rPr lang="en-AU" dirty="0" smtClean="0"/>
                  <a:t>But better if sensitive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dirty="0" smtClean="0">
                        <a:latin typeface="Cambria Math"/>
                        <a:ea typeface="Cambria Math"/>
                      </a:rPr>
                      <m:t>C</m:t>
                    </m:r>
                    <m:d>
                      <m:dPr>
                        <m:ctrlPr>
                          <a:rPr lang="en-AU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i="1">
                                <a:latin typeface="Cambria Math"/>
                              </a:rPr>
                              <m:t>−</m:t>
                            </m:r>
                            <m:r>
                              <a:rPr lang="en-AU" i="1">
                                <a:latin typeface="Cambria Math"/>
                              </a:rPr>
                              <m:t>𝑛</m:t>
                            </m:r>
                            <m:r>
                              <a:rPr lang="en-AU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AU" i="1">
                            <a:latin typeface="Cambria Math"/>
                          </a:rPr>
                          <m:t>…</m:t>
                        </m:r>
                        <m:sSubSup>
                          <m:sSubSup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i="1">
                                <a:latin typeface="Cambria Math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AU" dirty="0" smtClean="0"/>
              </a:p>
              <a:p>
                <a:r>
                  <a:rPr lang="en-AU" dirty="0" smtClean="0"/>
                  <a:t>Parameters need to be trained on held out data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901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Absolute discounting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much to take away from seen </a:t>
            </a:r>
            <a:r>
              <a:rPr lang="en-AU" i="1" dirty="0" smtClean="0"/>
              <a:t>n</a:t>
            </a:r>
            <a:r>
              <a:rPr lang="en-AU" dirty="0" smtClean="0"/>
              <a:t>-grams?</a:t>
            </a:r>
          </a:p>
          <a:p>
            <a:r>
              <a:rPr lang="en-AU" dirty="0" smtClean="0"/>
              <a:t>Can get good estimate from corpora</a:t>
            </a:r>
          </a:p>
          <a:p>
            <a:pPr lvl="1"/>
            <a:r>
              <a:rPr lang="en-AU" dirty="0" smtClean="0"/>
              <a:t>Compare counts in two equally sized sets </a:t>
            </a:r>
          </a:p>
          <a:p>
            <a:r>
              <a:rPr lang="en-AU" dirty="0" smtClean="0"/>
              <a:t>Turns out a single absolute discounting works for almost all </a:t>
            </a:r>
            <a:r>
              <a:rPr lang="en-AU" i="1" dirty="0" smtClean="0"/>
              <a:t>n</a:t>
            </a:r>
            <a:r>
              <a:rPr lang="en-AU" dirty="0" smtClean="0"/>
              <a:t>-grams</a:t>
            </a:r>
          </a:p>
          <a:p>
            <a:pPr lvl="1"/>
            <a:r>
              <a:rPr lang="en-AU" dirty="0" smtClean="0"/>
              <a:t>Most mass taken from low counts</a:t>
            </a:r>
          </a:p>
          <a:p>
            <a:pPr lvl="1"/>
            <a:r>
              <a:rPr lang="en-AU" dirty="0" smtClean="0"/>
              <a:t>Doesn’t effect high counts much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61" y="5208425"/>
            <a:ext cx="3672408" cy="298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5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Continuation counts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When backing-off or interpolating, raw counts can be fairly unreliable</a:t>
                </a:r>
              </a:p>
              <a:p>
                <a:pPr lvl="1"/>
                <a:r>
                  <a:rPr lang="en-AU" dirty="0" smtClean="0"/>
                  <a:t>E.g. </a:t>
                </a:r>
                <a:r>
                  <a:rPr lang="en-AU" i="1" dirty="0" smtClean="0"/>
                  <a:t>Zealand</a:t>
                </a:r>
                <a:r>
                  <a:rPr lang="en-AU" dirty="0" smtClean="0"/>
                  <a:t> has high counts, but only appears after </a:t>
                </a:r>
                <a:r>
                  <a:rPr lang="en-AU" i="1" dirty="0" smtClean="0"/>
                  <a:t>New</a:t>
                </a:r>
                <a:r>
                  <a:rPr lang="en-AU" dirty="0" smtClean="0"/>
                  <a:t> </a:t>
                </a:r>
              </a:p>
              <a:p>
                <a:pPr lvl="2"/>
                <a:r>
                  <a:rPr lang="en-AU" dirty="0" smtClean="0"/>
                  <a:t>Don’t want to assign it much probability when </a:t>
                </a:r>
                <a:r>
                  <a:rPr lang="en-AU" i="1" dirty="0" smtClean="0"/>
                  <a:t>New</a:t>
                </a:r>
                <a:r>
                  <a:rPr lang="en-AU" dirty="0" smtClean="0"/>
                  <a:t> not present </a:t>
                </a:r>
              </a:p>
              <a:p>
                <a:r>
                  <a:rPr lang="en-AU" dirty="0" smtClean="0"/>
                  <a:t>Instead, count the number of unique contexts for the word</a:t>
                </a:r>
              </a:p>
              <a:p>
                <a:pPr lvl="1"/>
                <a:r>
                  <a:rPr lang="en-AU" dirty="0" smtClean="0"/>
                  <a:t>For </a:t>
                </a:r>
                <a:r>
                  <a:rPr lang="en-AU" dirty="0"/>
                  <a:t>many </a:t>
                </a:r>
                <a:r>
                  <a:rPr lang="en-AU" dirty="0" smtClean="0"/>
                  <a:t>words, closely related to total count </a:t>
                </a:r>
              </a:p>
              <a:p>
                <a:pPr lvl="1"/>
                <a:r>
                  <a:rPr lang="en-AU" dirty="0" smtClean="0"/>
                  <a:t>But just 1 for </a:t>
                </a:r>
                <a:r>
                  <a:rPr lang="en-AU" dirty="0" smtClean="0"/>
                  <a:t>Zealand</a:t>
                </a:r>
              </a:p>
              <a:p>
                <a:pPr marL="444500" lvl="1" indent="0">
                  <a:buNone/>
                </a:pPr>
                <a:endParaRPr lang="en-AU" dirty="0"/>
              </a:p>
              <a:p>
                <a:pPr marL="444500" lvl="1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𝑐𝑜𝑛𝑡𝑖𝑛𝑢𝑎𝑡𝑖𝑜𝑛𝑐𝑜𝑢𝑛𝑡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/>
                      </a:rPr>
                      <m:t>=|</m:t>
                    </m:r>
                    <m:d>
                      <m:dPr>
                        <m:begChr m:val="{"/>
                        <m:endChr m:val="}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𝑣</m:t>
                        </m:r>
                        <m:r>
                          <a:rPr lang="en-AU" b="0" i="1" smtClean="0">
                            <a:latin typeface="Cambria Math"/>
                          </a:rPr>
                          <m:t>:</m:t>
                        </m:r>
                        <m:r>
                          <a:rPr lang="en-AU" b="0" i="1" smtClean="0">
                            <a:latin typeface="Cambria Math"/>
                          </a:rPr>
                          <m:t>𝑐𝑜𝑢𝑛𝑡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A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i="1">
                                <a:latin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A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AU" b="0" i="1" smtClean="0">
                            <a:latin typeface="Cambria Math"/>
                          </a:rPr>
                          <m:t>&gt;0</m:t>
                        </m:r>
                      </m:e>
                    </m:d>
                  </m:oMath>
                </a14:m>
                <a:r>
                  <a:rPr lang="en-AU" dirty="0" smtClean="0"/>
                  <a:t>|</a:t>
                </a:r>
                <a:endParaRPr lang="en-AU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 r="-16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602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Kneser</a:t>
            </a:r>
            <a:r>
              <a:rPr lang="en-AU" dirty="0" smtClean="0"/>
              <a:t>-Ney smoothing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Standard, state-of-the-art smoothing method</a:t>
            </a:r>
          </a:p>
          <a:p>
            <a:r>
              <a:rPr lang="en-AU" dirty="0" smtClean="0"/>
              <a:t>Combines</a:t>
            </a:r>
          </a:p>
          <a:p>
            <a:pPr lvl="1"/>
            <a:r>
              <a:rPr lang="en-AU" dirty="0" smtClean="0"/>
              <a:t>Interpolation (or, alternatively, </a:t>
            </a:r>
            <a:r>
              <a:rPr lang="en-AU" dirty="0" err="1" smtClean="0"/>
              <a:t>backoff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Absolute discounting</a:t>
            </a:r>
          </a:p>
          <a:p>
            <a:pPr lvl="1"/>
            <a:r>
              <a:rPr lang="en-AU" dirty="0" smtClean="0"/>
              <a:t>Continuation counts for all </a:t>
            </a:r>
            <a:r>
              <a:rPr lang="en-AU" i="1" dirty="0" err="1" smtClean="0"/>
              <a:t>i</a:t>
            </a:r>
            <a:r>
              <a:rPr lang="en-AU" dirty="0" smtClean="0"/>
              <a:t>-grams (</a:t>
            </a:r>
            <a:r>
              <a:rPr lang="en-AU" i="1" dirty="0" err="1" smtClean="0"/>
              <a:t>i</a:t>
            </a:r>
            <a:r>
              <a:rPr lang="en-AU" i="1" dirty="0" smtClean="0"/>
              <a:t> </a:t>
            </a:r>
            <a:r>
              <a:rPr lang="en-AU" dirty="0" smtClean="0"/>
              <a:t>&lt; </a:t>
            </a:r>
            <a:r>
              <a:rPr lang="en-AU" i="1" dirty="0" smtClean="0"/>
              <a:t>n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6371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Kneser</a:t>
            </a:r>
            <a:r>
              <a:rPr lang="en-AU" dirty="0"/>
              <a:t>-Ney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9340" y="1852464"/>
                <a:ext cx="11881320" cy="3224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𝐾𝑁</m:t>
                          </m:r>
                        </m:sub>
                      </m:sSub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) </m:t>
                      </m:r>
                      <m:r>
                        <m:rPr>
                          <m:nor/>
                        </m:rPr>
                        <a:rPr lang="en-AU" sz="3200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AU" sz="3200" i="1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32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32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3200" b="0" i="0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AU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AU" sz="320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𝐾𝑁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…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AU" sz="3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AU" sz="32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2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AU" sz="32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𝐾𝑁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32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AU" sz="32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en-AU" sz="3200" dirty="0" smtClean="0">
                    <a:solidFill>
                      <a:schemeClr val="bg1"/>
                    </a:solidFill>
                  </a:rPr>
                  <a:t>						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320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rPr>
                      <m:t>+</m:t>
                    </m:r>
                    <m:sSub>
                      <m:sSub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32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AU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/>
                            </m:sSubSup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e>
                        </m:d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𝐾𝑁</m:t>
                        </m:r>
                      </m:sub>
                    </m:sSub>
                    <m:r>
                      <a:rPr lang="en-AU" sz="32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solidFill>
                          <a:schemeClr val="bg1"/>
                        </a:solidFill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+2</m:t>
                        </m:r>
                      </m:sub>
                      <m:sup/>
                    </m:sSubSup>
                    <m:r>
                      <a:rPr lang="en-AU" sz="3200" i="1">
                        <a:solidFill>
                          <a:schemeClr val="bg1"/>
                        </a:solidFill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rPr>
                      <m:t>)</m:t>
                    </m:r>
                  </m:oMath>
                </a14:m>
                <a:endParaRPr lang="en-AU" sz="3200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  <a:p>
                <a:endParaRPr lang="en-AU" sz="3200" dirty="0" smtClean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AU" sz="3200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0" y="1852464"/>
                <a:ext cx="11881320" cy="32244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21096" y="4588768"/>
            <a:ext cx="981780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AU" sz="34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0" lang="en-AU" sz="3400" b="0" i="1" u="none" strike="noStrike" cap="none" spc="0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Avenir Next Medium"/>
              </a:rPr>
              <a:t>KN</a:t>
            </a:r>
            <a:r>
              <a:rPr lang="en-AU" sz="3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AU" sz="3400" dirty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◦</a:t>
            </a:r>
            <a:r>
              <a:rPr lang="en-AU" sz="3400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) </a:t>
            </a:r>
            <a:r>
              <a:rPr kumimoji="0" lang="en-AU" sz="3400" b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Avenir Next Medium"/>
              </a:rPr>
              <a:t>is </a:t>
            </a:r>
            <a:r>
              <a:rPr lang="en-AU" sz="3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counts </a:t>
            </a:r>
            <a:r>
              <a:rPr lang="en-AU" sz="3400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for highest order </a:t>
            </a:r>
            <a:r>
              <a:rPr lang="en-AU" sz="3400" i="1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n-</a:t>
            </a:r>
            <a:r>
              <a:rPr lang="en-AU" sz="3400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gram, but continuation counts for all others </a:t>
            </a:r>
            <a:r>
              <a:rPr kumimoji="0" lang="en-AU" sz="3400" b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Avenir Next Medium"/>
              </a:rPr>
              <a:t> </a:t>
            </a:r>
            <a:endParaRPr kumimoji="0" lang="en-AU" sz="3400" b="0" i="1" u="none" strike="noStrike" cap="none" spc="0" normalizeH="0" baseline="-25000" dirty="0">
              <a:ln>
                <a:noFill/>
              </a:ln>
              <a:solidFill>
                <a:schemeClr val="bg1"/>
              </a:solidFill>
              <a:effectLst/>
              <a:uFillTx/>
              <a:latin typeface="Cambria Math" panose="02040503050406030204" pitchFamily="18" charset="0"/>
              <a:ea typeface="Cambria Math" panose="020405030504060302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0" y="6532984"/>
                <a:ext cx="11395891" cy="12825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dirty="0" smtClean="0">
                        <a:solidFill>
                          <a:schemeClr val="bg1"/>
                        </a:solidFill>
                        <a:latin typeface="Cambria Math"/>
                      </a:rPr>
                      <m:t>λ</m:t>
                    </m:r>
                    <m:d>
                      <m:dPr>
                        <m:ctrlPr>
                          <a:rPr lang="en-AU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…</m:t>
                        </m:r>
                        <m:sSubSup>
                          <m:sSubSupPr>
                            <m:ctrlP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kumimoji="0" lang="en-AU" sz="3200" b="0" i="0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ea typeface="Avenir Next Medium"/>
                    <a:cs typeface="Avenir Next Medium"/>
                    <a:sym typeface="Avenir Next Mediu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AU" sz="36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𝐾𝑁</m:t>
                            </m:r>
                          </m:sub>
                        </m:sSub>
                        <m:d>
                          <m:dPr>
                            <m:ctrlP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kumimoji="0" lang="en-AU" sz="3600" b="0" i="0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Avenir Next Mediu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2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|{</m:t>
                        </m:r>
                        <m:r>
                          <a:rPr lang="en-AU" sz="2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AU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AU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𝐾𝑁</m:t>
                        </m:r>
                      </m:sub>
                    </m:sSub>
                    <m:d>
                      <m:dPr>
                        <m:ctrlPr>
                          <a:rPr lang="en-AU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…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AU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&gt;0}|</m:t>
                    </m:r>
                  </m:oMath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0" y="6532984"/>
                <a:ext cx="11395891" cy="1282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208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Extrinsic</a:t>
            </a:r>
          </a:p>
          <a:p>
            <a:pPr lvl="1"/>
            <a:r>
              <a:rPr lang="en-AU" dirty="0" smtClean="0"/>
              <a:t>E.g. spelling correction, machine translation</a:t>
            </a:r>
          </a:p>
          <a:p>
            <a:r>
              <a:rPr lang="en-AU" dirty="0" smtClean="0"/>
              <a:t>Intrinsic</a:t>
            </a:r>
          </a:p>
          <a:p>
            <a:pPr lvl="1"/>
            <a:r>
              <a:rPr lang="en-AU" dirty="0" smtClean="0"/>
              <a:t>Perplexity on held-out test set</a:t>
            </a:r>
          </a:p>
        </p:txBody>
      </p:sp>
    </p:spTree>
    <p:extLst>
      <p:ext uri="{BB962C8B-B14F-4D97-AF65-F5344CB8AC3E}">
        <p14:creationId xmlns:p14="http://schemas.microsoft.com/office/powerpoint/2010/main" val="714302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Language models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Assign a probability to a sequence of words</a:t>
            </a:r>
          </a:p>
          <a:p>
            <a:r>
              <a:rPr lang="en-AU" dirty="0" smtClean="0"/>
              <a:t>Useful for</a:t>
            </a:r>
          </a:p>
          <a:p>
            <a:pPr lvl="1"/>
            <a:r>
              <a:rPr lang="en-AU" dirty="0" smtClean="0"/>
              <a:t>Speech recognition</a:t>
            </a:r>
          </a:p>
          <a:p>
            <a:pPr lvl="1"/>
            <a:r>
              <a:rPr lang="en-AU" dirty="0" smtClean="0"/>
              <a:t>Spelling correction</a:t>
            </a:r>
          </a:p>
          <a:p>
            <a:pPr lvl="1"/>
            <a:r>
              <a:rPr lang="en-AU" dirty="0" smtClean="0"/>
              <a:t>Machine translation</a:t>
            </a:r>
          </a:p>
          <a:p>
            <a:pPr lvl="1"/>
            <a:r>
              <a:rPr lang="en-AU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1272" y="6592579"/>
            <a:ext cx="8503656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AU" sz="28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But it must be recognized that the notion of "probability of a sentence" is an entirely useless one, under any known interpretation of this term</a:t>
            </a:r>
            <a:r>
              <a:rPr lang="en-AU" sz="28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r>
              <a:rPr lang="en-AU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4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                                 -Noam Chomsky</a:t>
            </a:r>
          </a:p>
        </p:txBody>
      </p:sp>
    </p:spTree>
    <p:extLst>
      <p:ext uri="{BB962C8B-B14F-4D97-AF65-F5344CB8AC3E}">
        <p14:creationId xmlns:p14="http://schemas.microsoft.com/office/powerpoint/2010/main" val="1978431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Perplexity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Inverse probability of entire test set</a:t>
                </a:r>
              </a:p>
              <a:p>
                <a:pPr lvl="1"/>
                <a:r>
                  <a:rPr lang="en-AU" dirty="0" smtClean="0"/>
                  <a:t>Normalized by number of words</a:t>
                </a:r>
              </a:p>
              <a:p>
                <a:r>
                  <a:rPr lang="en-AU" dirty="0" smtClean="0"/>
                  <a:t>The lower the better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𝑃𝑃</m:t>
                      </m:r>
                      <m:d>
                        <m:dPr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600" dirty="0"/>
                            <m:t>, 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600" dirty="0"/>
                            <m:t>, .. 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b="0" i="1" smtClean="0">
                              <a:latin typeface="Cambria Math"/>
                            </a:rPr>
                            <m:t>𝑚</m:t>
                          </m:r>
                        </m:deg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3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AU" sz="3600" dirty="0"/>
                                <m:t>, </m:t>
                              </m:r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AU" sz="3600" dirty="0"/>
                                <m:t>, .. </m:t>
                              </m:r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AU" sz="360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AU" sz="3600" dirty="0"/>
                                <m:t>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35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perplexity scores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Wall Street Journal corpus</a:t>
            </a:r>
          </a:p>
          <a:p>
            <a:r>
              <a:rPr lang="en-AU" dirty="0" smtClean="0"/>
              <a:t>Trained with 38 million words</a:t>
            </a:r>
          </a:p>
          <a:p>
            <a:r>
              <a:rPr lang="en-AU" dirty="0" smtClean="0"/>
              <a:t>Tested on 1.5 million words</a:t>
            </a:r>
            <a:endParaRPr lang="en-AU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101800" y="3857625"/>
            <a:ext cx="8534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87" y="4876799"/>
            <a:ext cx="8315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0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Generated texts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Language models can also be used to generate texts</a:t>
            </a:r>
          </a:p>
          <a:p>
            <a:r>
              <a:rPr lang="en-AU" dirty="0" smtClean="0"/>
              <a:t>Can you guess the corpus used to create the sentences below? </a:t>
            </a:r>
          </a:p>
          <a:p>
            <a:r>
              <a:rPr lang="en-AU" dirty="0" smtClean="0"/>
              <a:t>What do you think the </a:t>
            </a:r>
            <a:r>
              <a:rPr lang="en-AU" i="1" dirty="0" smtClean="0"/>
              <a:t>n is </a:t>
            </a:r>
            <a:r>
              <a:rPr lang="en-AU" dirty="0" smtClean="0"/>
              <a:t>for the </a:t>
            </a:r>
            <a:r>
              <a:rPr lang="en-AU" i="1" dirty="0" smtClean="0"/>
              <a:t>n</a:t>
            </a:r>
            <a:r>
              <a:rPr lang="en-AU" dirty="0" smtClean="0"/>
              <a:t>-gram language model?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 smtClean="0"/>
              <a:t>This shall forbid it should be branded, if renown made it empty</a:t>
            </a:r>
          </a:p>
          <a:p>
            <a:pPr marL="0" indent="0">
              <a:buNone/>
            </a:pPr>
            <a:r>
              <a:rPr lang="en-AU" i="1" dirty="0" smtClean="0"/>
              <a:t>They also point to ninety nine point six billion dollars from two hundred four oh three percent of the rates of interest stores as Mexico and Brazil on market conditions </a:t>
            </a:r>
            <a:endParaRPr lang="en-AU" i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529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 smtClean="0"/>
              <a:t>N</a:t>
            </a:r>
            <a:r>
              <a:rPr lang="en-AU" dirty="0" smtClean="0"/>
              <a:t>-gram language models are a structure-neutral way to capture the </a:t>
            </a:r>
            <a:r>
              <a:rPr lang="en-AU" dirty="0" err="1" smtClean="0"/>
              <a:t>predictabilty</a:t>
            </a:r>
            <a:r>
              <a:rPr lang="en-AU" dirty="0" smtClean="0"/>
              <a:t> of language</a:t>
            </a:r>
          </a:p>
          <a:p>
            <a:r>
              <a:rPr lang="en-AU" dirty="0" smtClean="0"/>
              <a:t>Information can be derived in an unsupervised fashion, scalable to large corpora</a:t>
            </a:r>
          </a:p>
          <a:p>
            <a:r>
              <a:rPr lang="en-AU" dirty="0" smtClean="0"/>
              <a:t>Require smoothing to be effective, due to </a:t>
            </a:r>
            <a:r>
              <a:rPr lang="en-AU" dirty="0" err="1" smtClean="0"/>
              <a:t>sparsity</a:t>
            </a:r>
            <a:endParaRPr lang="en-AU" dirty="0" smtClean="0"/>
          </a:p>
          <a:p>
            <a:r>
              <a:rPr lang="en-AU" dirty="0" smtClean="0"/>
              <a:t>Latest work in language models involve using recurrent neural networks</a:t>
            </a:r>
          </a:p>
          <a:p>
            <a:pPr lvl="1"/>
            <a:r>
              <a:rPr lang="en-AU" dirty="0" smtClean="0"/>
              <a:t>But in many circumstances </a:t>
            </a:r>
            <a:r>
              <a:rPr lang="en-AU" smtClean="0"/>
              <a:t>not practical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46159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Required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 Ch. 4</a:t>
            </a:r>
          </a:p>
        </p:txBody>
      </p:sp>
    </p:spTree>
    <p:extLst>
      <p:ext uri="{BB962C8B-B14F-4D97-AF65-F5344CB8AC3E}">
        <p14:creationId xmlns:p14="http://schemas.microsoft.com/office/powerpoint/2010/main" val="33952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Deriving </a:t>
            </a:r>
            <a:r>
              <a:rPr lang="en-AU" i="1" dirty="0" smtClean="0"/>
              <a:t>n</a:t>
            </a:r>
            <a:r>
              <a:rPr lang="en-AU" dirty="0" smtClean="0"/>
              <a:t>-gram language models</a:t>
            </a:r>
          </a:p>
          <a:p>
            <a:r>
              <a:rPr lang="en-AU" dirty="0" smtClean="0"/>
              <a:t>Smoothing to deal with </a:t>
            </a:r>
            <a:r>
              <a:rPr lang="en-AU" dirty="0" err="1" smtClean="0"/>
              <a:t>sparsity</a:t>
            </a:r>
            <a:endParaRPr lang="en-AU" dirty="0" smtClean="0"/>
          </a:p>
          <a:p>
            <a:r>
              <a:rPr lang="en-AU" dirty="0" smtClean="0"/>
              <a:t>Evaluating 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3726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Probabilities: Joint to conditional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Our goal is to get a probability for an arbitrary sequence of </a:t>
                </a:r>
                <a:r>
                  <a:rPr lang="en-AU" i="1" dirty="0" smtClean="0"/>
                  <a:t>m</a:t>
                </a:r>
                <a:r>
                  <a:rPr lang="en-AU" dirty="0" smtClean="0"/>
                  <a:t> words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600" b="0" i="1" smtClean="0">
                        <a:latin typeface="Cambria Math"/>
                      </a:rPr>
                      <m:t>𝑃</m:t>
                    </m:r>
                    <m:r>
                      <a:rPr lang="en-AU" sz="3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600" dirty="0"/>
                  <a:t>,</a:t>
                </a:r>
                <a:r>
                  <a:rPr lang="en-AU" sz="3600" dirty="0" smtClean="0"/>
                  <a:t>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600" b="0" i="0" smtClean="0">
                        <a:latin typeface="Cambria Math"/>
                      </a:rPr>
                      <m:t>)</m:t>
                    </m:r>
                  </m:oMath>
                </a14:m>
                <a:endParaRPr lang="en-AU" sz="3600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First step is to apply the chain rule to convert joint probabilities to conditional ones</a:t>
                </a:r>
              </a:p>
              <a:p>
                <a:pPr marL="0" indent="0" algn="ctr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a:rPr lang="en-AU" sz="3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600" dirty="0"/>
                  <a:t>,</a:t>
                </a:r>
                <a:r>
                  <a:rPr lang="en-AU" sz="36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600">
                        <a:latin typeface="Cambria Math"/>
                      </a:rPr>
                      <m:t>)</m:t>
                    </m:r>
                    <m:r>
                      <a:rPr lang="en-AU" sz="3600" b="0" i="0" smtClean="0">
                        <a:latin typeface="Cambria Math"/>
                      </a:rPr>
                      <m:t>=</m:t>
                    </m:r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a:rPr lang="en-AU" sz="3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AU" sz="3600" b="0" i="0" smtClean="0">
                        <a:latin typeface="Cambria Math"/>
                      </a:rPr>
                      <m:t>)</m:t>
                    </m:r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m:rPr>
                        <m:nor/>
                      </m:rPr>
                      <a:rPr lang="en-AU" sz="3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3600" b="0" i="0" smtClean="0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AU" sz="3600" dirty="0"/>
                      <m:t> 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AU" sz="3600" b="0" i="0" smtClean="0">
                        <a:latin typeface="Cambria Math"/>
                      </a:rPr>
                      <m:t>)</m:t>
                    </m:r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m:rPr>
                        <m:nor/>
                      </m:rPr>
                      <a:rPr lang="en-AU" sz="36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AU" sz="3600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AU" sz="3600" dirty="0"/>
                      <m:t> 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AU" sz="3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AU" sz="3600">
                        <a:latin typeface="Cambria Math"/>
                      </a:rPr>
                      <m:t>)</m:t>
                    </m:r>
                  </m:oMath>
                </a14:m>
                <a:r>
                  <a:rPr lang="en-AU" sz="3600" dirty="0" smtClean="0"/>
                  <a:t>…</a:t>
                </a:r>
                <a:br>
                  <a:rPr lang="en-AU" sz="3600" dirty="0" smtClean="0"/>
                </a:br>
                <a:r>
                  <a:rPr lang="en-AU" sz="3600" dirty="0" smtClean="0"/>
                  <a:t>						   </a:t>
                </a:r>
                <a14:m>
                  <m:oMath xmlns:m="http://schemas.openxmlformats.org/officeDocument/2006/math"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a:rPr lang="en-AU" sz="3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600" b="0" i="1" smtClean="0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AU" sz="3600" b="0" i="1" smtClean="0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𝑚</m:t>
                        </m:r>
                        <m:r>
                          <a:rPr lang="en-AU" sz="3600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600" dirty="0" smtClean="0"/>
                  <a:t>)</a:t>
                </a:r>
                <a:endParaRPr lang="en-AU" sz="360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 r="-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Markov Assumption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Still intractable, so make a simplifying assumption: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200" dirty="0"/>
                  <a:t>)</a:t>
                </a:r>
                <a:r>
                  <a:rPr lang="en-AU" sz="3200" dirty="0" smtClean="0"/>
                  <a:t> ≈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AU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200" dirty="0"/>
                  <a:t>)</a:t>
                </a:r>
              </a:p>
              <a:p>
                <a:pPr marL="0" indent="0">
                  <a:buNone/>
                </a:pPr>
                <a:r>
                  <a:rPr lang="en-AU" dirty="0" smtClean="0"/>
                  <a:t>For some small </a:t>
                </a:r>
                <a:r>
                  <a:rPr lang="en-AU" i="1" dirty="0" smtClean="0"/>
                  <a:t>n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>When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 = 1, a unigram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,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200">
                        <a:latin typeface="Cambria Math"/>
                      </a:rPr>
                      <m:t>)</m:t>
                    </m:r>
                    <m:r>
                      <a:rPr lang="en-AU" sz="32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AU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32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  <m:r>
                          <a:rPr lang="en-AU" sz="32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AU" sz="32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AU" sz="3200" dirty="0" smtClean="0"/>
              </a:p>
              <a:p>
                <a:pPr marL="0" indent="0">
                  <a:buNone/>
                </a:pPr>
                <a:r>
                  <a:rPr lang="en-AU" dirty="0" smtClean="0"/>
                  <a:t>When</a:t>
                </a:r>
                <a:r>
                  <a:rPr lang="en-AU" i="1" dirty="0" smtClean="0"/>
                  <a:t> n </a:t>
                </a:r>
                <a:r>
                  <a:rPr lang="en-AU" dirty="0" smtClean="0"/>
                  <a:t>= 2, a bigram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,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200">
                        <a:latin typeface="Cambria Math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AU" sz="3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32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AU" sz="3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AU" sz="320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AU" sz="3200" b="0" i="0" smtClean="0">
                        <a:latin typeface="Cambria Math"/>
                      </a:rPr>
                      <m:t>)</m:t>
                    </m:r>
                  </m:oMath>
                </a14:m>
                <a:endParaRPr lang="en-AU" sz="3200" i="1" dirty="0"/>
              </a:p>
              <a:p>
                <a:pPr marL="0" indent="0">
                  <a:buNone/>
                </a:pPr>
                <a:r>
                  <a:rPr lang="en-AU" dirty="0" smtClean="0"/>
                  <a:t>When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 = 3, a trigram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,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200">
                        <a:latin typeface="Cambria Math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AU" sz="3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AU" sz="3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AU" sz="320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AU" sz="3200">
                        <a:latin typeface="Cambria Math"/>
                      </a:rPr>
                      <m:t>)</m:t>
                    </m:r>
                  </m:oMath>
                </a14:m>
                <a:endParaRPr lang="en-AU" sz="3200" i="1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sz="3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12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Maximum Likelihood estimation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3600" dirty="0" smtClean="0"/>
                  <a:t>How do we calculate the probabilities? </a:t>
                </a:r>
                <a:r>
                  <a:rPr lang="en-AU" sz="3600" dirty="0"/>
                  <a:t>E</a:t>
                </a:r>
                <a:r>
                  <a:rPr lang="en-AU" sz="3600" dirty="0" smtClean="0"/>
                  <a:t>stimate based on counts in our corpus:</a:t>
                </a:r>
              </a:p>
              <a:p>
                <a:pPr marL="0" indent="0">
                  <a:buNone/>
                </a:pPr>
                <a:r>
                  <a:rPr lang="en-AU" sz="3600" dirty="0" smtClean="0"/>
                  <a:t>For unigram models,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/>
                        </a:rPr>
                        <m:t>𝑃</m:t>
                      </m:r>
                      <m:r>
                        <m:rPr>
                          <m:nor/>
                        </m:rPr>
                        <a:rPr lang="en-AU" sz="360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AU" sz="3600" dirty="0"/>
                            <m:t>(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600" dirty="0"/>
                            <m:t>) 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AU" sz="3600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sz="3600" b="0" i="1" dirty="0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AU" sz="3600" b="0" i="1" dirty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AU" sz="3600" b="0" i="1" dirty="0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AU" sz="3600" b="0" i="1" dirty="0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AU" sz="36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AU" sz="3600" b="0" i="1" dirty="0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AU" sz="3600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3600" dirty="0"/>
              </a:p>
              <a:p>
                <a:pPr marL="0" indent="0">
                  <a:buNone/>
                </a:pPr>
                <a:r>
                  <a:rPr lang="en-AU" sz="3600" dirty="0" smtClean="0">
                    <a:latin typeface="Cambria Math"/>
                  </a:rPr>
                  <a:t>For bigram models,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/>
                        </a:rPr>
                        <m:t>𝑃</m:t>
                      </m:r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3600" dirty="0"/>
                        <m:t>) =</m:t>
                      </m:r>
                      <m:f>
                        <m:fPr>
                          <m:ctrlPr>
                            <a:rPr lang="en-AU" sz="36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r>
                            <a:rPr lang="en-AU" sz="3600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3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r>
                            <a:rPr lang="en-AU" sz="3600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sz="3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36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AU" sz="3600" dirty="0" smtClean="0">
                    <a:latin typeface="Cambria Math"/>
                  </a:rPr>
                  <a:t>For </a:t>
                </a:r>
                <a:r>
                  <a:rPr lang="en-AU" sz="3600" i="1" dirty="0" smtClean="0">
                    <a:latin typeface="Cambria Math"/>
                  </a:rPr>
                  <a:t>n</a:t>
                </a:r>
                <a:r>
                  <a:rPr lang="en-AU" sz="3600" dirty="0" smtClean="0">
                    <a:latin typeface="Cambria Math"/>
                  </a:rPr>
                  <a:t>-gram models 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/>
                        </a:rPr>
                        <m:t>𝑃</m:t>
                      </m:r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/>
                        <m:t>)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 =</m:t>
                      </m:r>
                      <m:f>
                        <m:fPr>
                          <m:ctrlPr>
                            <a:rPr lang="en-AU" sz="36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AU" sz="3600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3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AU" sz="3600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AU" sz="3600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3600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850" t="-10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09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Trigram example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Corpus:</a:t>
                </a:r>
              </a:p>
              <a:p>
                <a:pPr marL="0" indent="0">
                  <a:buNone/>
                </a:pPr>
                <a:r>
                  <a:rPr lang="en-AU" dirty="0" smtClean="0"/>
                  <a:t>&lt;s1&gt; &lt;s2&gt; </a:t>
                </a:r>
                <a:r>
                  <a:rPr lang="en-AU" i="1" dirty="0" smtClean="0"/>
                  <a:t>yes no no no </a:t>
                </a:r>
                <a:r>
                  <a:rPr lang="en-AU" i="1" dirty="0" err="1" smtClean="0"/>
                  <a:t>no</a:t>
                </a:r>
                <a:r>
                  <a:rPr lang="en-AU" i="1" dirty="0" smtClean="0"/>
                  <a:t> yes </a:t>
                </a:r>
                <a:r>
                  <a:rPr lang="en-AU" dirty="0" smtClean="0"/>
                  <a:t>&lt;/s2&gt; &lt;/s1&gt;</a:t>
                </a:r>
                <a:br>
                  <a:rPr lang="en-AU" dirty="0" smtClean="0"/>
                </a:br>
                <a:r>
                  <a:rPr lang="en-AU" dirty="0" smtClean="0"/>
                  <a:t>&lt;</a:t>
                </a:r>
                <a:r>
                  <a:rPr lang="en-AU" dirty="0"/>
                  <a:t>s1&gt; &lt;s2&gt; </a:t>
                </a:r>
                <a:r>
                  <a:rPr lang="en-AU" i="1" dirty="0" smtClean="0"/>
                  <a:t>no </a:t>
                </a:r>
                <a:r>
                  <a:rPr lang="en-AU" i="1" dirty="0" err="1"/>
                  <a:t>no</a:t>
                </a:r>
                <a:r>
                  <a:rPr lang="en-AU" i="1" dirty="0"/>
                  <a:t> </a:t>
                </a:r>
                <a:r>
                  <a:rPr lang="en-AU" i="1" dirty="0" err="1" smtClean="0"/>
                  <a:t>no</a:t>
                </a:r>
                <a:r>
                  <a:rPr lang="en-AU" i="1" dirty="0" smtClean="0"/>
                  <a:t> yes </a:t>
                </a:r>
                <a:r>
                  <a:rPr lang="en-AU" i="1" dirty="0" err="1" smtClean="0"/>
                  <a:t>yes</a:t>
                </a:r>
                <a:r>
                  <a:rPr lang="en-AU" i="1" dirty="0" smtClean="0"/>
                  <a:t> </a:t>
                </a:r>
                <a:r>
                  <a:rPr lang="en-AU" i="1" dirty="0" err="1" smtClean="0"/>
                  <a:t>yes</a:t>
                </a:r>
                <a:r>
                  <a:rPr lang="en-AU" i="1" dirty="0" smtClean="0"/>
                  <a:t> no </a:t>
                </a:r>
                <a:r>
                  <a:rPr lang="en-AU" dirty="0"/>
                  <a:t>&lt;/s2&gt; &lt;/s1&gt;</a:t>
                </a:r>
              </a:p>
              <a:p>
                <a:pPr marL="0" indent="0">
                  <a:buNone/>
                </a:pPr>
                <a:r>
                  <a:rPr lang="en-AU" dirty="0" smtClean="0"/>
                  <a:t>What is the probability of </a:t>
                </a:r>
              </a:p>
              <a:p>
                <a:pPr marL="0" indent="0">
                  <a:buNone/>
                </a:pPr>
                <a:r>
                  <a:rPr lang="en-AU" dirty="0"/>
                  <a:t>&lt;s1&gt; &lt;s2&gt; </a:t>
                </a:r>
                <a:r>
                  <a:rPr lang="en-AU" i="1" dirty="0" smtClean="0"/>
                  <a:t>yes no </a:t>
                </a:r>
                <a:r>
                  <a:rPr lang="en-AU" i="1" dirty="0" err="1" smtClean="0"/>
                  <a:t>no</a:t>
                </a:r>
                <a:r>
                  <a:rPr lang="en-AU" i="1" dirty="0" smtClean="0"/>
                  <a:t> yes </a:t>
                </a:r>
                <a:r>
                  <a:rPr lang="en-AU" dirty="0"/>
                  <a:t>&lt;/s2&gt; &lt;/s1</a:t>
                </a:r>
                <a:r>
                  <a:rPr lang="en-AU" dirty="0" smtClean="0"/>
                  <a:t>&gt;</a:t>
                </a:r>
              </a:p>
              <a:p>
                <a:pPr marL="0" indent="0">
                  <a:buNone/>
                </a:pPr>
                <a:r>
                  <a:rPr lang="en-AU" dirty="0" smtClean="0"/>
                  <a:t>Under a trigram language model</a:t>
                </a:r>
                <a:r>
                  <a:rPr lang="en-AU" dirty="0" smtClean="0"/>
                  <a:t>?</a:t>
                </a:r>
              </a:p>
              <a:p>
                <a:pPr marL="0" indent="0">
                  <a:buNone/>
                </a:pPr>
                <a:r>
                  <a:rPr lang="en-AU" dirty="0" smtClean="0"/>
                  <a:t>P</a:t>
                </a:r>
                <a:r>
                  <a:rPr lang="en-AU" i="1" dirty="0" smtClean="0"/>
                  <a:t>(yes </a:t>
                </a:r>
                <a:r>
                  <a:rPr lang="en-AU" i="1" dirty="0" smtClean="0"/>
                  <a:t>| &lt;</a:t>
                </a:r>
                <a:r>
                  <a:rPr lang="en-AU" dirty="0" smtClean="0"/>
                  <a:t>s1</a:t>
                </a:r>
                <a:r>
                  <a:rPr lang="en-AU" dirty="0"/>
                  <a:t>&gt; </a:t>
                </a:r>
                <a:r>
                  <a:rPr lang="en-AU" i="1" dirty="0"/>
                  <a:t>&lt;</a:t>
                </a:r>
                <a:r>
                  <a:rPr lang="en-AU" dirty="0"/>
                  <a:t>s2</a:t>
                </a:r>
                <a:r>
                  <a:rPr lang="en-AU" dirty="0" smtClean="0"/>
                  <a:t>&gt;) </a:t>
                </a:r>
                <a:r>
                  <a:rPr lang="en-AU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AU" dirty="0" smtClean="0"/>
                  <a:t> 				P</a:t>
                </a:r>
                <a:r>
                  <a:rPr lang="en-AU" i="1" dirty="0" smtClean="0"/>
                  <a:t>(no </a:t>
                </a:r>
                <a:r>
                  <a:rPr lang="en-AU" i="1" dirty="0"/>
                  <a:t>| </a:t>
                </a:r>
                <a:r>
                  <a:rPr lang="en-AU" i="1" dirty="0" smtClean="0"/>
                  <a:t>&lt;</a:t>
                </a:r>
                <a:r>
                  <a:rPr lang="en-AU" dirty="0" smtClean="0"/>
                  <a:t>s2&gt; </a:t>
                </a:r>
                <a:r>
                  <a:rPr lang="en-AU" i="1" dirty="0" smtClean="0"/>
                  <a:t>yes</a:t>
                </a:r>
                <a:r>
                  <a:rPr lang="en-AU" dirty="0" smtClean="0"/>
                  <a:t>) = 1</a:t>
                </a:r>
                <a:br>
                  <a:rPr lang="en-AU" dirty="0" smtClean="0"/>
                </a:br>
                <a:r>
                  <a:rPr lang="en-AU" dirty="0" smtClean="0"/>
                  <a:t>P</a:t>
                </a:r>
                <a:r>
                  <a:rPr lang="en-AU" i="1" dirty="0" smtClean="0"/>
                  <a:t>(no </a:t>
                </a:r>
                <a:r>
                  <a:rPr lang="en-AU" i="1" dirty="0"/>
                  <a:t>| </a:t>
                </a:r>
                <a:r>
                  <a:rPr lang="en-AU" i="1" dirty="0" smtClean="0"/>
                  <a:t>yes</a:t>
                </a:r>
                <a:r>
                  <a:rPr lang="en-AU" dirty="0" smtClean="0"/>
                  <a:t> </a:t>
                </a:r>
                <a:r>
                  <a:rPr lang="en-AU" i="1" dirty="0" smtClean="0"/>
                  <a:t>no</a:t>
                </a:r>
                <a:r>
                  <a:rPr lang="en-AU" dirty="0" smtClean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AU" dirty="0" smtClean="0"/>
                  <a:t>						P</a:t>
                </a:r>
                <a:r>
                  <a:rPr lang="en-AU" i="1" dirty="0" smtClean="0"/>
                  <a:t>(yes </a:t>
                </a:r>
                <a:r>
                  <a:rPr lang="en-AU" i="1" dirty="0"/>
                  <a:t>| </a:t>
                </a:r>
                <a:r>
                  <a:rPr lang="en-AU" i="1" dirty="0" smtClean="0"/>
                  <a:t>no</a:t>
                </a:r>
                <a:r>
                  <a:rPr lang="en-AU" dirty="0" smtClean="0"/>
                  <a:t> </a:t>
                </a:r>
                <a:r>
                  <a:rPr lang="en-AU" i="1" dirty="0"/>
                  <a:t>no</a:t>
                </a:r>
                <a:r>
                  <a:rPr lang="en-AU" dirty="0"/>
                  <a:t>) =</a:t>
                </a:r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box>
                  </m:oMath>
                </a14:m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/>
                  <a:t>P</a:t>
                </a:r>
                <a:r>
                  <a:rPr lang="en-AU" i="1" dirty="0" smtClean="0"/>
                  <a:t>(</a:t>
                </a:r>
                <a:r>
                  <a:rPr lang="en-AU" dirty="0" smtClean="0"/>
                  <a:t>&lt;/s2&gt; </a:t>
                </a:r>
                <a:r>
                  <a:rPr lang="en-AU" i="1" dirty="0"/>
                  <a:t>| no yes</a:t>
                </a:r>
                <a:r>
                  <a:rPr lang="en-AU" dirty="0" smtClean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AU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dirty="0" smtClean="0"/>
                  <a:t>				P(&lt;/s1&gt;|yes &lt;/s2&gt; </a:t>
                </a:r>
                <a:r>
                  <a:rPr lang="en-AU" dirty="0"/>
                  <a:t>) = </a:t>
                </a:r>
                <a:r>
                  <a:rPr lang="en-AU" dirty="0" smtClean="0"/>
                  <a:t>1</a:t>
                </a:r>
              </a:p>
              <a:p>
                <a:pPr marL="0" indent="0">
                  <a:buNone/>
                </a:pPr>
                <a:r>
                  <a:rPr lang="en-AU" dirty="0" smtClean="0"/>
                  <a:t>= 0.05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827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Several problems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Resulting probabilities are often very small</a:t>
            </a:r>
          </a:p>
          <a:p>
            <a:pPr lvl="1"/>
            <a:r>
              <a:rPr lang="en-AU" dirty="0" smtClean="0"/>
              <a:t>Use log probability to avoid numerical underflow</a:t>
            </a:r>
          </a:p>
          <a:p>
            <a:r>
              <a:rPr lang="en-AU" dirty="0" smtClean="0"/>
              <a:t>No probabilities for unknown words</a:t>
            </a:r>
          </a:p>
          <a:p>
            <a:pPr lvl="1"/>
            <a:r>
              <a:rPr lang="en-AU" dirty="0" smtClean="0"/>
              <a:t>Convert infrequent words into &lt;UNK&gt; token</a:t>
            </a:r>
          </a:p>
          <a:p>
            <a:pPr lvl="1"/>
            <a:r>
              <a:rPr lang="en-AU" dirty="0" smtClean="0"/>
              <a:t>Or skip unknown words entirely</a:t>
            </a:r>
          </a:p>
          <a:p>
            <a:r>
              <a:rPr lang="en-AU" dirty="0" smtClean="0"/>
              <a:t>Words in new contexts</a:t>
            </a:r>
          </a:p>
          <a:p>
            <a:pPr lvl="1"/>
            <a:r>
              <a:rPr lang="en-AU" dirty="0" smtClean="0"/>
              <a:t>By default, zero count for any </a:t>
            </a:r>
            <a:r>
              <a:rPr lang="en-AU" i="1" dirty="0" smtClean="0"/>
              <a:t>n</a:t>
            </a:r>
            <a:r>
              <a:rPr lang="en-AU" dirty="0" smtClean="0"/>
              <a:t>-gram we’ve never seen before, zero probability for the sentence</a:t>
            </a:r>
          </a:p>
          <a:p>
            <a:pPr lvl="1"/>
            <a:r>
              <a:rPr lang="en-AU" dirty="0" smtClean="0"/>
              <a:t>Need smoothing to give unseen events some probability</a:t>
            </a:r>
          </a:p>
        </p:txBody>
      </p:sp>
    </p:spTree>
    <p:extLst>
      <p:ext uri="{BB962C8B-B14F-4D97-AF65-F5344CB8AC3E}">
        <p14:creationId xmlns:p14="http://schemas.microsoft.com/office/powerpoint/2010/main" val="485457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Smoothing (or discounting)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Basic idea: give events you’ve never seen before some probability </a:t>
            </a:r>
          </a:p>
          <a:p>
            <a:r>
              <a:rPr lang="en-AU" dirty="0" smtClean="0"/>
              <a:t>Have to take away probability from events you have seen</a:t>
            </a:r>
          </a:p>
          <a:p>
            <a:r>
              <a:rPr lang="en-AU" dirty="0" smtClean="0"/>
              <a:t>Must be the case that </a:t>
            </a:r>
            <a:r>
              <a:rPr lang="en-AU" i="1" dirty="0" smtClean="0"/>
              <a:t>P</a:t>
            </a:r>
            <a:r>
              <a:rPr lang="en-AU" dirty="0" smtClean="0"/>
              <a:t>(everything) = 1</a:t>
            </a:r>
          </a:p>
          <a:p>
            <a:r>
              <a:rPr lang="en-AU" dirty="0" smtClean="0"/>
              <a:t>Many different kinds of smoothing</a:t>
            </a:r>
          </a:p>
          <a:p>
            <a:pPr lvl="1"/>
            <a:r>
              <a:rPr lang="en-AU" dirty="0" smtClean="0"/>
              <a:t>Laplacian</a:t>
            </a:r>
            <a:r>
              <a:rPr lang="en-AU" dirty="0"/>
              <a:t> </a:t>
            </a:r>
            <a:r>
              <a:rPr lang="en-AU" dirty="0" smtClean="0"/>
              <a:t>(add-one) smoothing</a:t>
            </a:r>
          </a:p>
          <a:p>
            <a:pPr lvl="1"/>
            <a:r>
              <a:rPr lang="en-AU" dirty="0" smtClean="0"/>
              <a:t>Add</a:t>
            </a:r>
            <a:r>
              <a:rPr lang="en-AU" i="1" dirty="0" smtClean="0"/>
              <a:t>-k </a:t>
            </a:r>
            <a:r>
              <a:rPr lang="en-AU" dirty="0" smtClean="0"/>
              <a:t>smoothing </a:t>
            </a:r>
          </a:p>
          <a:p>
            <a:pPr lvl="1"/>
            <a:r>
              <a:rPr lang="en-AU" dirty="0" err="1" smtClean="0"/>
              <a:t>Jelinek</a:t>
            </a:r>
            <a:r>
              <a:rPr lang="en-AU" dirty="0" smtClean="0"/>
              <a:t>-Mercer interpolation</a:t>
            </a:r>
          </a:p>
          <a:p>
            <a:pPr lvl="1"/>
            <a:r>
              <a:rPr lang="en-AU" dirty="0" smtClean="0"/>
              <a:t>Katz </a:t>
            </a:r>
            <a:r>
              <a:rPr lang="en-AU" dirty="0" err="1" smtClean="0"/>
              <a:t>backoff</a:t>
            </a:r>
            <a:endParaRPr lang="en-AU" dirty="0" smtClean="0"/>
          </a:p>
          <a:p>
            <a:pPr lvl="1"/>
            <a:r>
              <a:rPr lang="en-AU" dirty="0" smtClean="0"/>
              <a:t>Absolute discounting</a:t>
            </a:r>
          </a:p>
          <a:p>
            <a:pPr lvl="1"/>
            <a:r>
              <a:rPr lang="en-AU" dirty="0" err="1" smtClean="0"/>
              <a:t>Kneser</a:t>
            </a:r>
            <a:r>
              <a:rPr lang="en-AU" dirty="0" smtClean="0"/>
              <a:t>-Ney</a:t>
            </a:r>
          </a:p>
          <a:p>
            <a:pPr lvl="1"/>
            <a:r>
              <a:rPr lang="en-AU" dirty="0" smtClean="0"/>
              <a:t>And others…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6489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7708</TotalTime>
  <Words>1723</Words>
  <Application>Microsoft Office PowerPoint</Application>
  <PresentationFormat>Custom</PresentationFormat>
  <Paragraphs>164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New_Template7</vt:lpstr>
      <vt:lpstr>N-gram language models</vt:lpstr>
      <vt:lpstr>Language models</vt:lpstr>
      <vt:lpstr>Outline</vt:lpstr>
      <vt:lpstr>Probabilities: Joint to conditional</vt:lpstr>
      <vt:lpstr>The Markov Assumption</vt:lpstr>
      <vt:lpstr>Maximum Likelihood estimation</vt:lpstr>
      <vt:lpstr>Trigram example</vt:lpstr>
      <vt:lpstr>Several problems</vt:lpstr>
      <vt:lpstr>Smoothing (or discounting)</vt:lpstr>
      <vt:lpstr>Laplacian (Add-one) smoothing</vt:lpstr>
      <vt:lpstr>Add-one Example</vt:lpstr>
      <vt:lpstr>Add-k smoothing</vt:lpstr>
      <vt:lpstr>Backoff and Interpolation</vt:lpstr>
      <vt:lpstr>Backoff and Interpolation</vt:lpstr>
      <vt:lpstr>Absolute discounting</vt:lpstr>
      <vt:lpstr>Continuation counts</vt:lpstr>
      <vt:lpstr>Kneser-Ney smoothing</vt:lpstr>
      <vt:lpstr>Kneser-Ney smoothing</vt:lpstr>
      <vt:lpstr>Evaluation</vt:lpstr>
      <vt:lpstr>Perplexity</vt:lpstr>
      <vt:lpstr>Example perplexity scores</vt:lpstr>
      <vt:lpstr>Generated texts</vt:lpstr>
      <vt:lpstr>A final word</vt:lpstr>
      <vt:lpstr>Required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 language models</dc:title>
  <dc:creator>Julian Arthur Brooke</dc:creator>
  <cp:lastModifiedBy>Julian Arthur Brooke</cp:lastModifiedBy>
  <cp:revision>874</cp:revision>
  <dcterms:modified xsi:type="dcterms:W3CDTF">2017-04-12T01:26:01Z</dcterms:modified>
</cp:coreProperties>
</file>