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8" r:id="rId3"/>
    <p:sldId id="308" r:id="rId4"/>
    <p:sldId id="300" r:id="rId5"/>
    <p:sldId id="301" r:id="rId6"/>
    <p:sldId id="302" r:id="rId7"/>
    <p:sldId id="305" r:id="rId8"/>
    <p:sldId id="303" r:id="rId9"/>
    <p:sldId id="306" r:id="rId10"/>
    <p:sldId id="307" r:id="rId11"/>
    <p:sldId id="324" r:id="rId12"/>
    <p:sldId id="325" r:id="rId13"/>
    <p:sldId id="326" r:id="rId14"/>
    <p:sldId id="309" r:id="rId15"/>
    <p:sldId id="310" r:id="rId16"/>
    <p:sldId id="313" r:id="rId17"/>
    <p:sldId id="311" r:id="rId18"/>
    <p:sldId id="314" r:id="rId19"/>
    <p:sldId id="315" r:id="rId20"/>
    <p:sldId id="316" r:id="rId21"/>
    <p:sldId id="317" r:id="rId22"/>
    <p:sldId id="318" r:id="rId23"/>
    <p:sldId id="319" r:id="rId24"/>
    <p:sldId id="322" r:id="rId25"/>
    <p:sldId id="327" r:id="rId26"/>
    <p:sldId id="320" r:id="rId27"/>
    <p:sldId id="321" r:id="rId28"/>
    <p:sldId id="31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1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FB723-10FA-9941-B379-5B0F757FE7D1}" type="datetimeFigureOut">
              <a:rPr lang="en-AU" smtClean="0"/>
              <a:t>11/5/18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187E5-72C4-A741-B64B-91F1735BB0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868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Bias towards</a:t>
            </a:r>
            <a:r>
              <a:rPr lang="en-AU" baseline="0" dirty="0"/>
              <a:t> top-end; may </a:t>
            </a:r>
            <a:r>
              <a:rPr lang="en-AU" baseline="0"/>
              <a:t>truncate AP; </a:t>
            </a:r>
            <a:r>
              <a:rPr lang="en-AU" baseline="0" dirty="0"/>
              <a:t>mean AP = mean over </a:t>
            </a:r>
            <a:r>
              <a:rPr lang="en-AU" baseline="0"/>
              <a:t>many queries.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2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7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AU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0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7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AU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44681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1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8306778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90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2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5751" y="6324320"/>
            <a:ext cx="3416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u="none" strike="noStrike" cap="all" spc="0" baseline="0" dirty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2018, The University of Melbourne</a:t>
            </a:r>
            <a:endParaRPr lang="en-US" sz="12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2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 spd="med"/>
  <p:hf sldNum="0" hdr="0" ftr="0" dt="0"/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</a:t>
            </a:r>
            <a:br>
              <a:rPr lang="en-US" dirty="0"/>
            </a:br>
            <a:r>
              <a:rPr lang="en-US" dirty="0"/>
              <a:t>re-ranking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comp90042 lecture 20</a:t>
            </a:r>
          </a:p>
        </p:txBody>
      </p:sp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4995325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Relevance vector</a:t>
            </a:r>
            <a:br>
              <a:rPr lang="en-AU" dirty="0"/>
            </a:br>
            <a:r>
              <a:rPr lang="en-AU" dirty="0"/>
              <a:t>	</a:t>
            </a:r>
            <a:r>
              <a:rPr lang="en-AU" sz="2400" dirty="0"/>
              <a:t>	</a:t>
            </a:r>
            <a:br>
              <a:rPr lang="en-AU" sz="2400" dirty="0"/>
            </a:br>
            <a:r>
              <a:rPr lang="en-AU" sz="2400" dirty="0"/>
              <a:t>		</a:t>
            </a:r>
            <a:r>
              <a:rPr lang="en-AU" sz="2400" dirty="0">
                <a:latin typeface="Courier New" charset="0"/>
                <a:ea typeface="Courier New" charset="0"/>
                <a:cs typeface="Courier New" charset="0"/>
              </a:rPr>
              <a:t>&lt; 1, 0, 0, 0, 0, 1, 0, 1, 0, 0 &gt;</a:t>
            </a:r>
          </a:p>
          <a:p>
            <a:r>
              <a:rPr lang="en-AU" dirty="0"/>
              <a:t>Precision</a:t>
            </a:r>
          </a:p>
          <a:p>
            <a:pPr lvl="1"/>
            <a:r>
              <a:rPr lang="en-AU" dirty="0"/>
              <a:t>P@1 = 1/1	P@2 = ½ 	P@3 = 1/3	P@4 = ¼	</a:t>
            </a:r>
            <a:br>
              <a:rPr lang="en-AU" dirty="0"/>
            </a:br>
            <a:r>
              <a:rPr lang="en-AU" dirty="0"/>
              <a:t>P@5 = 1/5	P@6 = 2/6 	P@7 = 2/7 	P@8 = 3/8</a:t>
            </a:r>
            <a:br>
              <a:rPr lang="en-AU" dirty="0"/>
            </a:br>
            <a:r>
              <a:rPr lang="en-AU" dirty="0"/>
              <a:t>P@9 = 3/9	P@10 = 3/10</a:t>
            </a:r>
          </a:p>
          <a:p>
            <a:r>
              <a:rPr lang="en-AU" dirty="0"/>
              <a:t>AP (average precision) = 1/3 *(P@1 + P@6 + P@8) = 0.57 (assuming only 3 docs are relevant, giving 1/3 scale)</a:t>
            </a:r>
          </a:p>
          <a:p>
            <a:r>
              <a:rPr lang="en-AU" dirty="0"/>
              <a:t>Results then averaged over all queries in test collection (MAP).</a:t>
            </a:r>
          </a:p>
          <a:p>
            <a:r>
              <a:rPr lang="en-AU" dirty="0"/>
              <a:t>Many more measures exist! (RBP, NDCG etc.)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Relevance example</a:t>
            </a:r>
          </a:p>
        </p:txBody>
      </p:sp>
    </p:spTree>
    <p:extLst>
      <p:ext uri="{BB962C8B-B14F-4D97-AF65-F5344CB8AC3E}">
        <p14:creationId xmlns:p14="http://schemas.microsoft.com/office/powerpoint/2010/main" val="11132006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E56F0E-66DC-634C-812C-057498F4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Example: Rank-biased precision (Moffat &amp; Zobel 2008)</a:t>
            </a:r>
          </a:p>
          <a:p>
            <a:r>
              <a:rPr lang="en-US" dirty="0"/>
              <a:t>Idea: User will pay $1 for each relevant answer but nothing for irrelevant answers. Models </a:t>
            </a:r>
            <a:r>
              <a:rPr lang="en-US" b="1" dirty="0"/>
              <a:t>utility</a:t>
            </a:r>
            <a:r>
              <a:rPr lang="en-US" dirty="0"/>
              <a:t> gained by searcher.</a:t>
            </a:r>
          </a:p>
          <a:p>
            <a:r>
              <a:rPr lang="en-US" dirty="0"/>
              <a:t> User processes list top-to-bottom with persistence (probability) P</a:t>
            </a:r>
          </a:p>
          <a:p>
            <a:r>
              <a:rPr lang="en-US" dirty="0"/>
              <a:t>User always looks at first result. User looks at second result with probability P. Third result: P</a:t>
            </a:r>
            <a:r>
              <a:rPr lang="en-US" baseline="30000" dirty="0"/>
              <a:t>2</a:t>
            </a:r>
            <a:r>
              <a:rPr lang="en-US" dirty="0"/>
              <a:t>,P</a:t>
            </a:r>
            <a:r>
              <a:rPr lang="en-US" baseline="30000" dirty="0"/>
              <a:t>3</a:t>
            </a:r>
            <a:r>
              <a:rPr lang="en-US" dirty="0"/>
              <a:t>,P</a:t>
            </a:r>
            <a:r>
              <a:rPr lang="en-US" baseline="30000" dirty="0"/>
              <a:t>4</a:t>
            </a:r>
            <a:r>
              <a:rPr lang="en-US" dirty="0"/>
              <a:t>...</a:t>
            </a:r>
          </a:p>
          <a:p>
            <a:r>
              <a:rPr lang="en-US" dirty="0"/>
              <a:t>Search engine gets paid based on how much relevant documents it provides until the user stops</a:t>
            </a:r>
          </a:p>
          <a:p>
            <a:endParaRPr lang="en-US" dirty="0"/>
          </a:p>
          <a:p>
            <a:endParaRPr lang="en-US" baseline="30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314791-1950-D24D-9000-956AB938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BASED RELEVANCE METRICS</a:t>
            </a:r>
          </a:p>
        </p:txBody>
      </p:sp>
    </p:spTree>
    <p:extLst>
      <p:ext uri="{BB962C8B-B14F-4D97-AF65-F5344CB8AC3E}">
        <p14:creationId xmlns:p14="http://schemas.microsoft.com/office/powerpoint/2010/main" val="25586200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B600FE-479E-BE4F-9163-3185B1E1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RBP Formula (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</a:t>
            </a:r>
            <a:r>
              <a:rPr lang="en-US" dirty="0" err="1"/>
              <a:t>ith</a:t>
            </a:r>
            <a:r>
              <a:rPr lang="en-US" dirty="0"/>
              <a:t> element of the relevance vector of length d)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Model: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Patient user: p = 0.95, Inpatient user: p=0.50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3BF23C-4BA5-E244-9278-E3EC4876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Rank-biased precision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275D4-3EC7-354F-9548-890B81710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01" y="2382977"/>
            <a:ext cx="6032500" cy="134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95541E-407F-424B-AE61-31FA3C1E3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654" y="4150818"/>
            <a:ext cx="5298097" cy="1483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69BEE4-A903-9E49-AEC2-37264D1129B8}"/>
              </a:ext>
            </a:extLst>
          </p:cNvPr>
          <p:cNvSpPr txBox="1"/>
          <p:nvPr/>
        </p:nvSpPr>
        <p:spPr>
          <a:xfrm>
            <a:off x="2696300" y="6253635"/>
            <a:ext cx="628056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Taken from: Rank-Biased Precision for Measurement of Retrieval Effectiveness, Moffat , Zobel, TOIS 2008</a:t>
            </a:r>
          </a:p>
        </p:txBody>
      </p:sp>
    </p:spTree>
    <p:extLst>
      <p:ext uri="{BB962C8B-B14F-4D97-AF65-F5344CB8AC3E}">
        <p14:creationId xmlns:p14="http://schemas.microsoft.com/office/powerpoint/2010/main" val="3054376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A522D8-C201-BC4D-B70A-1E071906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Relevance vector: &lt;1,1,0,0,0,1,0,0,0,0,1,0,0,0,0,0,1,0,0,0&gt;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56D02-D421-244C-96E7-C2A47C69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RBP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817AE-A1BB-944E-91A5-937AFD8C3D7E}"/>
              </a:ext>
            </a:extLst>
          </p:cNvPr>
          <p:cNvSpPr txBox="1"/>
          <p:nvPr/>
        </p:nvSpPr>
        <p:spPr>
          <a:xfrm>
            <a:off x="2696300" y="6253635"/>
            <a:ext cx="628056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Taken from: Rank-Biased Precision for Measurement of Retrieval Effectiveness, Moffat , Zobel, TOIS 2008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8C3F1-55D4-ED43-90F0-7D81C04AC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49" y="2612126"/>
            <a:ext cx="7695344" cy="31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888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F23F12-17D4-1744-8AE2-9C866F70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explicit human judgements we also look at query logs and click logs</a:t>
            </a:r>
          </a:p>
          <a:p>
            <a:r>
              <a:rPr lang="en-US" dirty="0"/>
              <a:t>For a given query and a specific result page, which result did users click on?</a:t>
            </a:r>
          </a:p>
          <a:p>
            <a:r>
              <a:rPr lang="en-US" dirty="0"/>
              <a:t>After clicking, did they come back and click on other results?</a:t>
            </a:r>
          </a:p>
          <a:p>
            <a:r>
              <a:rPr lang="en-US" dirty="0"/>
              <a:t>Indirect relevance feedback! Why?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8BF40A-997D-E241-A71D-C1B4E4EE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in practice</a:t>
            </a:r>
          </a:p>
        </p:txBody>
      </p:sp>
    </p:spTree>
    <p:extLst>
      <p:ext uri="{BB962C8B-B14F-4D97-AF65-F5344CB8AC3E}">
        <p14:creationId xmlns:p14="http://schemas.microsoft.com/office/powerpoint/2010/main" val="31098099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5879B9-0EB4-1A4E-BA8E-19426247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Suppose, we find that for some queries, users click on the second result instead of the first result</a:t>
            </a:r>
          </a:p>
          <a:p>
            <a:r>
              <a:rPr lang="en-US" dirty="0"/>
              <a:t>How do we incorporate this information into our similarity metric (BM25?) to rank these results higher?</a:t>
            </a:r>
          </a:p>
          <a:p>
            <a:r>
              <a:rPr lang="en-US" dirty="0"/>
              <a:t>Construct (learn!) a similarity metric </a:t>
            </a:r>
            <a:r>
              <a:rPr lang="en-US" b="1" dirty="0"/>
              <a:t>automatically</a:t>
            </a:r>
            <a:r>
              <a:rPr lang="en-US" dirty="0"/>
              <a:t> from training data (queries, click data, documents) to better rank documents by relevance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96F0E1-05ED-B84E-A620-E933AF12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effectiveness</a:t>
            </a:r>
          </a:p>
        </p:txBody>
      </p:sp>
    </p:spTree>
    <p:extLst>
      <p:ext uri="{BB962C8B-B14F-4D97-AF65-F5344CB8AC3E}">
        <p14:creationId xmlns:p14="http://schemas.microsoft.com/office/powerpoint/2010/main" val="39007495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2215FC-EB89-1941-A60C-C23B712E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cheap, fast, simple similarity metric (such as BM25) to retrieve an initial set of relevant documents (top-</a:t>
            </a:r>
            <a:r>
              <a:rPr lang="en-US" i="1" dirty="0"/>
              <a:t>k</a:t>
            </a:r>
            <a:r>
              <a:rPr lang="en-US" dirty="0"/>
              <a:t> retrieval)</a:t>
            </a:r>
          </a:p>
          <a:p>
            <a:r>
              <a:rPr lang="en-US" dirty="0"/>
              <a:t>For those </a:t>
            </a:r>
            <a:r>
              <a:rPr lang="en-US" i="1" dirty="0"/>
              <a:t>k</a:t>
            </a:r>
            <a:r>
              <a:rPr lang="en-US" dirty="0"/>
              <a:t> documents, apply a Machine Learning algorithm which uses more features to </a:t>
            </a:r>
            <a:r>
              <a:rPr lang="en-US" b="1" dirty="0"/>
              <a:t>re-rank</a:t>
            </a:r>
            <a:r>
              <a:rPr lang="en-US" dirty="0"/>
              <a:t> the initial set of </a:t>
            </a:r>
            <a:r>
              <a:rPr lang="en-US" i="1" dirty="0"/>
              <a:t>k</a:t>
            </a:r>
            <a:r>
              <a:rPr lang="en-US" dirty="0"/>
              <a:t> documents</a:t>
            </a:r>
          </a:p>
          <a:p>
            <a:r>
              <a:rPr lang="en-US" dirty="0"/>
              <a:t>Why not apply Machine Learning to rank all documents? Expensive!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DAE05F-B95B-E545-8F60-01715B2A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STAGE RETRIEVAL</a:t>
            </a:r>
          </a:p>
        </p:txBody>
      </p:sp>
    </p:spTree>
    <p:extLst>
      <p:ext uri="{BB962C8B-B14F-4D97-AF65-F5344CB8AC3E}">
        <p14:creationId xmlns:p14="http://schemas.microsoft.com/office/powerpoint/2010/main" val="30472853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F7798F-C48D-5542-8EC0-1DE4EA38B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queries, </a:t>
            </a:r>
            <a:r>
              <a:rPr lang="en-US" i="1" dirty="0"/>
              <a:t>m</a:t>
            </a:r>
            <a:r>
              <a:rPr lang="en-US" dirty="0"/>
              <a:t> (</a:t>
            </a:r>
            <a:r>
              <a:rPr lang="en-US" i="1" dirty="0"/>
              <a:t>k</a:t>
            </a:r>
            <a:r>
              <a:rPr lang="en-US" dirty="0"/>
              <a:t> before) documents documents for each query, click data (or human judgements) use Machine Learning techniques to rank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14C63-CBB1-AF40-BE49-F58D99D3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Rank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205C5-F199-5240-B4D7-8BC837A48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29" y="2876763"/>
            <a:ext cx="4414871" cy="3358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1E55B1-368E-0A4F-91F8-C243B0B24BE1}"/>
              </a:ext>
            </a:extLst>
          </p:cNvPr>
          <p:cNvSpPr txBox="1"/>
          <p:nvPr/>
        </p:nvSpPr>
        <p:spPr>
          <a:xfrm>
            <a:off x="4953979" y="6235417"/>
            <a:ext cx="591424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hangingPunct="0">
              <a:spcBef>
                <a:spcPts val="2400"/>
              </a:spcBef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Taken from: </a:t>
            </a:r>
            <a:r>
              <a:rPr lang="en-US" sz="1400" dirty="0"/>
              <a:t>Tie-Yan Liu: Learning to Rank for Information Retrieval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016630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F807D0-0315-D24B-8C1E-2B9C0FC75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5167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 a ranking model that can rank the list of </a:t>
            </a:r>
            <a:r>
              <a:rPr lang="en-US" i="1" dirty="0"/>
              <a:t>k</a:t>
            </a:r>
            <a:r>
              <a:rPr lang="en-US" dirty="0"/>
              <a:t> documents for an unknown query</a:t>
            </a:r>
          </a:p>
          <a:p>
            <a:r>
              <a:rPr lang="en-US" dirty="0"/>
              <a:t>Use training data consisting of tuples &lt;</a:t>
            </a:r>
            <a:r>
              <a:rPr lang="en-US" i="1" dirty="0" err="1"/>
              <a:t>q</a:t>
            </a:r>
            <a:r>
              <a:rPr lang="en-US" dirty="0" err="1"/>
              <a:t>,</a:t>
            </a:r>
            <a:r>
              <a:rPr lang="en-US" i="1" dirty="0" err="1"/>
              <a:t>d</a:t>
            </a:r>
            <a:r>
              <a:rPr lang="en-US" i="1" baseline="-25000" dirty="0" err="1"/>
              <a:t>i</a:t>
            </a:r>
            <a:r>
              <a:rPr lang="en-US" dirty="0" err="1"/>
              <a:t>,u,r</a:t>
            </a:r>
            <a:r>
              <a:rPr lang="en-US" baseline="-25000" dirty="0" err="1"/>
              <a:t>i</a:t>
            </a:r>
            <a:r>
              <a:rPr lang="en-US" dirty="0"/>
              <a:t>&gt; which represent the query </a:t>
            </a:r>
            <a:r>
              <a:rPr lang="en-US" i="1" dirty="0"/>
              <a:t>q</a:t>
            </a:r>
            <a:r>
              <a:rPr lang="en-US" dirty="0"/>
              <a:t>, the </a:t>
            </a:r>
            <a:r>
              <a:rPr lang="en-US" i="1" dirty="0"/>
              <a:t>k</a:t>
            </a:r>
            <a:r>
              <a:rPr lang="en-US" dirty="0"/>
              <a:t> documents (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dirty="0"/>
              <a:t>,…,</a:t>
            </a:r>
            <a:r>
              <a:rPr lang="en-US" i="1" dirty="0" err="1"/>
              <a:t>d</a:t>
            </a:r>
            <a:r>
              <a:rPr lang="en-US" i="1" baseline="-25000" dirty="0" err="1"/>
              <a:t>k</a:t>
            </a:r>
            <a:r>
              <a:rPr lang="en-US" dirty="0"/>
              <a:t>), user </a:t>
            </a:r>
            <a:r>
              <a:rPr lang="en-US" i="1" dirty="0"/>
              <a:t>u</a:t>
            </a:r>
            <a:r>
              <a:rPr lang="en-US" dirty="0"/>
              <a:t> and Relevance Vector R (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dirty="0"/>
              <a:t>,…,</a:t>
            </a:r>
            <a:r>
              <a:rPr lang="en-US" i="1" dirty="0" err="1"/>
              <a:t>r</a:t>
            </a:r>
            <a:r>
              <a:rPr lang="en-US" i="1" baseline="-25000" dirty="0" err="1"/>
              <a:t>k</a:t>
            </a:r>
            <a:r>
              <a:rPr lang="en-US" dirty="0"/>
              <a:t>), </a:t>
            </a:r>
          </a:p>
          <a:p>
            <a:r>
              <a:rPr lang="en-US" dirty="0"/>
              <a:t>Learn to combine features representing </a:t>
            </a:r>
            <a:r>
              <a:rPr lang="en-US" i="1" dirty="0"/>
              <a:t>x =&lt;</a:t>
            </a:r>
            <a:r>
              <a:rPr lang="en-US" i="1" dirty="0" err="1"/>
              <a:t>q,d</a:t>
            </a:r>
            <a:r>
              <a:rPr lang="en-US" i="1" baseline="-25000" dirty="0" err="1"/>
              <a:t>i</a:t>
            </a:r>
            <a:r>
              <a:rPr lang="en-US" i="1" dirty="0" err="1"/>
              <a:t>,u</a:t>
            </a:r>
            <a:r>
              <a:rPr lang="en-US" i="1" dirty="0"/>
              <a:t>&gt; </a:t>
            </a:r>
            <a:r>
              <a:rPr lang="en-US" dirty="0"/>
              <a:t>to to predict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Finding the right features representing </a:t>
            </a:r>
            <a:r>
              <a:rPr lang="en-US" i="1" dirty="0"/>
              <a:t>x =&lt;</a:t>
            </a:r>
            <a:r>
              <a:rPr lang="en-US" i="1" dirty="0" err="1"/>
              <a:t>q,d</a:t>
            </a:r>
            <a:r>
              <a:rPr lang="en-US" i="1" baseline="-25000" dirty="0" err="1"/>
              <a:t>i</a:t>
            </a:r>
            <a:r>
              <a:rPr lang="en-US" i="1" dirty="0" err="1"/>
              <a:t>,u</a:t>
            </a:r>
            <a:r>
              <a:rPr lang="en-US" i="1" dirty="0"/>
              <a:t>&gt; </a:t>
            </a:r>
          </a:p>
          <a:p>
            <a:pPr lvl="1"/>
            <a:r>
              <a:rPr lang="en-US" dirty="0"/>
              <a:t>Defining the objective that we want to optimize that corresponds to ranking documents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31485C-8793-524B-8454-9E604DEE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Rank II</a:t>
            </a:r>
          </a:p>
        </p:txBody>
      </p:sp>
    </p:spTree>
    <p:extLst>
      <p:ext uri="{BB962C8B-B14F-4D97-AF65-F5344CB8AC3E}">
        <p14:creationId xmlns:p14="http://schemas.microsoft.com/office/powerpoint/2010/main" val="362531658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B3CDA-0967-804E-B3D0-E32BC59E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kind of documents has the user been looking for?</a:t>
            </a:r>
          </a:p>
          <a:p>
            <a:r>
              <a:rPr lang="en-US" dirty="0"/>
              <a:t>What kind of links is the user clicking on?</a:t>
            </a:r>
          </a:p>
          <a:p>
            <a:r>
              <a:rPr lang="en-US" dirty="0"/>
              <a:t>How long does the user stay on a URL before returning?</a:t>
            </a:r>
          </a:p>
          <a:p>
            <a:r>
              <a:rPr lang="en-US" dirty="0"/>
              <a:t>What are your friends searching/clicking on? 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Native Language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96A05-FFD9-9444-A554-259EB856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features	</a:t>
            </a:r>
          </a:p>
        </p:txBody>
      </p:sp>
    </p:spTree>
    <p:extLst>
      <p:ext uri="{BB962C8B-B14F-4D97-AF65-F5344CB8AC3E}">
        <p14:creationId xmlns:p14="http://schemas.microsoft.com/office/powerpoint/2010/main" val="5555232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  <a:p>
            <a:r>
              <a:rPr lang="en-US" dirty="0"/>
              <a:t>Re-ranking documents</a:t>
            </a:r>
          </a:p>
          <a:p>
            <a:r>
              <a:rPr lang="en-US" dirty="0"/>
              <a:t>Learning-to-Rank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4EBD3D-55E9-6D43-BA94-69E5B77C8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Various </a:t>
            </a:r>
            <a:r>
              <a:rPr lang="en-US" dirty="0" err="1"/>
              <a:t>tf</a:t>
            </a:r>
            <a:r>
              <a:rPr lang="en-US" dirty="0"/>
              <a:t>/</a:t>
            </a:r>
            <a:r>
              <a:rPr lang="en-US" dirty="0" err="1"/>
              <a:t>idf</a:t>
            </a:r>
            <a:r>
              <a:rPr lang="en-US" dirty="0"/>
              <a:t> features (for example document lengths)</a:t>
            </a:r>
          </a:p>
          <a:p>
            <a:r>
              <a:rPr lang="en-US" dirty="0"/>
              <a:t>Number of slashes in URL</a:t>
            </a:r>
          </a:p>
          <a:p>
            <a:r>
              <a:rPr lang="en-US" dirty="0"/>
              <a:t>Main topics (see Topic Models!)</a:t>
            </a:r>
          </a:p>
          <a:p>
            <a:r>
              <a:rPr lang="en-US" dirty="0"/>
              <a:t>Length of URL</a:t>
            </a:r>
          </a:p>
          <a:p>
            <a:r>
              <a:rPr lang="en-US" dirty="0" err="1"/>
              <a:t>Pagerank</a:t>
            </a:r>
            <a:r>
              <a:rPr lang="en-US" dirty="0"/>
              <a:t> / Number of </a:t>
            </a:r>
            <a:r>
              <a:rPr lang="en-US" dirty="0" err="1"/>
              <a:t>Inlinks</a:t>
            </a:r>
            <a:r>
              <a:rPr lang="en-US" dirty="0"/>
              <a:t> or </a:t>
            </a:r>
            <a:r>
              <a:rPr lang="en-US" dirty="0" err="1"/>
              <a:t>Outlinks</a:t>
            </a:r>
            <a:r>
              <a:rPr lang="en-US" dirty="0"/>
              <a:t> </a:t>
            </a:r>
          </a:p>
          <a:p>
            <a:r>
              <a:rPr lang="en-US" dirty="0"/>
              <a:t>How long do users stay on the URL before returning to search engine (dwell time)</a:t>
            </a:r>
          </a:p>
          <a:p>
            <a:r>
              <a:rPr lang="en-US" dirty="0"/>
              <a:t>Quality score (spam or no spam?)</a:t>
            </a:r>
          </a:p>
          <a:p>
            <a:r>
              <a:rPr lang="en-US" dirty="0"/>
              <a:t>Navigational vs Informational</a:t>
            </a:r>
          </a:p>
          <a:p>
            <a:r>
              <a:rPr lang="en-US" dirty="0"/>
              <a:t>For a given query Q, how often was document D first click, last click, only click?</a:t>
            </a:r>
          </a:p>
          <a:p>
            <a:r>
              <a:rPr lang="en-US" dirty="0"/>
              <a:t>Users that come view are documents come from the same location?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9940BF-2253-8648-8EBC-1895777C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FEATURES</a:t>
            </a:r>
          </a:p>
        </p:txBody>
      </p:sp>
    </p:spTree>
    <p:extLst>
      <p:ext uri="{BB962C8B-B14F-4D97-AF65-F5344CB8AC3E}">
        <p14:creationId xmlns:p14="http://schemas.microsoft.com/office/powerpoint/2010/main" val="339093495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AA14B1-B804-6643-86B0-4C896028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queries terms</a:t>
            </a:r>
          </a:p>
          <a:p>
            <a:r>
              <a:rPr lang="en-US" dirty="0"/>
              <a:t>Popularity of the query (query log)</a:t>
            </a:r>
          </a:p>
          <a:p>
            <a:r>
              <a:rPr lang="en-US" dirty="0"/>
              <a:t>Time sensitive? ”World Cup”</a:t>
            </a:r>
          </a:p>
          <a:p>
            <a:r>
              <a:rPr lang="en-US" dirty="0"/>
              <a:t>Number of matching documents</a:t>
            </a:r>
          </a:p>
          <a:p>
            <a:r>
              <a:rPr lang="en-US" dirty="0"/>
              <a:t>BM25 score distribution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F02510-B65A-B643-BC29-D75B62A2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Features</a:t>
            </a:r>
          </a:p>
        </p:txBody>
      </p:sp>
    </p:spTree>
    <p:extLst>
      <p:ext uri="{BB962C8B-B14F-4D97-AF65-F5344CB8AC3E}">
        <p14:creationId xmlns:p14="http://schemas.microsoft.com/office/powerpoint/2010/main" val="192616503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8A15E1-8AE6-304B-8A84-0CCF53D3C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Point-wise objective</a:t>
            </a:r>
          </a:p>
          <a:p>
            <a:pPr lvl="1"/>
            <a:r>
              <a:rPr lang="en-US" dirty="0"/>
              <a:t>Given a query </a:t>
            </a:r>
            <a:r>
              <a:rPr lang="en-US" i="1" dirty="0"/>
              <a:t>q</a:t>
            </a:r>
            <a:r>
              <a:rPr lang="en-US" dirty="0"/>
              <a:t>, a document d</a:t>
            </a:r>
            <a:r>
              <a:rPr lang="en-US" baseline="-25000" dirty="0"/>
              <a:t>i</a:t>
            </a:r>
            <a:r>
              <a:rPr lang="en-US" dirty="0"/>
              <a:t>, and a user </a:t>
            </a:r>
            <a:r>
              <a:rPr lang="en-US" i="1" dirty="0"/>
              <a:t>u</a:t>
            </a:r>
            <a:r>
              <a:rPr lang="en-US" dirty="0"/>
              <a:t>, find a function </a:t>
            </a:r>
            <a:r>
              <a:rPr lang="en-US" i="1" dirty="0"/>
              <a:t>f(</a:t>
            </a:r>
            <a:r>
              <a:rPr lang="en-US" i="1" dirty="0" err="1"/>
              <a:t>q,d</a:t>
            </a:r>
            <a:r>
              <a:rPr lang="en-US" i="1" baseline="-25000" dirty="0" err="1"/>
              <a:t>i</a:t>
            </a:r>
            <a:r>
              <a:rPr lang="en-US" i="1" dirty="0" err="1"/>
              <a:t>,u</a:t>
            </a:r>
            <a:r>
              <a:rPr lang="en-US" i="1" dirty="0"/>
              <a:t>) </a:t>
            </a:r>
            <a:r>
              <a:rPr lang="en-US" dirty="0"/>
              <a:t>that predicts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for document d</a:t>
            </a:r>
            <a:r>
              <a:rPr lang="en-US" baseline="-25000" dirty="0"/>
              <a:t>i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Ask the user: </a:t>
            </a:r>
            <a:r>
              <a:rPr lang="en-US" b="1" dirty="0"/>
              <a:t>How relevant is </a:t>
            </a:r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Relevance judgement might be binary (yes or no) or </a:t>
            </a:r>
            <a:r>
              <a:rPr lang="en-US" dirty="0" err="1"/>
              <a:t>muli</a:t>
            </a:r>
            <a:r>
              <a:rPr lang="en-US" dirty="0"/>
              <a:t>-graded relevance (very relevant, relevant, not relevant)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43071A-A008-3947-AE80-351D8309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rank OBJECTIVES</a:t>
            </a:r>
          </a:p>
        </p:txBody>
      </p:sp>
    </p:spTree>
    <p:extLst>
      <p:ext uri="{BB962C8B-B14F-4D97-AF65-F5344CB8AC3E}">
        <p14:creationId xmlns:p14="http://schemas.microsoft.com/office/powerpoint/2010/main" val="40091615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A39F3E-622B-B24D-93A3-DDB40623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feature vectors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for each </a:t>
            </a:r>
            <a:r>
              <a:rPr lang="en-US" i="1" dirty="0"/>
              <a:t>&lt;</a:t>
            </a:r>
            <a:r>
              <a:rPr lang="en-US" i="1" dirty="0" err="1"/>
              <a:t>q,d</a:t>
            </a:r>
            <a:r>
              <a:rPr lang="en-US" i="1" baseline="-25000" dirty="0" err="1"/>
              <a:t>i</a:t>
            </a:r>
            <a:r>
              <a:rPr lang="en-US" i="1" dirty="0" err="1"/>
              <a:t>,u</a:t>
            </a:r>
            <a:r>
              <a:rPr lang="en-US" i="1" dirty="0"/>
              <a:t>&gt; </a:t>
            </a:r>
            <a:r>
              <a:rPr lang="en-US" dirty="0"/>
              <a:t>tuple</a:t>
            </a:r>
          </a:p>
          <a:p>
            <a:r>
              <a:rPr lang="en-US" dirty="0"/>
              <a:t>Learn model </a:t>
            </a:r>
            <a:r>
              <a:rPr lang="en-US" i="1" dirty="0"/>
              <a:t>y = f(x</a:t>
            </a:r>
            <a:r>
              <a:rPr lang="en-US" i="1" baseline="-25000" dirty="0"/>
              <a:t>i</a:t>
            </a:r>
            <a:r>
              <a:rPr lang="en-US" i="1" dirty="0"/>
              <a:t>)</a:t>
            </a:r>
            <a:r>
              <a:rPr lang="en-US" dirty="0"/>
              <a:t> that outputs real numbers</a:t>
            </a:r>
          </a:p>
          <a:p>
            <a:r>
              <a:rPr lang="en-US" dirty="0"/>
              <a:t>Rank documents by sorting based on </a:t>
            </a:r>
            <a:r>
              <a:rPr lang="en-US" i="1" dirty="0"/>
              <a:t>y = f(x</a:t>
            </a:r>
            <a:r>
              <a:rPr lang="en-US" i="1" baseline="-25000" dirty="0"/>
              <a:t>i</a:t>
            </a:r>
            <a:r>
              <a:rPr lang="en-US" i="1" dirty="0"/>
              <a:t>)</a:t>
            </a:r>
            <a:r>
              <a:rPr lang="en-US" dirty="0"/>
              <a:t> </a:t>
            </a:r>
          </a:p>
          <a:p>
            <a:r>
              <a:rPr lang="en-US" dirty="0"/>
              <a:t>To ”learn a model” we define an objective that we try to minimize. This is usually referred to as a loss function</a:t>
            </a:r>
          </a:p>
          <a:p>
            <a:r>
              <a:rPr lang="en-US" dirty="0"/>
              <a:t>Here: the output </a:t>
            </a:r>
            <a:r>
              <a:rPr lang="en-US" i="1" dirty="0"/>
              <a:t>y</a:t>
            </a:r>
            <a:r>
              <a:rPr lang="en-US" dirty="0"/>
              <a:t> should correspond to relevance!</a:t>
            </a:r>
          </a:p>
          <a:p>
            <a:r>
              <a:rPr lang="en-US" dirty="0"/>
              <a:t>How do we do this?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CCC347-5CA1-3749-ADAC-C5BC57A7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Point-wise objective</a:t>
            </a:r>
          </a:p>
        </p:txBody>
      </p:sp>
    </p:spTree>
    <p:extLst>
      <p:ext uri="{BB962C8B-B14F-4D97-AF65-F5344CB8AC3E}">
        <p14:creationId xmlns:p14="http://schemas.microsoft.com/office/powerpoint/2010/main" val="38139044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034327-66B6-AE42-AC19-EB0442B1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classifier that can predict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baseline="-25000" dirty="0"/>
              <a:t>  </a:t>
            </a:r>
          </a:p>
          <a:p>
            <a:r>
              <a:rPr lang="en-US" dirty="0"/>
              <a:t>Train model that can compute: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Sort documents by the probability of being relevant</a:t>
            </a:r>
          </a:p>
          <a:p>
            <a:r>
              <a:rPr lang="en-US" dirty="0"/>
              <a:t>Multiple classes: Assign classes a value and compute expectation (e.g. -2 highly non relevant, 2 highly relevant)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6BCEC-A9F6-1949-BA80-906F3E01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Point-wise – ALGORITHM SKETCH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016D3-DF38-4044-B5EB-469BAA44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825" y="3090405"/>
            <a:ext cx="3733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65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B25A41-6C36-894B-B776-E9334BCE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Pair-wise objective</a:t>
            </a:r>
          </a:p>
          <a:p>
            <a:pPr lvl="1"/>
            <a:r>
              <a:rPr lang="en-US" dirty="0"/>
              <a:t>Given a query </a:t>
            </a:r>
            <a:r>
              <a:rPr lang="en-US" i="1" dirty="0"/>
              <a:t>q</a:t>
            </a:r>
            <a:r>
              <a:rPr lang="en-US" dirty="0"/>
              <a:t>, user </a:t>
            </a:r>
            <a:r>
              <a:rPr lang="en-US" i="1" dirty="0"/>
              <a:t>u</a:t>
            </a:r>
            <a:r>
              <a:rPr lang="en-US" dirty="0"/>
              <a:t>, and two documents 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predict the correct relative order of 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</a:p>
          <a:p>
            <a:pPr lvl="1"/>
            <a:r>
              <a:rPr lang="en-US" dirty="0"/>
              <a:t>Ask the user: Which of these </a:t>
            </a:r>
            <a:r>
              <a:rPr lang="en-US" b="1" dirty="0"/>
              <a:t>two</a:t>
            </a:r>
            <a:r>
              <a:rPr lang="en-US" dirty="0"/>
              <a:t> documents is more relevant?</a:t>
            </a:r>
          </a:p>
          <a:p>
            <a:r>
              <a:rPr lang="en-US" dirty="0"/>
              <a:t>List-wise objective (Given query </a:t>
            </a:r>
            <a:r>
              <a:rPr lang="en-US" i="1" dirty="0"/>
              <a:t>q</a:t>
            </a:r>
            <a:r>
              <a:rPr lang="en-US" dirty="0"/>
              <a:t>, user </a:t>
            </a:r>
            <a:r>
              <a:rPr lang="en-US" i="1" dirty="0"/>
              <a:t>u</a:t>
            </a:r>
            <a:r>
              <a:rPr lang="en-US" dirty="0"/>
              <a:t>, and set of </a:t>
            </a:r>
            <a:r>
              <a:rPr lang="en-US" i="1" dirty="0"/>
              <a:t>k</a:t>
            </a:r>
            <a:r>
              <a:rPr lang="en-US" dirty="0"/>
              <a:t> documents </a:t>
            </a:r>
            <a:r>
              <a:rPr lang="en-US" i="1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is a ranked lists. Knows about positions of documents. Cannot be decomposed into scores of individual documents or pairs.</a:t>
            </a:r>
          </a:p>
          <a:p>
            <a:pPr lvl="1"/>
            <a:r>
              <a:rPr lang="en-US" dirty="0"/>
              <a:t>Ask the user: Rearrange this list of documents based on relevance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E850C-AA99-3E41-8BC7-8E9CEF6F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Learning-2-Rank OBJECTIVES</a:t>
            </a:r>
          </a:p>
        </p:txBody>
      </p:sp>
    </p:spTree>
    <p:extLst>
      <p:ext uri="{BB962C8B-B14F-4D97-AF65-F5344CB8AC3E}">
        <p14:creationId xmlns:p14="http://schemas.microsoft.com/office/powerpoint/2010/main" val="23723911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77420-D769-7D41-8A1C-7C2060E7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secret sauce behind many search engines (and other websites such as Amazon)</a:t>
            </a:r>
          </a:p>
          <a:p>
            <a:r>
              <a:rPr lang="en-US" dirty="0"/>
              <a:t>Rank high and make lots of money</a:t>
            </a:r>
          </a:p>
          <a:p>
            <a:r>
              <a:rPr lang="en-US" dirty="0"/>
              <a:t>Use many features to create complex personalized, localized ranking models</a:t>
            </a:r>
          </a:p>
          <a:p>
            <a:r>
              <a:rPr lang="en-US" dirty="0"/>
              <a:t>Use A/B testing to test new ranking models</a:t>
            </a:r>
          </a:p>
          <a:p>
            <a:r>
              <a:rPr lang="en-US" dirty="0"/>
              <a:t>SEO – Reverse engineer the features used to rank higher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41930-0D92-9046-A89B-0157D2AC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RANK – PRACTICE	</a:t>
            </a:r>
          </a:p>
        </p:txBody>
      </p:sp>
    </p:spTree>
    <p:extLst>
      <p:ext uri="{BB962C8B-B14F-4D97-AF65-F5344CB8AC3E}">
        <p14:creationId xmlns:p14="http://schemas.microsoft.com/office/powerpoint/2010/main" val="34906505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24D631-2C1F-7C4A-AD92-D616E923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using relevance judgements </a:t>
            </a:r>
          </a:p>
          <a:p>
            <a:r>
              <a:rPr lang="en-US" dirty="0" err="1"/>
              <a:t>Precision@k</a:t>
            </a:r>
            <a:r>
              <a:rPr lang="en-US" dirty="0"/>
              <a:t>, (M)AP, RBP evaluation metrics</a:t>
            </a:r>
          </a:p>
          <a:p>
            <a:r>
              <a:rPr lang="en-US" dirty="0"/>
              <a:t>Use BM25 as a first step in multi-stage retrieval system</a:t>
            </a:r>
          </a:p>
          <a:p>
            <a:r>
              <a:rPr lang="en-US" dirty="0"/>
              <a:t>Use complex trained ranking models to re-rank the original BM25 ranking</a:t>
            </a:r>
          </a:p>
          <a:p>
            <a:r>
              <a:rPr lang="en-US" dirty="0"/>
              <a:t>Many features and training methods exists</a:t>
            </a:r>
            <a:endParaRPr lang="en-AU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1A717-6696-734E-9A29-1B2FBC3F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3336521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414948-F348-F143-AF2F-4E3C0EE7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Reading</a:t>
            </a:r>
          </a:p>
          <a:p>
            <a:pPr lvl="1"/>
            <a:r>
              <a:rPr lang="en-AU" dirty="0"/>
              <a:t>MRS Chapter 8</a:t>
            </a:r>
          </a:p>
          <a:p>
            <a:pPr lvl="1"/>
            <a:r>
              <a:rPr lang="en-US" dirty="0"/>
              <a:t>Tie-Yan Liu: Learning to Rank for Information Retrieval </a:t>
            </a:r>
            <a:r>
              <a:rPr lang="en-US"/>
              <a:t>Chapter 1.3, ISBN 978-3-642-14266-6</a:t>
            </a:r>
            <a:endParaRPr lang="en-US" dirty="0"/>
          </a:p>
          <a:p>
            <a:pPr marL="312560" lvl="1" indent="0">
              <a:buNone/>
            </a:pPr>
            <a:r>
              <a:rPr lang="en-US" sz="2800" dirty="0"/>
              <a:t>Additional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Tie-Yan Liu: Learning to Rank for Information Retrieval. Springer 2011, ISBN 978-3-642-14266-6, pp. I-XVII, 1-285</a:t>
            </a:r>
          </a:p>
          <a:p>
            <a:pPr lvl="1"/>
            <a:r>
              <a:rPr lang="en-US" dirty="0"/>
              <a:t>Hang Li: </a:t>
            </a:r>
            <a:r>
              <a:rPr lang="en-AU" dirty="0"/>
              <a:t>Learning to Rank for Information Retrieval and Natural Language Processing, Morgan &amp; Claypool, 2015</a:t>
            </a:r>
          </a:p>
          <a:p>
            <a:pPr lvl="1"/>
            <a:r>
              <a:rPr lang="en-AU" dirty="0"/>
              <a:t>Alistair </a:t>
            </a:r>
            <a:r>
              <a:rPr lang="en-AU" dirty="0" err="1"/>
              <a:t>Moffat</a:t>
            </a:r>
            <a:r>
              <a:rPr lang="en-AU" dirty="0"/>
              <a:t>, Justin Zobel: Rank-Biased Precision for Measurement of Retrieval Effectiveness. TOIS 2008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B1250-99D0-8E4C-8C5B-BBC81C99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8857027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39B338-C443-234A-96FE-56EC0B4D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till now we looked at how to make an inverted index</a:t>
            </a:r>
          </a:p>
          <a:p>
            <a:pPr lvl="1"/>
            <a:r>
              <a:rPr lang="en-US" dirty="0"/>
              <a:t>Space efficient (Compression)</a:t>
            </a:r>
          </a:p>
          <a:p>
            <a:pPr lvl="1"/>
            <a:r>
              <a:rPr lang="en-US" dirty="0"/>
              <a:t>Fast (Top-K query processing)</a:t>
            </a:r>
          </a:p>
          <a:p>
            <a:r>
              <a:rPr lang="en-US" dirty="0"/>
              <a:t>Today we will investigate the </a:t>
            </a:r>
            <a:r>
              <a:rPr lang="en-US" b="1" dirty="0"/>
              <a:t>quality</a:t>
            </a:r>
            <a:r>
              <a:rPr lang="en-US" dirty="0"/>
              <a:t> of returned results for a search query:</a:t>
            </a:r>
          </a:p>
          <a:p>
            <a:pPr lvl="1"/>
            <a:r>
              <a:rPr lang="en-US" dirty="0"/>
              <a:t>How do you measure quality?</a:t>
            </a:r>
          </a:p>
          <a:p>
            <a:pPr lvl="1"/>
            <a:r>
              <a:rPr lang="en-US" dirty="0"/>
              <a:t>Ways to improve result quality.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320934-20BC-B141-A54B-ECE7DE5E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vs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16777339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Hard to </a:t>
            </a:r>
            <a:r>
              <a:rPr lang="en-US" dirty="0" err="1"/>
              <a:t>characterise</a:t>
            </a:r>
            <a:r>
              <a:rPr lang="en-US" dirty="0"/>
              <a:t> the quality of a system’s results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subjective</a:t>
            </a:r>
            <a:r>
              <a:rPr lang="en-US" dirty="0"/>
              <a:t> problem, depends on the user’s information need and how well the results meet that need</a:t>
            </a:r>
          </a:p>
          <a:p>
            <a:pPr lvl="1"/>
            <a:r>
              <a:rPr lang="en-US" dirty="0"/>
              <a:t>query is </a:t>
            </a:r>
            <a:r>
              <a:rPr lang="en-US" b="1" dirty="0"/>
              <a:t>not</a:t>
            </a:r>
            <a:r>
              <a:rPr lang="en-US" dirty="0"/>
              <a:t> the </a:t>
            </a:r>
            <a:r>
              <a:rPr lang="en-US" b="1" dirty="0"/>
              <a:t>information need </a:t>
            </a:r>
            <a:r>
              <a:rPr lang="en-US" dirty="0"/>
              <a:t>itself, but an expression thereof</a:t>
            </a:r>
          </a:p>
          <a:p>
            <a:r>
              <a:rPr lang="en-US" dirty="0"/>
              <a:t>Obvious evaluation method: human judgements</a:t>
            </a:r>
          </a:p>
          <a:p>
            <a:pPr lvl="1"/>
            <a:r>
              <a:rPr lang="en-US" dirty="0"/>
              <a:t>directly measure effectiveness in user studies; for reported satisfaction, completion of tasks, …</a:t>
            </a:r>
          </a:p>
          <a:p>
            <a:pPr lvl="1"/>
            <a:r>
              <a:rPr lang="en-US" dirty="0"/>
              <a:t>but too expensive and slow, especially when tuning parameters of the system (e.g., </a:t>
            </a:r>
            <a:r>
              <a:rPr lang="en-AU" dirty="0"/>
              <a:t>flavour</a:t>
            </a:r>
            <a:r>
              <a:rPr lang="en-US" dirty="0"/>
              <a:t> of TF*IDF, use of </a:t>
            </a:r>
            <a:r>
              <a:rPr lang="en-US" dirty="0" err="1"/>
              <a:t>stopwords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effectiveness</a:t>
            </a:r>
          </a:p>
        </p:txBody>
      </p:sp>
    </p:spTree>
    <p:extLst>
      <p:ext uri="{BB962C8B-B14F-4D97-AF65-F5344CB8AC3E}">
        <p14:creationId xmlns:p14="http://schemas.microsoft.com/office/powerpoint/2010/main" val="64658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simplifying assumptions</a:t>
            </a:r>
          </a:p>
          <a:p>
            <a:pPr lvl="1"/>
            <a:r>
              <a:rPr lang="en-US" dirty="0"/>
              <a:t>retrieval is ad-hoc</a:t>
            </a:r>
          </a:p>
          <a:p>
            <a:pPr lvl="2"/>
            <a:r>
              <a:rPr lang="en-US" dirty="0"/>
              <a:t>query performed only once, and with no prior knowledge of the user or their behavior</a:t>
            </a:r>
          </a:p>
          <a:p>
            <a:pPr lvl="1"/>
            <a:r>
              <a:rPr lang="en-US" dirty="0"/>
              <a:t>effectiveness based on relevance</a:t>
            </a:r>
          </a:p>
          <a:p>
            <a:pPr lvl="2"/>
            <a:r>
              <a:rPr lang="en-US" dirty="0"/>
              <a:t>each document is either relevant or irrelevant to information need (often binary, sometimes also multiple grades of relevance)</a:t>
            </a:r>
          </a:p>
          <a:p>
            <a:pPr lvl="2"/>
            <a:r>
              <a:rPr lang="en-US" dirty="0"/>
              <a:t>relevance of documents are independent from others (no consideration of redundancy)</a:t>
            </a:r>
          </a:p>
          <a:p>
            <a:r>
              <a:rPr lang="en-US" dirty="0"/>
              <a:t>Effectiveness is a function of the relevance of documents returned by the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evaluation</a:t>
            </a:r>
          </a:p>
        </p:txBody>
      </p:sp>
    </p:spTree>
    <p:extLst>
      <p:ext uri="{BB962C8B-B14F-4D97-AF65-F5344CB8AC3E}">
        <p14:creationId xmlns:p14="http://schemas.microsoft.com/office/powerpoint/2010/main" val="9667148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reusable test collections constructed for IR evaluation, e.g., for TREC competitions; comprising</a:t>
            </a:r>
          </a:p>
          <a:p>
            <a:pPr lvl="1"/>
            <a:r>
              <a:rPr lang="en-US" b="1" i="1" dirty="0"/>
              <a:t>corpus</a:t>
            </a:r>
            <a:r>
              <a:rPr lang="en-US" b="1" dirty="0"/>
              <a:t> </a:t>
            </a:r>
            <a:r>
              <a:rPr lang="en-US" dirty="0"/>
              <a:t>of documents</a:t>
            </a:r>
          </a:p>
          <a:p>
            <a:pPr lvl="1"/>
            <a:r>
              <a:rPr lang="en-US" dirty="0"/>
              <a:t>set of </a:t>
            </a:r>
            <a:r>
              <a:rPr lang="en-US" b="1" i="1" dirty="0"/>
              <a:t>queries</a:t>
            </a:r>
            <a:r>
              <a:rPr lang="en-US" dirty="0"/>
              <a:t>, sometimes including long-form elaboration of information need</a:t>
            </a:r>
          </a:p>
          <a:p>
            <a:pPr lvl="1"/>
            <a:r>
              <a:rPr lang="en-US" dirty="0"/>
              <a:t>relevance judgements (</a:t>
            </a:r>
            <a:r>
              <a:rPr lang="en-US" b="1" i="1" dirty="0" err="1"/>
              <a:t>qrels</a:t>
            </a:r>
            <a:r>
              <a:rPr lang="en-US" dirty="0"/>
              <a:t>) for each document and query, a human judgement of whether the document is relevant to the information need in the given query.</a:t>
            </a:r>
          </a:p>
          <a:p>
            <a:r>
              <a:rPr lang="en-US" dirty="0"/>
              <a:t>Typically not all documents have </a:t>
            </a:r>
            <a:r>
              <a:rPr lang="en-US" i="1" dirty="0" err="1"/>
              <a:t>qrels</a:t>
            </a:r>
            <a:r>
              <a:rPr lang="en-US" i="1" dirty="0"/>
              <a:t>,</a:t>
            </a:r>
            <a:r>
              <a:rPr lang="en-US" dirty="0"/>
              <a:t> collection is simply too big and most are likely to be irrelevant.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collections</a:t>
            </a:r>
          </a:p>
        </p:txBody>
      </p:sp>
    </p:spTree>
    <p:extLst>
      <p:ext uri="{BB962C8B-B14F-4D97-AF65-F5344CB8AC3E}">
        <p14:creationId xmlns:p14="http://schemas.microsoft.com/office/powerpoint/2010/main" val="5026201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</a:t>
            </a:r>
            <a:r>
              <a:rPr lang="en-US" dirty="0" err="1"/>
              <a:t>trec</a:t>
            </a:r>
            <a:r>
              <a:rPr lang="en-US" dirty="0"/>
              <a:t>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4" y="1547727"/>
            <a:ext cx="7748451" cy="1949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74" y="3657978"/>
            <a:ext cx="7374356" cy="25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773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49" y="2359476"/>
            <a:ext cx="6462157" cy="384703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retrieval run, calculate binary vector indicating relevance for each ranked document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relevance vector</a:t>
            </a:r>
          </a:p>
        </p:txBody>
      </p:sp>
    </p:spTree>
    <p:extLst>
      <p:ext uri="{BB962C8B-B14F-4D97-AF65-F5344CB8AC3E}">
        <p14:creationId xmlns:p14="http://schemas.microsoft.com/office/powerpoint/2010/main" val="16765557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map relevance vector to a number? </a:t>
            </a:r>
          </a:p>
          <a:p>
            <a:r>
              <a:rPr lang="en-US" dirty="0"/>
              <a:t>Natural candidates are precision &amp; recall</a:t>
            </a:r>
          </a:p>
          <a:p>
            <a:pPr lvl="1"/>
            <a:r>
              <a:rPr lang="en-US" dirty="0"/>
              <a:t>but recall is hard to calculate (why?); and </a:t>
            </a:r>
          </a:p>
          <a:p>
            <a:pPr lvl="1"/>
            <a:r>
              <a:rPr lang="en-US" dirty="0"/>
              <a:t>how to deal with ranked outputs?</a:t>
            </a:r>
          </a:p>
          <a:p>
            <a:r>
              <a:rPr lang="en-US" dirty="0"/>
              <a:t>Mainly use precision oriented metrics:</a:t>
            </a:r>
          </a:p>
          <a:p>
            <a:pPr lvl="1"/>
            <a:r>
              <a:rPr lang="en-US" b="1" dirty="0"/>
              <a:t>precision @ k</a:t>
            </a:r>
            <a:r>
              <a:rPr lang="en-US" dirty="0"/>
              <a:t>: compute precision using only ranks 1 .. k</a:t>
            </a:r>
          </a:p>
          <a:p>
            <a:pPr lvl="1"/>
            <a:r>
              <a:rPr lang="en-US" b="1" dirty="0"/>
              <a:t>average precision</a:t>
            </a:r>
            <a:r>
              <a:rPr lang="en-US" dirty="0"/>
              <a:t>: take average over </a:t>
            </a:r>
            <a:r>
              <a:rPr lang="en-US" dirty="0" err="1"/>
              <a:t>prec@k</a:t>
            </a:r>
            <a:r>
              <a:rPr lang="en-US" dirty="0"/>
              <a:t> for each k where rank k item is relevant; measure becomes </a:t>
            </a:r>
            <a:r>
              <a:rPr lang="en-US" i="1" dirty="0"/>
              <a:t>rank sensitive</a:t>
            </a:r>
          </a:p>
          <a:p>
            <a:pPr lvl="1"/>
            <a:r>
              <a:rPr lang="en-US" b="1" i="1" dirty="0"/>
              <a:t>Mean Average Precision (MAP): </a:t>
            </a:r>
            <a:r>
              <a:rPr lang="en-US" i="1" dirty="0"/>
              <a:t>AP averaged across multiple queries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measures</a:t>
            </a:r>
          </a:p>
        </p:txBody>
      </p:sp>
    </p:spTree>
    <p:extLst>
      <p:ext uri="{BB962C8B-B14F-4D97-AF65-F5344CB8AC3E}">
        <p14:creationId xmlns:p14="http://schemas.microsoft.com/office/powerpoint/2010/main" val="1353494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1D0F0A31-2B3C-3F4E-8217-8F125B7BFE8F}" vid="{D6BCC5D8-E78A-C343-8187-12B6B136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7990</TotalTime>
  <Words>1551</Words>
  <Application>Microsoft Macintosh PowerPoint</Application>
  <PresentationFormat>On-screen Show (4:3)</PresentationFormat>
  <Paragraphs>172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 Narrow</vt:lpstr>
      <vt:lpstr>Avenir Next</vt:lpstr>
      <vt:lpstr>Avenir Next Medium</vt:lpstr>
      <vt:lpstr>Calibri</vt:lpstr>
      <vt:lpstr>Century Schoolbook</vt:lpstr>
      <vt:lpstr>Courier New</vt:lpstr>
      <vt:lpstr>DIN Alternate</vt:lpstr>
      <vt:lpstr>DIN Condensed</vt:lpstr>
      <vt:lpstr>Helvetica</vt:lpstr>
      <vt:lpstr>Lucida Grande</vt:lpstr>
      <vt:lpstr>WSTA</vt:lpstr>
      <vt:lpstr>Evaluation and  re-ranking</vt:lpstr>
      <vt:lpstr>overview</vt:lpstr>
      <vt:lpstr>Efficiency vs effectiveness</vt:lpstr>
      <vt:lpstr>Evaluating effectiveness</vt:lpstr>
      <vt:lpstr>automatic evaluation</vt:lpstr>
      <vt:lpstr>Test collections</vt:lpstr>
      <vt:lpstr>Example from trec 5</vt:lpstr>
      <vt:lpstr>Example relevance vector</vt:lpstr>
      <vt:lpstr>relevance measures</vt:lpstr>
      <vt:lpstr>Relevance example</vt:lpstr>
      <vt:lpstr>UTILITY BASED RELEVANCE METRICS</vt:lpstr>
      <vt:lpstr>Rank-biased precision</vt:lpstr>
      <vt:lpstr>RBP EXAMPLE</vt:lpstr>
      <vt:lpstr>Effectiveness in practice</vt:lpstr>
      <vt:lpstr>Improving effectiveness</vt:lpstr>
      <vt:lpstr>MULTI STAGE RETRIEVAL</vt:lpstr>
      <vt:lpstr>Learning to Rank</vt:lpstr>
      <vt:lpstr>Learning to Rank II</vt:lpstr>
      <vt:lpstr>USER features </vt:lpstr>
      <vt:lpstr>DOCUMENT FEATURES</vt:lpstr>
      <vt:lpstr>Query Features</vt:lpstr>
      <vt:lpstr>Learning to rank OBJECTIVES</vt:lpstr>
      <vt:lpstr>Point-wise objective</vt:lpstr>
      <vt:lpstr>Point-wise – ALGORITHM SKETCH</vt:lpstr>
      <vt:lpstr>MORE Learning-2-Rank OBJECTIVES</vt:lpstr>
      <vt:lpstr>LEARNING to RANK – PRACTICE </vt:lpstr>
      <vt:lpstr>SUMMARY</vt:lpstr>
      <vt:lpstr>FURTHER READING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Matthias Petri</cp:lastModifiedBy>
  <cp:revision>243</cp:revision>
  <cp:lastPrinted>2018-05-15T04:04:34Z</cp:lastPrinted>
  <dcterms:created xsi:type="dcterms:W3CDTF">2016-04-18T06:26:05Z</dcterms:created>
  <dcterms:modified xsi:type="dcterms:W3CDTF">2018-05-15T04:20:02Z</dcterms:modified>
</cp:coreProperties>
</file>