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7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768" y="-3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DISCOURSE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13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76" y="340296"/>
            <a:ext cx="4320480" cy="430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Parsing using discourse markers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 discourse markers (cue phrases) explicitly indicate relations</a:t>
            </a:r>
          </a:p>
          <a:p>
            <a:pPr lvl="1"/>
            <a:r>
              <a:rPr lang="en-AU" dirty="0" smtClean="0"/>
              <a:t>Some examples: </a:t>
            </a:r>
            <a:r>
              <a:rPr lang="en-AU" i="1" dirty="0"/>
              <a:t>a</a:t>
            </a:r>
            <a:r>
              <a:rPr lang="en-AU" i="1" dirty="0" smtClean="0"/>
              <a:t>lthough</a:t>
            </a:r>
            <a:r>
              <a:rPr lang="en-AU" dirty="0" smtClean="0"/>
              <a:t>, </a:t>
            </a:r>
            <a:r>
              <a:rPr lang="en-AU" i="1" dirty="0" smtClean="0"/>
              <a:t>but</a:t>
            </a:r>
            <a:r>
              <a:rPr lang="en-AU" dirty="0" smtClean="0"/>
              <a:t>, </a:t>
            </a:r>
            <a:r>
              <a:rPr lang="en-AU" i="1" dirty="0" smtClean="0"/>
              <a:t>for example</a:t>
            </a:r>
            <a:r>
              <a:rPr lang="en-AU" dirty="0" smtClean="0"/>
              <a:t>, </a:t>
            </a:r>
            <a:r>
              <a:rPr lang="en-AU" i="1" dirty="0" smtClean="0"/>
              <a:t>in other words</a:t>
            </a:r>
            <a:r>
              <a:rPr lang="en-AU" dirty="0" smtClean="0"/>
              <a:t>, </a:t>
            </a:r>
            <a:r>
              <a:rPr lang="en-AU" i="1" dirty="0"/>
              <a:t>s</a:t>
            </a:r>
            <a:r>
              <a:rPr lang="en-AU" i="1" dirty="0" smtClean="0"/>
              <a:t>o</a:t>
            </a:r>
            <a:r>
              <a:rPr lang="en-AU" dirty="0" smtClean="0"/>
              <a:t>, </a:t>
            </a:r>
            <a:r>
              <a:rPr lang="en-AU" i="1" dirty="0" smtClean="0"/>
              <a:t>because, in conclusion</a:t>
            </a:r>
            <a:r>
              <a:rPr lang="en-AU" dirty="0" smtClean="0"/>
              <a:t>,…</a:t>
            </a:r>
          </a:p>
          <a:p>
            <a:r>
              <a:rPr lang="en-AU" dirty="0" smtClean="0"/>
              <a:t>Can be used to build a simple rule-based parser</a:t>
            </a:r>
          </a:p>
          <a:p>
            <a:r>
              <a:rPr lang="en-AU" dirty="0" smtClean="0"/>
              <a:t>However, (which is also a discourse marker)</a:t>
            </a:r>
          </a:p>
          <a:p>
            <a:pPr lvl="1"/>
            <a:r>
              <a:rPr lang="en-AU" dirty="0" smtClean="0"/>
              <a:t>Many relations are not marked by discourse marker at </a:t>
            </a:r>
            <a:r>
              <a:rPr lang="en-AU" dirty="0" smtClean="0"/>
              <a:t>all</a:t>
            </a:r>
          </a:p>
          <a:p>
            <a:pPr lvl="2"/>
            <a:r>
              <a:rPr lang="en-AU" dirty="0" smtClean="0"/>
              <a:t>Particular at the supra-sentential level</a:t>
            </a:r>
            <a:endParaRPr lang="en-AU" dirty="0" smtClean="0"/>
          </a:p>
          <a:p>
            <a:pPr lvl="1"/>
            <a:r>
              <a:rPr lang="en-AU" dirty="0" smtClean="0"/>
              <a:t>Many important discourse markers </a:t>
            </a:r>
            <a:r>
              <a:rPr lang="en-AU" dirty="0" smtClean="0"/>
              <a:t>(e.g. </a:t>
            </a:r>
            <a:r>
              <a:rPr lang="en-AU" i="1" dirty="0" smtClean="0"/>
              <a:t>and</a:t>
            </a:r>
            <a:r>
              <a:rPr lang="en-AU" dirty="0" smtClean="0"/>
              <a:t>) ambiguous</a:t>
            </a:r>
            <a:endParaRPr lang="en-AU" dirty="0" smtClean="0"/>
          </a:p>
          <a:p>
            <a:pPr lvl="2"/>
            <a:r>
              <a:rPr lang="en-AU" dirty="0" smtClean="0"/>
              <a:t>Sometimes not a discourse </a:t>
            </a:r>
            <a:r>
              <a:rPr lang="en-AU" dirty="0" smtClean="0"/>
              <a:t>marker</a:t>
            </a:r>
            <a:endParaRPr lang="en-AU" dirty="0" smtClean="0"/>
          </a:p>
          <a:p>
            <a:pPr lvl="2"/>
            <a:r>
              <a:rPr lang="en-AU" dirty="0" smtClean="0"/>
              <a:t>Can signal </a:t>
            </a:r>
            <a:r>
              <a:rPr lang="en-AU" dirty="0" smtClean="0"/>
              <a:t>multiple relations</a:t>
            </a:r>
          </a:p>
        </p:txBody>
      </p:sp>
    </p:spTree>
    <p:extLst>
      <p:ext uri="{BB962C8B-B14F-4D97-AF65-F5344CB8AC3E}">
        <p14:creationId xmlns:p14="http://schemas.microsoft.com/office/powerpoint/2010/main" val="3964547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Full-text </a:t>
            </a:r>
            <a:r>
              <a:rPr lang="en-AU" dirty="0" smtClean="0"/>
              <a:t>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Full CYK/chart discourse parsing of entire texts not practical</a:t>
            </a:r>
          </a:p>
          <a:p>
            <a:r>
              <a:rPr lang="en-AU" dirty="0" smtClean="0"/>
              <a:t>Most discourse parsers use a greedy approach</a:t>
            </a:r>
          </a:p>
          <a:p>
            <a:r>
              <a:rPr lang="en-AU" dirty="0" smtClean="0"/>
              <a:t>Steps:</a:t>
            </a:r>
          </a:p>
          <a:p>
            <a:pPr lvl="1"/>
            <a:r>
              <a:rPr lang="en-AU" dirty="0" smtClean="0"/>
              <a:t>First, segment into elementary DUs (EDUs)</a:t>
            </a:r>
          </a:p>
          <a:p>
            <a:pPr lvl="1"/>
            <a:r>
              <a:rPr lang="en-AU" dirty="0" smtClean="0"/>
              <a:t>Classify all adjacent EDUs as being same DU or not</a:t>
            </a:r>
          </a:p>
          <a:p>
            <a:pPr lvl="1"/>
            <a:r>
              <a:rPr lang="en-AU" dirty="0" smtClean="0"/>
              <a:t>Combine most probable EDU to a single DU</a:t>
            </a:r>
          </a:p>
          <a:p>
            <a:pPr lvl="1"/>
            <a:r>
              <a:rPr lang="en-AU" dirty="0" smtClean="0"/>
              <a:t>Repeat until entire text is a single DU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9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 features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Discourse markers</a:t>
            </a:r>
          </a:p>
          <a:p>
            <a:r>
              <a:rPr lang="en-AU" dirty="0" smtClean="0"/>
              <a:t>Text location</a:t>
            </a:r>
          </a:p>
          <a:p>
            <a:r>
              <a:rPr lang="en-AU" dirty="0" smtClean="0"/>
              <a:t>Starting/ending </a:t>
            </a:r>
            <a:r>
              <a:rPr lang="en-AU" i="1" dirty="0"/>
              <a:t>n</a:t>
            </a:r>
            <a:r>
              <a:rPr lang="en-AU" i="1" dirty="0" smtClean="0"/>
              <a:t>-</a:t>
            </a:r>
            <a:r>
              <a:rPr lang="en-AU" dirty="0" smtClean="0"/>
              <a:t>grams</a:t>
            </a:r>
          </a:p>
          <a:p>
            <a:r>
              <a:rPr lang="en-AU" dirty="0" smtClean="0"/>
              <a:t>Syntax (POS, dependency arcs, CFG productions)</a:t>
            </a:r>
          </a:p>
          <a:p>
            <a:r>
              <a:rPr lang="en-AU" dirty="0" smtClean="0"/>
              <a:t>Lexical and distributional similarities</a:t>
            </a:r>
          </a:p>
          <a:p>
            <a:r>
              <a:rPr lang="en-AU" dirty="0" smtClean="0"/>
              <a:t>Discourse structure within DUs</a:t>
            </a:r>
          </a:p>
          <a:p>
            <a:r>
              <a:rPr lang="en-AU" dirty="0" smtClean="0"/>
              <a:t>Relations in adjoining DUs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694995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identify Text structure?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Summarization</a:t>
            </a:r>
          </a:p>
          <a:p>
            <a:r>
              <a:rPr lang="en-AU" dirty="0" smtClean="0"/>
              <a:t>Sentiment analysis</a:t>
            </a:r>
          </a:p>
          <a:p>
            <a:r>
              <a:rPr lang="en-AU" dirty="0" smtClean="0"/>
              <a:t>Argumentation</a:t>
            </a:r>
          </a:p>
          <a:p>
            <a:r>
              <a:rPr lang="en-AU" dirty="0" smtClean="0"/>
              <a:t>Authorship attribution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450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J&amp;M3, </a:t>
            </a:r>
            <a:r>
              <a:rPr lang="en-AU" dirty="0" err="1" smtClean="0"/>
              <a:t>Ch</a:t>
            </a:r>
            <a:r>
              <a:rPr lang="en-AU" dirty="0" smtClean="0"/>
              <a:t> 28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Beyond the sentence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Discourse</a:t>
            </a:r>
            <a:r>
              <a:rPr lang="en-AU" dirty="0" smtClean="0"/>
              <a:t>: a coherent, structured group of sentences (utterances)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Yesterday, Ted was late for work. [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all started when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car</a:t>
            </a:r>
            <a:r>
              <a:rPr lang="en-AU" dirty="0" smtClean="0"/>
              <a:t> wouldn’t start.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first tried to </a:t>
            </a:r>
            <a:r>
              <a:rPr lang="en-AU" dirty="0" smtClean="0">
                <a:solidFill>
                  <a:srgbClr val="0070C0"/>
                </a:solidFill>
              </a:rPr>
              <a:t>jump start 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with a neighbour’s help, but </a:t>
            </a:r>
            <a:r>
              <a:rPr lang="en-AU" dirty="0" smtClean="0">
                <a:solidFill>
                  <a:schemeClr val="accent5"/>
                </a:solidFill>
              </a:rPr>
              <a:t>that</a:t>
            </a:r>
            <a:r>
              <a:rPr lang="en-AU" dirty="0" smtClean="0"/>
              <a:t> didn’t work.] [So</a:t>
            </a:r>
            <a:r>
              <a:rPr lang="en-AU" dirty="0" smtClean="0">
                <a:solidFill>
                  <a:schemeClr val="accent5"/>
                </a:solidFill>
              </a:rPr>
              <a:t> he </a:t>
            </a:r>
            <a:r>
              <a:rPr lang="en-AU" dirty="0" smtClean="0"/>
              <a:t>decided to take </a:t>
            </a:r>
            <a:r>
              <a:rPr lang="en-AU" dirty="0" smtClean="0">
                <a:solidFill>
                  <a:srgbClr val="0070C0"/>
                </a:solidFill>
              </a:rPr>
              <a:t>public transit</a:t>
            </a:r>
            <a:r>
              <a:rPr lang="en-AU" dirty="0" smtClean="0"/>
              <a:t>.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walked 15 minutes to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tram stop</a:t>
            </a:r>
            <a:r>
              <a:rPr lang="en-AU" dirty="0" smtClean="0"/>
              <a:t>. Then he waited for another 20 minutes, but the </a:t>
            </a:r>
            <a:r>
              <a:rPr lang="en-AU" dirty="0" smtClean="0">
                <a:solidFill>
                  <a:srgbClr val="0070C0"/>
                </a:solidFill>
              </a:rPr>
              <a:t>tram</a:t>
            </a:r>
            <a:r>
              <a:rPr lang="en-AU" dirty="0" smtClean="0"/>
              <a:t> didn’t come. The </a:t>
            </a:r>
            <a:r>
              <a:rPr lang="en-AU" dirty="0" smtClean="0">
                <a:solidFill>
                  <a:srgbClr val="0070C0"/>
                </a:solidFill>
              </a:rPr>
              <a:t>tram drivers </a:t>
            </a:r>
            <a:r>
              <a:rPr lang="en-AU" dirty="0" smtClean="0"/>
              <a:t>were on strike </a:t>
            </a:r>
            <a:r>
              <a:rPr lang="en-AU" dirty="0" smtClean="0">
                <a:solidFill>
                  <a:schemeClr val="accent5"/>
                </a:solidFill>
              </a:rPr>
              <a:t>that morning</a:t>
            </a:r>
            <a:r>
              <a:rPr lang="en-AU" dirty="0" smtClean="0"/>
              <a:t>.] [ So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walked</a:t>
            </a:r>
            <a:r>
              <a:rPr lang="en-AU" dirty="0" smtClean="0"/>
              <a:t> home and got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out of </a:t>
            </a:r>
            <a:r>
              <a:rPr lang="en-AU" dirty="0" smtClean="0">
                <a:solidFill>
                  <a:schemeClr val="accent5"/>
                </a:solidFill>
              </a:rPr>
              <a:t>the garage</a:t>
            </a:r>
            <a:r>
              <a:rPr lang="en-AU" dirty="0" smtClean="0"/>
              <a:t>. He started </a:t>
            </a:r>
            <a:r>
              <a:rPr lang="en-AU" dirty="0" smtClean="0">
                <a:solidFill>
                  <a:srgbClr val="0070C0"/>
                </a:solidFill>
              </a:rPr>
              <a:t>riding</a:t>
            </a:r>
            <a:r>
              <a:rPr lang="en-AU" dirty="0" smtClean="0"/>
              <a:t> but quickly discovered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had a </a:t>
            </a:r>
            <a:r>
              <a:rPr lang="en-AU" dirty="0" smtClean="0">
                <a:solidFill>
                  <a:srgbClr val="0070C0"/>
                </a:solidFill>
              </a:rPr>
              <a:t>flat tire</a:t>
            </a:r>
            <a:r>
              <a:rPr lang="en-AU" dirty="0" smtClean="0"/>
              <a:t>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walked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back home.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looked around but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wife had cleaned </a:t>
            </a:r>
            <a:r>
              <a:rPr lang="en-AU" dirty="0" smtClean="0">
                <a:solidFill>
                  <a:schemeClr val="bg1"/>
                </a:solidFill>
              </a:rPr>
              <a:t>the garage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couldn’t find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bike pump</a:t>
            </a:r>
            <a:r>
              <a:rPr lang="en-AU" dirty="0" smtClean="0"/>
              <a:t>.] He started </a:t>
            </a:r>
            <a:r>
              <a:rPr lang="en-AU" dirty="0" smtClean="0">
                <a:solidFill>
                  <a:srgbClr val="0070C0"/>
                </a:solidFill>
              </a:rPr>
              <a:t>walking</a:t>
            </a:r>
            <a:r>
              <a:rPr lang="en-AU" dirty="0" smtClean="0"/>
              <a:t>, and didn’t arrive until lunchtime.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Big discourse tasks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Discourse segmentation</a:t>
            </a:r>
          </a:p>
          <a:p>
            <a:r>
              <a:rPr lang="en-AU" dirty="0" smtClean="0"/>
              <a:t>Discourse parsing</a:t>
            </a:r>
          </a:p>
          <a:p>
            <a:r>
              <a:rPr lang="en-AU" dirty="0" err="1" smtClean="0"/>
              <a:t>Coreference</a:t>
            </a:r>
            <a:r>
              <a:rPr lang="en-AU" dirty="0" smtClean="0"/>
              <a:t> resolution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5088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Assumption: text can be divided into a number of discrete, </a:t>
            </a:r>
            <a:r>
              <a:rPr lang="en-AU" dirty="0" smtClean="0"/>
              <a:t>contiguous </a:t>
            </a:r>
            <a:r>
              <a:rPr lang="en-AU" dirty="0" smtClean="0"/>
              <a:t>sections</a:t>
            </a:r>
          </a:p>
          <a:p>
            <a:r>
              <a:rPr lang="en-AU" dirty="0" smtClean="0"/>
              <a:t>Task: classifying whether a boundary exists between any two sentences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6635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unsupervised approach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TextTiling algorithm: looking for points of low lexical cohesion</a:t>
                </a:r>
              </a:p>
              <a:p>
                <a:r>
                  <a:rPr lang="en-AU" dirty="0" smtClean="0"/>
                  <a:t>For each sentence gap:</a:t>
                </a:r>
              </a:p>
              <a:p>
                <a:pPr lvl="1"/>
                <a:r>
                  <a:rPr lang="en-AU" dirty="0" smtClean="0"/>
                  <a:t>Create a BOW vector consisting of words from </a:t>
                </a:r>
                <a:r>
                  <a:rPr lang="en-AU" i="1" dirty="0" smtClean="0"/>
                  <a:t>k</a:t>
                </a:r>
                <a:r>
                  <a:rPr lang="en-AU" dirty="0" smtClean="0"/>
                  <a:t> sentences on either side of gap</a:t>
                </a:r>
              </a:p>
              <a:p>
                <a:pPr lvl="1"/>
                <a:r>
                  <a:rPr lang="en-AU" dirty="0" smtClean="0"/>
                  <a:t>Use cosine to get a similarity score (</a:t>
                </a:r>
                <a:r>
                  <a:rPr lang="en-AU" i="1" dirty="0" smtClean="0"/>
                  <a:t>sim</a:t>
                </a:r>
                <a:r>
                  <a:rPr lang="en-AU" dirty="0" smtClean="0"/>
                  <a:t>) for two vectors</a:t>
                </a:r>
              </a:p>
              <a:p>
                <a:pPr lvl="1"/>
                <a:r>
                  <a:rPr lang="en-AU" dirty="0" smtClean="0"/>
                  <a:t>For gap </a:t>
                </a:r>
                <a:r>
                  <a:rPr lang="en-AU" i="1" dirty="0" err="1" smtClean="0"/>
                  <a:t>i</a:t>
                </a:r>
                <a:r>
                  <a:rPr lang="en-AU" i="1" dirty="0" smtClean="0"/>
                  <a:t>, </a:t>
                </a:r>
                <a:r>
                  <a:rPr lang="en-AU" dirty="0" smtClean="0"/>
                  <a:t>calculate a depth score, and insert boundaries when depth is greater than some threshold</a:t>
                </a:r>
                <a:endParaRPr lang="en-AU" i="1" dirty="0" smtClean="0"/>
              </a:p>
              <a:p>
                <a:pPr marL="444500" lvl="1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𝑑𝑒𝑝𝑡h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b="0" i="0" smtClean="0">
                                <a:latin typeface="Cambria Math"/>
                              </a:rPr>
                              <m:t>gap</m:t>
                            </m:r>
                            <m:r>
                              <m:rPr>
                                <m:nor/>
                              </m:rPr>
                              <a:rPr lang="en-AU" dirty="0"/>
                              <m:t> 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  <m:r>
                          <m:rPr>
                            <m:nor/>
                          </m:rPr>
                          <a:rPr lang="en-AU" dirty="0"/>
                          <m:t> 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AU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  <m:r>
                          <m:rPr>
                            <m:nor/>
                          </m:rPr>
                          <a:rPr lang="en-AU" dirty="0"/>
                          <m:t> 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) +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  <m:r>
                          <m:rPr>
                            <m:nor/>
                          </m:rPr>
                          <a:rPr lang="en-AU" dirty="0"/>
                          <m:t> 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++1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  <m:r>
                          <m:rPr>
                            <m:nor/>
                          </m:rPr>
                          <a:rPr lang="en-AU" dirty="0"/>
                          <m:t> 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 r="-4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07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Text Tiling example (k=2)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84" y="1472430"/>
            <a:ext cx="10348788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walked 15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 to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stop.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Then </a:t>
            </a:r>
            <a:r>
              <a:rPr lang="en-AU" dirty="0">
                <a:solidFill>
                  <a:schemeClr val="bg1"/>
                </a:solidFill>
              </a:rPr>
              <a:t>he waited for another 20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, but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didn’t come.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drivers were on strike that morning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So </a:t>
            </a:r>
            <a:r>
              <a:rPr lang="en-AU" dirty="0">
                <a:solidFill>
                  <a:schemeClr val="bg1"/>
                </a:solidFill>
              </a:rPr>
              <a:t>he walked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>
                <a:solidFill>
                  <a:schemeClr val="bg1"/>
                </a:solidFill>
              </a:rPr>
              <a:t> and got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out of 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started riding but quickly </a:t>
            </a:r>
            <a:r>
              <a:rPr lang="en-AU" dirty="0" smtClean="0">
                <a:solidFill>
                  <a:schemeClr val="bg1"/>
                </a:solidFill>
              </a:rPr>
              <a:t>discovered he </a:t>
            </a:r>
            <a:r>
              <a:rPr lang="en-AU" dirty="0">
                <a:solidFill>
                  <a:schemeClr val="bg1"/>
                </a:solidFill>
              </a:rPr>
              <a:t>had a flat </a:t>
            </a:r>
            <a:r>
              <a:rPr lang="en-AU" dirty="0" smtClean="0">
                <a:solidFill>
                  <a:srgbClr val="00B050"/>
                </a:solidFill>
              </a:rPr>
              <a:t>tire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walked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back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</a:t>
            </a:r>
            <a:r>
              <a:rPr lang="en-AU" dirty="0"/>
              <a:t>looked around but </a:t>
            </a:r>
            <a:r>
              <a:rPr lang="en-AU" dirty="0">
                <a:solidFill>
                  <a:schemeClr val="bg1"/>
                </a:solidFill>
              </a:rPr>
              <a:t>his </a:t>
            </a:r>
            <a:r>
              <a:rPr lang="en-AU" dirty="0"/>
              <a:t>wife had cleaned </a:t>
            </a:r>
            <a:r>
              <a:rPr lang="en-AU" dirty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/>
              <a:t>and </a:t>
            </a:r>
            <a:r>
              <a:rPr lang="en-AU" dirty="0">
                <a:solidFill>
                  <a:schemeClr val="bg2"/>
                </a:solidFill>
              </a:rPr>
              <a:t>he </a:t>
            </a:r>
            <a:r>
              <a:rPr lang="en-AU" dirty="0"/>
              <a:t>couldn’t find </a:t>
            </a:r>
            <a:r>
              <a:rPr lang="en-AU" dirty="0">
                <a:solidFill>
                  <a:schemeClr val="bg2"/>
                </a:solidFill>
              </a:rPr>
              <a:t>the</a:t>
            </a:r>
            <a:r>
              <a:rPr lang="en-AU" dirty="0">
                <a:solidFill>
                  <a:schemeClr val="accent5"/>
                </a:solidFill>
              </a:rPr>
              <a:t> </a:t>
            </a:r>
            <a:r>
              <a:rPr lang="en-AU" dirty="0" smtClean="0">
                <a:solidFill>
                  <a:srgbClr val="00B050"/>
                </a:solidFill>
              </a:rPr>
              <a:t>bik</a:t>
            </a:r>
            <a:r>
              <a:rPr lang="en-AU" dirty="0" smtClean="0">
                <a:solidFill>
                  <a:srgbClr val="00B050"/>
                </a:solidFill>
              </a:rPr>
              <a:t>e</a:t>
            </a:r>
            <a:r>
              <a:rPr lang="en-AU" dirty="0" smtClean="0">
                <a:solidFill>
                  <a:srgbClr val="7030A0"/>
                </a:solidFill>
              </a:rPr>
              <a:t> </a:t>
            </a:r>
            <a:r>
              <a:rPr lang="en-AU" dirty="0">
                <a:solidFill>
                  <a:schemeClr val="bg2"/>
                </a:solidFill>
              </a:rPr>
              <a:t>pump</a:t>
            </a:r>
            <a:r>
              <a:rPr lang="en-AU" dirty="0" smtClean="0"/>
              <a:t>.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20280" y="4444752"/>
            <a:ext cx="974276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65696" y="1636440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3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96" y="3004592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96" y="3940696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0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696" y="5249227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696" y="6617379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4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696" y="7553483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25902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Get data from easy sources (documents with paragraphs)</a:t>
            </a:r>
          </a:p>
          <a:p>
            <a:r>
              <a:rPr lang="en-AU" dirty="0" smtClean="0"/>
              <a:t>Apply a binary classifier  to classify boundaries</a:t>
            </a:r>
          </a:p>
          <a:p>
            <a:r>
              <a:rPr lang="en-AU" dirty="0" smtClean="0"/>
              <a:t>Or use sequential classifiers</a:t>
            </a:r>
          </a:p>
          <a:p>
            <a:pPr lvl="1"/>
            <a:r>
              <a:rPr lang="en-AU" dirty="0" smtClean="0"/>
              <a:t>Potentially include classification of section types (introduction, conclusion, etc.)</a:t>
            </a:r>
          </a:p>
          <a:p>
            <a:r>
              <a:rPr lang="en-AU" dirty="0" smtClean="0"/>
              <a:t>Integrate a wider range of features, including</a:t>
            </a:r>
          </a:p>
          <a:p>
            <a:pPr lvl="1"/>
            <a:r>
              <a:rPr lang="en-AU" dirty="0" smtClean="0"/>
              <a:t>distributional semantics</a:t>
            </a:r>
          </a:p>
          <a:p>
            <a:pPr lvl="1"/>
            <a:r>
              <a:rPr lang="en-AU" dirty="0" err="1" smtClean="0"/>
              <a:t>coreference</a:t>
            </a:r>
            <a:r>
              <a:rPr lang="en-AU" dirty="0" smtClean="0"/>
              <a:t> cues</a:t>
            </a:r>
          </a:p>
          <a:p>
            <a:pPr lvl="1"/>
            <a:r>
              <a:rPr lang="en-AU" dirty="0" smtClean="0"/>
              <a:t>discourse markers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908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proper discourse must be coherent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Then he waited for another 20 minutes, but the tram didn’t come.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  <a:sym typeface="Wingdings"/>
              </a:rPr>
              <a:t></a:t>
            </a:r>
            <a:r>
              <a:rPr lang="en-AU" dirty="0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chemeClr val="bg1"/>
                </a:solidFill>
              </a:rPr>
              <a:t>tram drivers were on strike that morning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 A platypus is a kind of </a:t>
            </a:r>
            <a:r>
              <a:rPr lang="en-AU" dirty="0" err="1" smtClean="0">
                <a:solidFill>
                  <a:schemeClr val="bg1"/>
                </a:solidFill>
                <a:sym typeface="Wingdings"/>
              </a:rPr>
              <a:t>monotreme</a:t>
            </a:r>
            <a:r>
              <a:rPr lang="en-AU" dirty="0" smtClean="0">
                <a:solidFill>
                  <a:schemeClr val="bg1"/>
                </a:solidFill>
                <a:sym typeface="Wingdings"/>
              </a:rPr>
              <a:t>.</a:t>
            </a:r>
            <a:endParaRPr lang="en-AU" dirty="0" smtClean="0"/>
          </a:p>
          <a:p>
            <a:r>
              <a:rPr lang="en-AU" dirty="0" smtClean="0"/>
              <a:t>Discourse units (DUs) are related by specific coherence relations</a:t>
            </a:r>
          </a:p>
          <a:p>
            <a:r>
              <a:rPr lang="en-AU" dirty="0" smtClean="0"/>
              <a:t>Two related DUs form a new DUs</a:t>
            </a:r>
          </a:p>
          <a:p>
            <a:r>
              <a:rPr lang="en-AU" dirty="0" smtClean="0"/>
              <a:t>All DUs in a coherent discourse must be related</a:t>
            </a:r>
          </a:p>
          <a:p>
            <a:r>
              <a:rPr lang="en-AU" dirty="0" smtClean="0"/>
              <a:t>A discourse will form a tree, which can be parsed</a:t>
            </a:r>
          </a:p>
          <a:p>
            <a:pPr lvl="1"/>
            <a:endParaRPr lang="en-AU" dirty="0" smtClean="0"/>
          </a:p>
          <a:p>
            <a:pPr marL="444500" lvl="1" indent="0">
              <a:buNone/>
            </a:pPr>
            <a:endParaRPr lang="en-AU" dirty="0"/>
          </a:p>
          <a:p>
            <a:pPr marL="4445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2894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RST Tree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3724672"/>
            <a:ext cx="1252681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RST= Rhetorical Structure Theory</a:t>
            </a:r>
          </a:p>
          <a:p>
            <a:pPr marL="0" indent="0">
              <a:buNone/>
            </a:pPr>
            <a:r>
              <a:rPr lang="en-AU" dirty="0" smtClean="0"/>
              <a:t>23 relations, most having </a:t>
            </a:r>
            <a:r>
              <a:rPr lang="en-AU" i="1" dirty="0" smtClean="0"/>
              <a:t>nucleus and satellite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235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5630</TotalTime>
  <Words>693</Words>
  <Application>Microsoft Office PowerPoint</Application>
  <PresentationFormat>Custom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New_Template7</vt:lpstr>
      <vt:lpstr>DISCOURSE</vt:lpstr>
      <vt:lpstr>Beyond the sentence</vt:lpstr>
      <vt:lpstr>Three Big discourse tasks</vt:lpstr>
      <vt:lpstr>Discourse segmentation</vt:lpstr>
      <vt:lpstr>An unsupervised approach</vt:lpstr>
      <vt:lpstr>Text Tiling example (k=2)</vt:lpstr>
      <vt:lpstr>Supervised discourse segmentation</vt:lpstr>
      <vt:lpstr>Discourse parsing</vt:lpstr>
      <vt:lpstr>An RST Tree</vt:lpstr>
      <vt:lpstr>Parsing using discourse markers</vt:lpstr>
      <vt:lpstr>Full-text Discourse Parsing</vt:lpstr>
      <vt:lpstr>Discourse parsing features</vt:lpstr>
      <vt:lpstr>Why identify Text structure?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Semantics</dc:title>
  <dc:creator>Julian Arthur Brooke</dc:creator>
  <cp:lastModifiedBy>Julian Arthur Brooke</cp:lastModifiedBy>
  <cp:revision>644</cp:revision>
  <dcterms:modified xsi:type="dcterms:W3CDTF">2017-04-07T01:10:04Z</dcterms:modified>
</cp:coreProperties>
</file>