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4"/>
  </p:notesMasterIdLst>
  <p:sldIdLst>
    <p:sldId id="256" r:id="rId2"/>
    <p:sldId id="277" r:id="rId3"/>
    <p:sldId id="301" r:id="rId4"/>
    <p:sldId id="302" r:id="rId5"/>
    <p:sldId id="303" r:id="rId6"/>
    <p:sldId id="305" r:id="rId7"/>
    <p:sldId id="306" r:id="rId8"/>
    <p:sldId id="307" r:id="rId9"/>
    <p:sldId id="308" r:id="rId10"/>
    <p:sldId id="280" r:id="rId11"/>
    <p:sldId id="278" r:id="rId12"/>
    <p:sldId id="259" r:id="rId13"/>
    <p:sldId id="290" r:id="rId14"/>
    <p:sldId id="309" r:id="rId15"/>
    <p:sldId id="282" r:id="rId16"/>
    <p:sldId id="279" r:id="rId17"/>
    <p:sldId id="310" r:id="rId18"/>
    <p:sldId id="260" r:id="rId19"/>
    <p:sldId id="261" r:id="rId20"/>
    <p:sldId id="283" r:id="rId21"/>
    <p:sldId id="292" r:id="rId22"/>
    <p:sldId id="293" r:id="rId23"/>
    <p:sldId id="294" r:id="rId24"/>
    <p:sldId id="284" r:id="rId25"/>
    <p:sldId id="262" r:id="rId26"/>
    <p:sldId id="299" r:id="rId27"/>
    <p:sldId id="285" r:id="rId28"/>
    <p:sldId id="295" r:id="rId29"/>
    <p:sldId id="296" r:id="rId30"/>
    <p:sldId id="286" r:id="rId31"/>
    <p:sldId id="311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1"/>
    <p:restoredTop sz="81730"/>
  </p:normalViewPr>
  <p:slideViewPr>
    <p:cSldViewPr snapToGrid="0" snapToObjects="1">
      <p:cViewPr>
        <p:scale>
          <a:sx n="110" d="100"/>
          <a:sy n="110" d="100"/>
        </p:scale>
        <p:origin x="2312" y="10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 = \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{\epsilon}{5^4} t(\text{the} | \text{das}) t(\text{house}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t(\text{is}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t(\text{small}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&amp; = 0.00029\epsilon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0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 A|E,F)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factorisation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f(x) g(y) h(z)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P(F| E) 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sum_A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P(F,A|E)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P(F, 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_{j=1}^{l}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 | E, 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\prod_{j=1}^{J}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E, F) &amp;= 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52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92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P(A) &amp;= P(a_1) P(a_2 | a_1) P(a_3 | a_2)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a_{l-1})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4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&amp;= P(J|I)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a_{j-1}, I)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&amp;= \epsilon 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6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31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92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0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88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2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9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2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4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51" y="6318988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0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Relationship Id="rId3" Type="http://schemas.openxmlformats.org/officeDocument/2006/relationships/image" Target="../media/image2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translation:</a:t>
            </a:r>
            <a:br>
              <a:rPr lang="en-US" dirty="0" smtClean="0"/>
            </a:br>
            <a:r>
              <a:rPr lang="en-US" dirty="0" smtClean="0"/>
              <a:t>word-based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20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68" y="220958"/>
            <a:ext cx="2993505" cy="358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Statistical machine translation learns translations from bitexts</a:t>
            </a:r>
          </a:p>
          <a:p>
            <a:pPr lvl="1"/>
            <a:r>
              <a:rPr lang="en-AU" smtClean="0"/>
              <a:t>requires separate sentence alignment process</a:t>
            </a:r>
            <a:br>
              <a:rPr lang="en-AU" smtClean="0"/>
            </a:br>
            <a:r>
              <a:rPr lang="en-AU" sz="2000" smtClean="0"/>
              <a:t>	→ fairly easy if sentences in similar order, can use length in chars</a:t>
            </a:r>
          </a:p>
          <a:p>
            <a:pPr lvl="1"/>
            <a:r>
              <a:rPr lang="en-AU" smtClean="0"/>
              <a:t>key questions are:</a:t>
            </a:r>
          </a:p>
          <a:p>
            <a:pPr lvl="2"/>
            <a:r>
              <a:rPr lang="en-AU" smtClean="0"/>
              <a:t>how to formulate process of translation?</a:t>
            </a:r>
          </a:p>
          <a:p>
            <a:pPr lvl="2"/>
            <a:r>
              <a:rPr lang="en-AU" smtClean="0"/>
              <a:t>how can we learn without explicit word-level instruction?</a:t>
            </a:r>
            <a:br>
              <a:rPr lang="en-AU" smtClean="0"/>
            </a:br>
            <a:r>
              <a:rPr lang="en-AU" smtClean="0"/>
              <a:t>	→ 	just have sentence pairs, but no indication of what </a:t>
            </a:r>
            <a:br>
              <a:rPr lang="en-AU" smtClean="0"/>
            </a:br>
            <a:r>
              <a:rPr lang="en-AU" smtClean="0"/>
              <a:t>    		words translate one another</a:t>
            </a:r>
          </a:p>
          <a:p>
            <a:pPr lvl="2"/>
            <a:r>
              <a:rPr lang="en-AU" smtClean="0"/>
              <a:t>how can we produce new translations?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models of translation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082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Consider following </a:t>
            </a:r>
            <a:r>
              <a:rPr lang="en-AU" dirty="0" err="1" smtClean="0"/>
              <a:t>bitext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 always word for word translation, nor do they have the same word order:</a:t>
            </a:r>
          </a:p>
          <a:p>
            <a:pPr lvl="1"/>
            <a:r>
              <a:rPr lang="en-AU" dirty="0" smtClean="0"/>
              <a:t>inserted and dropped words</a:t>
            </a:r>
          </a:p>
          <a:p>
            <a:pPr lvl="1"/>
            <a:r>
              <a:rPr lang="en-AU" dirty="0" smtClean="0"/>
              <a:t>rearrangement of word order, aka ‘</a:t>
            </a:r>
            <a:r>
              <a:rPr lang="en-AU" b="1" dirty="0" smtClean="0"/>
              <a:t>re-ordering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some word/s translate as several 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 in translation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0" y="1917470"/>
            <a:ext cx="9581745" cy="27607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  <a:endParaRPr lang="en-AU" sz="2000" i="1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klitzeklein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very small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ich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gehe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nicht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zum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 do not go to the house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14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E =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= 	</a:t>
            </a:r>
            <a:r>
              <a:rPr lang="en-US" sz="2400" i="1" dirty="0" smtClean="0"/>
              <a:t>And the program has been implemented</a:t>
            </a:r>
            <a:br>
              <a:rPr lang="en-US" sz="2400" i="1" dirty="0" smtClean="0"/>
            </a:br>
            <a:r>
              <a:rPr lang="en-US" sz="2400" dirty="0" smtClean="0"/>
              <a:t>F =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f</a:t>
            </a:r>
            <a:r>
              <a:rPr lang="en-US" sz="2400" baseline="-25000" dirty="0" err="1"/>
              <a:t>I</a:t>
            </a:r>
            <a:r>
              <a:rPr lang="en-US" sz="2400" dirty="0" smtClean="0"/>
              <a:t>  </a:t>
            </a:r>
            <a:r>
              <a:rPr lang="en-US" sz="2400" i="1" dirty="0" smtClean="0"/>
              <a:t>= 		Le </a:t>
            </a:r>
            <a:r>
              <a:rPr lang="en-US" sz="2400" i="1" dirty="0" err="1" smtClean="0"/>
              <a:t>programme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ete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mis</a:t>
            </a:r>
            <a:r>
              <a:rPr lang="en-US" sz="2400" i="1" dirty="0" smtClean="0"/>
              <a:t> en application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400" dirty="0" smtClean="0"/>
              <a:t>A 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	2, 3, 4, 5, 6, 6, 6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Alignment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7" y="3394900"/>
            <a:ext cx="7408357" cy="23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981" y="6019574"/>
            <a:ext cx="6859441" cy="3436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779068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Consider translating in the other direction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What are the alignment values?</a:t>
            </a:r>
          </a:p>
          <a:p>
            <a:pPr lvl="1"/>
            <a:r>
              <a:rPr lang="en-AU" i="1" dirty="0" smtClean="0"/>
              <a:t>a=0</a:t>
            </a:r>
            <a:r>
              <a:rPr lang="en-AU" dirty="0" smtClean="0"/>
              <a:t> denotes an unaligned word (also called </a:t>
            </a:r>
            <a:r>
              <a:rPr lang="en-AU" b="1" i="1" dirty="0" smtClean="0"/>
              <a:t>NULL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 smtClean="0"/>
              <a:t>this approach to alignment imposes modelling limitations &amp; asymmetry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Cautionary note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94" y="2181531"/>
            <a:ext cx="6407693" cy="199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35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Estimating P(f|e)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knew the alignments this would be easy</a:t>
            </a:r>
          </a:p>
          <a:p>
            <a:pPr lvl="1"/>
            <a:r>
              <a:rPr lang="en-US" dirty="0" smtClean="0"/>
              <a:t>Simply count frequencies:</a:t>
            </a:r>
          </a:p>
          <a:p>
            <a:pPr lvl="2"/>
            <a:r>
              <a:rPr lang="en-US" dirty="0" smtClean="0"/>
              <a:t>e.g., p(</a:t>
            </a:r>
            <a:r>
              <a:rPr lang="en-US" dirty="0" err="1" smtClean="0"/>
              <a:t>programme</a:t>
            </a:r>
            <a:r>
              <a:rPr lang="en-US" dirty="0" smtClean="0"/>
              <a:t> | program) = c(</a:t>
            </a:r>
            <a:r>
              <a:rPr lang="en-US" dirty="0" err="1" smtClean="0"/>
              <a:t>programme</a:t>
            </a:r>
            <a:r>
              <a:rPr lang="en-US" dirty="0" smtClean="0"/>
              <a:t>, program) /  											  c(program)</a:t>
            </a:r>
          </a:p>
          <a:p>
            <a:pPr lvl="2"/>
            <a:r>
              <a:rPr lang="en-US" dirty="0" smtClean="0"/>
              <a:t>counts aggregated over all aligned word pairs in the corpus</a:t>
            </a:r>
          </a:p>
          <a:p>
            <a:r>
              <a:rPr lang="en-US" dirty="0" smtClean="0"/>
              <a:t>However, word-alignments are rarely observed</a:t>
            </a:r>
          </a:p>
          <a:p>
            <a:pPr lvl="1"/>
            <a:r>
              <a:rPr lang="en-US" dirty="0" smtClean="0"/>
              <a:t>have to infer the alignments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/>
                </a:solidFill>
              </a:rPr>
              <a:t>probabilistic model </a:t>
            </a:r>
            <a:r>
              <a:rPr lang="en-US" dirty="0" smtClean="0"/>
              <a:t>and use the </a:t>
            </a:r>
            <a:r>
              <a:rPr lang="en-US" dirty="0" smtClean="0">
                <a:solidFill>
                  <a:schemeClr val="accent5"/>
                </a:solidFill>
              </a:rPr>
              <a:t>Expectation-Maximisation (EM) </a:t>
            </a:r>
            <a:r>
              <a:rPr lang="en-US" dirty="0" smtClean="0"/>
              <a:t>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7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 probabilistic model of translation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where</a:t>
            </a:r>
            <a:endParaRPr lang="en-AU" dirty="0"/>
          </a:p>
          <a:p>
            <a:pPr lvl="1"/>
            <a:r>
              <a:rPr lang="en-AU" i="1" dirty="0" smtClean="0"/>
              <a:t>t(</a:t>
            </a:r>
            <a:r>
              <a:rPr lang="en-AU" i="1" dirty="0" err="1" smtClean="0"/>
              <a:t>f</a:t>
            </a:r>
            <a:r>
              <a:rPr lang="en-AU" dirty="0" err="1" smtClean="0"/>
              <a:t>|</a:t>
            </a:r>
            <a:r>
              <a:rPr lang="en-AU" i="1" dirty="0" err="1" smtClean="0"/>
              <a:t>e</a:t>
            </a:r>
            <a:r>
              <a:rPr lang="en-AU" i="1" dirty="0" smtClean="0"/>
              <a:t>) </a:t>
            </a:r>
            <a:r>
              <a:rPr lang="en-AU" dirty="0" smtClean="0"/>
              <a:t>are translation probabilities</a:t>
            </a:r>
          </a:p>
          <a:p>
            <a:pPr lvl="1"/>
            <a:r>
              <a:rPr lang="en-AU" i="1" dirty="0" smtClean="0"/>
              <a:t>J </a:t>
            </a:r>
            <a:r>
              <a:rPr lang="en-AU" dirty="0" smtClean="0"/>
              <a:t>is the length of </a:t>
            </a:r>
            <a:r>
              <a:rPr lang="en-AU" i="1" dirty="0" smtClean="0"/>
              <a:t>F</a:t>
            </a:r>
          </a:p>
          <a:p>
            <a:pPr lvl="1"/>
            <a:r>
              <a:rPr lang="en-AU" dirty="0" smtClean="0"/>
              <a:t>alignment </a:t>
            </a:r>
            <a:r>
              <a:rPr lang="en-AU" i="1" dirty="0" smtClean="0"/>
              <a:t>a</a:t>
            </a:r>
            <a:r>
              <a:rPr lang="en-AU" dirty="0" smtClean="0"/>
              <a:t> links each word and its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2302904"/>
            <a:ext cx="452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1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Where does the leading factor come from?</a:t>
            </a:r>
          </a:p>
          <a:p>
            <a:pPr lvl="1"/>
            <a:r>
              <a:rPr lang="en-AU" dirty="0" smtClean="0"/>
              <a:t>𝜖 </a:t>
            </a:r>
            <a:r>
              <a:rPr lang="en-AU" dirty="0"/>
              <a:t>is a small constant </a:t>
            </a:r>
            <a:r>
              <a:rPr lang="en-AU" dirty="0" smtClean="0"/>
              <a:t>reflecting the choice of length J</a:t>
            </a:r>
            <a:endParaRPr lang="en-AU" dirty="0"/>
          </a:p>
          <a:p>
            <a:pPr lvl="1"/>
            <a:r>
              <a:rPr lang="en-AU" dirty="0" smtClean="0"/>
              <a:t>1/(I+1) reflects the alignment probability, using uniform distribution over</a:t>
            </a:r>
          </a:p>
          <a:p>
            <a:pPr lvl="2"/>
            <a:r>
              <a:rPr lang="en-AU" dirty="0" smtClean="0"/>
              <a:t>aligning with any of the </a:t>
            </a:r>
            <a:r>
              <a:rPr lang="en-AU" i="1" dirty="0"/>
              <a:t>I</a:t>
            </a:r>
            <a:r>
              <a:rPr lang="en-AU" dirty="0" smtClean="0"/>
              <a:t> words in </a:t>
            </a:r>
            <a:r>
              <a:rPr lang="en-AU" i="1" dirty="0" smtClean="0"/>
              <a:t>E</a:t>
            </a:r>
            <a:r>
              <a:rPr lang="en-AU" dirty="0" smtClean="0"/>
              <a:t>; or aligning to NULL (</a:t>
            </a:r>
            <a:r>
              <a:rPr lang="en-AU" i="1" dirty="0" err="1" smtClean="0"/>
              <a:t>i</a:t>
            </a:r>
            <a:r>
              <a:rPr lang="en-AU" i="1" dirty="0" smtClean="0"/>
              <a:t>=0</a:t>
            </a:r>
            <a:r>
              <a:rPr lang="en-AU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1833684"/>
            <a:ext cx="5119958" cy="10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0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Given translation table, evaluate the probability of the aligned sentence pair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IBM</a:t>
            </a:r>
            <a:endParaRPr lang="en-AU" b="1" dirty="0"/>
          </a:p>
        </p:txBody>
      </p:sp>
      <p:sp>
        <p:nvSpPr>
          <p:cNvPr id="2" name="Rectangle 1"/>
          <p:cNvSpPr/>
          <p:nvPr/>
        </p:nvSpPr>
        <p:spPr>
          <a:xfrm>
            <a:off x="4429879" y="6018885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Example adapted </a:t>
            </a:r>
            <a:br>
              <a:rPr lang="en-AU" dirty="0" smtClean="0">
                <a:latin typeface="Arial" charset="0"/>
                <a:ea typeface="Arial" charset="0"/>
                <a:cs typeface="Arial" charset="0"/>
              </a:rPr>
            </a:br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from Koehn </a:t>
            </a:r>
            <a:r>
              <a:rPr lang="en-AU" dirty="0">
                <a:latin typeface="Arial" charset="0"/>
                <a:ea typeface="Arial" charset="0"/>
                <a:cs typeface="Arial" charset="0"/>
              </a:rPr>
              <a:t>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87707"/>
              </p:ext>
            </p:extLst>
          </p:nvPr>
        </p:nvGraphicFramePr>
        <p:xfrm>
          <a:off x="835070" y="2755145"/>
          <a:ext cx="6649294" cy="183938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7637"/>
                <a:gridCol w="709521"/>
                <a:gridCol w="1306830"/>
                <a:gridCol w="709521"/>
                <a:gridCol w="769106"/>
                <a:gridCol w="709521"/>
                <a:gridCol w="867637"/>
                <a:gridCol w="709521"/>
              </a:tblGrid>
              <a:tr h="265065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47664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das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Haus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klein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32742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der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Geschlect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0.05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gering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97066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die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10792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Häuser</a:t>
                      </a:r>
                      <a:endParaRPr lang="en-US" sz="1687" u="none" strike="noStrike" cap="none" spc="0" baseline="0" dirty="0" smtClean="0">
                        <a:ln>
                          <a:noFill/>
                        </a:ln>
                        <a:effectLst/>
                        <a:uFillTx/>
                        <a:latin typeface="Arial Hebrew" charset="-79"/>
                        <a:ea typeface="Arial Hebrew" charset="-79"/>
                        <a:cs typeface="Arial Hebrew" charset="-79"/>
                        <a:sym typeface="DIN Alterna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schmal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76489"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aufnehmen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18172"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Heim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sind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5069" y="2385813"/>
            <a:ext cx="157368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the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38029" y="2385813"/>
            <a:ext cx="1279733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house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5158393" y="2385813"/>
            <a:ext cx="1082597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is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6313479" y="2404801"/>
            <a:ext cx="123494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mtClean="0">
                <a:latin typeface="Arial Hebrew" charset="-79"/>
                <a:ea typeface="Arial Hebrew" charset="-79"/>
                <a:cs typeface="Arial Hebrew" charset="-79"/>
              </a:rPr>
              <a:t>small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84" y="5319112"/>
            <a:ext cx="2222779" cy="1481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5" y="4865976"/>
            <a:ext cx="7560639" cy="8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the parameter tables, </a:t>
            </a:r>
            <a:r>
              <a:rPr lang="en-US" i="1" dirty="0" smtClean="0"/>
              <a:t>t</a:t>
            </a:r>
            <a:r>
              <a:rPr lang="en-US" dirty="0" smtClean="0"/>
              <a:t>, need the word alignments</a:t>
            </a:r>
          </a:p>
          <a:p>
            <a:r>
              <a:rPr lang="en-US" dirty="0" smtClean="0"/>
              <a:t>However, word-alignments are rarely available; how to handle?</a:t>
            </a:r>
          </a:p>
          <a:p>
            <a:pPr lvl="1"/>
            <a:r>
              <a:rPr lang="en-US" dirty="0" smtClean="0"/>
              <a:t>if we had a good model, we could use it to guess alignments</a:t>
            </a:r>
          </a:p>
          <a:p>
            <a:pPr lvl="1"/>
            <a:r>
              <a:rPr lang="en-US" dirty="0" smtClean="0"/>
              <a:t>if we had a good guess about the alignments, we could train a model</a:t>
            </a:r>
          </a:p>
          <a:p>
            <a:pPr lvl="1"/>
            <a:r>
              <a:rPr lang="en-US" dirty="0" smtClean="0"/>
              <a:t>a ‘chicken and egg’ problem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2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Instance of </a:t>
            </a:r>
            <a:r>
              <a:rPr lang="en-US" altLang="en-US" b="1" dirty="0" smtClean="0"/>
              <a:t>“expectation maximization”</a:t>
            </a:r>
            <a:r>
              <a:rPr lang="en-US" altLang="en-US" dirty="0" smtClean="0"/>
              <a:t> (EM) algorithm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estimate alignments of each sentence pair in corpus </a:t>
            </a:r>
            <a:br>
              <a:rPr lang="en-US" altLang="en-US" dirty="0" smtClean="0"/>
            </a:br>
            <a:r>
              <a:rPr lang="en-US" altLang="en-US" dirty="0" smtClean="0"/>
              <a:t>P(A | E, </a:t>
            </a:r>
            <a:r>
              <a:rPr lang="en-US" altLang="en-US" dirty="0"/>
              <a:t>F</a:t>
            </a:r>
            <a:r>
              <a:rPr lang="en-US" altLang="en-US" dirty="0" smtClean="0"/>
              <a:t>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learn new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based on expected (fractional) alignments over corpus (from step 2)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  <a:p>
            <a:r>
              <a:rPr lang="en-US" altLang="en-US" dirty="0" smtClean="0"/>
              <a:t>In each step we are improving the fit of our model to the data</a:t>
            </a:r>
          </a:p>
          <a:p>
            <a:pPr lvl="1"/>
            <a:r>
              <a:rPr lang="en-US" altLang="en-US" dirty="0" smtClean="0"/>
              <a:t>terminate after fixed number of steps</a:t>
            </a:r>
            <a:r>
              <a:rPr lang="en-US" altLang="en-US" dirty="0"/>
              <a:t> </a:t>
            </a:r>
            <a:r>
              <a:rPr lang="en-US" altLang="en-US" dirty="0" smtClean="0"/>
              <a:t>(e.g., 5-10)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82332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Word based translation models</a:t>
            </a:r>
          </a:p>
          <a:p>
            <a:pPr lvl="1"/>
            <a:r>
              <a:rPr lang="en-US" dirty="0" smtClean="0"/>
              <a:t>IBM model 1</a:t>
            </a:r>
          </a:p>
          <a:p>
            <a:pPr lvl="1"/>
            <a:r>
              <a:rPr lang="en-US" dirty="0" smtClean="0"/>
              <a:t>Training using the Expectation Maximisation algorithm</a:t>
            </a:r>
          </a:p>
          <a:p>
            <a:r>
              <a:rPr lang="en-US" dirty="0" smtClean="0"/>
              <a:t>Decoding to find the best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Word alignment in 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calculate expected alignments under our model (step 2)</a:t>
            </a:r>
          </a:p>
          <a:p>
            <a:endParaRPr lang="en-AU" dirty="0" smtClean="0"/>
          </a:p>
          <a:p>
            <a:r>
              <a:rPr lang="en-AU" dirty="0" smtClean="0"/>
              <a:t>Numerator is from </a:t>
            </a:r>
            <a:br>
              <a:rPr lang="en-AU" dirty="0" smtClean="0"/>
            </a:br>
            <a:r>
              <a:rPr lang="en-AU" dirty="0" smtClean="0"/>
              <a:t>before: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Denominator more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complex: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51" y="3758305"/>
            <a:ext cx="5119958" cy="10642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413" y="5886761"/>
            <a:ext cx="3651250" cy="75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851" y="2275587"/>
            <a:ext cx="3651250" cy="8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computing P(</a:t>
            </a:r>
            <a:r>
              <a:rPr lang="en-AU" dirty="0" err="1" smtClean="0"/>
              <a:t>e|F</a:t>
            </a:r>
            <a:r>
              <a:rPr lang="en-AU" dirty="0" smtClean="0"/>
              <a:t>)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85144" y="5036231"/>
            <a:ext cx="1536050" cy="7048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6860646" y="3484016"/>
            <a:ext cx="228335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Key trick! Can swap order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of sum and product, as </a:t>
            </a:r>
            <a:r>
              <a:rPr lang="en-US" sz="2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</a:t>
            </a:r>
            <a:r>
              <a:rPr lang="en-US" sz="2000" baseline="-25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j</a:t>
            </a:r>
            <a:r>
              <a:rPr lang="en-US" sz="2000" baseline="-25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only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used in a single factor.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39576"/>
            <a:ext cx="5895307" cy="4703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9672" y="1599174"/>
            <a:ext cx="2338083" cy="71814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green background = </a:t>
            </a:r>
            <a:r>
              <a:rPr kumimoji="0" lang="en-AU" sz="2000" i="1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Just for fun</a:t>
            </a:r>
            <a:endParaRPr kumimoji="0" lang="en-AU" sz="2000" i="1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Arial Hebrew" charset="-79"/>
              <a:ea typeface="Arial Hebrew" charset="-79"/>
              <a:cs typeface="Arial Hebrew" charset="-79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76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putting it together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025544" y="4095082"/>
            <a:ext cx="25943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Fairly simple end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result &amp;, even better, 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it </a:t>
            </a:r>
            <a:r>
              <a:rPr lang="en-US" sz="2000" b="1" i="1" dirty="0" err="1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factorises</a:t>
            </a:r>
            <a:endParaRPr lang="en-US" sz="2000" b="1" i="1" dirty="0">
              <a:solidFill>
                <a:srgbClr val="FF0000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4" y="5209232"/>
            <a:ext cx="4433225" cy="10040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4" y="1459336"/>
            <a:ext cx="5632252" cy="3148238"/>
          </a:xfrm>
          <a:prstGeom prst="rect">
            <a:avLst/>
          </a:prstGeom>
        </p:spPr>
      </p:pic>
      <p:sp>
        <p:nvSpPr>
          <p:cNvPr id="15" name="Curved Left Arrow 14"/>
          <p:cNvSpPr/>
          <p:nvPr/>
        </p:nvSpPr>
        <p:spPr>
          <a:xfrm>
            <a:off x="4614945" y="4761930"/>
            <a:ext cx="1121498" cy="447302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>
              <a:lnSpc>
                <a:spcPct val="80000"/>
              </a:lnSpc>
            </a:pPr>
            <a:endParaRPr lang="en-AU" sz="2800" cap="all">
              <a:solidFill>
                <a:srgbClr val="FFFFFF"/>
              </a:solidFill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782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err="1" smtClean="0"/>
              <a:t>initialise</a:t>
            </a:r>
            <a:r>
              <a:rPr lang="en-US" altLang="en-US" dirty="0" smtClean="0"/>
              <a:t> counts,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of translation pairs to 0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for each sentence pair, (E, F)</a:t>
            </a:r>
          </a:p>
          <a:p>
            <a:pPr lvl="2"/>
            <a:r>
              <a:rPr lang="en-US" altLang="en-US" dirty="0" smtClean="0"/>
              <a:t>for each position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, and value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 smtClean="0"/>
              <a:t>∈ {</a:t>
            </a:r>
            <a:r>
              <a:rPr lang="en-US" altLang="en-US" dirty="0"/>
              <a:t>0, 1, 2, …, l</a:t>
            </a:r>
            <a:r>
              <a:rPr lang="en-US" altLang="en-US" dirty="0" smtClean="0"/>
              <a:t>}</a:t>
            </a:r>
          </a:p>
          <a:p>
            <a:pPr lvl="3"/>
            <a:r>
              <a:rPr lang="en-US" altLang="en-US" dirty="0" smtClean="0"/>
              <a:t>compute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 smtClean="0"/>
              <a:t>, F)  </a:t>
            </a:r>
            <a:r>
              <a:rPr lang="en-US" altLang="en-US" dirty="0" smtClean="0"/>
              <a:t>i.e.</a:t>
            </a:r>
            <a:r>
              <a:rPr lang="en-US" altLang="en-US" i="1" dirty="0" smtClean="0"/>
              <a:t>,</a:t>
            </a:r>
          </a:p>
          <a:p>
            <a:pPr lvl="3"/>
            <a:r>
              <a:rPr lang="en-US" altLang="en-US" dirty="0" smtClean="0"/>
              <a:t>update fractional counts, c(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j</a:t>
            </a:r>
            <a:r>
              <a:rPr lang="en-US" altLang="en-US" dirty="0"/>
              <a:t>,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aj</a:t>
            </a:r>
            <a:r>
              <a:rPr lang="en-US" altLang="en-US" dirty="0" smtClean="0"/>
              <a:t>) ← </a:t>
            </a:r>
            <a:r>
              <a:rPr lang="en-US" altLang="en-US" dirty="0"/>
              <a:t>c(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j</a:t>
            </a:r>
            <a:r>
              <a:rPr lang="en-US" altLang="en-US" dirty="0"/>
              <a:t>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aj</a:t>
            </a:r>
            <a:r>
              <a:rPr lang="en-US" altLang="en-US" dirty="0"/>
              <a:t>) 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/>
              <a:t>, F</a:t>
            </a:r>
            <a:r>
              <a:rPr lang="en-US" altLang="en-US" i="1" dirty="0" smtClean="0"/>
              <a:t>) </a:t>
            </a:r>
            <a:endParaRPr lang="en-US" altLang="en-US" dirty="0" smtClean="0"/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update </a:t>
            </a:r>
            <a:r>
              <a:rPr lang="en-US" altLang="en-US" i="1" dirty="0" smtClean="0"/>
              <a:t>t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normalised</a:t>
            </a:r>
            <a:r>
              <a:rPr lang="en-US" altLang="en-US" dirty="0" smtClean="0"/>
              <a:t> counts, t(</a:t>
            </a:r>
            <a:r>
              <a:rPr lang="en-US" altLang="en-US" dirty="0" err="1" smtClean="0"/>
              <a:t>f|e</a:t>
            </a:r>
            <a:r>
              <a:rPr lang="en-US" altLang="en-US" dirty="0" smtClean="0"/>
              <a:t>) = c(e, f) / c(e)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for IBM1: 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29" y="3486824"/>
            <a:ext cx="2281620" cy="5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33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ipython</a:t>
            </a:r>
            <a:r>
              <a:rPr lang="en-AU" dirty="0" smtClean="0"/>
              <a:t> notebook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 demonstration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0" y="2036875"/>
            <a:ext cx="2649255" cy="4216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46" y="2036873"/>
            <a:ext cx="2540688" cy="41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8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26" y="1758638"/>
            <a:ext cx="3534574" cy="423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89475" y="1469272"/>
            <a:ext cx="5756682" cy="46421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model and quite naïve</a:t>
            </a:r>
          </a:p>
          <a:p>
            <a:pPr lvl="1"/>
            <a:r>
              <a:rPr lang="en-US" dirty="0" smtClean="0"/>
              <a:t>ignores the positions of words in both strings</a:t>
            </a:r>
          </a:p>
          <a:p>
            <a:pPr lvl="2"/>
            <a:r>
              <a:rPr lang="en-US" dirty="0" smtClean="0"/>
              <a:t>alignments exhibit consistent patterns</a:t>
            </a:r>
          </a:p>
          <a:p>
            <a:r>
              <a:rPr lang="en-US" dirty="0" smtClean="0"/>
              <a:t>More general issues:</a:t>
            </a:r>
          </a:p>
          <a:p>
            <a:pPr lvl="1"/>
            <a:r>
              <a:rPr lang="en-US" dirty="0" smtClean="0"/>
              <a:t>limited to word-based </a:t>
            </a:r>
            <a:r>
              <a:rPr lang="en-US" dirty="0" err="1" smtClean="0"/>
              <a:t>phenonema</a:t>
            </a:r>
            <a:endParaRPr lang="en-US" dirty="0" smtClean="0"/>
          </a:p>
          <a:p>
            <a:pPr lvl="1"/>
            <a:r>
              <a:rPr lang="en-US" dirty="0" smtClean="0"/>
              <a:t>asymmetric, can’t handle 1:many or </a:t>
            </a:r>
            <a:r>
              <a:rPr lang="en-US" dirty="0" err="1" smtClean="0"/>
              <a:t>many:many</a:t>
            </a:r>
            <a:endParaRPr lang="en-US" dirty="0" smtClean="0"/>
          </a:p>
          <a:p>
            <a:pPr lvl="1"/>
            <a:r>
              <a:rPr lang="en-US" dirty="0" smtClean="0"/>
              <a:t>learning from sparse data (solution: using large corpora)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Modelling limitations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81786" y="6360631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Pietra</a:t>
            </a:r>
            <a:r>
              <a:rPr lang="en-US" sz="1452" baseline="30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18223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IBM paper introduced several models of varying complexity</a:t>
            </a:r>
          </a:p>
          <a:p>
            <a:pPr lvl="1"/>
            <a:r>
              <a:rPr lang="en-US" dirty="0" smtClean="0"/>
              <a:t>IBM2: non-uniform alignment probability, p(</a:t>
            </a:r>
            <a:r>
              <a:rPr lang="en-US" dirty="0" err="1" smtClean="0"/>
              <a:t>i|j</a:t>
            </a:r>
            <a:r>
              <a:rPr lang="en-US" dirty="0" smtClean="0"/>
              <a:t>, I, J)</a:t>
            </a:r>
          </a:p>
          <a:p>
            <a:pPr lvl="1"/>
            <a:r>
              <a:rPr lang="en-US" dirty="0" smtClean="0"/>
              <a:t>IBM3: </a:t>
            </a:r>
            <a:r>
              <a:rPr lang="en-US" i="1" dirty="0" smtClean="0"/>
              <a:t>fertility</a:t>
            </a:r>
            <a:r>
              <a:rPr lang="en-US" dirty="0" smtClean="0"/>
              <a:t> for each word in E</a:t>
            </a:r>
          </a:p>
          <a:p>
            <a:pPr lvl="2"/>
            <a:r>
              <a:rPr lang="en-US" dirty="0" smtClean="0"/>
              <a:t>how many words should it translate as in the other language?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i="1" dirty="0" err="1" smtClean="0"/>
              <a:t>ɸ</a:t>
            </a:r>
            <a:r>
              <a:rPr lang="en-US" i="1" dirty="0" smtClean="0"/>
              <a:t>(did)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0, </a:t>
            </a:r>
            <a:r>
              <a:rPr lang="en-US" i="1" dirty="0" err="1" smtClean="0"/>
              <a:t>ɸ</a:t>
            </a:r>
            <a:r>
              <a:rPr lang="en-US" i="1" dirty="0" smtClean="0"/>
              <a:t>(the)</a:t>
            </a:r>
            <a:r>
              <a:rPr lang="en-US" dirty="0" smtClean="0"/>
              <a:t> ~ 1, </a:t>
            </a:r>
            <a:r>
              <a:rPr lang="en-US" i="1" dirty="0" err="1" smtClean="0"/>
              <a:t>ɸ</a:t>
            </a:r>
            <a:r>
              <a:rPr lang="en-US" i="1" dirty="0" smtClean="0"/>
              <a:t>(implemented)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3) </a:t>
            </a:r>
          </a:p>
          <a:p>
            <a:pPr lvl="1"/>
            <a:r>
              <a:rPr lang="en-US" dirty="0" smtClean="0"/>
              <a:t>IBM4,5: includes </a:t>
            </a:r>
            <a:r>
              <a:rPr lang="en-US" i="1" dirty="0" smtClean="0"/>
              <a:t>word clusters </a:t>
            </a:r>
            <a:r>
              <a:rPr lang="en-US" dirty="0" smtClean="0"/>
              <a:t>in distortion model</a:t>
            </a:r>
          </a:p>
          <a:p>
            <a:pPr lvl="2"/>
            <a:r>
              <a:rPr lang="en-US" dirty="0" smtClean="0"/>
              <a:t>to represent consistent syntactic reordering</a:t>
            </a:r>
          </a:p>
          <a:p>
            <a:r>
              <a:rPr lang="en-US" dirty="0" smtClean="0"/>
              <a:t>Hidden Markov Model</a:t>
            </a:r>
            <a:endParaRPr lang="en-US" dirty="0" smtClean="0"/>
          </a:p>
          <a:p>
            <a:pPr lvl="1"/>
            <a:r>
              <a:rPr lang="en-US" dirty="0" smtClean="0"/>
              <a:t>better distortion model favouring monotone alignment with small ‘jumps’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alignment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9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to better model the alignment prior?</a:t>
            </a:r>
          </a:p>
          <a:p>
            <a:pPr lvl="1"/>
            <a:r>
              <a:rPr lang="en-AU" dirty="0" smtClean="0"/>
              <a:t>IBM 2 &amp; 3 include an explicit term for modelling typical alignment values using table of condition probabilities, </a:t>
            </a:r>
            <a:r>
              <a:rPr lang="en-AU" i="1" dirty="0" err="1" smtClean="0"/>
              <a:t>Pr</a:t>
            </a:r>
            <a:r>
              <a:rPr lang="en-AU" i="1" dirty="0" smtClean="0"/>
              <a:t>(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= </a:t>
            </a:r>
            <a:r>
              <a:rPr lang="en-AU" i="1" dirty="0" err="1" smtClean="0"/>
              <a:t>i|j</a:t>
            </a:r>
            <a:r>
              <a:rPr lang="en-AU" i="1" dirty="0" smtClean="0"/>
              <a:t>, l, m)</a:t>
            </a:r>
          </a:p>
          <a:p>
            <a:pPr lvl="1"/>
            <a:r>
              <a:rPr lang="en-AU" dirty="0" smtClean="0"/>
              <a:t>suffers for long sentence pairs, where there too little data to estimate</a:t>
            </a:r>
          </a:p>
          <a:p>
            <a:r>
              <a:rPr lang="en-AU" dirty="0" smtClean="0"/>
              <a:t>HMM provides a better solution</a:t>
            </a:r>
          </a:p>
          <a:p>
            <a:pPr lvl="1"/>
            <a:r>
              <a:rPr lang="en-AU" dirty="0" smtClean="0"/>
              <a:t>each alignment </a:t>
            </a:r>
            <a:r>
              <a:rPr lang="en-AU" dirty="0" err="1" smtClean="0"/>
              <a:t>a</a:t>
            </a:r>
            <a:r>
              <a:rPr lang="en-AU" baseline="-25000" dirty="0" err="1" smtClean="0"/>
              <a:t>j</a:t>
            </a:r>
            <a:r>
              <a:rPr lang="en-AU" baseline="-25000" dirty="0" smtClean="0"/>
              <a:t> </a:t>
            </a:r>
            <a:r>
              <a:rPr lang="en-AU" dirty="0" smtClean="0"/>
              <a:t>depends on the previous alignment a</a:t>
            </a:r>
            <a:r>
              <a:rPr lang="en-AU" baseline="-25000" dirty="0" smtClean="0"/>
              <a:t>j-1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97" y="5619212"/>
            <a:ext cx="7095001" cy="3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2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Formulated as</a:t>
            </a:r>
          </a:p>
          <a:p>
            <a:endParaRPr lang="en-AU" dirty="0"/>
          </a:p>
          <a:p>
            <a:pPr lvl="1"/>
            <a:r>
              <a:rPr lang="en-AU" dirty="0" smtClean="0"/>
              <a:t>where </a:t>
            </a:r>
            <a:r>
              <a:rPr lang="en-AU" i="1" dirty="0" smtClean="0"/>
              <a:t>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|a</a:t>
            </a:r>
            <a:r>
              <a:rPr lang="en-AU" i="1" baseline="-25000" dirty="0" smtClean="0"/>
              <a:t>0</a:t>
            </a:r>
            <a:r>
              <a:rPr lang="en-AU" i="1" dirty="0" smtClean="0"/>
              <a:t>, I) </a:t>
            </a:r>
            <a:r>
              <a:rPr lang="en-AU" dirty="0" smtClean="0"/>
              <a:t>is a placeholder for</a:t>
            </a:r>
            <a:r>
              <a:rPr lang="en-AU" i="1" dirty="0" smtClean="0"/>
              <a:t> 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 I)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0" y="3618498"/>
            <a:ext cx="7105349" cy="2711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9" y="2034625"/>
            <a:ext cx="7963712" cy="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mission probability of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j</a:t>
            </a:r>
            <a:r>
              <a:rPr lang="en-AU" dirty="0" smtClean="0"/>
              <a:t> being generating conditioned on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dirty="0" smtClean="0"/>
              <a:t> </a:t>
            </a:r>
            <a:r>
              <a:rPr lang="en-AU" i="1" dirty="0" err="1" smtClean="0"/>
              <a:t>th</a:t>
            </a:r>
            <a:r>
              <a:rPr lang="en-AU" dirty="0" smtClean="0"/>
              <a:t> word in E</a:t>
            </a:r>
          </a:p>
          <a:p>
            <a:pPr lvl="1"/>
            <a:r>
              <a:rPr lang="en-AU" dirty="0" smtClean="0"/>
              <a:t>versus generating from ‘cluster’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in tagging HMM</a:t>
            </a:r>
          </a:p>
          <a:p>
            <a:r>
              <a:rPr lang="en-AU" dirty="0"/>
              <a:t>T</a:t>
            </a:r>
            <a:r>
              <a:rPr lang="en-AU" dirty="0" smtClean="0"/>
              <a:t>ransition probability based on jump distance,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– a</a:t>
            </a:r>
            <a:r>
              <a:rPr lang="en-AU" i="1" baseline="-25000" dirty="0" smtClean="0"/>
              <a:t>j-1</a:t>
            </a:r>
          </a:p>
          <a:p>
            <a:pPr lvl="1"/>
            <a:r>
              <a:rPr lang="en-AU" dirty="0" smtClean="0"/>
              <a:t>versus the pair of integer ‘cluster’ identifiers in tagger</a:t>
            </a:r>
          </a:p>
          <a:p>
            <a:r>
              <a:rPr lang="en-AU" dirty="0" smtClean="0"/>
              <a:t>I.e., transition </a:t>
            </a:r>
            <a:r>
              <a:rPr lang="en-AU" dirty="0" err="1" smtClean="0"/>
              <a:t>dist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 for alignment </a:t>
            </a:r>
            <a:r>
              <a:rPr lang="en-AU" dirty="0" err="1" smtClean="0"/>
              <a:t>cf</a:t>
            </a:r>
            <a:r>
              <a:rPr lang="en-AU" dirty="0" smtClean="0"/>
              <a:t> tagging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48" y="4799328"/>
            <a:ext cx="3352995" cy="8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3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Translation is a classic “AI-hard” challenge</a:t>
            </a:r>
          </a:p>
          <a:p>
            <a:pPr lvl="1"/>
            <a:r>
              <a:rPr lang="en-AU" dirty="0" smtClean="0"/>
              <a:t>Aims to convert from one human language to another, while preserving the </a:t>
            </a:r>
            <a:r>
              <a:rPr lang="en-AU" i="1" dirty="0" smtClean="0"/>
              <a:t>meaning </a:t>
            </a:r>
            <a:r>
              <a:rPr lang="en-AU" dirty="0" smtClean="0"/>
              <a:t>and the </a:t>
            </a:r>
            <a:r>
              <a:rPr lang="en-AU" i="1" dirty="0" smtClean="0"/>
              <a:t>fluency</a:t>
            </a:r>
            <a:r>
              <a:rPr lang="en-AU" dirty="0" smtClean="0"/>
              <a:t> of the text</a:t>
            </a:r>
          </a:p>
          <a:p>
            <a:r>
              <a:rPr lang="en-AU" dirty="0" smtClean="0"/>
              <a:t>Now in wide-spread use, including</a:t>
            </a:r>
          </a:p>
          <a:p>
            <a:pPr lvl="1"/>
            <a:r>
              <a:rPr lang="en-AU" dirty="0" smtClean="0"/>
              <a:t>Google, Bing translation tools</a:t>
            </a:r>
          </a:p>
          <a:p>
            <a:pPr lvl="1"/>
            <a:r>
              <a:rPr lang="en-AU" dirty="0" smtClean="0"/>
              <a:t>Cross language information retrieval</a:t>
            </a:r>
          </a:p>
          <a:p>
            <a:pPr lvl="1"/>
            <a:r>
              <a:rPr lang="en-AU" dirty="0" smtClean="0"/>
              <a:t>Speech translation</a:t>
            </a:r>
          </a:p>
          <a:p>
            <a:pPr lvl="1"/>
            <a:r>
              <a:rPr lang="en-AU" dirty="0" smtClean="0"/>
              <a:t>Computer-aided translation</a:t>
            </a:r>
          </a:p>
          <a:p>
            <a:pPr lvl="1"/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translate?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0821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HMM benefits from efficient algorithms for computing expectations</a:t>
            </a:r>
          </a:p>
          <a:p>
            <a:pPr lvl="1"/>
            <a:r>
              <a:rPr lang="en-AU" dirty="0" smtClean="0"/>
              <a:t>the forward-backward algorithm here has O(JI</a:t>
            </a:r>
            <a:r>
              <a:rPr lang="en-AU" baseline="30000" dirty="0" smtClean="0"/>
              <a:t>2</a:t>
            </a:r>
            <a:r>
              <a:rPr lang="en-AU" dirty="0" smtClean="0"/>
              <a:t>) time</a:t>
            </a:r>
            <a:r>
              <a:rPr lang="en-AU" baseline="30000" dirty="0" smtClean="0"/>
              <a:t> </a:t>
            </a:r>
            <a:r>
              <a:rPr lang="en-AU" dirty="0" smtClean="0"/>
              <a:t>complexity (why?)</a:t>
            </a:r>
          </a:p>
          <a:p>
            <a:r>
              <a:rPr lang="en-AU" dirty="0" smtClean="0"/>
              <a:t>Train the model as per IBM1, but alter step 3</a:t>
            </a:r>
          </a:p>
          <a:p>
            <a:pPr lvl="1"/>
            <a:r>
              <a:rPr lang="en-AU" dirty="0" smtClean="0"/>
              <a:t>calculate expectations using Baum-Welch (forward-backward) over the sentence</a:t>
            </a:r>
          </a:p>
          <a:p>
            <a:pPr lvl="1"/>
            <a:r>
              <a:rPr lang="en-AU" dirty="0" smtClean="0"/>
              <a:t>accumulate counts based on expected values of each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as before</a:t>
            </a:r>
            <a:endParaRPr lang="en-AU" i="1" baseline="-25000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Training the HMM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66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Decoding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59860"/>
          </a:xfrm>
        </p:spPr>
        <p:txBody>
          <a:bodyPr>
            <a:normAutofit/>
          </a:bodyPr>
          <a:lstStyle/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Objective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sometimes includes other components, such as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pPr lvl="2">
              <a:buFont typeface="Arial" charset="0"/>
              <a:buChar char="•"/>
            </a:pPr>
            <a:r>
              <a:rPr lang="en-GB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distortion </a:t>
            </a:r>
            <a:r>
              <a:rPr lang="en-GB" altLang="x-none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cost 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based on word reordering (translations are largely left-to-right, penalise big 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‘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jumps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’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)</a:t>
            </a:r>
          </a:p>
          <a:p>
            <a:pPr lvl="2">
              <a:buFont typeface="Arial" charset="0"/>
              <a:buChar char="•"/>
            </a:pPr>
            <a:r>
              <a:rPr lang="en-AU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number of words </a:t>
            </a:r>
            <a:r>
              <a:rPr lang="en-AU" altLang="x-none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to discourage very short output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Search problem</a:t>
            </a:r>
            <a:endParaRPr lang="en-GB" altLang="x-none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lvl="1">
              <a:buFont typeface="Arial" charset="0"/>
              <a:buChar char="•"/>
            </a:pP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find the translation with the best overall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score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use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beam search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 form of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dynamic programming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akin to Viterbi search in HMMs and chart parsing with grammars</a:t>
            </a:r>
            <a:endParaRPr lang="en-GB" altLang="x-none" i="1" dirty="0" smtClean="0">
              <a:latin typeface="Arial Hebrew" charset="-79"/>
              <a:ea typeface="Arial Hebrew" charset="-79"/>
              <a:cs typeface="Arial Hebrew" charset="-79"/>
            </a:endParaRPr>
          </a:p>
          <a:p>
            <a:pPr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Typically embedded complex phrase-based approaches, based on translating several words at a time</a:t>
            </a:r>
          </a:p>
        </p:txBody>
      </p:sp>
      <p:pic>
        <p:nvPicPr>
          <p:cNvPr id="5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84" y="1255516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7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Translation as word-based approach for modelling </a:t>
            </a:r>
            <a:r>
              <a:rPr lang="en-AU" dirty="0" err="1" smtClean="0"/>
              <a:t>bitexts</a:t>
            </a:r>
            <a:endParaRPr lang="en-AU" dirty="0" smtClean="0"/>
          </a:p>
          <a:p>
            <a:r>
              <a:rPr lang="en-AU" dirty="0" smtClean="0"/>
              <a:t>Noisy channel formulation of translation</a:t>
            </a:r>
          </a:p>
          <a:p>
            <a:r>
              <a:rPr lang="en-AU" dirty="0" smtClean="0"/>
              <a:t>IBM model1 and EM training</a:t>
            </a:r>
          </a:p>
          <a:p>
            <a:r>
              <a:rPr lang="en-AU" dirty="0" smtClean="0"/>
              <a:t>Reading:</a:t>
            </a:r>
          </a:p>
          <a:p>
            <a:pPr lvl="1"/>
            <a:r>
              <a:rPr lang="en-AU" dirty="0" smtClean="0"/>
              <a:t>JM2 </a:t>
            </a:r>
            <a:r>
              <a:rPr lang="en-AU" dirty="0" smtClean="0"/>
              <a:t>#25, 25.4-25.6 (optional 25.11 for IBM3)</a:t>
            </a:r>
            <a:endParaRPr lang="en-AU" dirty="0"/>
          </a:p>
          <a:p>
            <a:pPr lvl="1"/>
            <a:r>
              <a:rPr lang="en-AU" dirty="0" smtClean="0"/>
              <a:t>(optional) Koehn09 #4, 4.1-4.3 (more detailed treatment)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372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Not just simple word for word translation</a:t>
            </a:r>
          </a:p>
          <a:p>
            <a:pPr lvl="1"/>
            <a:r>
              <a:rPr lang="en-AU" dirty="0" smtClean="0"/>
              <a:t>structural changes, e.g., syntax and semantic</a:t>
            </a:r>
          </a:p>
          <a:p>
            <a:pPr lvl="1"/>
            <a:r>
              <a:rPr lang="en-AU" dirty="0" smtClean="0"/>
              <a:t>multiple word translations, idioms</a:t>
            </a:r>
          </a:p>
          <a:p>
            <a:pPr lvl="1"/>
            <a:r>
              <a:rPr lang="en-AU" dirty="0" smtClean="0"/>
              <a:t>inflections for gender, case </a:t>
            </a:r>
            <a:r>
              <a:rPr lang="en-AU" dirty="0" err="1" smtClean="0"/>
              <a:t>etc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missing information (e.g., </a:t>
            </a:r>
            <a:r>
              <a:rPr lang="en-AU" dirty="0"/>
              <a:t>determiners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Translation is hard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1469272"/>
            <a:ext cx="8692587" cy="1748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2789" y="6068557"/>
            <a:ext cx="2781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Arial Hebrew" charset="-79"/>
                <a:ea typeface="Arial Hebrew" charset="-79"/>
                <a:cs typeface="Arial Hebrew" charset="-79"/>
              </a:rPr>
              <a:t>E</a:t>
            </a:r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xample from Lopez, 2008, </a:t>
            </a:r>
          </a:p>
          <a:p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PhD dissertation UMD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902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historical view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12222" y="5196591"/>
            <a:ext cx="8391645" cy="1193881"/>
          </a:xfrm>
          <a:prstGeom prst="rect">
            <a:avLst/>
          </a:prstGeom>
          <a:solidFill>
            <a:srgbClr val="00B050">
              <a:alpha val="26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5365" y="6020265"/>
            <a:ext cx="4541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modern methods </a:t>
            </a:r>
            <a:r>
              <a:rPr kumimoji="0" lang="en-AU" sz="2000" b="0" i="0" u="none" strike="noStrike" cap="none" spc="0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mostly at</a:t>
            </a:r>
            <a:r>
              <a:rPr kumimoji="0" lang="en-AU" sz="2000" b="0" i="0" u="none" strike="noStrike" cap="none" spc="0" normalizeH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word 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level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2742241" y="1431222"/>
            <a:ext cx="3519487" cy="750887"/>
          </a:xfrm>
          <a:prstGeom prst="roundRect">
            <a:avLst>
              <a:gd name="adj" fmla="val 20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Interlingua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(knowledge representation)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45319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05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7178" y="5403147"/>
            <a:ext cx="2197100" cy="735012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548544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5758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109328" y="5344409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531103" y="5771447"/>
            <a:ext cx="3597275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999416" y="4514147"/>
            <a:ext cx="27686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526466" y="3193347"/>
            <a:ext cx="19685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V="1">
            <a:off x="2775578" y="2177347"/>
            <a:ext cx="1042988" cy="49053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5407653" y="2188459"/>
            <a:ext cx="912813" cy="468313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2034216" y="3717222"/>
            <a:ext cx="311150" cy="4619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V="1">
            <a:off x="1361116" y="4896734"/>
            <a:ext cx="369887" cy="520700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6557003" y="3729922"/>
            <a:ext cx="263525" cy="4492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7093578" y="4928484"/>
            <a:ext cx="214313" cy="4095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3574091" y="3221922"/>
            <a:ext cx="19113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3. Semantic Transfer</a:t>
            </a: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3337553" y="4550659"/>
            <a:ext cx="2098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2. Syntactic Transfer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3337553" y="5809547"/>
            <a:ext cx="20923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1. Direct Translation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3683628" y="2250372"/>
            <a:ext cx="18796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4. Knowledge-based</a:t>
            </a:r>
          </a:p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37480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Statistical MT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Noisy Channel Model</a:t>
            </a:r>
          </a:p>
          <a:p>
            <a:pPr lvl="1"/>
            <a:r>
              <a:rPr lang="en-US" altLang="x-none" dirty="0" smtClean="0"/>
              <a:t>When I look at an article in Russian, I say: </a:t>
            </a:r>
            <a:r>
              <a:rPr lang="en-US" altLang="en-US" dirty="0" smtClean="0"/>
              <a:t>“</a:t>
            </a:r>
            <a:r>
              <a:rPr lang="en-US" altLang="x-none" i="1" dirty="0" smtClean="0"/>
              <a:t>This is really written in English, but it has been coded in some strange symbols. I will now proceed to decode</a:t>
            </a:r>
            <a:r>
              <a:rPr lang="en-US" altLang="x-none" dirty="0" smtClean="0"/>
              <a:t>.</a:t>
            </a:r>
            <a:r>
              <a:rPr lang="en-US" altLang="en-US" dirty="0" smtClean="0"/>
              <a:t>”</a:t>
            </a:r>
            <a:br>
              <a:rPr lang="en-US" altLang="en-US" dirty="0" smtClean="0"/>
            </a:br>
            <a:r>
              <a:rPr lang="en-US" altLang="x-none" dirty="0" smtClean="0"/>
              <a:t>Warren Weaver (1949)</a:t>
            </a:r>
          </a:p>
          <a:p>
            <a:r>
              <a:rPr lang="en-US" altLang="x-none" dirty="0" smtClean="0"/>
              <a:t>Assume that we started with an English sentence.</a:t>
            </a:r>
          </a:p>
          <a:p>
            <a:pPr lvl="1"/>
            <a:r>
              <a:rPr lang="en-US" altLang="x-none" dirty="0" smtClean="0"/>
              <a:t>The sentence was then corrupted by translation into French.</a:t>
            </a:r>
          </a:p>
          <a:p>
            <a:pPr lvl="1"/>
            <a:r>
              <a:rPr lang="mr-IN" altLang="x-none" dirty="0" smtClean="0"/>
              <a:t>…</a:t>
            </a:r>
            <a:r>
              <a:rPr lang="en-AU" altLang="x-none" dirty="0" smtClean="0"/>
              <a:t> </a:t>
            </a:r>
            <a:r>
              <a:rPr lang="en-US" altLang="x-none" dirty="0"/>
              <a:t>w</a:t>
            </a:r>
            <a:r>
              <a:rPr lang="en-US" altLang="x-none" dirty="0" smtClean="0"/>
              <a:t>e want to recover the original.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09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Noisy channel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Use Bayes' inversion:</a:t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endParaRPr lang="en-US" altLang="x-none" dirty="0" smtClean="0"/>
          </a:p>
          <a:p>
            <a:r>
              <a:rPr lang="en-US" altLang="x-none" dirty="0" smtClean="0"/>
              <a:t>Decoder seeks to </a:t>
            </a:r>
            <a:r>
              <a:rPr lang="en-US" altLang="x-none" dirty="0" err="1" smtClean="0"/>
              <a:t>maximise</a:t>
            </a:r>
            <a:r>
              <a:rPr lang="en-US" altLang="x-none" dirty="0" smtClean="0"/>
              <a:t>:</a:t>
            </a:r>
          </a:p>
          <a:p>
            <a:endParaRPr lang="en-US" altLang="x-none" dirty="0" smtClean="0"/>
          </a:p>
          <a:p>
            <a:r>
              <a:rPr lang="en-US" altLang="x-none" dirty="0" err="1" smtClean="0"/>
              <a:t>N.b.</a:t>
            </a:r>
            <a:r>
              <a:rPr lang="en-US" altLang="x-none" dirty="0" smtClean="0"/>
              <a:t>, denominator constant </a:t>
            </a:r>
            <a:r>
              <a:rPr lang="en-US" altLang="x-none" dirty="0" err="1" smtClean="0"/>
              <a:t>wrt</a:t>
            </a:r>
            <a:r>
              <a:rPr lang="en-US" altLang="x-none" dirty="0" smtClean="0"/>
              <a:t> </a:t>
            </a:r>
            <a:r>
              <a:rPr lang="en-US" altLang="x-none" i="1" dirty="0" smtClean="0"/>
              <a:t>e, </a:t>
            </a:r>
            <a:r>
              <a:rPr lang="en-US" altLang="x-none" dirty="0" smtClean="0"/>
              <a:t>can be dropped</a:t>
            </a:r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3" name="Picture 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01" y="3011998"/>
            <a:ext cx="2635945" cy="68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60" y="4357531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742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50800" tIns="9143" rIns="50800" bIns="50800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Noisy </a:t>
            </a:r>
            <a:r>
              <a:rPr lang="en-US" dirty="0" smtClean="0"/>
              <a:t>channel MT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1686" indent="-292325"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Two components: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Responsible for: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</a:t>
            </a:r>
            <a:r>
              <a:rPr lang="en-US" dirty="0" err="1" smtClean="0"/>
              <a:t>f|e</a:t>
            </a:r>
            <a:r>
              <a:rPr lang="en-US" dirty="0" smtClean="0"/>
              <a:t>) rewards good translations, but permissive of disfluent e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P(e) rewards e which look like fluent English, and helps put words in the correct order</a:t>
            </a:r>
          </a:p>
          <a:p>
            <a:pPr marL="470812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x-none" dirty="0" smtClean="0"/>
              <a:t>Why </a:t>
            </a:r>
            <a:r>
              <a:rPr lang="en-US" altLang="x-none" dirty="0"/>
              <a:t>not just </a:t>
            </a:r>
            <a:r>
              <a:rPr lang="en-US" altLang="x-none" dirty="0" smtClean="0"/>
              <a:t>one TM to model </a:t>
            </a:r>
            <a:r>
              <a:rPr lang="en-US" altLang="x-none" i="1" dirty="0" smtClean="0"/>
              <a:t>P(</a:t>
            </a:r>
            <a:r>
              <a:rPr lang="en-US" altLang="x-none" i="1" dirty="0" err="1" smtClean="0"/>
              <a:t>e|f</a:t>
            </a:r>
            <a:r>
              <a:rPr lang="en-US" altLang="x-none" i="1" dirty="0"/>
              <a:t>) </a:t>
            </a:r>
            <a:r>
              <a:rPr lang="en-US" altLang="x-none" dirty="0"/>
              <a:t>directly?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9485" y="2389300"/>
            <a:ext cx="275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Language </a:t>
            </a:r>
            <a:r>
              <a:rPr lang="en-US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Model (LM)</a:t>
            </a:r>
            <a:endParaRPr lang="en-US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7820" y="1426257"/>
            <a:ext cx="304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Translation </a:t>
            </a:r>
            <a:r>
              <a:rPr lang="en-US" smtClean="0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Model (TM)</a:t>
            </a:r>
            <a:endParaRPr lang="en-US" dirty="0">
              <a:solidFill>
                <a:srgbClr val="0432FF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40" y="1939236"/>
            <a:ext cx="3175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Learning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How to learn the LM and TM</a:t>
            </a:r>
          </a:p>
          <a:p>
            <a:pPr lvl="1"/>
            <a:r>
              <a:rPr lang="en-AU" smtClean="0"/>
              <a:t>LM: based on text frequencies in large monolingual corpora (as seen in previous lecture)</a:t>
            </a:r>
          </a:p>
          <a:p>
            <a:pPr lvl="1"/>
            <a:r>
              <a:rPr lang="en-AU" smtClean="0"/>
              <a:t>TM: based on word co-occurrences in parallel texts</a:t>
            </a:r>
          </a:p>
          <a:p>
            <a:r>
              <a:rPr lang="en-US" altLang="x-none" smtClean="0"/>
              <a:t>Parallel texts (or bitexts)</a:t>
            </a:r>
          </a:p>
          <a:p>
            <a:pPr lvl="1"/>
            <a:r>
              <a:rPr lang="en-US" altLang="x-none" smtClean="0"/>
              <a:t>one text in multiple languages</a:t>
            </a:r>
          </a:p>
          <a:p>
            <a:pPr lvl="1"/>
            <a:r>
              <a:rPr lang="en-US" altLang="x-none" smtClean="0"/>
              <a:t>Produced by human translation; </a:t>
            </a:r>
            <a:br>
              <a:rPr lang="en-US" altLang="x-none" smtClean="0"/>
            </a:br>
            <a:r>
              <a:rPr lang="en-US" altLang="x-none" smtClean="0"/>
              <a:t>readily available  on web</a:t>
            </a:r>
          </a:p>
          <a:p>
            <a:pPr lvl="2"/>
            <a:r>
              <a:rPr lang="en-US" altLang="x-none" smtClean="0"/>
              <a:t>news, legal transcripts, literature, </a:t>
            </a:r>
            <a:br>
              <a:rPr lang="en-US" altLang="x-none" smtClean="0"/>
            </a:br>
            <a:r>
              <a:rPr lang="en-US" altLang="x-none" smtClean="0"/>
              <a:t>subtitles, bible, …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122"/>
          <a:stretch>
            <a:fillRect/>
          </a:stretch>
        </p:blipFill>
        <p:spPr bwMode="auto">
          <a:xfrm>
            <a:off x="4956335" y="3901942"/>
            <a:ext cx="355441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62" y="4526750"/>
            <a:ext cx="25781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279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3DCC597A-9013-6F4F-801E-B1B01B01A907}" vid="{42F5B5C0-9153-0344-8523-0B40F0EC2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2017</TotalTime>
  <Words>1836</Words>
  <Application>Microsoft Macintosh PowerPoint</Application>
  <PresentationFormat>On-screen Show (4:3)</PresentationFormat>
  <Paragraphs>332</Paragraphs>
  <Slides>32</Slides>
  <Notes>21</Notes>
  <HiddenSlides>4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Arial Hebrew</vt:lpstr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Luxi Sans</vt:lpstr>
      <vt:lpstr>ＭＳ Ｐゴシック</vt:lpstr>
      <vt:lpstr>Symbol</vt:lpstr>
      <vt:lpstr>Times New Roman</vt:lpstr>
      <vt:lpstr>Wingdings</vt:lpstr>
      <vt:lpstr>Arial</vt:lpstr>
      <vt:lpstr>WSTA</vt:lpstr>
      <vt:lpstr>Machine translation: word-based models</vt:lpstr>
      <vt:lpstr>overview: Word alignment in SMT</vt:lpstr>
      <vt:lpstr>Why translate?</vt:lpstr>
      <vt:lpstr>Translation is hard</vt:lpstr>
      <vt:lpstr>historical view</vt:lpstr>
      <vt:lpstr>Statistical MT</vt:lpstr>
      <vt:lpstr>Noisy channel</vt:lpstr>
      <vt:lpstr>Noisy channel MT</vt:lpstr>
      <vt:lpstr>Learning</vt:lpstr>
      <vt:lpstr>models of translation</vt:lpstr>
      <vt:lpstr>Alignment in translation</vt:lpstr>
      <vt:lpstr>Representing Alignment</vt:lpstr>
      <vt:lpstr>Cautionary note</vt:lpstr>
      <vt:lpstr>Estimating P(f|e)</vt:lpstr>
      <vt:lpstr>IBM model 1</vt:lpstr>
      <vt:lpstr>IBM Model 1</vt:lpstr>
      <vt:lpstr>Example IBM</vt:lpstr>
      <vt:lpstr>Incomplete data</vt:lpstr>
      <vt:lpstr>Estimating the MODEL</vt:lpstr>
      <vt:lpstr>EM for IBM1</vt:lpstr>
      <vt:lpstr>EM for IBM1: computing P(e|F)</vt:lpstr>
      <vt:lpstr>EM for IBM1: putting it together</vt:lpstr>
      <vt:lpstr>EM for IBM1: summary</vt:lpstr>
      <vt:lpstr>EM for IBM1 demonstration</vt:lpstr>
      <vt:lpstr>Modelling limitations</vt:lpstr>
      <vt:lpstr>other alignment models</vt:lpstr>
      <vt:lpstr>HMMs for alignment</vt:lpstr>
      <vt:lpstr>HMMs for alignment</vt:lpstr>
      <vt:lpstr>HMM for alignment cf tagging</vt:lpstr>
      <vt:lpstr>Training the HMM</vt:lpstr>
      <vt:lpstr>Decoding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233</cp:revision>
  <cp:lastPrinted>2017-05-08T05:32:40Z</cp:lastPrinted>
  <dcterms:created xsi:type="dcterms:W3CDTF">2016-04-18T06:26:05Z</dcterms:created>
  <dcterms:modified xsi:type="dcterms:W3CDTF">2017-05-08T23:27:07Z</dcterms:modified>
</cp:coreProperties>
</file>