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34"/>
  </p:notesMasterIdLst>
  <p:sldIdLst>
    <p:sldId id="256" r:id="rId2"/>
    <p:sldId id="277" r:id="rId3"/>
    <p:sldId id="301" r:id="rId4"/>
    <p:sldId id="302" r:id="rId5"/>
    <p:sldId id="303" r:id="rId6"/>
    <p:sldId id="305" r:id="rId7"/>
    <p:sldId id="306" r:id="rId8"/>
    <p:sldId id="307" r:id="rId9"/>
    <p:sldId id="308" r:id="rId10"/>
    <p:sldId id="280" r:id="rId11"/>
    <p:sldId id="278" r:id="rId12"/>
    <p:sldId id="259" r:id="rId13"/>
    <p:sldId id="290" r:id="rId14"/>
    <p:sldId id="309" r:id="rId15"/>
    <p:sldId id="282" r:id="rId16"/>
    <p:sldId id="279" r:id="rId17"/>
    <p:sldId id="310" r:id="rId18"/>
    <p:sldId id="260" r:id="rId19"/>
    <p:sldId id="261" r:id="rId20"/>
    <p:sldId id="283" r:id="rId21"/>
    <p:sldId id="292" r:id="rId22"/>
    <p:sldId id="293" r:id="rId23"/>
    <p:sldId id="294" r:id="rId24"/>
    <p:sldId id="284" r:id="rId25"/>
    <p:sldId id="262" r:id="rId26"/>
    <p:sldId id="299" r:id="rId27"/>
    <p:sldId id="285" r:id="rId28"/>
    <p:sldId id="295" r:id="rId29"/>
    <p:sldId id="296" r:id="rId30"/>
    <p:sldId id="286" r:id="rId31"/>
    <p:sldId id="311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8"/>
    <p:restoredTop sz="81747"/>
  </p:normalViewPr>
  <p:slideViewPr>
    <p:cSldViewPr snapToGrid="0" snapToObjects="1">
      <p:cViewPr>
        <p:scale>
          <a:sx n="169" d="100"/>
          <a:sy n="169" d="100"/>
        </p:scale>
        <p:origin x="1576" y="144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7A5B-EA5E-9E4E-B952-F7E0D0C1A3D8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42DFD-E891-9644-AE8A-31EC826A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 = \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{\epsilon}{5^4} t(\text{the} | \text{das}) t(\text{house}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Haus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t(\text{is}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t(\text{small} | \text{</a:t>
            </a:r>
            <a:r>
              <a:rPr lang="en-AU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klein</a:t>
            </a:r>
            <a:r>
              <a:rPr lang="en-A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ro-R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&amp; = 0.00029\epsilon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05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60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 A|E,F)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factorisation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sum_x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sum_y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sum_z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f(x) g(y) h(z)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P(F| E) &amp;=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sum_A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P(F,A|E)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P(F, A|E)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_{a_1}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\sum_{a_2}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cdots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}^{J} 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\\</a:t>
            </a:r>
          </a:p>
          <a:p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&amp;= \frac{\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\sum_{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3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 | E, F) 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{P(F,A|E)}{P(F|E)}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{\epsilon}{(I+1)^J} \prod_{j=1}^{J} 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 \\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&amp;= \prod_{j=1}^{J}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E, F) &amp;= 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})}{\sum_{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7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37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p(\</a:t>
            </a:r>
            <a:r>
              <a:rPr lang="en-US" dirty="0" err="1" smtClean="0"/>
              <a:t>mathbf</a:t>
            </a:r>
            <a:r>
              <a:rPr lang="en-US" dirty="0" smtClean="0"/>
              <a:t>{f}, \</a:t>
            </a:r>
            <a:r>
              <a:rPr lang="en-US" dirty="0" err="1" smtClean="0"/>
              <a:t>mathbf</a:t>
            </a:r>
            <a:r>
              <a:rPr lang="en-US" dirty="0" smtClean="0"/>
              <a:t>{a} | \</a:t>
            </a:r>
            <a:r>
              <a:rPr lang="en-US" dirty="0" err="1" smtClean="0"/>
              <a:t>mathbf</a:t>
            </a:r>
            <a:r>
              <a:rPr lang="en-US" dirty="0" smtClean="0"/>
              <a:t>{e}) </a:t>
            </a:r>
          </a:p>
          <a:p>
            <a:pPr>
              <a:defRPr/>
            </a:pPr>
            <a:r>
              <a:rPr lang="en-US" dirty="0" smtClean="0"/>
              <a:t>= \</a:t>
            </a:r>
            <a:r>
              <a:rPr lang="en-US" dirty="0" err="1" smtClean="0"/>
              <a:t>frac</a:t>
            </a:r>
            <a:r>
              <a:rPr lang="en-US" dirty="0" smtClean="0"/>
              <a:t>{\epsilon}{(l+1)^m} \prod_{j=1}^m t(</a:t>
            </a:r>
            <a:r>
              <a:rPr lang="en-US" dirty="0" err="1" smtClean="0"/>
              <a:t>f_j</a:t>
            </a:r>
            <a:r>
              <a:rPr lang="en-US" dirty="0" smtClean="0"/>
              <a:t> | e_{</a:t>
            </a:r>
            <a:r>
              <a:rPr lang="en-US" dirty="0" err="1" smtClean="0"/>
              <a:t>a_j</a:t>
            </a:r>
            <a:r>
              <a:rPr lang="en-US" dirty="0" smtClean="0"/>
              <a:t>})</a:t>
            </a: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52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921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P(A) &amp;= P(a_1) P(a_2 | a_1) P(a_3 | a_2)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a_{l-1})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54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&amp;= P(J|I)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a_{j-1}, I)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‘60s-’90s = semantic</a:t>
            </a:r>
            <a:r>
              <a:rPr lang="en-AU" baseline="0" dirty="0" smtClean="0"/>
              <a:t> / interlingua</a:t>
            </a:r>
          </a:p>
          <a:p>
            <a:r>
              <a:rPr lang="en-AU" baseline="0" dirty="0" smtClean="0"/>
              <a:t>‘90s-’00s = word and some syntax</a:t>
            </a:r>
          </a:p>
          <a:p>
            <a:r>
              <a:rPr lang="en-AU" baseline="0" dirty="0" smtClean="0"/>
              <a:t>‘10s = still word based!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6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P(E, A | F) &amp;= \epsilon \times \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a_{j-1}) P(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f_{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61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5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313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861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P(</a:t>
            </a:r>
            <a:r>
              <a:rPr lang="en-US" dirty="0" err="1" smtClean="0"/>
              <a:t>e|f</a:t>
            </a:r>
            <a:r>
              <a:rPr lang="en-US" dirty="0" smtClean="0"/>
              <a:t>) = \</a:t>
            </a:r>
            <a:r>
              <a:rPr lang="en-US" dirty="0" err="1" smtClean="0"/>
              <a:t>frac</a:t>
            </a:r>
            <a:r>
              <a:rPr lang="en-US" dirty="0" smtClean="0"/>
              <a:t>{P(e) P(</a:t>
            </a:r>
            <a:r>
              <a:rPr lang="en-US" dirty="0" err="1" smtClean="0"/>
              <a:t>f|e</a:t>
            </a:r>
            <a:r>
              <a:rPr lang="en-US" dirty="0" smtClean="0"/>
              <a:t>)}{P(f)}</a:t>
            </a:r>
            <a:endParaRPr lang="en-US" dirty="0" smtClean="0">
              <a:cs typeface="+mn-cs"/>
            </a:endParaRPr>
          </a:p>
          <a:p>
            <a:pPr>
              <a:defRPr/>
            </a:pPr>
            <a:r>
              <a:rPr lang="en-US" dirty="0" smtClean="0"/>
              <a:t>\hat{e} = \</a:t>
            </a:r>
            <a:r>
              <a:rPr lang="en-US" dirty="0" err="1" smtClean="0"/>
              <a:t>operatorname</a:t>
            </a:r>
            <a:r>
              <a:rPr lang="en-US" dirty="0" smtClean="0"/>
              <a:t>{</a:t>
            </a:r>
            <a:r>
              <a:rPr lang="en-US" dirty="0" err="1" smtClean="0"/>
              <a:t>argmax</a:t>
            </a:r>
            <a:r>
              <a:rPr lang="en-US" dirty="0" smtClean="0"/>
              <a:t>}_e P(e) P(</a:t>
            </a:r>
            <a:r>
              <a:rPr lang="en-US" dirty="0" err="1" smtClean="0"/>
              <a:t>f|e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5925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963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30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6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597025" y="1004888"/>
            <a:ext cx="4578350" cy="34337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6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72025"/>
            <a:ext cx="5407025" cy="3811588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887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P(F, A | E) =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epsilon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}{(I+1)^J} \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_{j=1}^{J} t(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| e_{</a:t>
            </a:r>
            <a:r>
              <a:rPr lang="hr-H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a_j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42DFD-E891-9644-AE8A-31EC826A32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285751" y="4317819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285751" y="4518422"/>
            <a:ext cx="8572500" cy="1902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5443">
                <a:latin typeface="Arial Narrow" panose="020B0606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285751" y="3000375"/>
            <a:ext cx="8572500" cy="126801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1pPr>
            <a:lvl2pPr marL="0" indent="16074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2pPr>
            <a:lvl3pPr marL="0" indent="321490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3pPr>
            <a:lvl4pPr marL="0" indent="482235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4pPr>
            <a:lvl5pPr marL="0" indent="642979">
              <a:lnSpc>
                <a:spcPct val="80000"/>
              </a:lnSpc>
              <a:spcBef>
                <a:spcPts val="1618"/>
              </a:spcBef>
              <a:buClrTx/>
              <a:buSzTx/>
              <a:buFontTx/>
              <a:buNone/>
              <a:defRPr sz="3798" cap="all">
                <a:solidFill>
                  <a:srgbClr val="A6AAA9"/>
                </a:solidFill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  <a:sym typeface="DIN Alternate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8525289" y="303609"/>
            <a:ext cx="335028" cy="310278"/>
          </a:xfrm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  <p:sp>
        <p:nvSpPr>
          <p:cNvPr id="5" name="Shape 3"/>
          <p:cNvSpPr>
            <a:spLocks noGrp="1"/>
          </p:cNvSpPr>
          <p:nvPr>
            <p:ph idx="1"/>
          </p:nvPr>
        </p:nvSpPr>
        <p:spPr>
          <a:xfrm>
            <a:off x="389475" y="1469272"/>
            <a:ext cx="8572500" cy="5029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charset="0"/>
              </a:defRPr>
            </a:lvl1pPr>
            <a:lvl2pPr>
              <a:spcBef>
                <a:spcPts val="1500"/>
              </a:spcBef>
              <a:defRPr sz="2400" baseline="0">
                <a:solidFill>
                  <a:schemeClr val="bg1"/>
                </a:solidFill>
                <a:latin typeface="Arial" charset="0"/>
              </a:defRPr>
            </a:lvl2pPr>
            <a:lvl3pPr>
              <a:spcBef>
                <a:spcPts val="1300"/>
              </a:spcBef>
              <a:defRPr sz="2000" baseline="0">
                <a:solidFill>
                  <a:schemeClr val="bg1"/>
                </a:solidFill>
                <a:latin typeface="Arial" charset="0"/>
              </a:defRPr>
            </a:lvl3pPr>
            <a:lvl4pPr>
              <a:spcBef>
                <a:spcPts val="10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4pPr>
            <a:lvl5pPr>
              <a:spcBef>
                <a:spcPts val="800"/>
              </a:spcBef>
              <a:defRPr sz="1800" baseline="0">
                <a:solidFill>
                  <a:schemeClr val="bg1"/>
                </a:solidFill>
                <a:latin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hape 4"/>
          <p:cNvSpPr txBox="1">
            <a:spLocks/>
          </p:cNvSpPr>
          <p:nvPr/>
        </p:nvSpPr>
        <p:spPr>
          <a:xfrm>
            <a:off x="8657406" y="410769"/>
            <a:ext cx="304570" cy="279819"/>
          </a:xfrm>
          <a:prstGeom prst="rect">
            <a:avLst/>
          </a:prstGeom>
          <a:ln w="12700">
            <a:miter lim="400000"/>
          </a:ln>
        </p:spPr>
        <p:txBody>
          <a:bodyPr wrap="non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fld id="{86CB4B4D-7CA3-9044-876B-883B54F8677D}" type="slidenum">
              <a:rPr lang="en-AU" sz="1687" smtClean="0"/>
              <a:pPr/>
              <a:t>‹#›</a:t>
            </a:fld>
            <a:endParaRPr lang="en-AU" sz="1687"/>
          </a:p>
        </p:txBody>
      </p:sp>
      <p:sp>
        <p:nvSpPr>
          <p:cNvPr id="7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61"/>
          <p:cNvSpPr>
            <a:spLocks noGrp="1"/>
          </p:cNvSpPr>
          <p:nvPr>
            <p:ph type="title"/>
          </p:nvPr>
        </p:nvSpPr>
        <p:spPr>
          <a:xfrm>
            <a:off x="404365" y="1"/>
            <a:ext cx="8572500" cy="1150622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04365" y="641632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 11"/>
          <p:cNvSpPr/>
          <p:nvPr/>
        </p:nvSpPr>
        <p:spPr>
          <a:xfrm flipV="1">
            <a:off x="285751" y="1251702"/>
            <a:ext cx="85725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Bullets_w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 flipV="1">
            <a:off x="187524" y="1010857"/>
            <a:ext cx="85725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8" tIns="35718" rIns="35718" bIns="35718" anchor="ctr"/>
          <a:lstStyle/>
          <a:p>
            <a:pPr defTabSz="32149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187524" y="500065"/>
            <a:ext cx="8572500" cy="50899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4286250" cy="5482166"/>
          </a:xfrm>
          <a:prstGeom prst="rect">
            <a:avLst/>
          </a:prstGeom>
        </p:spPr>
        <p:txBody>
          <a:bodyPr/>
          <a:lstStyle>
            <a:lvl1pPr>
              <a:spcBef>
                <a:spcPts val="1828"/>
              </a:spcBef>
              <a:buClr>
                <a:schemeClr val="accent1"/>
              </a:buClr>
              <a:buChar char="▸"/>
              <a:defRPr>
                <a:solidFill>
                  <a:srgbClr val="222222"/>
                </a:solidFill>
              </a:defRPr>
            </a:lvl1pPr>
            <a:lvl2pPr>
              <a:spcBef>
                <a:spcPts val="1406"/>
              </a:spcBef>
              <a:buClr>
                <a:schemeClr val="accent1"/>
              </a:buClr>
              <a:buChar char="▸"/>
              <a:defRPr sz="2250">
                <a:solidFill>
                  <a:srgbClr val="3E4040"/>
                </a:solidFill>
              </a:defRPr>
            </a:lvl2pPr>
            <a:lvl3pPr>
              <a:spcBef>
                <a:spcPts val="1125"/>
              </a:spcBef>
              <a:buClr>
                <a:schemeClr val="accent1"/>
              </a:buClr>
              <a:buChar char="▸"/>
              <a:defRPr sz="1969">
                <a:solidFill>
                  <a:srgbClr val="3E4040"/>
                </a:solidFill>
              </a:defRPr>
            </a:lvl3pPr>
            <a:lvl4pPr>
              <a:spcBef>
                <a:spcPts val="984"/>
              </a:spcBef>
              <a:buClr>
                <a:schemeClr val="accent1"/>
              </a:buClr>
              <a:buChar char="▸"/>
              <a:defRPr sz="1828">
                <a:solidFill>
                  <a:srgbClr val="3E4040"/>
                </a:solidFill>
              </a:defRPr>
            </a:lvl4pPr>
            <a:lvl5pPr>
              <a:spcBef>
                <a:spcPts val="703"/>
              </a:spcBef>
              <a:buClr>
                <a:schemeClr val="accent1"/>
              </a:buClr>
              <a:buChar char="▸"/>
              <a:defRPr sz="1687">
                <a:solidFill>
                  <a:srgbClr val="3E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85751" y="508994"/>
            <a:ext cx="8572500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85751" y="1928813"/>
            <a:ext cx="85725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519790" y="303609"/>
            <a:ext cx="335028" cy="3102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A30AB9CA-273E-1348-A278-120EEEDBA2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751" y="6318988"/>
            <a:ext cx="36824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Copyright 2017</a:t>
            </a:r>
            <a:r>
              <a:rPr lang="en-US" sz="1400" baseline="0" dirty="0" smtClean="0">
                <a:latin typeface="Arial" charset="0"/>
                <a:ea typeface="Arial" charset="0"/>
                <a:cs typeface="Arial" charset="0"/>
              </a:rPr>
              <a:t> The University of Melbourne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0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Arial Narrow" panose="020B0606020202030204" pitchFamily="34" charset="0"/>
          <a:ea typeface="+mn-ea"/>
          <a:cs typeface="+mn-cs"/>
          <a:sym typeface="DIN Condensed"/>
        </a:defRPr>
      </a:lvl1pPr>
      <a:lvl2pPr marL="0" marR="0" indent="16074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321490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482235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64297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80372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96446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125214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285959" algn="l" defTabSz="410792" rtl="0" eaLnBrk="1" latinLnBrk="0" hangingPunct="1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31255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1pPr>
      <a:lvl2pPr marL="625119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2pPr>
      <a:lvl3pPr marL="93767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3pPr>
      <a:lvl4pPr marL="1250238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4pPr>
      <a:lvl5pPr marL="156279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Century Schoolbook" panose="02040604050505020304" pitchFamily="18" charset="0"/>
          <a:ea typeface="Century Schoolbook" panose="02040604050505020304" pitchFamily="18" charset="0"/>
          <a:cs typeface="Century Schoolbook" panose="02040604050505020304" pitchFamily="18" charset="0"/>
          <a:sym typeface="Avenir Next Medium"/>
        </a:defRPr>
      </a:lvl5pPr>
      <a:lvl6pPr marL="1875357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916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47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3035" marR="0" indent="-312559" algn="l" defTabSz="410792" eaLnBrk="1" latinLnBrk="0" hangingPunct="1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16074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321490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482235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64297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80372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96446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125214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285959" algn="r" defTabSz="410792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Relationship Id="rId3" Type="http://schemas.openxmlformats.org/officeDocument/2006/relationships/image" Target="../media/image24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image" Target="../media/image8.emf"/><Relationship Id="rId13" Type="http://schemas.openxmlformats.org/officeDocument/2006/relationships/image" Target="../media/image9.emf"/><Relationship Id="rId14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pus.lingfil.uu.se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translation:</a:t>
            </a:r>
            <a:br>
              <a:rPr lang="en-US" dirty="0" smtClean="0"/>
            </a:br>
            <a:r>
              <a:rPr lang="en-US" dirty="0" smtClean="0"/>
              <a:t>word-based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comp90042 lecture 20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68" y="220958"/>
            <a:ext cx="2993505" cy="3588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36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Statistical machine translation learns translations from </a:t>
            </a:r>
            <a:r>
              <a:rPr lang="en-AU" dirty="0" err="1" smtClean="0"/>
              <a:t>bitexts</a:t>
            </a:r>
            <a:endParaRPr lang="en-AU" dirty="0" smtClean="0"/>
          </a:p>
          <a:p>
            <a:pPr lvl="1"/>
            <a:r>
              <a:rPr lang="en-AU" dirty="0" smtClean="0"/>
              <a:t>requires separate sentence alignment process</a:t>
            </a:r>
            <a:br>
              <a:rPr lang="en-AU" dirty="0" smtClean="0"/>
            </a:br>
            <a:r>
              <a:rPr lang="en-AU" sz="2000" dirty="0" smtClean="0"/>
              <a:t>	→ fairly easy if sentences in similar order, can use length in chars</a:t>
            </a:r>
          </a:p>
          <a:p>
            <a:pPr lvl="1"/>
            <a:r>
              <a:rPr lang="en-AU" dirty="0" smtClean="0"/>
              <a:t>key questions are:</a:t>
            </a:r>
          </a:p>
          <a:p>
            <a:pPr lvl="2"/>
            <a:r>
              <a:rPr lang="en-AU" dirty="0" smtClean="0"/>
              <a:t>how to formulate process of translation?</a:t>
            </a:r>
          </a:p>
          <a:p>
            <a:pPr lvl="2"/>
            <a:r>
              <a:rPr lang="en-AU" dirty="0" smtClean="0"/>
              <a:t>how can we learn without explicit word-level instruction?</a:t>
            </a:r>
            <a:br>
              <a:rPr lang="en-AU" dirty="0" smtClean="0"/>
            </a:br>
            <a:r>
              <a:rPr lang="en-AU" dirty="0" smtClean="0"/>
              <a:t>	→ 	just have sentence pairs, but no indication of what </a:t>
            </a:r>
            <a:br>
              <a:rPr lang="en-AU" dirty="0" smtClean="0"/>
            </a:br>
            <a:r>
              <a:rPr lang="en-AU" dirty="0" smtClean="0"/>
              <a:t>    		words translate one another</a:t>
            </a:r>
          </a:p>
          <a:p>
            <a:pPr lvl="2"/>
            <a:r>
              <a:rPr lang="en-AU" dirty="0" smtClean="0"/>
              <a:t>how can we produce new translations?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models of translation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0825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Consider following </a:t>
            </a:r>
            <a:r>
              <a:rPr lang="en-AU" dirty="0" err="1" smtClean="0"/>
              <a:t>bitext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Not always word for word translation, nor do they have the same word order:</a:t>
            </a:r>
          </a:p>
          <a:p>
            <a:pPr lvl="1"/>
            <a:r>
              <a:rPr lang="en-AU" dirty="0" smtClean="0"/>
              <a:t>inserted and dropped words</a:t>
            </a:r>
          </a:p>
          <a:p>
            <a:pPr lvl="1"/>
            <a:r>
              <a:rPr lang="en-AU" dirty="0" smtClean="0"/>
              <a:t>rearrangement of word order, aka ‘</a:t>
            </a:r>
            <a:r>
              <a:rPr lang="en-AU" b="1" dirty="0" smtClean="0"/>
              <a:t>re-ordering</a:t>
            </a:r>
            <a:r>
              <a:rPr lang="en-AU" dirty="0" smtClean="0"/>
              <a:t>’</a:t>
            </a:r>
          </a:p>
          <a:p>
            <a:pPr lvl="1"/>
            <a:r>
              <a:rPr lang="en-AU" dirty="0" smtClean="0"/>
              <a:t>some word/s translate as several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Alignment in translation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0" y="2061054"/>
            <a:ext cx="9581745" cy="255454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</a:rPr>
              <a:t>the 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house is small</a:t>
            </a: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small</a:t>
            </a:r>
            <a:endParaRPr lang="en-AU" sz="2000" i="1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endParaRPr lang="en-AU" sz="2000" i="1" dirty="0" smtClean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endParaRPr lang="en-AU" sz="2000" i="1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klitzeklein</a:t>
            </a:r>
            <a: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i="1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very small</a:t>
            </a: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  <a:p>
            <a:pPr marL="800100" lvl="1" indent="-342900">
              <a:spcAft>
                <a:spcPts val="1200"/>
              </a:spcAft>
              <a:buFont typeface="Arial" charset="0"/>
              <a:buChar char="•"/>
            </a:pP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das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Haus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ist</a:t>
            </a:r>
            <a:r>
              <a:rPr lang="en-AU" sz="2000" i="1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 ja </a:t>
            </a:r>
            <a:r>
              <a:rPr lang="en-AU" sz="2000" i="1" dirty="0" err="1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klein</a:t>
            </a: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/>
            </a:r>
            <a:b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</a:br>
            <a:r>
              <a:rPr lang="en-AU" sz="2000" dirty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the house is </a:t>
            </a:r>
            <a:r>
              <a:rPr lang="en-AU" sz="2000" dirty="0" smtClean="0">
                <a:solidFill>
                  <a:schemeClr val="accent3">
                    <a:lumMod val="50000"/>
                  </a:schemeClr>
                </a:solidFill>
                <a:latin typeface="Century Schoolbook" panose="02040604050505020304" pitchFamily="18" charset="0"/>
                <a:ea typeface="Century Schoolbook" panose="02040604050505020304" pitchFamily="18" charset="0"/>
                <a:cs typeface="Century Schoolbook" panose="02040604050505020304" pitchFamily="18" charset="0"/>
                <a:sym typeface="Avenir Next Medium"/>
              </a:rPr>
              <a:t>small</a:t>
            </a:r>
            <a:endParaRPr lang="en-AU" sz="2000" dirty="0">
              <a:solidFill>
                <a:schemeClr val="accent3">
                  <a:lumMod val="50000"/>
                </a:schemeClr>
              </a:solidFill>
              <a:latin typeface="Century Schoolbook" panose="02040604050505020304" pitchFamily="18" charset="0"/>
              <a:ea typeface="Century Schoolbook" panose="02040604050505020304" pitchFamily="18" charset="0"/>
              <a:cs typeface="Century Schoolbook" panose="02040604050505020304" pitchFamily="18" charset="0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14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Representation: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E =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e</a:t>
            </a:r>
            <a:r>
              <a:rPr lang="en-US" sz="2400" baseline="-25000" dirty="0" err="1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= 	</a:t>
            </a:r>
            <a:r>
              <a:rPr lang="en-US" sz="2400" i="1" dirty="0" smtClean="0"/>
              <a:t>And the program has been implemented</a:t>
            </a:r>
            <a:br>
              <a:rPr lang="en-US" sz="2400" i="1" dirty="0" smtClean="0"/>
            </a:br>
            <a:r>
              <a:rPr lang="en-US" sz="2400" dirty="0" smtClean="0"/>
              <a:t>F = 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f</a:t>
            </a:r>
            <a:r>
              <a:rPr lang="en-US" sz="2400" baseline="-25000" dirty="0" err="1"/>
              <a:t>J</a:t>
            </a:r>
            <a:r>
              <a:rPr lang="en-US" sz="2400" dirty="0" smtClean="0"/>
              <a:t>  </a:t>
            </a:r>
            <a:r>
              <a:rPr lang="en-US" sz="2400" i="1" dirty="0" smtClean="0"/>
              <a:t>= 	</a:t>
            </a:r>
            <a:r>
              <a:rPr lang="en-US" sz="2400" i="1" dirty="0" smtClean="0"/>
              <a:t>Le </a:t>
            </a:r>
            <a:r>
              <a:rPr lang="en-US" sz="2400" i="1" dirty="0" err="1" smtClean="0"/>
              <a:t>programme</a:t>
            </a:r>
            <a:r>
              <a:rPr lang="en-US" sz="2400" i="1" dirty="0" smtClean="0"/>
              <a:t> a </a:t>
            </a:r>
            <a:r>
              <a:rPr lang="en-US" sz="2400" i="1" dirty="0" err="1" smtClean="0"/>
              <a:t>ete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mis</a:t>
            </a:r>
            <a:r>
              <a:rPr lang="en-US" sz="2400" i="1" dirty="0" smtClean="0"/>
              <a:t> en application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400" dirty="0" smtClean="0"/>
              <a:t>A =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... </a:t>
            </a:r>
            <a:r>
              <a:rPr lang="en-US" sz="2400" dirty="0" err="1" smtClean="0"/>
              <a:t>a</a:t>
            </a:r>
            <a:r>
              <a:rPr lang="en-US" sz="2400" baseline="-25000" dirty="0" err="1"/>
              <a:t>J</a:t>
            </a:r>
            <a:r>
              <a:rPr lang="en-US" sz="2400" dirty="0" smtClean="0"/>
              <a:t> </a:t>
            </a:r>
            <a:r>
              <a:rPr lang="en-US" sz="2400" dirty="0" smtClean="0"/>
              <a:t>= 	2, 3, 4, 5, 6, 6, 6</a:t>
            </a:r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Alignment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67" y="3394900"/>
            <a:ext cx="7408357" cy="230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5981" y="6019574"/>
            <a:ext cx="6859441" cy="3436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Della </a:t>
            </a:r>
            <a:r>
              <a:rPr lang="en-US" sz="1633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Pietra</a:t>
            </a:r>
            <a:r>
              <a:rPr lang="en-US" sz="1633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779068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Consider translating in the other direction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What are the alignment values?</a:t>
            </a:r>
          </a:p>
          <a:p>
            <a:pPr lvl="1"/>
            <a:r>
              <a:rPr lang="en-AU" i="1" dirty="0" smtClean="0"/>
              <a:t>a=0</a:t>
            </a:r>
            <a:r>
              <a:rPr lang="en-AU" dirty="0" smtClean="0"/>
              <a:t> denotes an unaligned word (also called </a:t>
            </a:r>
            <a:r>
              <a:rPr lang="en-AU" b="1" i="1" dirty="0" smtClean="0"/>
              <a:t>NULL</a:t>
            </a:r>
            <a:r>
              <a:rPr lang="en-AU" dirty="0" smtClean="0"/>
              <a:t>)</a:t>
            </a:r>
            <a:endParaRPr lang="en-AU" dirty="0"/>
          </a:p>
          <a:p>
            <a:pPr lvl="1"/>
            <a:r>
              <a:rPr lang="en-AU" dirty="0" smtClean="0"/>
              <a:t>this approach to alignment imposes modelling limitations &amp; asymmetry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Cautionary note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94" y="2181531"/>
            <a:ext cx="6407693" cy="199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135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Estimating P(f|e)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knew the alignments this would be easy</a:t>
            </a:r>
          </a:p>
          <a:p>
            <a:pPr lvl="1"/>
            <a:r>
              <a:rPr lang="en-US" dirty="0" smtClean="0"/>
              <a:t>Simply count frequencies:</a:t>
            </a:r>
          </a:p>
          <a:p>
            <a:pPr lvl="2"/>
            <a:r>
              <a:rPr lang="en-US" dirty="0" smtClean="0"/>
              <a:t>e.g., p(</a:t>
            </a:r>
            <a:r>
              <a:rPr lang="en-US" dirty="0" err="1" smtClean="0"/>
              <a:t>programme</a:t>
            </a:r>
            <a:r>
              <a:rPr lang="en-US" dirty="0" smtClean="0"/>
              <a:t> | program) = c(</a:t>
            </a:r>
            <a:r>
              <a:rPr lang="en-US" dirty="0" err="1" smtClean="0"/>
              <a:t>programme</a:t>
            </a:r>
            <a:r>
              <a:rPr lang="en-US" dirty="0" smtClean="0"/>
              <a:t>, program) /  											  c(program)</a:t>
            </a:r>
          </a:p>
          <a:p>
            <a:pPr lvl="2"/>
            <a:r>
              <a:rPr lang="en-US" dirty="0" smtClean="0"/>
              <a:t>counts aggregated over all aligned word pairs in the corpus</a:t>
            </a:r>
          </a:p>
          <a:p>
            <a:r>
              <a:rPr lang="en-US" dirty="0" smtClean="0"/>
              <a:t>However, word-alignments are rarely observed</a:t>
            </a:r>
          </a:p>
          <a:p>
            <a:pPr lvl="1"/>
            <a:r>
              <a:rPr lang="en-US" dirty="0" smtClean="0"/>
              <a:t>have to infer the alignments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>
                <a:solidFill>
                  <a:schemeClr val="accent5"/>
                </a:solidFill>
              </a:rPr>
              <a:t>probabilistic model </a:t>
            </a:r>
            <a:r>
              <a:rPr lang="en-US" dirty="0" smtClean="0"/>
              <a:t>and use the </a:t>
            </a:r>
            <a:r>
              <a:rPr lang="en-US" dirty="0" smtClean="0">
                <a:solidFill>
                  <a:schemeClr val="accent5"/>
                </a:solidFill>
              </a:rPr>
              <a:t>Expectation-Maximisation (EM) </a:t>
            </a:r>
            <a:r>
              <a:rPr lang="en-US" dirty="0" smtClean="0"/>
              <a:t>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 probabilistic model of translation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 smtClean="0"/>
              <a:t>where</a:t>
            </a:r>
            <a:endParaRPr lang="en-AU" dirty="0"/>
          </a:p>
          <a:p>
            <a:pPr lvl="1"/>
            <a:r>
              <a:rPr lang="en-AU" i="1" dirty="0" smtClean="0"/>
              <a:t>t(</a:t>
            </a:r>
            <a:r>
              <a:rPr lang="en-AU" i="1" dirty="0" err="1" smtClean="0"/>
              <a:t>f</a:t>
            </a:r>
            <a:r>
              <a:rPr lang="en-AU" dirty="0" err="1" smtClean="0"/>
              <a:t>|</a:t>
            </a:r>
            <a:r>
              <a:rPr lang="en-AU" i="1" dirty="0" err="1" smtClean="0"/>
              <a:t>e</a:t>
            </a:r>
            <a:r>
              <a:rPr lang="en-AU" i="1" dirty="0" smtClean="0"/>
              <a:t>) </a:t>
            </a:r>
            <a:r>
              <a:rPr lang="en-AU" dirty="0" smtClean="0"/>
              <a:t>are translation </a:t>
            </a:r>
            <a:r>
              <a:rPr lang="en-AU" dirty="0" smtClean="0"/>
              <a:t>probabilities</a:t>
            </a:r>
            <a:endParaRPr lang="en-AU" i="1" dirty="0" smtClean="0"/>
          </a:p>
          <a:p>
            <a:pPr lvl="1"/>
            <a:r>
              <a:rPr lang="en-AU" dirty="0" smtClean="0"/>
              <a:t>alignments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dirty="0" smtClean="0"/>
              <a:t> indexes the translation of word j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2302904"/>
            <a:ext cx="452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61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Where does the leading factor come from?</a:t>
            </a:r>
          </a:p>
          <a:p>
            <a:pPr lvl="1"/>
            <a:r>
              <a:rPr lang="en-AU" dirty="0" smtClean="0"/>
              <a:t>𝜖 </a:t>
            </a:r>
            <a:r>
              <a:rPr lang="en-AU" dirty="0"/>
              <a:t>is a small constant </a:t>
            </a:r>
            <a:r>
              <a:rPr lang="en-AU" dirty="0" smtClean="0"/>
              <a:t>reflecting the choice of length J</a:t>
            </a:r>
            <a:endParaRPr lang="en-AU" dirty="0"/>
          </a:p>
          <a:p>
            <a:pPr lvl="1"/>
            <a:r>
              <a:rPr lang="en-AU" dirty="0" smtClean="0"/>
              <a:t>1/(I+1) reflects the alignment probability, using uniform distribution over</a:t>
            </a:r>
          </a:p>
          <a:p>
            <a:pPr lvl="2"/>
            <a:r>
              <a:rPr lang="en-AU" dirty="0" smtClean="0"/>
              <a:t>aligning with any of the </a:t>
            </a:r>
            <a:r>
              <a:rPr lang="en-AU" i="1" dirty="0"/>
              <a:t>I</a:t>
            </a:r>
            <a:r>
              <a:rPr lang="en-AU" dirty="0" smtClean="0"/>
              <a:t> words in </a:t>
            </a:r>
            <a:r>
              <a:rPr lang="en-AU" i="1" dirty="0" smtClean="0"/>
              <a:t>E</a:t>
            </a:r>
            <a:r>
              <a:rPr lang="en-AU" dirty="0" smtClean="0"/>
              <a:t>; or aligning to NULL (</a:t>
            </a:r>
            <a:r>
              <a:rPr lang="en-AU" i="1" dirty="0" err="1" smtClean="0"/>
              <a:t>i</a:t>
            </a:r>
            <a:r>
              <a:rPr lang="en-AU" i="1" dirty="0" smtClean="0"/>
              <a:t>=0</a:t>
            </a:r>
            <a:r>
              <a:rPr lang="en-AU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IBM Model 1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88" y="1833684"/>
            <a:ext cx="5119958" cy="106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0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Given translation table, evaluate the probability of the aligned sentence pair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IBM</a:t>
            </a:r>
            <a:endParaRPr lang="en-AU" b="1" dirty="0"/>
          </a:p>
        </p:txBody>
      </p:sp>
      <p:sp>
        <p:nvSpPr>
          <p:cNvPr id="2" name="Rectangle 1"/>
          <p:cNvSpPr/>
          <p:nvPr/>
        </p:nvSpPr>
        <p:spPr>
          <a:xfrm>
            <a:off x="4429879" y="6018885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Example adapted </a:t>
            </a:r>
            <a:br>
              <a:rPr lang="en-AU" dirty="0" smtClean="0">
                <a:latin typeface="Arial" charset="0"/>
                <a:ea typeface="Arial" charset="0"/>
                <a:cs typeface="Arial" charset="0"/>
              </a:rPr>
            </a:br>
            <a:r>
              <a:rPr lang="en-AU" dirty="0" smtClean="0">
                <a:latin typeface="Arial" charset="0"/>
                <a:ea typeface="Arial" charset="0"/>
                <a:cs typeface="Arial" charset="0"/>
              </a:rPr>
              <a:t>from Koehn </a:t>
            </a:r>
            <a:r>
              <a:rPr lang="en-AU" dirty="0">
                <a:latin typeface="Arial" charset="0"/>
                <a:ea typeface="Arial" charset="0"/>
                <a:cs typeface="Arial" charset="0"/>
              </a:rPr>
              <a:t>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87707"/>
              </p:ext>
            </p:extLst>
          </p:nvPr>
        </p:nvGraphicFramePr>
        <p:xfrm>
          <a:off x="835070" y="2755145"/>
          <a:ext cx="6649294" cy="183938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67637"/>
                <a:gridCol w="709521"/>
                <a:gridCol w="1306830"/>
                <a:gridCol w="709521"/>
                <a:gridCol w="769106"/>
                <a:gridCol w="709521"/>
                <a:gridCol w="867637"/>
                <a:gridCol w="709521"/>
              </a:tblGrid>
              <a:tr h="265065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t(</a:t>
                      </a:r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f|e</a:t>
                      </a:r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)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47664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das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Haus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klein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0.4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32742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der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Geschlect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0.05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gering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97066"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die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10792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Häuser</a:t>
                      </a:r>
                      <a:endParaRPr lang="en-US" sz="1687" u="none" strike="noStrike" cap="none" spc="0" baseline="0" dirty="0" smtClean="0">
                        <a:ln>
                          <a:noFill/>
                        </a:ln>
                        <a:effectLst/>
                        <a:uFillTx/>
                        <a:latin typeface="Arial Hebrew" charset="-79"/>
                        <a:ea typeface="Arial Hebrew" charset="-79"/>
                        <a:cs typeface="Arial Hebrew" charset="-79"/>
                        <a:sym typeface="DIN Alterna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bist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schmal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0.15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276489"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err="1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aufnehmen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sein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0.30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  <a:tr h="318172"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87" u="none" strike="noStrike" cap="none" spc="0" baseline="0" dirty="0" smtClean="0">
                          <a:ln>
                            <a:noFill/>
                          </a:ln>
                          <a:effectLst/>
                          <a:uFillTx/>
                          <a:latin typeface="Arial Hebrew" charset="-79"/>
                          <a:ea typeface="Arial Hebrew" charset="-79"/>
                          <a:cs typeface="Arial Hebrew" charset="-79"/>
                          <a:sym typeface="DIN Alternate"/>
                        </a:rPr>
                        <a:t>Heim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sind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>
                          <a:latin typeface="Arial Hebrew" charset="-79"/>
                          <a:ea typeface="Arial Hebrew" charset="-79"/>
                          <a:cs typeface="Arial Hebrew" charset="-79"/>
                        </a:rPr>
                        <a:t>0.25</a:t>
                      </a:r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>
                        <a:latin typeface="Arial Hebrew" charset="-79"/>
                        <a:ea typeface="Arial Hebrew" charset="-79"/>
                        <a:cs typeface="Arial Hebrew" charset="-79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6485" y="2401183"/>
            <a:ext cx="157368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e = the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2806844" y="2401183"/>
            <a:ext cx="1279733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e = house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4675725" y="2410891"/>
            <a:ext cx="1082597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mtClean="0">
                <a:latin typeface="Arial Hebrew" charset="-79"/>
                <a:ea typeface="Arial Hebrew" charset="-79"/>
                <a:cs typeface="Arial Hebrew" charset="-79"/>
              </a:rPr>
              <a:t>e = is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6203917" y="2390171"/>
            <a:ext cx="1234945" cy="37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e = small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84" y="5319112"/>
            <a:ext cx="2222779" cy="1481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5" y="4865976"/>
            <a:ext cx="7560639" cy="88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1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learn the parameter tables, </a:t>
            </a:r>
            <a:r>
              <a:rPr lang="en-US" i="1" dirty="0" smtClean="0"/>
              <a:t>t</a:t>
            </a:r>
            <a:r>
              <a:rPr lang="en-US" dirty="0" smtClean="0"/>
              <a:t>, need the word alignments</a:t>
            </a:r>
          </a:p>
          <a:p>
            <a:r>
              <a:rPr lang="en-US" dirty="0" smtClean="0"/>
              <a:t>However, word-alignments are rarely available; how to handle?</a:t>
            </a:r>
          </a:p>
          <a:p>
            <a:pPr lvl="1"/>
            <a:r>
              <a:rPr lang="en-US" dirty="0" smtClean="0"/>
              <a:t>if we had a good model, we could use it to guess alignments</a:t>
            </a:r>
          </a:p>
          <a:p>
            <a:pPr lvl="1"/>
            <a:r>
              <a:rPr lang="en-US" dirty="0" smtClean="0"/>
              <a:t>if we had a good guess about the alignments, we could train a model</a:t>
            </a:r>
          </a:p>
          <a:p>
            <a:pPr lvl="1"/>
            <a:r>
              <a:rPr lang="en-US" dirty="0" smtClean="0"/>
              <a:t>a ‘</a:t>
            </a:r>
            <a:r>
              <a:rPr lang="en-US" i="1" dirty="0" smtClean="0"/>
              <a:t>chicken and egg</a:t>
            </a:r>
            <a:r>
              <a:rPr lang="en-US" dirty="0" smtClean="0"/>
              <a:t>’ problem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Incomplete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2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Instance of </a:t>
            </a:r>
            <a:r>
              <a:rPr lang="en-US" altLang="en-US" b="1" dirty="0" smtClean="0"/>
              <a:t>“</a:t>
            </a:r>
            <a:r>
              <a:rPr lang="en-US" altLang="en-US" b="1" dirty="0" smtClean="0">
                <a:solidFill>
                  <a:srgbClr val="FF0000"/>
                </a:solidFill>
              </a:rPr>
              <a:t>expectation maximization</a:t>
            </a:r>
            <a:r>
              <a:rPr lang="en-US" altLang="en-US" b="1" dirty="0" smtClean="0"/>
              <a:t>”</a:t>
            </a:r>
            <a:r>
              <a:rPr lang="en-US" altLang="en-US" dirty="0" smtClean="0"/>
              <a:t> (EM) algorithm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</a:rPr>
              <a:t>estimate</a:t>
            </a:r>
            <a:r>
              <a:rPr lang="en-US" altLang="en-US" dirty="0" smtClean="0"/>
              <a:t> alignments of each sentence pair in corpus </a:t>
            </a:r>
            <a:br>
              <a:rPr lang="en-US" altLang="en-US" dirty="0" smtClean="0"/>
            </a:br>
            <a:r>
              <a:rPr lang="en-US" altLang="en-US" dirty="0" smtClean="0"/>
              <a:t>P(A | E, </a:t>
            </a:r>
            <a:r>
              <a:rPr lang="en-US" altLang="en-US" dirty="0"/>
              <a:t>F</a:t>
            </a:r>
            <a:r>
              <a:rPr lang="en-US" altLang="en-US" dirty="0" smtClean="0"/>
              <a:t>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>
                <a:solidFill>
                  <a:srgbClr val="FF0000"/>
                </a:solidFill>
              </a:rPr>
              <a:t>learn </a:t>
            </a:r>
            <a:r>
              <a:rPr lang="en-US" altLang="en-US" dirty="0" smtClean="0">
                <a:solidFill>
                  <a:srgbClr val="FF0000"/>
                </a:solidFill>
              </a:rPr>
              <a:t>parameters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, </a:t>
            </a:r>
            <a:r>
              <a:rPr lang="en-US" altLang="en-US" dirty="0" smtClean="0"/>
              <a:t>based on expected (fractional) alignments over corpus (from step 2)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  <a:p>
            <a:r>
              <a:rPr lang="en-US" altLang="en-US" dirty="0" smtClean="0"/>
              <a:t>In each step we are improving the fit of our model to the data</a:t>
            </a:r>
          </a:p>
          <a:p>
            <a:pPr lvl="1"/>
            <a:r>
              <a:rPr lang="en-US" altLang="en-US" dirty="0" smtClean="0"/>
              <a:t>terminate after fixed number of steps</a:t>
            </a:r>
            <a:r>
              <a:rPr lang="en-US" altLang="en-US" dirty="0"/>
              <a:t> </a:t>
            </a:r>
            <a:r>
              <a:rPr lang="en-US" altLang="en-US" dirty="0" smtClean="0"/>
              <a:t>(e.g., 5-10)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the MODEL</a:t>
            </a:r>
          </a:p>
        </p:txBody>
      </p:sp>
    </p:spTree>
    <p:extLst>
      <p:ext uri="{BB962C8B-B14F-4D97-AF65-F5344CB8AC3E}">
        <p14:creationId xmlns:p14="http://schemas.microsoft.com/office/powerpoint/2010/main" val="1982332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Word based translation models</a:t>
            </a:r>
          </a:p>
          <a:p>
            <a:pPr lvl="1"/>
            <a:r>
              <a:rPr lang="en-US" dirty="0" smtClean="0"/>
              <a:t>IBM model 1</a:t>
            </a:r>
          </a:p>
          <a:p>
            <a:pPr lvl="1"/>
            <a:r>
              <a:rPr lang="en-US" dirty="0" smtClean="0"/>
              <a:t>Training using the Expectation Maximisation algorithm</a:t>
            </a:r>
          </a:p>
          <a:p>
            <a:r>
              <a:rPr lang="en-US" dirty="0" smtClean="0"/>
              <a:t>Decoding to find the best translation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Word alignment in 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0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Need to calculate expected alignments under our model (step 2)</a:t>
            </a:r>
          </a:p>
          <a:p>
            <a:endParaRPr lang="en-AU" dirty="0" smtClean="0"/>
          </a:p>
          <a:p>
            <a:r>
              <a:rPr lang="en-AU" dirty="0" smtClean="0"/>
              <a:t>Numerator is from </a:t>
            </a:r>
            <a:br>
              <a:rPr lang="en-AU" dirty="0" smtClean="0"/>
            </a:br>
            <a:r>
              <a:rPr lang="en-AU" dirty="0" smtClean="0"/>
              <a:t>before: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Denominator more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complex: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51" y="3758305"/>
            <a:ext cx="5119958" cy="1064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399" y="5637379"/>
            <a:ext cx="3651250" cy="75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851" y="2275587"/>
            <a:ext cx="3651250" cy="83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computing P(</a:t>
            </a:r>
            <a:r>
              <a:rPr lang="en-AU" dirty="0" err="1" smtClean="0"/>
              <a:t>e|F</a:t>
            </a:r>
            <a:r>
              <a:rPr lang="en-AU" dirty="0" smtClean="0"/>
              <a:t>)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085144" y="5036231"/>
            <a:ext cx="1536050" cy="7048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arrow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6860646" y="3484016"/>
            <a:ext cx="2283354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Key trick! Can swap order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of sum and product, as </a:t>
            </a:r>
            <a:r>
              <a:rPr lang="en-US" sz="2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a</a:t>
            </a:r>
            <a:r>
              <a:rPr lang="en-US" sz="2000" baseline="-25000" dirty="0" err="1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j</a:t>
            </a:r>
            <a:r>
              <a:rPr lang="en-US" sz="2000" baseline="-25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 </a:t>
            </a: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only </a:t>
            </a:r>
            <a:b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used in a single factor.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9672" y="1599174"/>
            <a:ext cx="2338083" cy="718145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green background = </a:t>
            </a:r>
            <a:r>
              <a:rPr kumimoji="0" lang="en-AU" sz="2000" i="1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Arial Hebrew" charset="-79"/>
                <a:ea typeface="Arial Hebrew" charset="-79"/>
                <a:cs typeface="Arial Hebrew" charset="-79"/>
                <a:sym typeface="Avenir Next Medium"/>
              </a:rPr>
              <a:t>Just for fun</a:t>
            </a:r>
            <a:endParaRPr kumimoji="0" lang="en-AU" sz="2000" i="1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Arial Hebrew" charset="-79"/>
              <a:ea typeface="Arial Hebrew" charset="-79"/>
              <a:cs typeface="Arial Hebrew" charset="-79"/>
              <a:sym typeface="Avenir Next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1426493"/>
            <a:ext cx="60706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6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IBM1: putting it together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025544" y="4095082"/>
            <a:ext cx="2594365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584200" hangingPunct="0">
              <a:spcBef>
                <a:spcPts val="2400"/>
              </a:spcBef>
            </a:pP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Fairly simple end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result &amp;, even better, </a:t>
            </a:r>
            <a:b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</a:br>
            <a:r>
              <a:rPr lang="en-US" sz="2000" dirty="0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it </a:t>
            </a:r>
            <a:r>
              <a:rPr lang="en-US" sz="2000" b="1" i="1" dirty="0" err="1">
                <a:solidFill>
                  <a:srgbClr val="FF0000"/>
                </a:solidFill>
                <a:latin typeface="Avenir Next Medium"/>
                <a:ea typeface="Avenir Next Medium"/>
                <a:cs typeface="Avenir Next Medium"/>
                <a:sym typeface="Avenir Next Medium"/>
              </a:rPr>
              <a:t>factorises</a:t>
            </a:r>
            <a:endParaRPr lang="en-US" sz="2000" b="1" i="1" dirty="0">
              <a:solidFill>
                <a:srgbClr val="FF0000"/>
              </a:solidFill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64" y="5209232"/>
            <a:ext cx="4433225" cy="10040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4" y="1459336"/>
            <a:ext cx="5632252" cy="3148238"/>
          </a:xfrm>
          <a:prstGeom prst="rect">
            <a:avLst/>
          </a:prstGeom>
        </p:spPr>
      </p:pic>
      <p:sp>
        <p:nvSpPr>
          <p:cNvPr id="15" name="Curved Left Arrow 14"/>
          <p:cNvSpPr/>
          <p:nvPr/>
        </p:nvSpPr>
        <p:spPr>
          <a:xfrm>
            <a:off x="4614945" y="4761930"/>
            <a:ext cx="1121498" cy="447302"/>
          </a:xfrm>
          <a:prstGeom prst="curvedLef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>
              <a:lnSpc>
                <a:spcPct val="80000"/>
              </a:lnSpc>
            </a:pPr>
            <a:endParaRPr lang="en-AU" sz="2800" cap="all">
              <a:solidFill>
                <a:srgbClr val="FFFFFF"/>
              </a:solidFill>
              <a:sym typeface="DIN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578224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make initial guess of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 parameters, e.g., uniform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err="1" smtClean="0"/>
              <a:t>initialise</a:t>
            </a:r>
            <a:r>
              <a:rPr lang="en-US" altLang="en-US" dirty="0" smtClean="0"/>
              <a:t> counts,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of translation pairs to 0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for each sentence pair, (E, F)</a:t>
            </a:r>
          </a:p>
          <a:p>
            <a:pPr lvl="2"/>
            <a:r>
              <a:rPr lang="en-US" altLang="en-US" dirty="0" smtClean="0"/>
              <a:t>for each position 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, and value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 smtClean="0"/>
              <a:t>∈ {</a:t>
            </a:r>
            <a:r>
              <a:rPr lang="en-US" altLang="en-US" dirty="0"/>
              <a:t>0, 1, 2, …, l</a:t>
            </a:r>
            <a:r>
              <a:rPr lang="en-US" altLang="en-US" dirty="0" smtClean="0"/>
              <a:t>}</a:t>
            </a:r>
          </a:p>
          <a:p>
            <a:pPr lvl="3"/>
            <a:r>
              <a:rPr lang="en-US" altLang="en-US" dirty="0" smtClean="0"/>
              <a:t>compute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 smtClean="0"/>
              <a:t>, F)  </a:t>
            </a:r>
            <a:r>
              <a:rPr lang="en-US" altLang="en-US" dirty="0" smtClean="0"/>
              <a:t>i.e.</a:t>
            </a:r>
            <a:r>
              <a:rPr lang="en-US" altLang="en-US" i="1" dirty="0" smtClean="0"/>
              <a:t>,</a:t>
            </a:r>
          </a:p>
          <a:p>
            <a:pPr lvl="3"/>
            <a:r>
              <a:rPr lang="en-US" altLang="en-US" dirty="0" smtClean="0"/>
              <a:t>update fractional counts, c(</a:t>
            </a:r>
            <a:r>
              <a:rPr lang="en-US" altLang="en-US" dirty="0" err="1" smtClean="0"/>
              <a:t>e</a:t>
            </a:r>
            <a:r>
              <a:rPr lang="en-US" altLang="en-US" baseline="-25000" dirty="0" err="1" smtClean="0"/>
              <a:t>j</a:t>
            </a:r>
            <a:r>
              <a:rPr lang="en-US" altLang="en-US" dirty="0"/>
              <a:t>, </a:t>
            </a:r>
            <a:r>
              <a:rPr lang="en-US" altLang="en-US" dirty="0" err="1" smtClean="0"/>
              <a:t>f</a:t>
            </a:r>
            <a:r>
              <a:rPr lang="en-US" altLang="en-US" baseline="-25000" dirty="0" err="1" smtClean="0"/>
              <a:t>aj</a:t>
            </a:r>
            <a:r>
              <a:rPr lang="en-US" altLang="en-US" dirty="0" smtClean="0"/>
              <a:t>) ← </a:t>
            </a:r>
            <a:r>
              <a:rPr lang="en-US" altLang="en-US" dirty="0"/>
              <a:t>c(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aj</a:t>
            </a:r>
            <a:r>
              <a:rPr lang="en-US" altLang="en-US" dirty="0"/>
              <a:t>) </a:t>
            </a:r>
            <a:r>
              <a:rPr lang="en-US" altLang="en-US" dirty="0" smtClean="0"/>
              <a:t> + </a:t>
            </a:r>
            <a:r>
              <a:rPr lang="en-US" altLang="en-US" i="1" dirty="0" smtClean="0"/>
              <a:t>P(</a:t>
            </a:r>
            <a:r>
              <a:rPr lang="en-US" altLang="en-US" i="1" dirty="0" err="1" smtClean="0"/>
              <a:t>a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err="1" smtClean="0"/>
              <a:t>|E</a:t>
            </a:r>
            <a:r>
              <a:rPr lang="en-US" altLang="en-US" i="1" dirty="0"/>
              <a:t>, F</a:t>
            </a:r>
            <a:r>
              <a:rPr lang="en-US" altLang="en-US" i="1" dirty="0" smtClean="0"/>
              <a:t>) </a:t>
            </a:r>
            <a:endParaRPr lang="en-US" altLang="en-US" dirty="0" smtClean="0"/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update </a:t>
            </a:r>
            <a:r>
              <a:rPr lang="en-US" altLang="en-US" i="1" dirty="0" smtClean="0"/>
              <a:t>t </a:t>
            </a:r>
            <a:r>
              <a:rPr lang="en-US" altLang="en-US" dirty="0" smtClean="0"/>
              <a:t>with </a:t>
            </a:r>
            <a:r>
              <a:rPr lang="en-US" altLang="en-US" dirty="0" err="1" smtClean="0"/>
              <a:t>normalised</a:t>
            </a:r>
            <a:r>
              <a:rPr lang="en-US" altLang="en-US" dirty="0" smtClean="0"/>
              <a:t> counts, t(</a:t>
            </a:r>
            <a:r>
              <a:rPr lang="en-US" altLang="en-US" dirty="0" err="1" smtClean="0"/>
              <a:t>f|e</a:t>
            </a:r>
            <a:r>
              <a:rPr lang="en-US" altLang="en-US" dirty="0" smtClean="0"/>
              <a:t>) = c(e, f) / c(e)</a:t>
            </a:r>
          </a:p>
          <a:p>
            <a:pPr marL="769760" lvl="1" indent="-457200">
              <a:buFont typeface="+mj-lt"/>
              <a:buAutoNum type="arabicPeriod"/>
            </a:pPr>
            <a:r>
              <a:rPr lang="en-US" altLang="en-US" dirty="0" smtClean="0"/>
              <a:t>repeat from step 2</a:t>
            </a:r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IBM1: summary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29" y="3486824"/>
            <a:ext cx="2281620" cy="5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33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See </a:t>
            </a:r>
            <a:r>
              <a:rPr lang="en-AU" dirty="0" err="1" smtClean="0"/>
              <a:t>ipython</a:t>
            </a:r>
            <a:r>
              <a:rPr lang="en-AU" dirty="0" smtClean="0"/>
              <a:t> notebook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EM for IBM1 demonstration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0" y="2036875"/>
            <a:ext cx="2649255" cy="4216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246" y="2036873"/>
            <a:ext cx="2540688" cy="41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580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26" y="1758638"/>
            <a:ext cx="3534574" cy="423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389475" y="1469272"/>
            <a:ext cx="5756682" cy="46421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Simple model and quite naïve</a:t>
            </a:r>
          </a:p>
          <a:p>
            <a:pPr lvl="1"/>
            <a:r>
              <a:rPr lang="en-US" dirty="0" smtClean="0"/>
              <a:t>ignores the positions of words in both strings</a:t>
            </a:r>
          </a:p>
          <a:p>
            <a:pPr lvl="2"/>
            <a:r>
              <a:rPr lang="en-US" dirty="0" smtClean="0"/>
              <a:t>alignments exhibit consistent patterns</a:t>
            </a:r>
          </a:p>
          <a:p>
            <a:r>
              <a:rPr lang="en-US" dirty="0" smtClean="0"/>
              <a:t>More general issues:</a:t>
            </a:r>
          </a:p>
          <a:p>
            <a:pPr lvl="1"/>
            <a:r>
              <a:rPr lang="en-US" dirty="0" smtClean="0"/>
              <a:t>limited to word-based </a:t>
            </a:r>
            <a:r>
              <a:rPr lang="en-US" dirty="0" err="1" smtClean="0"/>
              <a:t>phenonema</a:t>
            </a:r>
            <a:endParaRPr lang="en-US" dirty="0" smtClean="0"/>
          </a:p>
          <a:p>
            <a:pPr lvl="1"/>
            <a:r>
              <a:rPr lang="en-US" dirty="0" smtClean="0"/>
              <a:t>asymmetric, can’t handle 1:many or </a:t>
            </a:r>
            <a:r>
              <a:rPr lang="en-US" dirty="0" err="1" smtClean="0"/>
              <a:t>many:many</a:t>
            </a:r>
            <a:endParaRPr lang="en-US" dirty="0" smtClean="0"/>
          </a:p>
          <a:p>
            <a:pPr lvl="1"/>
            <a:r>
              <a:rPr lang="en-US" dirty="0" smtClean="0"/>
              <a:t>learning from sparse data (solution: using large corpora)</a:t>
            </a:r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Modelling limitations</a:t>
            </a: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4781786" y="6360631"/>
            <a:ext cx="4571040" cy="3157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Figure from Brown, Della Pietra</a:t>
            </a:r>
            <a:r>
              <a:rPr lang="en-US" sz="1452" baseline="30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52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Mercer, 1993 </a:t>
            </a:r>
          </a:p>
        </p:txBody>
      </p:sp>
    </p:spTree>
    <p:extLst>
      <p:ext uri="{BB962C8B-B14F-4D97-AF65-F5344CB8AC3E}">
        <p14:creationId xmlns:p14="http://schemas.microsoft.com/office/powerpoint/2010/main" val="182232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IBM paper introduced several models of varying complexity</a:t>
            </a:r>
          </a:p>
          <a:p>
            <a:pPr lvl="1"/>
            <a:r>
              <a:rPr lang="en-US" dirty="0" smtClean="0"/>
              <a:t>IBM2: non-uniform alignment probability, p(</a:t>
            </a:r>
            <a:r>
              <a:rPr lang="en-US" dirty="0" err="1" smtClean="0"/>
              <a:t>i|j</a:t>
            </a:r>
            <a:r>
              <a:rPr lang="en-US" dirty="0" smtClean="0"/>
              <a:t>, I, J)</a:t>
            </a:r>
          </a:p>
          <a:p>
            <a:pPr lvl="1"/>
            <a:r>
              <a:rPr lang="en-US" dirty="0" smtClean="0"/>
              <a:t>IBM3: </a:t>
            </a:r>
            <a:r>
              <a:rPr lang="en-US" i="1" dirty="0" smtClean="0"/>
              <a:t>fertility</a:t>
            </a:r>
            <a:r>
              <a:rPr lang="en-US" dirty="0" smtClean="0"/>
              <a:t> for each word in E</a:t>
            </a:r>
          </a:p>
          <a:p>
            <a:pPr lvl="2"/>
            <a:r>
              <a:rPr lang="en-US" dirty="0" smtClean="0"/>
              <a:t>how many words should it translate as in the other language?</a:t>
            </a:r>
            <a:br>
              <a:rPr lang="en-US" dirty="0" smtClean="0"/>
            </a:br>
            <a:r>
              <a:rPr lang="en-US" dirty="0" smtClean="0"/>
              <a:t>(e.g., </a:t>
            </a:r>
            <a:r>
              <a:rPr lang="en-US" i="1" dirty="0" err="1" smtClean="0"/>
              <a:t>ɸ</a:t>
            </a:r>
            <a:r>
              <a:rPr lang="en-US" i="1" dirty="0" smtClean="0"/>
              <a:t>(did)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0, </a:t>
            </a:r>
            <a:r>
              <a:rPr lang="en-US" i="1" dirty="0" err="1" smtClean="0"/>
              <a:t>ɸ</a:t>
            </a:r>
            <a:r>
              <a:rPr lang="en-US" i="1" dirty="0" smtClean="0"/>
              <a:t>(the)</a:t>
            </a:r>
            <a:r>
              <a:rPr lang="en-US" dirty="0" smtClean="0"/>
              <a:t> ~ 1, </a:t>
            </a:r>
            <a:r>
              <a:rPr lang="en-US" i="1" dirty="0" err="1" smtClean="0"/>
              <a:t>ɸ</a:t>
            </a:r>
            <a:r>
              <a:rPr lang="en-US" i="1" dirty="0" smtClean="0"/>
              <a:t>(implemented)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smtClean="0"/>
              <a:t>3) </a:t>
            </a:r>
          </a:p>
          <a:p>
            <a:pPr lvl="1"/>
            <a:r>
              <a:rPr lang="en-US" dirty="0" smtClean="0"/>
              <a:t>IBM4,5: includes </a:t>
            </a:r>
            <a:r>
              <a:rPr lang="en-US" i="1" dirty="0" smtClean="0"/>
              <a:t>word clusters </a:t>
            </a:r>
            <a:r>
              <a:rPr lang="en-US" dirty="0" smtClean="0"/>
              <a:t>in distortion model</a:t>
            </a:r>
          </a:p>
          <a:p>
            <a:pPr lvl="2"/>
            <a:r>
              <a:rPr lang="en-US" dirty="0" smtClean="0"/>
              <a:t>to represent consistent syntactic reordering</a:t>
            </a:r>
          </a:p>
          <a:p>
            <a:r>
              <a:rPr lang="en-US" dirty="0" smtClean="0"/>
              <a:t>Hidden Markov Model</a:t>
            </a:r>
          </a:p>
          <a:p>
            <a:pPr lvl="1"/>
            <a:r>
              <a:rPr lang="en-US" dirty="0" smtClean="0"/>
              <a:t>better distortion model favouring monotone alignment with small ‘jumps’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alignment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9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How to better model the alignment prior?</a:t>
            </a:r>
          </a:p>
          <a:p>
            <a:pPr lvl="1"/>
            <a:r>
              <a:rPr lang="en-AU" dirty="0" smtClean="0"/>
              <a:t>IBM 2 &amp; 3 include an explicit term for modelling typical alignment values using table of condition probabilities, </a:t>
            </a:r>
            <a:r>
              <a:rPr lang="en-AU" i="1" dirty="0" err="1" smtClean="0"/>
              <a:t>Pr</a:t>
            </a:r>
            <a:r>
              <a:rPr lang="en-AU" i="1" dirty="0" smtClean="0"/>
              <a:t>(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= </a:t>
            </a:r>
            <a:r>
              <a:rPr lang="en-AU" i="1" dirty="0" err="1" smtClean="0"/>
              <a:t>i|j</a:t>
            </a:r>
            <a:r>
              <a:rPr lang="en-AU" i="1" dirty="0" smtClean="0"/>
              <a:t>, l, m)</a:t>
            </a:r>
          </a:p>
          <a:p>
            <a:pPr lvl="1"/>
            <a:r>
              <a:rPr lang="en-AU" dirty="0" smtClean="0"/>
              <a:t>suffers for long sentence pairs, where there too little data to estimate</a:t>
            </a:r>
          </a:p>
          <a:p>
            <a:r>
              <a:rPr lang="en-AU" dirty="0" smtClean="0"/>
              <a:t>HMM provides a better solution</a:t>
            </a:r>
          </a:p>
          <a:p>
            <a:pPr lvl="1"/>
            <a:r>
              <a:rPr lang="en-AU" dirty="0" smtClean="0"/>
              <a:t>each alignment </a:t>
            </a:r>
            <a:r>
              <a:rPr lang="en-AU" dirty="0" err="1" smtClean="0"/>
              <a:t>a</a:t>
            </a:r>
            <a:r>
              <a:rPr lang="en-AU" baseline="-25000" dirty="0" err="1" smtClean="0"/>
              <a:t>j</a:t>
            </a:r>
            <a:r>
              <a:rPr lang="en-AU" baseline="-25000" dirty="0" smtClean="0"/>
              <a:t> </a:t>
            </a:r>
            <a:r>
              <a:rPr lang="en-AU" dirty="0" smtClean="0"/>
              <a:t>depends on the previous alignment a</a:t>
            </a:r>
            <a:r>
              <a:rPr lang="en-AU" baseline="-25000" dirty="0" smtClean="0"/>
              <a:t>j-1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97" y="5619212"/>
            <a:ext cx="7095001" cy="3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42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Formulated as</a:t>
            </a:r>
          </a:p>
          <a:p>
            <a:endParaRPr lang="en-AU" dirty="0"/>
          </a:p>
          <a:p>
            <a:pPr lvl="1"/>
            <a:r>
              <a:rPr lang="en-AU" dirty="0" smtClean="0"/>
              <a:t>where </a:t>
            </a:r>
            <a:r>
              <a:rPr lang="en-AU" i="1" dirty="0" smtClean="0"/>
              <a:t>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|a</a:t>
            </a:r>
            <a:r>
              <a:rPr lang="en-AU" i="1" baseline="-25000" dirty="0" smtClean="0"/>
              <a:t>0</a:t>
            </a:r>
            <a:r>
              <a:rPr lang="en-AU" i="1" dirty="0" smtClean="0"/>
              <a:t>, I) </a:t>
            </a:r>
            <a:r>
              <a:rPr lang="en-AU" dirty="0" smtClean="0"/>
              <a:t>is a placeholder for</a:t>
            </a:r>
            <a:r>
              <a:rPr lang="en-AU" i="1" dirty="0" smtClean="0"/>
              <a:t> P(a</a:t>
            </a:r>
            <a:r>
              <a:rPr lang="en-AU" i="1" baseline="-25000" dirty="0" smtClean="0"/>
              <a:t>1</a:t>
            </a:r>
            <a:r>
              <a:rPr lang="en-AU" i="1" dirty="0" smtClean="0"/>
              <a:t> | I)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HMMs for alignment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70" y="3618498"/>
            <a:ext cx="7105349" cy="2711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9" y="2034625"/>
            <a:ext cx="7963712" cy="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53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</a:t>
            </a:r>
            <a:r>
              <a:rPr lang="en-AU" dirty="0" smtClean="0"/>
              <a:t>mission probability of </a:t>
            </a:r>
            <a:r>
              <a:rPr lang="en-AU" i="1" dirty="0" err="1" smtClean="0"/>
              <a:t>f</a:t>
            </a:r>
            <a:r>
              <a:rPr lang="en-AU" i="1" baseline="-25000" dirty="0" err="1" smtClean="0"/>
              <a:t>j</a:t>
            </a:r>
            <a:r>
              <a:rPr lang="en-AU" dirty="0" smtClean="0"/>
              <a:t> being generating conditioned on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dirty="0" smtClean="0"/>
              <a:t> </a:t>
            </a:r>
            <a:r>
              <a:rPr lang="en-AU" i="1" dirty="0" err="1" smtClean="0"/>
              <a:t>th</a:t>
            </a:r>
            <a:r>
              <a:rPr lang="en-AU" dirty="0" smtClean="0"/>
              <a:t> word in E</a:t>
            </a:r>
          </a:p>
          <a:p>
            <a:pPr lvl="1"/>
            <a:r>
              <a:rPr lang="en-AU" dirty="0" smtClean="0"/>
              <a:t>versus generating from ‘cluster’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in tagging HMM</a:t>
            </a:r>
          </a:p>
          <a:p>
            <a:r>
              <a:rPr lang="en-AU" dirty="0"/>
              <a:t>T</a:t>
            </a:r>
            <a:r>
              <a:rPr lang="en-AU" dirty="0" smtClean="0"/>
              <a:t>ransition probability based on jump distance,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– a</a:t>
            </a:r>
            <a:r>
              <a:rPr lang="en-AU" i="1" baseline="-25000" dirty="0" smtClean="0"/>
              <a:t>j-1</a:t>
            </a:r>
          </a:p>
          <a:p>
            <a:pPr lvl="1"/>
            <a:r>
              <a:rPr lang="en-AU" dirty="0" smtClean="0"/>
              <a:t>versus the pair of integer ‘cluster’ identifiers in tagger</a:t>
            </a:r>
          </a:p>
          <a:p>
            <a:r>
              <a:rPr lang="en-AU" dirty="0" smtClean="0"/>
              <a:t>I.e., transition </a:t>
            </a:r>
            <a:r>
              <a:rPr lang="en-AU" dirty="0" err="1" smtClean="0"/>
              <a:t>dist</a:t>
            </a:r>
            <a:endParaRPr lang="en-AU" dirty="0" smtClean="0"/>
          </a:p>
          <a:p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HMM for alignment </a:t>
            </a:r>
            <a:r>
              <a:rPr lang="en-AU" dirty="0" err="1" smtClean="0"/>
              <a:t>cf</a:t>
            </a:r>
            <a:r>
              <a:rPr lang="en-AU" dirty="0" smtClean="0"/>
              <a:t> tagging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148" y="4799328"/>
            <a:ext cx="3352995" cy="8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933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Translation is a classic “AI-hard” challenge</a:t>
            </a:r>
          </a:p>
          <a:p>
            <a:pPr lvl="1"/>
            <a:r>
              <a:rPr lang="en-AU" dirty="0" smtClean="0"/>
              <a:t>Aims to convert from one human language to another, while preserving the </a:t>
            </a:r>
            <a:r>
              <a:rPr lang="en-AU" i="1" dirty="0" smtClean="0"/>
              <a:t>meaning </a:t>
            </a:r>
            <a:r>
              <a:rPr lang="en-AU" dirty="0" smtClean="0"/>
              <a:t>and the </a:t>
            </a:r>
            <a:r>
              <a:rPr lang="en-AU" i="1" dirty="0" smtClean="0"/>
              <a:t>fluency</a:t>
            </a:r>
            <a:r>
              <a:rPr lang="en-AU" dirty="0" smtClean="0"/>
              <a:t> of the text</a:t>
            </a:r>
          </a:p>
          <a:p>
            <a:r>
              <a:rPr lang="en-AU" dirty="0" smtClean="0"/>
              <a:t>Now in wide-spread use, including</a:t>
            </a:r>
          </a:p>
          <a:p>
            <a:pPr lvl="1"/>
            <a:r>
              <a:rPr lang="en-AU" dirty="0" smtClean="0"/>
              <a:t>Google, Bing translation tools</a:t>
            </a:r>
          </a:p>
          <a:p>
            <a:pPr lvl="1"/>
            <a:r>
              <a:rPr lang="en-AU" dirty="0" smtClean="0"/>
              <a:t>Cross language information retrieval</a:t>
            </a:r>
          </a:p>
          <a:p>
            <a:pPr lvl="1"/>
            <a:r>
              <a:rPr lang="en-AU" dirty="0" smtClean="0"/>
              <a:t>Speech translation</a:t>
            </a:r>
          </a:p>
          <a:p>
            <a:pPr lvl="1"/>
            <a:r>
              <a:rPr lang="en-AU" dirty="0" smtClean="0"/>
              <a:t>Computer-aided translation</a:t>
            </a:r>
          </a:p>
          <a:p>
            <a:pPr lvl="1"/>
            <a:r>
              <a:rPr lang="mr-IN" dirty="0" smtClean="0"/>
              <a:t>…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translate?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08212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HMM benefits from efficient algorithms for computing expectations</a:t>
            </a:r>
          </a:p>
          <a:p>
            <a:pPr lvl="1"/>
            <a:r>
              <a:rPr lang="en-AU" dirty="0" smtClean="0"/>
              <a:t>the forward-backward algorithm here has O(JI</a:t>
            </a:r>
            <a:r>
              <a:rPr lang="en-AU" baseline="30000" dirty="0" smtClean="0"/>
              <a:t>2</a:t>
            </a:r>
            <a:r>
              <a:rPr lang="en-AU" dirty="0" smtClean="0"/>
              <a:t>) time</a:t>
            </a:r>
            <a:r>
              <a:rPr lang="en-AU" baseline="30000" dirty="0" smtClean="0"/>
              <a:t> </a:t>
            </a:r>
            <a:r>
              <a:rPr lang="en-AU" dirty="0" smtClean="0"/>
              <a:t>complexity (why?)</a:t>
            </a:r>
          </a:p>
          <a:p>
            <a:r>
              <a:rPr lang="en-AU" dirty="0" smtClean="0"/>
              <a:t>Train the model as per IBM1, but alter step 3</a:t>
            </a:r>
          </a:p>
          <a:p>
            <a:pPr lvl="1"/>
            <a:r>
              <a:rPr lang="en-AU" dirty="0" smtClean="0"/>
              <a:t>calculate expectations using Baum-Welch (forward-backward) over the sentence</a:t>
            </a:r>
          </a:p>
          <a:p>
            <a:pPr lvl="1"/>
            <a:r>
              <a:rPr lang="en-AU" dirty="0" smtClean="0"/>
              <a:t>accumulate counts based on expected values of each </a:t>
            </a:r>
            <a:r>
              <a:rPr lang="en-AU" i="1" dirty="0" err="1" smtClean="0"/>
              <a:t>a</a:t>
            </a:r>
            <a:r>
              <a:rPr lang="en-AU" i="1" baseline="-25000" dirty="0" err="1" smtClean="0"/>
              <a:t>j</a:t>
            </a:r>
            <a:r>
              <a:rPr lang="en-AU" i="1" dirty="0" smtClean="0"/>
              <a:t> </a:t>
            </a:r>
            <a:r>
              <a:rPr lang="en-AU" dirty="0" smtClean="0"/>
              <a:t>as before</a:t>
            </a:r>
            <a:endParaRPr lang="en-AU" i="1" baseline="-25000" dirty="0" smtClean="0"/>
          </a:p>
          <a:p>
            <a:pPr lvl="1"/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Training the HMM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66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Decoding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87524" y="1160859"/>
            <a:ext cx="8572500" cy="5459860"/>
          </a:xfrm>
        </p:spPr>
        <p:txBody>
          <a:bodyPr>
            <a:normAutofit/>
          </a:bodyPr>
          <a:lstStyle/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Objective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sometimes includes other components, such as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pPr lvl="2">
              <a:buFont typeface="Arial" charset="0"/>
              <a:buChar char="•"/>
            </a:pPr>
            <a:r>
              <a:rPr lang="en-GB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distortion </a:t>
            </a:r>
            <a:r>
              <a:rPr lang="en-GB" altLang="x-none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cost 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based on word reordering (translations are largely left-to-right, penalise big 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‘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jumps</a:t>
            </a:r>
            <a:r>
              <a:rPr lang="en-GB" altLang="en-US" dirty="0">
                <a:latin typeface="Arial Hebrew" charset="-79"/>
                <a:ea typeface="Arial Hebrew" charset="-79"/>
                <a:cs typeface="Arial Hebrew" charset="-79"/>
              </a:rPr>
              <a:t>’</a:t>
            </a: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)</a:t>
            </a:r>
          </a:p>
          <a:p>
            <a:pPr lvl="2">
              <a:buFont typeface="Arial" charset="0"/>
              <a:buChar char="•"/>
            </a:pPr>
            <a:r>
              <a:rPr lang="en-AU" altLang="x-none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number of words </a:t>
            </a:r>
            <a:r>
              <a:rPr lang="en-AU" altLang="x-none" dirty="0" smtClean="0">
                <a:solidFill>
                  <a:schemeClr val="bg1"/>
                </a:solidFill>
                <a:latin typeface="Arial Hebrew" charset="-79"/>
                <a:ea typeface="Arial Hebrew" charset="-79"/>
                <a:cs typeface="Arial Hebrew" charset="-79"/>
              </a:rPr>
              <a:t>to discourage very short output</a:t>
            </a:r>
            <a:endParaRPr lang="en-GB" altLang="x-none" dirty="0">
              <a:latin typeface="Arial Hebrew" charset="-79"/>
              <a:ea typeface="Arial Hebrew" charset="-79"/>
              <a:cs typeface="Arial Hebrew" charset="-79"/>
            </a:endParaRPr>
          </a:p>
          <a:p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Search problem</a:t>
            </a:r>
            <a:endParaRPr lang="en-GB" altLang="x-none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  <a:p>
            <a:pPr lvl="1">
              <a:buFont typeface="Arial" charset="0"/>
              <a:buChar char="•"/>
            </a:pPr>
            <a:r>
              <a:rPr lang="en-GB" altLang="x-none" dirty="0">
                <a:latin typeface="Arial Hebrew" charset="-79"/>
                <a:ea typeface="Arial Hebrew" charset="-79"/>
                <a:cs typeface="Arial Hebrew" charset="-79"/>
              </a:rPr>
              <a:t>find the translation with the best overall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score</a:t>
            </a:r>
          </a:p>
          <a:p>
            <a:pPr lvl="1"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use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beam search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 form of </a:t>
            </a:r>
            <a:r>
              <a:rPr lang="en-GB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dynamic programming </a:t>
            </a: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akin to Viterbi search in HMMs and chart parsing with grammars</a:t>
            </a:r>
            <a:endParaRPr lang="en-GB" altLang="x-none" i="1" dirty="0" smtClean="0">
              <a:latin typeface="Arial Hebrew" charset="-79"/>
              <a:ea typeface="Arial Hebrew" charset="-79"/>
              <a:cs typeface="Arial Hebrew" charset="-79"/>
            </a:endParaRPr>
          </a:p>
          <a:p>
            <a:pPr>
              <a:buFont typeface="Arial" charset="0"/>
              <a:buChar char="•"/>
            </a:pPr>
            <a:r>
              <a:rPr lang="en-GB" altLang="x-none" dirty="0" smtClean="0">
                <a:latin typeface="Arial Hebrew" charset="-79"/>
                <a:ea typeface="Arial Hebrew" charset="-79"/>
                <a:cs typeface="Arial Hebrew" charset="-79"/>
              </a:rPr>
              <a:t>Typically embedded complex phrase-based approaches, based on translating several words at a time</a:t>
            </a:r>
          </a:p>
        </p:txBody>
      </p:sp>
      <p:pic>
        <p:nvPicPr>
          <p:cNvPr id="5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884" y="1255516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7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Translation as word-based approach for modelling </a:t>
            </a:r>
            <a:r>
              <a:rPr lang="en-AU" dirty="0" err="1" smtClean="0"/>
              <a:t>bitexts</a:t>
            </a:r>
            <a:endParaRPr lang="en-AU" dirty="0" smtClean="0"/>
          </a:p>
          <a:p>
            <a:r>
              <a:rPr lang="en-AU" dirty="0" smtClean="0"/>
              <a:t>Noisy channel formulation of translation</a:t>
            </a:r>
          </a:p>
          <a:p>
            <a:r>
              <a:rPr lang="en-AU" dirty="0" smtClean="0"/>
              <a:t>IBM model1 and EM training</a:t>
            </a:r>
          </a:p>
          <a:p>
            <a:r>
              <a:rPr lang="en-AU" dirty="0" smtClean="0"/>
              <a:t>Reading:</a:t>
            </a:r>
          </a:p>
          <a:p>
            <a:pPr lvl="1"/>
            <a:r>
              <a:rPr lang="en-AU" dirty="0" smtClean="0"/>
              <a:t>JM2 #25, </a:t>
            </a:r>
            <a:r>
              <a:rPr lang="en-AU" smtClean="0"/>
              <a:t>25.4-25.6 </a:t>
            </a:r>
          </a:p>
          <a:p>
            <a:pPr lvl="1"/>
            <a:r>
              <a:rPr lang="en-AU" smtClean="0"/>
              <a:t>Koehn09 </a:t>
            </a:r>
            <a:r>
              <a:rPr lang="en-AU" dirty="0" smtClean="0"/>
              <a:t>#4, 4.1-4.3 (more detailed treatment)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372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Not just simple word for word translation</a:t>
            </a:r>
          </a:p>
          <a:p>
            <a:pPr lvl="1"/>
            <a:r>
              <a:rPr lang="en-AU" dirty="0" smtClean="0"/>
              <a:t>structural changes, e.g., syntax and semantic</a:t>
            </a:r>
          </a:p>
          <a:p>
            <a:pPr lvl="1"/>
            <a:r>
              <a:rPr lang="en-AU" dirty="0" smtClean="0"/>
              <a:t>multiple word translations, idioms</a:t>
            </a:r>
          </a:p>
          <a:p>
            <a:pPr lvl="1"/>
            <a:r>
              <a:rPr lang="en-AU" dirty="0" smtClean="0"/>
              <a:t>inflections for gender, case </a:t>
            </a:r>
            <a:r>
              <a:rPr lang="en-AU" dirty="0" err="1" smtClean="0"/>
              <a:t>etc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missing information (e.g., </a:t>
            </a:r>
            <a:r>
              <a:rPr lang="en-AU" dirty="0"/>
              <a:t>determiners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Translation is hard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1469272"/>
            <a:ext cx="8692587" cy="17482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62789" y="6068557"/>
            <a:ext cx="2781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Arial Hebrew" charset="-79"/>
                <a:ea typeface="Arial Hebrew" charset="-79"/>
                <a:cs typeface="Arial Hebrew" charset="-79"/>
              </a:rPr>
              <a:t>E</a:t>
            </a:r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xample from Lopez, 2008, </a:t>
            </a:r>
          </a:p>
          <a:p>
            <a:r>
              <a:rPr lang="en-AU" dirty="0" smtClean="0">
                <a:latin typeface="Arial Hebrew" charset="-79"/>
                <a:ea typeface="Arial Hebrew" charset="-79"/>
                <a:cs typeface="Arial Hebrew" charset="-79"/>
              </a:rPr>
              <a:t>PhD dissertation UMD</a:t>
            </a:r>
            <a:endParaRPr lang="en-AU" dirty="0">
              <a:latin typeface="Arial Hebrew" charset="-79"/>
              <a:ea typeface="Arial Hebrew" charset="-79"/>
              <a:cs typeface="Arial Hebrew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99027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historical view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112222" y="5196591"/>
            <a:ext cx="8391645" cy="1193881"/>
          </a:xfrm>
          <a:prstGeom prst="rect">
            <a:avLst/>
          </a:prstGeom>
          <a:solidFill>
            <a:srgbClr val="00B050">
              <a:alpha val="26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5365" y="6020265"/>
            <a:ext cx="45415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000" b="0" i="0" u="none" strike="noStrike" cap="none" spc="0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modern methods </a:t>
            </a:r>
            <a:r>
              <a:rPr kumimoji="0" lang="en-AU" sz="2000" b="0" i="0" u="none" strike="noStrike" cap="none" spc="0" normalizeH="0" baseline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mostly at</a:t>
            </a:r>
            <a:r>
              <a:rPr kumimoji="0" lang="en-AU" sz="2000" b="0" i="0" u="none" strike="noStrike" cap="none" spc="0" normalizeH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 word </a:t>
            </a:r>
            <a:r>
              <a:rPr kumimoji="0" lang="en-AU" sz="2000" b="0" i="0" u="none" strike="noStrike" cap="none" spc="0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level</a:t>
            </a:r>
            <a:endParaRPr kumimoji="0" lang="en-AU" sz="2000" b="0" i="0" u="none" strike="noStrike" cap="none" spc="0" normalizeH="0" baseline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2742241" y="1431222"/>
            <a:ext cx="3519487" cy="750887"/>
          </a:xfrm>
          <a:prstGeom prst="roundRect">
            <a:avLst>
              <a:gd name="adj" fmla="val 20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Interlingua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(knowledge representation)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45319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805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337178" y="5403147"/>
            <a:ext cx="2197100" cy="735012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English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5485441" y="2666297"/>
            <a:ext cx="2066925" cy="1062037"/>
          </a:xfrm>
          <a:prstGeom prst="roundRect">
            <a:avLst>
              <a:gd name="adj" fmla="val 148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(semantic </a:t>
            </a:r>
          </a:p>
          <a:p>
            <a:pPr algn="ctr">
              <a:tabLst>
                <a:tab pos="723900" algn="l"/>
                <a:tab pos="14478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representation)</a:t>
            </a: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5758491" y="4179184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(syntactic parse) </a:t>
            </a: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6109328" y="5344409"/>
            <a:ext cx="2197100" cy="735013"/>
          </a:xfrm>
          <a:prstGeom prst="roundRect">
            <a:avLst>
              <a:gd name="adj" fmla="val 213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21168" rIns="0" bIns="0" anchor="ctr" anchorCtr="1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French </a:t>
            </a:r>
          </a:p>
          <a:p>
            <a:pPr algn="ctr"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Arial Hebrew" charset="-79"/>
                <a:ea typeface="Arial Hebrew" charset="-79"/>
                <a:cs typeface="Arial Hebrew" charset="-79"/>
              </a:rPr>
              <a:t>(word string) 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2531103" y="5771447"/>
            <a:ext cx="3597275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2999416" y="4514147"/>
            <a:ext cx="27686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3526466" y="3193347"/>
            <a:ext cx="1968500" cy="158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 flipV="1">
            <a:off x="2775578" y="2177347"/>
            <a:ext cx="1042988" cy="490537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5407653" y="2188459"/>
            <a:ext cx="912813" cy="468313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V="1">
            <a:off x="2034216" y="3717222"/>
            <a:ext cx="311150" cy="4619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0" name="Line 16"/>
          <p:cNvSpPr>
            <a:spLocks noChangeShapeType="1"/>
          </p:cNvSpPr>
          <p:nvPr/>
        </p:nvSpPr>
        <p:spPr bwMode="auto">
          <a:xfrm flipV="1">
            <a:off x="1361116" y="4896734"/>
            <a:ext cx="369887" cy="52070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>
            <a:off x="6557003" y="3729922"/>
            <a:ext cx="263525" cy="449262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7093578" y="4928484"/>
            <a:ext cx="214313" cy="40957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3574091" y="3221922"/>
            <a:ext cx="19113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3. Semantic Transfer</a:t>
            </a:r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3337553" y="4550659"/>
            <a:ext cx="2098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2. Syntactic Transfer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3337553" y="5809547"/>
            <a:ext cx="20923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1. Direct Translation</a:t>
            </a:r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3683628" y="2250372"/>
            <a:ext cx="1879600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15876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4. Knowledge-based</a:t>
            </a:r>
          </a:p>
          <a:p>
            <a:pPr algn="ctr">
              <a:defRPr/>
            </a:pPr>
            <a:r>
              <a:rPr lang="en-US" sz="1800" smtClean="0">
                <a:solidFill>
                  <a:srgbClr val="800000"/>
                </a:solidFill>
                <a:latin typeface="Arial Hebrew" charset="-79"/>
                <a:ea typeface="Arial Hebrew" charset="-79"/>
                <a:cs typeface="Arial Hebrew" charset="-79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37480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Statistical MT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Noisy Channel Model</a:t>
            </a:r>
          </a:p>
          <a:p>
            <a:pPr lvl="1"/>
            <a:r>
              <a:rPr lang="en-US" altLang="x-none" dirty="0" smtClean="0">
                <a:latin typeface="Arial Hebrew" charset="-79"/>
                <a:ea typeface="Arial Hebrew" charset="-79"/>
                <a:cs typeface="Arial Hebrew" charset="-79"/>
              </a:rPr>
              <a:t>When I look at an article in Russian, I say: </a:t>
            </a:r>
            <a:r>
              <a:rPr lang="en-US" altLang="en-US" dirty="0" smtClean="0">
                <a:latin typeface="Arial Hebrew" charset="-79"/>
                <a:ea typeface="Arial Hebrew" charset="-79"/>
                <a:cs typeface="Arial Hebrew" charset="-79"/>
              </a:rPr>
              <a:t>“</a:t>
            </a:r>
            <a:r>
              <a:rPr lang="en-US" altLang="x-none" i="1" dirty="0" smtClean="0">
                <a:latin typeface="Arial Hebrew" charset="-79"/>
                <a:ea typeface="Arial Hebrew" charset="-79"/>
                <a:cs typeface="Arial Hebrew" charset="-79"/>
              </a:rPr>
              <a:t>This is really written in English, but it has been coded in some strange symbols. I will now proceed to decode</a:t>
            </a:r>
            <a:r>
              <a:rPr lang="en-US" altLang="x-none" dirty="0" smtClean="0">
                <a:latin typeface="Arial Hebrew" charset="-79"/>
                <a:ea typeface="Arial Hebrew" charset="-79"/>
                <a:cs typeface="Arial Hebrew" charset="-79"/>
              </a:rPr>
              <a:t>.</a:t>
            </a:r>
            <a:r>
              <a:rPr lang="en-US" altLang="en-US" dirty="0" smtClean="0">
                <a:latin typeface="Arial Hebrew" charset="-79"/>
                <a:ea typeface="Arial Hebrew" charset="-79"/>
                <a:cs typeface="Arial Hebrew" charset="-79"/>
              </a:rPr>
              <a:t>”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x-none" dirty="0" smtClean="0">
                <a:latin typeface="Arial Hebrew" charset="-79"/>
                <a:ea typeface="Arial Hebrew" charset="-79"/>
                <a:cs typeface="Arial Hebrew" charset="-79"/>
              </a:rPr>
              <a:t>Warren Weaver (1949)</a:t>
            </a:r>
          </a:p>
          <a:p>
            <a:r>
              <a:rPr lang="en-US" altLang="x-none" dirty="0" smtClean="0"/>
              <a:t>Assume that we started with an English sentence.</a:t>
            </a:r>
          </a:p>
          <a:p>
            <a:pPr lvl="1"/>
            <a:r>
              <a:rPr lang="en-US" altLang="x-none" dirty="0" smtClean="0"/>
              <a:t>The sentence was then corrupted by translation into French.</a:t>
            </a:r>
          </a:p>
          <a:p>
            <a:pPr lvl="1"/>
            <a:r>
              <a:rPr lang="mr-IN" altLang="x-none" dirty="0" smtClean="0"/>
              <a:t>…</a:t>
            </a:r>
            <a:r>
              <a:rPr lang="en-AU" altLang="x-none" dirty="0" smtClean="0"/>
              <a:t> </a:t>
            </a:r>
            <a:r>
              <a:rPr lang="en-US" altLang="x-none" dirty="0"/>
              <a:t>w</a:t>
            </a:r>
            <a:r>
              <a:rPr lang="en-US" altLang="x-none" dirty="0" smtClean="0"/>
              <a:t>e want to recover the original.</a:t>
            </a:r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09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Noisy channel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524" y="2387881"/>
            <a:ext cx="8572500" cy="4255144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Use Bayes' inversion:</a:t>
            </a:r>
            <a:br>
              <a:rPr lang="en-US" altLang="x-none" dirty="0" smtClean="0"/>
            </a:br>
            <a:r>
              <a:rPr lang="en-US" altLang="x-none" dirty="0" smtClean="0"/>
              <a:t/>
            </a:r>
            <a:br>
              <a:rPr lang="en-US" altLang="x-none" dirty="0" smtClean="0"/>
            </a:br>
            <a:endParaRPr lang="en-US" altLang="x-none" dirty="0" smtClean="0"/>
          </a:p>
          <a:p>
            <a:r>
              <a:rPr lang="en-US" altLang="x-none" dirty="0" smtClean="0"/>
              <a:t>Decoder seeks to </a:t>
            </a:r>
            <a:r>
              <a:rPr lang="en-US" altLang="x-none" dirty="0" err="1" smtClean="0"/>
              <a:t>maximise</a:t>
            </a:r>
            <a:r>
              <a:rPr lang="en-US" altLang="x-none" dirty="0" smtClean="0"/>
              <a:t>:</a:t>
            </a:r>
          </a:p>
          <a:p>
            <a:endParaRPr lang="en-US" altLang="x-none" dirty="0" smtClean="0"/>
          </a:p>
          <a:p>
            <a:r>
              <a:rPr lang="en-US" altLang="x-none" dirty="0" err="1" smtClean="0"/>
              <a:t>N.b.</a:t>
            </a:r>
            <a:r>
              <a:rPr lang="en-US" altLang="x-none" dirty="0" smtClean="0"/>
              <a:t>, denominator constant </a:t>
            </a:r>
            <a:r>
              <a:rPr lang="en-US" altLang="x-none" dirty="0" err="1" smtClean="0"/>
              <a:t>wrt</a:t>
            </a:r>
            <a:r>
              <a:rPr lang="en-US" altLang="x-none" dirty="0" smtClean="0"/>
              <a:t> </a:t>
            </a:r>
            <a:r>
              <a:rPr lang="en-US" altLang="x-none" i="1" dirty="0" smtClean="0"/>
              <a:t>e, </a:t>
            </a:r>
            <a:r>
              <a:rPr lang="en-US" altLang="x-none" dirty="0" smtClean="0"/>
              <a:t>can be dropped</a:t>
            </a:r>
            <a:endParaRPr lang="en-US" altLang="x-none" dirty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 smtClean="0"/>
          </a:p>
          <a:p>
            <a:endParaRPr lang="en-US" altLang="x-none" dirty="0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260160" y="1798921"/>
            <a:ext cx="2759040" cy="14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630144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657600" y="1535401"/>
            <a:ext cx="1860480" cy="73296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encoder channel</a:t>
            </a:r>
          </a:p>
          <a:p>
            <a:pPr algn="ctr">
              <a:defRPr/>
            </a:pPr>
            <a:r>
              <a:rPr lang="en-US" sz="1814" i="1" dirty="0"/>
              <a:t>P(</a:t>
            </a:r>
            <a:r>
              <a:rPr lang="en-US" sz="1814" i="1" dirty="0" err="1"/>
              <a:t>f|e</a:t>
            </a:r>
            <a:r>
              <a:rPr lang="en-US" sz="1814" i="1" dirty="0"/>
              <a:t>)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461281" y="1512360"/>
            <a:ext cx="1432800" cy="756001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/>
              <a:t>decoder</a:t>
            </a:r>
          </a:p>
          <a:p>
            <a:pPr algn="ctr">
              <a:defRPr/>
            </a:pPr>
            <a:r>
              <a:rPr lang="en-US" sz="1814" i="1" dirty="0" err="1"/>
              <a:t>argmax</a:t>
            </a:r>
            <a:r>
              <a:rPr lang="en-US" sz="1814" i="1" dirty="0"/>
              <a:t> P(</a:t>
            </a:r>
            <a:r>
              <a:rPr lang="en-US" sz="1814" i="1" dirty="0" err="1"/>
              <a:t>e|f</a:t>
            </a:r>
            <a:r>
              <a:rPr lang="en-US" sz="1814" i="1" dirty="0"/>
              <a:t>)</a:t>
            </a:r>
          </a:p>
        </p:txBody>
      </p:sp>
      <p:graphicFrame>
        <p:nvGraphicFramePr>
          <p:cNvPr id="20487" name="Object 8"/>
          <p:cNvGraphicFramePr>
            <a:graphicFrameLocks noChangeAspect="1"/>
          </p:cNvGraphicFramePr>
          <p:nvPr/>
        </p:nvGraphicFramePr>
        <p:xfrm>
          <a:off x="2964961" y="1620361"/>
          <a:ext cx="21744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" r:id="rId4" imgW="254000" imgH="406400" progId="">
                  <p:embed/>
                </p:oleObj>
              </mc:Choice>
              <mc:Fallback>
                <p:oleObj r:id="rId4" imgW="2540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961" y="1620361"/>
                        <a:ext cx="21744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5984641" y="1620361"/>
          <a:ext cx="227520" cy="35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" r:id="rId6" imgW="342900" imgH="406400" progId="">
                  <p:embed/>
                </p:oleObj>
              </mc:Choice>
              <mc:Fallback>
                <p:oleObj r:id="rId6" imgW="342900" imgH="40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641" y="1620361"/>
                        <a:ext cx="227520" cy="355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133281" y="1794601"/>
            <a:ext cx="1857600" cy="8640"/>
          </a:xfrm>
          <a:prstGeom prst="line">
            <a:avLst/>
          </a:prstGeom>
          <a:noFill/>
          <a:ln w="54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633">
              <a:ea typeface="ＭＳ Ｐゴシック" charset="0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87521" y="1493641"/>
            <a:ext cx="2003040" cy="774720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19201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Luxi Sans" charset="0"/>
              </a:defRPr>
            </a:lvl9pPr>
          </a:lstStyle>
          <a:p>
            <a:pPr algn="ctr">
              <a:defRPr/>
            </a:pPr>
            <a:r>
              <a:rPr lang="en-US" sz="2177" dirty="0"/>
              <a:t>Language Model</a:t>
            </a:r>
          </a:p>
          <a:p>
            <a:pPr algn="ctr">
              <a:defRPr/>
            </a:pPr>
            <a:r>
              <a:rPr lang="en-US" sz="1814" i="1" dirty="0"/>
              <a:t>P(e)</a:t>
            </a:r>
          </a:p>
        </p:txBody>
      </p:sp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1008001" y="1600201"/>
          <a:ext cx="203040" cy="39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" r:id="rId8" imgW="76200" imgH="1447800" progId="">
                  <p:embed/>
                </p:oleObj>
              </mc:Choice>
              <mc:Fallback>
                <p:oleObj r:id="rId8" imgW="76200" imgH="1447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01" y="1600201"/>
                        <a:ext cx="203040" cy="397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5"/>
          <p:cNvGraphicFramePr>
            <a:graphicFrameLocks noChangeAspect="1"/>
          </p:cNvGraphicFramePr>
          <p:nvPr/>
        </p:nvGraphicFramePr>
        <p:xfrm>
          <a:off x="4259521" y="3273481"/>
          <a:ext cx="64800" cy="1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5" r:id="rId10" imgW="723900" imgH="368300" progId="">
                  <p:embed/>
                </p:oleObj>
              </mc:Choice>
              <mc:Fallback>
                <p:oleObj r:id="rId10" imgW="723900" imgH="3683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21" y="3273481"/>
                        <a:ext cx="64800" cy="15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3" name="Picture 2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401" y="3011998"/>
            <a:ext cx="2635945" cy="68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3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560" y="4357531"/>
            <a:ext cx="3201121" cy="31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5" name="Picture 4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00" y="1624680"/>
            <a:ext cx="172800" cy="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742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50800" tIns="9143" rIns="50800" bIns="50800"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/>
              <a:t>Noisy </a:t>
            </a:r>
            <a:r>
              <a:rPr lang="en-US" dirty="0" smtClean="0"/>
              <a:t>channel MT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1686" indent="-292325">
              <a:buFont typeface="Arial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Two components: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91686" indent="-293764">
              <a:buSzPct val="45000"/>
              <a:buFont typeface="Wingdings" charset="0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 smtClean="0"/>
              <a:t>Responsible for: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i="1" dirty="0" smtClean="0"/>
              <a:t>P(</a:t>
            </a:r>
            <a:r>
              <a:rPr lang="en-US" i="1" dirty="0" err="1" smtClean="0"/>
              <a:t>f|e</a:t>
            </a:r>
            <a:r>
              <a:rPr lang="en-US" i="1" dirty="0" smtClean="0"/>
              <a:t>) </a:t>
            </a:r>
            <a:r>
              <a:rPr lang="en-US" dirty="0" smtClean="0"/>
              <a:t>rewards good translations, but permissive of disfluent </a:t>
            </a:r>
            <a:r>
              <a:rPr lang="en-US" i="1" dirty="0" smtClean="0"/>
              <a:t>e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i="1" dirty="0" smtClean="0"/>
              <a:t>P(e) </a:t>
            </a:r>
            <a:r>
              <a:rPr lang="en-US" dirty="0" smtClean="0"/>
              <a:t>rewards </a:t>
            </a:r>
            <a:r>
              <a:rPr lang="en-US" i="1" dirty="0" smtClean="0"/>
              <a:t>e</a:t>
            </a:r>
            <a:r>
              <a:rPr lang="en-US" dirty="0" smtClean="0"/>
              <a:t> which look like fluent English, and helps put words in the correct order</a:t>
            </a:r>
          </a:p>
          <a:p>
            <a:pPr marL="470812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altLang="x-none" dirty="0" smtClean="0"/>
              <a:t>Why </a:t>
            </a:r>
            <a:r>
              <a:rPr lang="en-US" altLang="x-none" dirty="0"/>
              <a:t>not just </a:t>
            </a:r>
            <a:r>
              <a:rPr lang="en-US" altLang="x-none" dirty="0" smtClean="0"/>
              <a:t>one TM to model </a:t>
            </a:r>
            <a:r>
              <a:rPr lang="en-US" altLang="x-none" i="1" dirty="0" smtClean="0"/>
              <a:t>P(</a:t>
            </a:r>
            <a:r>
              <a:rPr lang="en-US" altLang="x-none" i="1" dirty="0" err="1" smtClean="0"/>
              <a:t>e|f</a:t>
            </a:r>
            <a:r>
              <a:rPr lang="en-US" altLang="x-none" i="1" dirty="0"/>
              <a:t>) </a:t>
            </a:r>
            <a:r>
              <a:rPr lang="en-US" altLang="x-none" dirty="0"/>
              <a:t>directly?</a:t>
            </a:r>
          </a:p>
          <a:p>
            <a:pPr marL="783372" lvl="1" indent="-260644">
              <a:buSzPct val="75000"/>
              <a:buFont typeface="Symbol" charset="0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2849485" y="2389300"/>
            <a:ext cx="275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Language </a:t>
            </a:r>
            <a:r>
              <a:rPr lang="en-US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Model (LM)</a:t>
            </a:r>
            <a:endParaRPr lang="en-US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7820" y="1426257"/>
            <a:ext cx="30409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728" lvl="1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Translation </a:t>
            </a:r>
            <a:r>
              <a:rPr lang="en-US" smtClean="0">
                <a:solidFill>
                  <a:srgbClr val="0432FF"/>
                </a:solidFill>
                <a:latin typeface="Arial Hebrew" charset="-79"/>
                <a:ea typeface="Arial Hebrew" charset="-79"/>
                <a:cs typeface="Arial Hebrew" charset="-79"/>
              </a:rPr>
              <a:t>Model (TM)</a:t>
            </a:r>
            <a:endParaRPr lang="en-US" dirty="0">
              <a:solidFill>
                <a:srgbClr val="0432FF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40" y="1939236"/>
            <a:ext cx="3175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mtClean="0"/>
              <a:t>Learning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How to learn the LM and TM</a:t>
            </a:r>
          </a:p>
          <a:p>
            <a:pPr lvl="1"/>
            <a:r>
              <a:rPr lang="en-AU" dirty="0" smtClean="0"/>
              <a:t>LM: based on text frequencies in large monolingual corpora (as seen in previous lecture)</a:t>
            </a:r>
          </a:p>
          <a:p>
            <a:pPr lvl="1"/>
            <a:r>
              <a:rPr lang="en-AU" dirty="0" smtClean="0"/>
              <a:t>TM: based on word co-occurrences in parallel texts</a:t>
            </a:r>
          </a:p>
          <a:p>
            <a:r>
              <a:rPr lang="en-US" altLang="x-none" dirty="0" smtClean="0"/>
              <a:t>Parallel texts (or </a:t>
            </a:r>
            <a:r>
              <a:rPr lang="en-US" altLang="x-none" dirty="0" err="1" smtClean="0"/>
              <a:t>bitexts</a:t>
            </a:r>
            <a:r>
              <a:rPr lang="en-US" altLang="x-none" dirty="0" smtClean="0"/>
              <a:t>)</a:t>
            </a:r>
          </a:p>
          <a:p>
            <a:pPr lvl="1"/>
            <a:r>
              <a:rPr lang="en-US" altLang="x-none" dirty="0" smtClean="0"/>
              <a:t>one text in multiple languages</a:t>
            </a:r>
          </a:p>
          <a:p>
            <a:pPr lvl="1"/>
            <a:r>
              <a:rPr lang="en-US" altLang="x-none" dirty="0" smtClean="0"/>
              <a:t>Produced by human translation; </a:t>
            </a:r>
            <a:br>
              <a:rPr lang="en-US" altLang="x-none" dirty="0" smtClean="0"/>
            </a:br>
            <a:r>
              <a:rPr lang="en-US" altLang="x-none" dirty="0" smtClean="0"/>
              <a:t>readily available  on web</a:t>
            </a:r>
          </a:p>
          <a:p>
            <a:pPr lvl="2"/>
            <a:r>
              <a:rPr lang="en-US" altLang="x-none" dirty="0" smtClean="0"/>
              <a:t>news, legal transcripts, literature, </a:t>
            </a:r>
            <a:br>
              <a:rPr lang="en-US" altLang="x-none" dirty="0" smtClean="0"/>
            </a:br>
            <a:r>
              <a:rPr lang="en-US" altLang="x-none" dirty="0" smtClean="0"/>
              <a:t>subtitles, bible, </a:t>
            </a:r>
            <a:r>
              <a:rPr lang="en-US" altLang="x-none" dirty="0" smtClean="0"/>
              <a:t>… </a:t>
            </a:r>
          </a:p>
          <a:p>
            <a:pPr lvl="2"/>
            <a:r>
              <a:rPr lang="en-US" altLang="x-none" dirty="0" smtClean="0"/>
              <a:t>See e.g. </a:t>
            </a:r>
            <a:r>
              <a:rPr lang="en-US" altLang="x-none" dirty="0" smtClean="0">
                <a:hlinkClick r:id="rId3"/>
              </a:rPr>
              <a:t>http</a:t>
            </a:r>
            <a:r>
              <a:rPr lang="en-US" altLang="x-none" dirty="0">
                <a:hlinkClick r:id="rId3"/>
              </a:rPr>
              <a:t>://opus.lingfil.uu.se</a:t>
            </a:r>
            <a:r>
              <a:rPr lang="en-US" altLang="x-none" dirty="0" smtClean="0">
                <a:hlinkClick r:id="rId3"/>
              </a:rPr>
              <a:t>/</a:t>
            </a:r>
            <a:endParaRPr lang="en-US" altLang="x-none" dirty="0" smtClean="0"/>
          </a:p>
          <a:p>
            <a:endParaRPr lang="en-A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122"/>
          <a:stretch>
            <a:fillRect/>
          </a:stretch>
        </p:blipFill>
        <p:spPr bwMode="auto">
          <a:xfrm>
            <a:off x="3817627" y="3151279"/>
            <a:ext cx="4693122" cy="30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79" y="4060605"/>
            <a:ext cx="3064708" cy="2383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279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STA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WSTA" id="{3DCC597A-9013-6F4F-801E-B1B01B01A907}" vid="{42F5B5C0-9153-0344-8523-0B40F0EC25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WSTA</Template>
  <TotalTime>2164</TotalTime>
  <Words>1850</Words>
  <Application>Microsoft Macintosh PowerPoint</Application>
  <PresentationFormat>On-screen Show (4:3)</PresentationFormat>
  <Paragraphs>336</Paragraphs>
  <Slides>32</Slides>
  <Notes>22</Notes>
  <HiddenSlides>6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Arial Hebrew</vt:lpstr>
      <vt:lpstr>Arial Narrow</vt:lpstr>
      <vt:lpstr>Avenir Next</vt:lpstr>
      <vt:lpstr>Avenir Next Medium</vt:lpstr>
      <vt:lpstr>Calibri</vt:lpstr>
      <vt:lpstr>Century Schoolbook</vt:lpstr>
      <vt:lpstr>DIN Alternate</vt:lpstr>
      <vt:lpstr>DIN Condensed</vt:lpstr>
      <vt:lpstr>Helvetica</vt:lpstr>
      <vt:lpstr>Luxi Sans</vt:lpstr>
      <vt:lpstr>ＭＳ Ｐゴシック</vt:lpstr>
      <vt:lpstr>Symbol</vt:lpstr>
      <vt:lpstr>Times New Roman</vt:lpstr>
      <vt:lpstr>Wingdings</vt:lpstr>
      <vt:lpstr>Arial</vt:lpstr>
      <vt:lpstr>WSTA</vt:lpstr>
      <vt:lpstr>Machine translation: word-based models</vt:lpstr>
      <vt:lpstr>overview: Word alignment in SMT</vt:lpstr>
      <vt:lpstr>Why translate?</vt:lpstr>
      <vt:lpstr>Translation is hard</vt:lpstr>
      <vt:lpstr>historical view</vt:lpstr>
      <vt:lpstr>Statistical MT</vt:lpstr>
      <vt:lpstr>Noisy channel</vt:lpstr>
      <vt:lpstr>Noisy channel MT</vt:lpstr>
      <vt:lpstr>Learning</vt:lpstr>
      <vt:lpstr>models of translation</vt:lpstr>
      <vt:lpstr>Alignment in translation</vt:lpstr>
      <vt:lpstr>Representing Alignment</vt:lpstr>
      <vt:lpstr>Cautionary note</vt:lpstr>
      <vt:lpstr>Estimating P(f|e)</vt:lpstr>
      <vt:lpstr>IBM model 1</vt:lpstr>
      <vt:lpstr>IBM Model 1</vt:lpstr>
      <vt:lpstr>Example IBM</vt:lpstr>
      <vt:lpstr>Incomplete data</vt:lpstr>
      <vt:lpstr>Estimating the MODEL</vt:lpstr>
      <vt:lpstr>EM for IBM1</vt:lpstr>
      <vt:lpstr>EM for IBM1: computing P(e|F)</vt:lpstr>
      <vt:lpstr>EM for IBM1: putting it together</vt:lpstr>
      <vt:lpstr>EM for IBM1: summary</vt:lpstr>
      <vt:lpstr>EM for IBM1 demonstration</vt:lpstr>
      <vt:lpstr>Modelling limitations</vt:lpstr>
      <vt:lpstr>other alignment models</vt:lpstr>
      <vt:lpstr>HMMs for alignment</vt:lpstr>
      <vt:lpstr>HMMs for alignment</vt:lpstr>
      <vt:lpstr>HMM for alignment cf tagging</vt:lpstr>
      <vt:lpstr>Training the HMM</vt:lpstr>
      <vt:lpstr>Decoding</vt:lpstr>
      <vt:lpstr>Summary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translation II</dc:title>
  <dc:creator>Trevor Anthony Cohn</dc:creator>
  <cp:lastModifiedBy>Trevor Anthony Cohn</cp:lastModifiedBy>
  <cp:revision>250</cp:revision>
  <cp:lastPrinted>2017-05-08T05:32:40Z</cp:lastPrinted>
  <dcterms:created xsi:type="dcterms:W3CDTF">2016-04-18T06:26:05Z</dcterms:created>
  <dcterms:modified xsi:type="dcterms:W3CDTF">2017-05-15T23:28:45Z</dcterms:modified>
</cp:coreProperties>
</file>