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tp://ftp.db.toronto.edu/dist/gh/Feng+Hirst-ACL-2012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DISCOURSE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7" y="772344"/>
            <a:ext cx="6998833" cy="25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using discourse markers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discourse markers (cue phrases) explicitly indicate relations</a:t>
            </a:r>
          </a:p>
          <a:p>
            <a:pPr lvl="1"/>
            <a:r>
              <a:rPr lang="en-AU" dirty="0" smtClean="0"/>
              <a:t>Some examples: </a:t>
            </a:r>
            <a:r>
              <a:rPr lang="en-AU" i="1" dirty="0"/>
              <a:t>a</a:t>
            </a:r>
            <a:r>
              <a:rPr lang="en-AU" i="1" dirty="0" smtClean="0"/>
              <a:t>lthough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, </a:t>
            </a:r>
            <a:r>
              <a:rPr lang="en-AU" i="1" dirty="0" smtClean="0"/>
              <a:t>for example</a:t>
            </a:r>
            <a:r>
              <a:rPr lang="en-AU" dirty="0" smtClean="0"/>
              <a:t>, </a:t>
            </a:r>
            <a:r>
              <a:rPr lang="en-AU" i="1" dirty="0" smtClean="0"/>
              <a:t>in other words</a:t>
            </a:r>
            <a:r>
              <a:rPr lang="en-AU" dirty="0" smtClean="0"/>
              <a:t>, </a:t>
            </a:r>
            <a:r>
              <a:rPr lang="en-AU" i="1" dirty="0"/>
              <a:t>s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i="1" dirty="0" smtClean="0"/>
              <a:t>because, in conclusion</a:t>
            </a:r>
            <a:r>
              <a:rPr lang="en-AU" dirty="0" smtClean="0"/>
              <a:t>,…</a:t>
            </a:r>
          </a:p>
          <a:p>
            <a:r>
              <a:rPr lang="en-AU" dirty="0" smtClean="0"/>
              <a:t>Can be used to build a simple rule-based parser</a:t>
            </a:r>
          </a:p>
          <a:p>
            <a:r>
              <a:rPr lang="en-AU" dirty="0" smtClean="0"/>
              <a:t>However, (another discourse marker!)</a:t>
            </a:r>
          </a:p>
          <a:p>
            <a:pPr lvl="1"/>
            <a:r>
              <a:rPr lang="en-AU" dirty="0" smtClean="0"/>
              <a:t>Many relations are not marked by discourse marker at all</a:t>
            </a:r>
          </a:p>
          <a:p>
            <a:pPr lvl="2"/>
            <a:r>
              <a:rPr lang="en-AU" dirty="0" smtClean="0"/>
              <a:t>Particularly at the supra-sentential level</a:t>
            </a:r>
          </a:p>
          <a:p>
            <a:pPr lvl="1"/>
            <a:r>
              <a:rPr lang="en-AU" dirty="0" smtClean="0"/>
              <a:t>Many important discourse markers (e.g. </a:t>
            </a:r>
            <a:r>
              <a:rPr lang="en-AU" i="1" dirty="0" smtClean="0"/>
              <a:t>and</a:t>
            </a:r>
            <a:r>
              <a:rPr lang="en-AU" dirty="0" smtClean="0"/>
              <a:t>) ambiguous</a:t>
            </a:r>
          </a:p>
          <a:p>
            <a:pPr lvl="2"/>
            <a:r>
              <a:rPr lang="en-AU" dirty="0" smtClean="0"/>
              <a:t>Sometimes not a discourse marker</a:t>
            </a:r>
          </a:p>
          <a:p>
            <a:pPr lvl="2"/>
            <a:r>
              <a:rPr lang="en-AU" dirty="0" smtClean="0"/>
              <a:t>Can signal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396454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Full-text 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Full CYK/chart discourse parsing of entire texts not practical</a:t>
            </a:r>
          </a:p>
          <a:p>
            <a:r>
              <a:rPr lang="en-AU" dirty="0" smtClean="0"/>
              <a:t>Most existing discourse parsers use a greedy approach</a:t>
            </a:r>
          </a:p>
          <a:p>
            <a:r>
              <a:rPr lang="en-AU" dirty="0" smtClean="0"/>
              <a:t>Steps:</a:t>
            </a:r>
          </a:p>
          <a:p>
            <a:pPr lvl="1"/>
            <a:r>
              <a:rPr lang="en-AU" dirty="0" smtClean="0"/>
              <a:t>First, segment into elementary DUs (EDUs)</a:t>
            </a:r>
          </a:p>
          <a:p>
            <a:pPr lvl="1"/>
            <a:r>
              <a:rPr lang="en-AU" dirty="0" smtClean="0"/>
              <a:t>Classify all adjacent EDUs as being same DU or not</a:t>
            </a:r>
          </a:p>
          <a:p>
            <a:pPr lvl="1"/>
            <a:r>
              <a:rPr lang="en-AU" dirty="0" smtClean="0"/>
              <a:t>Combine most probable into a single DU</a:t>
            </a:r>
          </a:p>
          <a:p>
            <a:pPr lvl="1"/>
            <a:r>
              <a:rPr lang="en-AU" dirty="0" smtClean="0"/>
              <a:t>Repeat until entire text is a single DU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9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 features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Discourse markers</a:t>
            </a:r>
          </a:p>
          <a:p>
            <a:r>
              <a:rPr lang="en-AU" dirty="0" smtClean="0"/>
              <a:t>Starting/ending </a:t>
            </a:r>
            <a:r>
              <a:rPr lang="en-AU" i="1" dirty="0" smtClean="0"/>
              <a:t>n-</a:t>
            </a:r>
            <a:r>
              <a:rPr lang="en-AU" dirty="0" smtClean="0"/>
              <a:t>grams</a:t>
            </a:r>
          </a:p>
          <a:p>
            <a:r>
              <a:rPr lang="en-AU" dirty="0" smtClean="0"/>
              <a:t>Location in the text</a:t>
            </a:r>
          </a:p>
          <a:p>
            <a:r>
              <a:rPr lang="en-AU" dirty="0" smtClean="0"/>
              <a:t>Syntax (POS, dependency arcs, CFG productions)</a:t>
            </a:r>
          </a:p>
          <a:p>
            <a:r>
              <a:rPr lang="en-AU" dirty="0" smtClean="0"/>
              <a:t>Lexical and distributional similarities</a:t>
            </a:r>
          </a:p>
          <a:p>
            <a:r>
              <a:rPr lang="en-AU" dirty="0" smtClean="0"/>
              <a:t>Discourse structure within DUs</a:t>
            </a:r>
          </a:p>
          <a:p>
            <a:r>
              <a:rPr lang="en-AU" dirty="0" smtClean="0"/>
              <a:t>Relations in adjoining DUs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949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identify Text structure?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Summarization</a:t>
            </a:r>
          </a:p>
          <a:p>
            <a:r>
              <a:rPr lang="en-AU" dirty="0" smtClean="0"/>
              <a:t>Sentiment analysis</a:t>
            </a:r>
          </a:p>
          <a:p>
            <a:r>
              <a:rPr lang="en-AU" dirty="0"/>
              <a:t>A</a:t>
            </a:r>
            <a:r>
              <a:rPr lang="en-AU" dirty="0" smtClean="0"/>
              <a:t>rgumentation</a:t>
            </a:r>
          </a:p>
          <a:p>
            <a:r>
              <a:rPr lang="en-AU" dirty="0" smtClean="0"/>
              <a:t>Authorship attribution</a:t>
            </a:r>
          </a:p>
          <a:p>
            <a:r>
              <a:rPr lang="en-AU" dirty="0" smtClean="0"/>
              <a:t>Essay scoring</a:t>
            </a:r>
          </a:p>
          <a:p>
            <a:r>
              <a:rPr lang="en-AU" dirty="0" smtClean="0"/>
              <a:t>Anaphor resolution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4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Anaphors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Anaphor</a:t>
            </a:r>
            <a:r>
              <a:rPr lang="en-AU" dirty="0" smtClean="0"/>
              <a:t>: linguistic expressions that refer back to earlier elements in the text</a:t>
            </a:r>
          </a:p>
          <a:p>
            <a:r>
              <a:rPr lang="en-AU" dirty="0" smtClean="0"/>
              <a:t>Anaphors have a </a:t>
            </a:r>
            <a:r>
              <a:rPr lang="en-AU" b="1" dirty="0" smtClean="0"/>
              <a:t>antecedent</a:t>
            </a:r>
            <a:r>
              <a:rPr lang="en-AU" dirty="0" smtClean="0"/>
              <a:t> in the discourse, often but not always a noun phrase</a:t>
            </a:r>
            <a:endParaRPr lang="en-AU" dirty="0"/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Yesterday</a:t>
            </a:r>
            <a:r>
              <a:rPr lang="en-AU" i="1" dirty="0">
                <a:solidFill>
                  <a:schemeClr val="bg1"/>
                </a:solidFill>
              </a:rPr>
              <a:t>, Ted was late for work.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</a:t>
            </a:r>
            <a:r>
              <a:rPr lang="en-AU" i="1" dirty="0">
                <a:solidFill>
                  <a:schemeClr val="bg1"/>
                </a:solidFill>
              </a:rPr>
              <a:t>all started when </a:t>
            </a:r>
            <a:r>
              <a:rPr lang="en-AU" i="1" dirty="0">
                <a:solidFill>
                  <a:srgbClr val="FF0000"/>
                </a:solidFill>
              </a:rPr>
              <a:t>his</a:t>
            </a:r>
            <a:r>
              <a:rPr lang="en-AU" i="1" dirty="0">
                <a:solidFill>
                  <a:schemeClr val="bg1"/>
                </a:solidFill>
              </a:rPr>
              <a:t> car wouldn’t start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endParaRPr lang="en-AU" i="1" dirty="0"/>
          </a:p>
          <a:p>
            <a:r>
              <a:rPr lang="en-AU" dirty="0" smtClean="0"/>
              <a:t>Pronouns are the most common anaphor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But there are various others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Demonstratives (</a:t>
            </a:r>
            <a:r>
              <a:rPr lang="en-AU" i="1" dirty="0" smtClean="0">
                <a:solidFill>
                  <a:schemeClr val="bg1"/>
                </a:solidFill>
              </a:rPr>
              <a:t>that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Definites</a:t>
            </a:r>
            <a:r>
              <a:rPr lang="en-AU" dirty="0" smtClean="0">
                <a:solidFill>
                  <a:schemeClr val="bg1"/>
                </a:solidFill>
              </a:rPr>
              <a:t> (</a:t>
            </a:r>
            <a:r>
              <a:rPr lang="en-AU" i="1" dirty="0" smtClean="0">
                <a:solidFill>
                  <a:schemeClr val="bg1"/>
                </a:solidFill>
              </a:rPr>
              <a:t>the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0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Antecedent Restrictions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Pronouns must agree in </a:t>
            </a:r>
            <a:r>
              <a:rPr lang="en-AU" i="1" dirty="0" smtClean="0"/>
              <a:t>number</a:t>
            </a:r>
            <a:r>
              <a:rPr lang="en-AU" dirty="0" smtClean="0"/>
              <a:t> with their antecedents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His </a:t>
            </a:r>
            <a:r>
              <a:rPr lang="en-AU" i="1" dirty="0" err="1" smtClean="0">
                <a:solidFill>
                  <a:srgbClr val="002060"/>
                </a:solidFill>
              </a:rPr>
              <a:t>coworkers</a:t>
            </a:r>
            <a:r>
              <a:rPr lang="en-AU" i="1" dirty="0" smtClean="0">
                <a:solidFill>
                  <a:srgbClr val="002060"/>
                </a:solidFill>
              </a:rPr>
              <a:t> </a:t>
            </a:r>
            <a:r>
              <a:rPr lang="en-AU" i="1" dirty="0" smtClean="0"/>
              <a:t>were leaving for lunch when </a:t>
            </a: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arrived. </a:t>
            </a:r>
            <a:r>
              <a:rPr lang="en-AU" i="1" dirty="0" smtClean="0">
                <a:solidFill>
                  <a:srgbClr val="FF0000"/>
                </a:solidFill>
              </a:rPr>
              <a:t>They</a:t>
            </a:r>
            <a:r>
              <a:rPr lang="en-AU" i="1" dirty="0" smtClean="0"/>
              <a:t> invited him, but he said no.</a:t>
            </a:r>
          </a:p>
          <a:p>
            <a:r>
              <a:rPr lang="en-AU" dirty="0" smtClean="0"/>
              <a:t>Pronouns must agree in </a:t>
            </a:r>
            <a:r>
              <a:rPr lang="en-AU" i="1" dirty="0" smtClean="0"/>
              <a:t>gender</a:t>
            </a:r>
            <a:r>
              <a:rPr lang="en-AU" dirty="0" smtClean="0"/>
              <a:t> with their antecedents</a:t>
            </a:r>
          </a:p>
          <a:p>
            <a:pPr marL="0" lvl="1" indent="0">
              <a:spcBef>
                <a:spcPts val="2600"/>
              </a:spcBef>
              <a:buNone/>
            </a:pPr>
            <a:r>
              <a:rPr lang="en-AU" sz="3400" i="1" dirty="0" smtClean="0">
                <a:solidFill>
                  <a:srgbClr val="002060"/>
                </a:solidFill>
              </a:rPr>
              <a:t>Sue</a:t>
            </a:r>
            <a:r>
              <a:rPr lang="en-AU" sz="3400" i="1" dirty="0" smtClean="0"/>
              <a:t> was </a:t>
            </a:r>
            <a:r>
              <a:rPr lang="en-AU" sz="3400" i="1" dirty="0"/>
              <a:t>leaving for lunch when </a:t>
            </a:r>
            <a:r>
              <a:rPr lang="en-AU" sz="3400" i="1" dirty="0">
                <a:solidFill>
                  <a:srgbClr val="002060"/>
                </a:solidFill>
              </a:rPr>
              <a:t>Ted</a:t>
            </a:r>
            <a:r>
              <a:rPr lang="en-AU" sz="3400" i="1" dirty="0"/>
              <a:t> arrived. </a:t>
            </a:r>
            <a:r>
              <a:rPr lang="en-AU" sz="3400" i="1" dirty="0" smtClean="0">
                <a:solidFill>
                  <a:srgbClr val="FF0000"/>
                </a:solidFill>
              </a:rPr>
              <a:t>She</a:t>
            </a:r>
            <a:r>
              <a:rPr lang="en-AU" sz="3400" i="1" dirty="0" smtClean="0"/>
              <a:t> </a:t>
            </a:r>
            <a:r>
              <a:rPr lang="en-AU" sz="3400" i="1" dirty="0"/>
              <a:t>invited him, but he said no</a:t>
            </a:r>
            <a:r>
              <a:rPr lang="en-AU" sz="3400" i="1" dirty="0" smtClean="0"/>
              <a:t>.</a:t>
            </a:r>
            <a:endParaRPr lang="en-AU" sz="3400" i="1" dirty="0"/>
          </a:p>
          <a:p>
            <a:r>
              <a:rPr lang="en-AU" dirty="0" smtClean="0"/>
              <a:t>Pronouns whose </a:t>
            </a:r>
            <a:r>
              <a:rPr lang="en-AU" dirty="0" err="1" smtClean="0"/>
              <a:t>antecendents</a:t>
            </a:r>
            <a:r>
              <a:rPr lang="en-AU" dirty="0" smtClean="0"/>
              <a:t> are the subject of the same syntactic clause must be reflexive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</a:t>
            </a:r>
            <a:r>
              <a:rPr lang="en-AU" i="1" dirty="0" smtClean="0"/>
              <a:t>.   </a:t>
            </a:r>
            <a:r>
              <a:rPr lang="en-AU" dirty="0" smtClean="0"/>
              <a:t>[</a:t>
            </a:r>
            <a:r>
              <a:rPr lang="en-AU" i="1" dirty="0" smtClean="0"/>
              <a:t>him</a:t>
            </a:r>
            <a:r>
              <a:rPr lang="en-AU" dirty="0" smtClean="0"/>
              <a:t> ≠ Ted]</a:t>
            </a:r>
            <a:br>
              <a:rPr lang="en-AU" dirty="0" smtClean="0"/>
            </a:b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himself</a:t>
            </a:r>
            <a:r>
              <a:rPr lang="en-AU" i="1" dirty="0" smtClean="0"/>
              <a:t>. </a:t>
            </a:r>
            <a:r>
              <a:rPr lang="en-AU" dirty="0" smtClean="0"/>
              <a:t>[</a:t>
            </a:r>
            <a:r>
              <a:rPr lang="en-AU" i="1" dirty="0" smtClean="0"/>
              <a:t>himself</a:t>
            </a:r>
            <a:r>
              <a:rPr lang="en-AU" dirty="0" smtClean="0"/>
              <a:t> = Ted]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051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Antecedent </a:t>
            </a:r>
            <a:r>
              <a:rPr lang="en-AU" dirty="0" smtClean="0"/>
              <a:t>Preferences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antecedent should satisfy the </a:t>
            </a:r>
            <a:r>
              <a:rPr lang="en-AU" dirty="0" err="1"/>
              <a:t>selectional</a:t>
            </a:r>
            <a:r>
              <a:rPr lang="en-AU" dirty="0"/>
              <a:t> preferences of the verb</a:t>
            </a:r>
          </a:p>
          <a:p>
            <a:r>
              <a:rPr lang="en-AU" dirty="0" smtClean="0"/>
              <a:t>The antecedents of pronouns should be recent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He waited </a:t>
            </a:r>
            <a:r>
              <a:rPr lang="en-AU" i="1" dirty="0">
                <a:solidFill>
                  <a:schemeClr val="bg1"/>
                </a:solidFill>
              </a:rPr>
              <a:t>for another 20 minutes, but </a:t>
            </a:r>
            <a:r>
              <a:rPr lang="en-AU" i="1" dirty="0">
                <a:solidFill>
                  <a:srgbClr val="0070C0"/>
                </a:solidFill>
              </a:rPr>
              <a:t>the tram </a:t>
            </a:r>
            <a:r>
              <a:rPr lang="en-AU" i="1" dirty="0">
                <a:solidFill>
                  <a:schemeClr val="bg1"/>
                </a:solidFill>
              </a:rPr>
              <a:t>didn’t come. </a:t>
            </a:r>
            <a:r>
              <a:rPr lang="en-AU" i="1" dirty="0" smtClean="0">
                <a:solidFill>
                  <a:schemeClr val="bg1"/>
                </a:solidFill>
              </a:rPr>
              <a:t>So </a:t>
            </a:r>
            <a:r>
              <a:rPr lang="en-AU" i="1" dirty="0">
                <a:solidFill>
                  <a:schemeClr val="bg1"/>
                </a:solidFill>
              </a:rPr>
              <a:t>he walked home and got </a:t>
            </a:r>
            <a:r>
              <a:rPr lang="en-AU" i="1" dirty="0">
                <a:solidFill>
                  <a:srgbClr val="0070C0"/>
                </a:solidFill>
              </a:rPr>
              <a:t>his bike </a:t>
            </a:r>
            <a:r>
              <a:rPr lang="en-AU" i="1" dirty="0">
                <a:solidFill>
                  <a:schemeClr val="bg1"/>
                </a:solidFill>
              </a:rPr>
              <a:t>out of </a:t>
            </a:r>
            <a:r>
              <a:rPr lang="en-AU" i="1" dirty="0">
                <a:solidFill>
                  <a:srgbClr val="0070C0"/>
                </a:solidFill>
              </a:rPr>
              <a:t>the garage</a:t>
            </a:r>
            <a:r>
              <a:rPr lang="en-AU" i="1" dirty="0" smtClean="0">
                <a:solidFill>
                  <a:schemeClr val="bg1"/>
                </a:solidFill>
              </a:rPr>
              <a:t>. He started riding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to work.</a:t>
            </a:r>
            <a:endParaRPr lang="en-AU" i="1" dirty="0"/>
          </a:p>
          <a:p>
            <a:r>
              <a:rPr lang="en-AU" dirty="0"/>
              <a:t>The antecedent </a:t>
            </a:r>
            <a:r>
              <a:rPr lang="en-AU" dirty="0" smtClean="0"/>
              <a:t>should be salient, as determined by grammatical position</a:t>
            </a:r>
          </a:p>
          <a:p>
            <a:pPr lvl="1"/>
            <a:r>
              <a:rPr lang="en-AU" dirty="0" smtClean="0"/>
              <a:t>Subject &gt; object &gt; argument of preposition</a:t>
            </a:r>
            <a:endParaRPr lang="en-AU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usually rode to work with </a:t>
            </a:r>
            <a:r>
              <a:rPr lang="en-AU" i="1" dirty="0" smtClean="0">
                <a:solidFill>
                  <a:srgbClr val="0070C0"/>
                </a:solidFill>
              </a:rPr>
              <a:t>Bill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C00000"/>
                </a:solidFill>
              </a:rPr>
              <a:t>He</a:t>
            </a:r>
            <a:r>
              <a:rPr lang="en-AU" i="1" dirty="0" smtClean="0"/>
              <a:t> was never late.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644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Idea: at any given moment, discourse is focused on a single entity, the </a:t>
            </a:r>
            <a:r>
              <a:rPr lang="en-AU" dirty="0" err="1" smtClean="0"/>
              <a:t>center</a:t>
            </a:r>
            <a:endParaRPr lang="en-AU" dirty="0"/>
          </a:p>
          <a:p>
            <a:r>
              <a:rPr lang="en-AU" dirty="0" smtClean="0"/>
              <a:t>Goal: assign pronoun to antecedents in a manner which avoids “rough” shifts in the </a:t>
            </a:r>
            <a:r>
              <a:rPr lang="en-AU" dirty="0" err="1" smtClean="0"/>
              <a:t>center</a:t>
            </a:r>
            <a:endParaRPr lang="en-AU" dirty="0" smtClean="0"/>
          </a:p>
          <a:p>
            <a:r>
              <a:rPr lang="en-AU" dirty="0" smtClean="0"/>
              <a:t>Definitions: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list of entities of U</a:t>
            </a:r>
            <a:r>
              <a:rPr lang="en-AU" baseline="-25000" dirty="0"/>
              <a:t>n</a:t>
            </a:r>
            <a:r>
              <a:rPr lang="en-AU" dirty="0" smtClean="0"/>
              <a:t>, ordered by salience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backward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/>
              <a:t>n</a:t>
            </a:r>
            <a:r>
              <a:rPr lang="en-AU" dirty="0" smtClean="0"/>
              <a:t>, highest ranked entity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n-1</a:t>
            </a:r>
            <a:r>
              <a:rPr lang="en-AU" dirty="0" smtClean="0"/>
              <a:t>) that appears in </a:t>
            </a:r>
            <a:r>
              <a:rPr lang="en-AU" dirty="0" err="1" smtClean="0"/>
              <a:t>C</a:t>
            </a:r>
            <a:r>
              <a:rPr lang="en-AU" baseline="-25000" dirty="0" err="1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</a:t>
            </a:r>
            <a:endParaRPr lang="en-AU" dirty="0" smtClean="0"/>
          </a:p>
          <a:p>
            <a:pPr lvl="1"/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forward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 smtClean="0"/>
              <a:t>n</a:t>
            </a:r>
            <a:r>
              <a:rPr lang="en-AU" dirty="0" smtClean="0"/>
              <a:t>, highest ranked entity of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/>
              <a:t>)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32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centering</a:t>
            </a:r>
            <a:r>
              <a:rPr lang="en-AU" dirty="0"/>
              <a:t>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some entity in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n-1</a:t>
            </a:r>
            <a:r>
              <a:rPr lang="en-AU" dirty="0"/>
              <a:t>) </a:t>
            </a:r>
            <a:r>
              <a:rPr lang="en-AU" dirty="0" smtClean="0"/>
              <a:t>is </a:t>
            </a:r>
            <a:r>
              <a:rPr lang="en-AU" dirty="0"/>
              <a:t>realized </a:t>
            </a:r>
            <a:r>
              <a:rPr lang="en-AU" dirty="0" smtClean="0"/>
              <a:t>as </a:t>
            </a:r>
            <a:r>
              <a:rPr lang="en-AU" dirty="0"/>
              <a:t>a </a:t>
            </a:r>
            <a:r>
              <a:rPr lang="en-AU" dirty="0" smtClean="0"/>
              <a:t>pronoun in </a:t>
            </a:r>
            <a:r>
              <a:rPr lang="en-AU" dirty="0"/>
              <a:t>U</a:t>
            </a:r>
            <a:r>
              <a:rPr lang="en-AU" baseline="-25000" dirty="0"/>
              <a:t>n</a:t>
            </a:r>
            <a:r>
              <a:rPr lang="en-AU" dirty="0" smtClean="0"/>
              <a:t>, </a:t>
            </a:r>
            <a:r>
              <a:rPr lang="en-AU" dirty="0"/>
              <a:t>then </a:t>
            </a:r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must </a:t>
            </a:r>
            <a:r>
              <a:rPr lang="en-AU" dirty="0"/>
              <a:t>be </a:t>
            </a:r>
            <a:r>
              <a:rPr lang="en-AU" dirty="0" smtClean="0"/>
              <a:t>realized as a pronoun.</a:t>
            </a:r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Ted</a:t>
            </a:r>
            <a:r>
              <a:rPr lang="en-AU" i="1" dirty="0"/>
              <a:t> worked in the CBD. </a:t>
            </a:r>
            <a:r>
              <a:rPr lang="en-AU" i="1" dirty="0">
                <a:solidFill>
                  <a:srgbClr val="FF0000"/>
                </a:solidFill>
              </a:rPr>
              <a:t>He</a:t>
            </a:r>
            <a:r>
              <a:rPr lang="en-AU" i="1" dirty="0"/>
              <a:t> usually 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 smtClean="0"/>
              <a:t/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</a:t>
            </a:r>
            <a:r>
              <a:rPr lang="en-AU" i="1" dirty="0" smtClean="0"/>
              <a:t>He had a nicer car than Ted.</a:t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Bill had a nicer car than </a:t>
            </a:r>
            <a:r>
              <a:rPr lang="en-AU" dirty="0">
                <a:solidFill>
                  <a:schemeClr val="bg1"/>
                </a:solidFill>
                <a:sym typeface="Wingdings"/>
              </a:rPr>
              <a:t>T</a:t>
            </a:r>
            <a:r>
              <a:rPr lang="en-AU" dirty="0" smtClean="0">
                <a:solidFill>
                  <a:schemeClr val="bg1"/>
                </a:solidFill>
                <a:sym typeface="Wingdings"/>
              </a:rPr>
              <a:t>ed.</a:t>
            </a:r>
            <a:endParaRPr lang="en-AU" i="1" dirty="0" smtClean="0"/>
          </a:p>
          <a:p>
            <a:r>
              <a:rPr lang="en-AU" dirty="0" smtClean="0"/>
              <a:t>Prefer assignments of pronouns where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n+1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worked in the CBD. </a:t>
            </a:r>
            <a:r>
              <a:rPr lang="en-AU" i="1" dirty="0" smtClean="0">
                <a:solidFill>
                  <a:srgbClr val="FF0000"/>
                </a:solidFill>
              </a:rPr>
              <a:t>He</a:t>
            </a:r>
            <a:r>
              <a:rPr lang="en-AU" i="1" dirty="0" smtClean="0"/>
              <a:t> usually </a:t>
            </a:r>
            <a:r>
              <a:rPr lang="en-AU" i="1" dirty="0"/>
              <a:t>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>
                <a:solidFill>
                  <a:srgbClr val="C00000"/>
                </a:solidFill>
              </a:rPr>
              <a:t>He</a:t>
            </a:r>
            <a:r>
              <a:rPr lang="en-AU" i="1" dirty="0"/>
              <a:t> was never late.</a:t>
            </a:r>
          </a:p>
          <a:p>
            <a:r>
              <a:rPr lang="en-AU" dirty="0" smtClean="0"/>
              <a:t>Otherwise, prefer  </a:t>
            </a:r>
            <a:r>
              <a:rPr lang="en-AU" dirty="0" err="1" smtClean="0"/>
              <a:t>C</a:t>
            </a:r>
            <a:r>
              <a:rPr lang="en-AU" baseline="-25000" dirty="0" err="1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= </a:t>
            </a:r>
            <a:r>
              <a:rPr lang="en-AU" dirty="0" err="1" smtClean="0"/>
              <a:t>C</a:t>
            </a:r>
            <a:r>
              <a:rPr lang="en-AU" baseline="-25000" dirty="0" err="1"/>
              <a:t>p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The tram </a:t>
            </a:r>
            <a:r>
              <a:rPr lang="en-AU" i="1" dirty="0" smtClean="0"/>
              <a:t>didn’t come. </a:t>
            </a: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went back to get </a:t>
            </a:r>
            <a:r>
              <a:rPr lang="en-AU" i="1" dirty="0" smtClean="0">
                <a:solidFill>
                  <a:srgbClr val="0070C0"/>
                </a:solidFill>
              </a:rPr>
              <a:t>his bike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/>
              <a:t> had a flat tire.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948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a binary classifier for </a:t>
            </a:r>
            <a:r>
              <a:rPr lang="en-AU" dirty="0" smtClean="0"/>
              <a:t>anaphor/antecedent </a:t>
            </a:r>
            <a:r>
              <a:rPr lang="en-AU" dirty="0"/>
              <a:t>pairs</a:t>
            </a:r>
          </a:p>
          <a:p>
            <a:pPr lvl="1"/>
            <a:r>
              <a:rPr lang="en-AU" dirty="0" smtClean="0"/>
              <a:t>Use confidence values to </a:t>
            </a:r>
            <a:r>
              <a:rPr lang="en-AU" dirty="0"/>
              <a:t>optimize </a:t>
            </a:r>
            <a:r>
              <a:rPr lang="en-AU" dirty="0" smtClean="0"/>
              <a:t>globally</a:t>
            </a:r>
          </a:p>
          <a:p>
            <a:r>
              <a:rPr lang="en-AU" dirty="0" smtClean="0"/>
              <a:t>Convert restrictions and preferences into features</a:t>
            </a:r>
          </a:p>
          <a:p>
            <a:pPr lvl="1"/>
            <a:r>
              <a:rPr lang="en-AU" dirty="0" smtClean="0"/>
              <a:t>Binary features for number/gender compatibility</a:t>
            </a:r>
          </a:p>
          <a:p>
            <a:pPr lvl="1"/>
            <a:r>
              <a:rPr lang="en-AU" dirty="0" smtClean="0"/>
              <a:t>Include features about type of antecedent</a:t>
            </a:r>
            <a:endParaRPr lang="en-AU" dirty="0"/>
          </a:p>
          <a:p>
            <a:r>
              <a:rPr lang="en-AU" dirty="0" smtClean="0"/>
              <a:t>With enough data, can approximate 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</a:p>
          <a:p>
            <a:r>
              <a:rPr lang="en-AU" dirty="0" smtClean="0"/>
              <a:t>But also easy to include features which indicate tendencies, rather than rules</a:t>
            </a:r>
          </a:p>
          <a:p>
            <a:pPr lvl="1"/>
            <a:r>
              <a:rPr lang="en-AU" dirty="0" smtClean="0"/>
              <a:t>Like repetition, parallelism</a:t>
            </a:r>
          </a:p>
        </p:txBody>
      </p:sp>
    </p:spTree>
    <p:extLst>
      <p:ext uri="{BB962C8B-B14F-4D97-AF65-F5344CB8AC3E}">
        <p14:creationId xmlns:p14="http://schemas.microsoft.com/office/powerpoint/2010/main" val="334188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the sentence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Discourse</a:t>
            </a:r>
            <a:r>
              <a:rPr lang="en-AU" dirty="0" smtClean="0"/>
              <a:t>: a coherent, structured group of sentences (utterances)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Yesterday, Ted was late for work. </a:t>
            </a:r>
            <a:r>
              <a:rPr lang="en-AU" dirty="0" smtClean="0"/>
              <a:t>[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all started when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 smtClean="0"/>
              <a:t> wouldn’t </a:t>
            </a:r>
            <a:r>
              <a:rPr lang="en-AU" dirty="0" smtClean="0">
                <a:solidFill>
                  <a:srgbClr val="0070C0"/>
                </a:solidFill>
              </a:rPr>
              <a:t>start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first tried to </a:t>
            </a:r>
            <a:r>
              <a:rPr lang="en-AU" dirty="0" smtClean="0">
                <a:solidFill>
                  <a:srgbClr val="0070C0"/>
                </a:solidFill>
              </a:rPr>
              <a:t>jump start 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with a neighbour’s help, but </a:t>
            </a:r>
            <a:r>
              <a:rPr lang="en-AU" dirty="0" smtClean="0">
                <a:solidFill>
                  <a:schemeClr val="accent5"/>
                </a:solidFill>
              </a:rPr>
              <a:t>that</a:t>
            </a:r>
            <a:r>
              <a:rPr lang="en-AU" dirty="0" smtClean="0"/>
              <a:t> didn’t work.] [So</a:t>
            </a:r>
            <a:r>
              <a:rPr lang="en-AU" dirty="0" smtClean="0">
                <a:solidFill>
                  <a:schemeClr val="accent5"/>
                </a:solidFill>
              </a:rPr>
              <a:t> he </a:t>
            </a:r>
            <a:r>
              <a:rPr lang="en-AU" dirty="0" smtClean="0"/>
              <a:t>decided to take </a:t>
            </a:r>
            <a:r>
              <a:rPr lang="en-AU" dirty="0" smtClean="0">
                <a:solidFill>
                  <a:srgbClr val="0070C0"/>
                </a:solidFill>
              </a:rPr>
              <a:t>public transit</a:t>
            </a:r>
            <a:r>
              <a:rPr lang="en-AU" dirty="0" smtClean="0"/>
              <a:t>.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walked 15 minutes to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tram stop</a:t>
            </a:r>
            <a:r>
              <a:rPr lang="en-AU" dirty="0" smtClean="0"/>
              <a:t>. Then he waited for another 20 minutes, but the </a:t>
            </a:r>
            <a:r>
              <a:rPr lang="en-AU" dirty="0" smtClean="0">
                <a:solidFill>
                  <a:srgbClr val="0070C0"/>
                </a:solidFill>
              </a:rPr>
              <a:t>tram</a:t>
            </a:r>
            <a:r>
              <a:rPr lang="en-AU" dirty="0" smtClean="0"/>
              <a:t> didn’t come. The </a:t>
            </a:r>
            <a:r>
              <a:rPr lang="en-AU" dirty="0" smtClean="0">
                <a:solidFill>
                  <a:srgbClr val="0070C0"/>
                </a:solidFill>
              </a:rPr>
              <a:t>tram drivers </a:t>
            </a:r>
            <a:r>
              <a:rPr lang="en-AU" dirty="0" smtClean="0"/>
              <a:t>were on strike </a:t>
            </a:r>
            <a:r>
              <a:rPr lang="en-AU" dirty="0" smtClean="0">
                <a:solidFill>
                  <a:schemeClr val="accent5"/>
                </a:solidFill>
              </a:rPr>
              <a:t>that morning</a:t>
            </a:r>
            <a:r>
              <a:rPr lang="en-AU" dirty="0" smtClean="0"/>
              <a:t>.] [ So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walked</a:t>
            </a:r>
            <a:r>
              <a:rPr lang="en-AU" dirty="0" smtClean="0"/>
              <a:t> home and got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out of </a:t>
            </a:r>
            <a:r>
              <a:rPr lang="en-AU" dirty="0" smtClean="0">
                <a:solidFill>
                  <a:schemeClr val="accent5"/>
                </a:solidFill>
              </a:rPr>
              <a:t>the garage</a:t>
            </a:r>
            <a:r>
              <a:rPr lang="en-AU" dirty="0" smtClean="0"/>
              <a:t>. He started </a:t>
            </a:r>
            <a:r>
              <a:rPr lang="en-AU" dirty="0" smtClean="0">
                <a:solidFill>
                  <a:srgbClr val="0070C0"/>
                </a:solidFill>
              </a:rPr>
              <a:t>riding</a:t>
            </a:r>
            <a:r>
              <a:rPr lang="en-AU" dirty="0" smtClean="0"/>
              <a:t> but quickly discovered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had a </a:t>
            </a:r>
            <a:r>
              <a:rPr lang="en-AU" dirty="0" smtClean="0">
                <a:solidFill>
                  <a:srgbClr val="0070C0"/>
                </a:solidFill>
              </a:rPr>
              <a:t>flat tire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walked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back home.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looked around but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wife had cleaned </a:t>
            </a:r>
            <a:r>
              <a:rPr lang="en-AU" dirty="0" smtClean="0">
                <a:solidFill>
                  <a:schemeClr val="bg1"/>
                </a:solidFill>
              </a:rPr>
              <a:t>the garage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couldn’t find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bike pump</a:t>
            </a:r>
            <a:r>
              <a:rPr lang="en-AU" dirty="0" smtClean="0"/>
              <a:t>.] He started </a:t>
            </a:r>
            <a:r>
              <a:rPr lang="en-AU" dirty="0" smtClean="0">
                <a:solidFill>
                  <a:srgbClr val="0070C0"/>
                </a:solidFill>
              </a:rPr>
              <a:t>walking</a:t>
            </a:r>
            <a:r>
              <a:rPr lang="en-AU" dirty="0" smtClean="0"/>
              <a:t>, and didn’t arrive until lunchtime.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 for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Essential for proper semantic analysis</a:t>
            </a:r>
          </a:p>
          <a:p>
            <a:pPr lvl="1"/>
            <a:r>
              <a:rPr lang="en-AU" dirty="0" smtClean="0"/>
              <a:t>Very useful for reading comprehension QA!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Ted’s car broke down. So he went over to Bill’s house to borrow his car. Bill said that was fine.</a:t>
            </a:r>
            <a:endParaRPr lang="en-AU" i="1" dirty="0"/>
          </a:p>
          <a:p>
            <a:pPr marL="0" indent="0">
              <a:buNone/>
            </a:pPr>
            <a:r>
              <a:rPr lang="en-AU" i="1" dirty="0" smtClean="0"/>
              <a:t>Who borrowed a car?</a:t>
            </a:r>
          </a:p>
        </p:txBody>
      </p:sp>
    </p:spTree>
    <p:extLst>
      <p:ext uri="{BB962C8B-B14F-4D97-AF65-F5344CB8AC3E}">
        <p14:creationId xmlns:p14="http://schemas.microsoft.com/office/powerpoint/2010/main" val="2700324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many tasks, the larger context of language is important</a:t>
            </a:r>
          </a:p>
          <a:p>
            <a:r>
              <a:rPr lang="en-AU" dirty="0"/>
              <a:t>T</a:t>
            </a:r>
            <a:r>
              <a:rPr lang="en-AU" dirty="0" smtClean="0"/>
              <a:t>raditional NLP has been sentence-focused, but that is beginning to change…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791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J&amp;M2, </a:t>
            </a:r>
            <a:r>
              <a:rPr lang="en-AU" dirty="0" err="1" smtClean="0"/>
              <a:t>Ch</a:t>
            </a:r>
            <a:r>
              <a:rPr lang="en-AU" dirty="0" smtClean="0"/>
              <a:t> 21.1-21.3 , 21.5-21.6</a:t>
            </a:r>
          </a:p>
          <a:p>
            <a:r>
              <a:rPr lang="en-AU" dirty="0">
                <a:hlinkClick r:id="rId2"/>
              </a:rPr>
              <a:t>Text-level Discourse Parsing with Rich Linguistic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Key discourse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r>
              <a:rPr lang="en-AU" dirty="0" smtClean="0"/>
              <a:t>Discourse parsing</a:t>
            </a:r>
          </a:p>
          <a:p>
            <a:r>
              <a:rPr lang="en-AU" dirty="0" smtClean="0"/>
              <a:t>Anaphor resolution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08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Assumption: text can be divided into a number of discrete, contiguous sections</a:t>
            </a:r>
          </a:p>
          <a:p>
            <a:r>
              <a:rPr lang="en-AU" dirty="0" smtClean="0"/>
              <a:t>Task: classifying whether a boundary exists between any two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63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unsupervised approach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TextTiling algorithm: looking for points of low lexical cohesion</a:t>
                </a:r>
              </a:p>
              <a:p>
                <a:r>
                  <a:rPr lang="en-AU" dirty="0" smtClean="0"/>
                  <a:t>For each sentence gap:</a:t>
                </a:r>
              </a:p>
              <a:p>
                <a:pPr lvl="1"/>
                <a:r>
                  <a:rPr lang="en-AU" dirty="0" smtClean="0"/>
                  <a:t>Create two BOW vectors consisting of words from </a:t>
                </a:r>
                <a:r>
                  <a:rPr lang="en-AU" i="1" dirty="0" smtClean="0"/>
                  <a:t>k</a:t>
                </a:r>
                <a:r>
                  <a:rPr lang="en-AU" dirty="0" smtClean="0"/>
                  <a:t> sentences on either side of gap</a:t>
                </a:r>
              </a:p>
              <a:p>
                <a:pPr lvl="1"/>
                <a:r>
                  <a:rPr lang="en-AU" dirty="0" smtClean="0"/>
                  <a:t>Use cosine to get a similarity score (</a:t>
                </a:r>
                <a:r>
                  <a:rPr lang="en-AU" i="1" dirty="0" smtClean="0"/>
                  <a:t>sim</a:t>
                </a:r>
                <a:r>
                  <a:rPr lang="en-AU" dirty="0" smtClean="0"/>
                  <a:t>) for two vectors</a:t>
                </a:r>
              </a:p>
              <a:p>
                <a:pPr lvl="1"/>
                <a:r>
                  <a:rPr lang="en-AU" dirty="0" smtClean="0"/>
                  <a:t>For gap </a:t>
                </a:r>
                <a:r>
                  <a:rPr lang="en-AU" i="1" dirty="0" err="1" smtClean="0"/>
                  <a:t>i</a:t>
                </a:r>
                <a:r>
                  <a:rPr lang="en-AU" i="1" dirty="0" smtClean="0"/>
                  <a:t>, </a:t>
                </a:r>
                <a:r>
                  <a:rPr lang="en-AU" dirty="0" smtClean="0"/>
                  <a:t>calculate a depth score, insert boundaries when depth is greater than some threshold</a:t>
                </a:r>
                <a:endParaRPr lang="en-AU" i="1" dirty="0" smtClean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𝑑𝑒𝑝𝑡h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/>
                              </a:rPr>
                              <m:t>gap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) 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0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Tiling example (k=2)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84" y="1472430"/>
            <a:ext cx="10348788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walked 15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 to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stop.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Then </a:t>
            </a:r>
            <a:r>
              <a:rPr lang="en-AU" dirty="0">
                <a:solidFill>
                  <a:schemeClr val="bg1"/>
                </a:solidFill>
              </a:rPr>
              <a:t>he waited for another 20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, but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 </a:t>
            </a:r>
            <a:r>
              <a:rPr lang="en-AU" dirty="0">
                <a:solidFill>
                  <a:schemeClr val="bg1"/>
                </a:solidFill>
              </a:rPr>
              <a:t>he walked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>
                <a:solidFill>
                  <a:schemeClr val="bg1"/>
                </a:solidFill>
              </a:rPr>
              <a:t> and got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out of 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started riding but quickly </a:t>
            </a:r>
            <a:r>
              <a:rPr lang="en-AU" dirty="0" smtClean="0">
                <a:solidFill>
                  <a:schemeClr val="bg1"/>
                </a:solidFill>
              </a:rPr>
              <a:t>discovered he </a:t>
            </a:r>
            <a:r>
              <a:rPr lang="en-AU" dirty="0">
                <a:solidFill>
                  <a:schemeClr val="bg1"/>
                </a:solidFill>
              </a:rPr>
              <a:t>had a flat </a:t>
            </a:r>
            <a:r>
              <a:rPr lang="en-AU" dirty="0" smtClean="0">
                <a:solidFill>
                  <a:srgbClr val="00B050"/>
                </a:solidFill>
              </a:rPr>
              <a:t>tire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walked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back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</a:t>
            </a:r>
            <a:r>
              <a:rPr lang="en-AU" dirty="0"/>
              <a:t>looked around but </a:t>
            </a:r>
            <a:r>
              <a:rPr lang="en-AU" dirty="0">
                <a:solidFill>
                  <a:schemeClr val="bg1"/>
                </a:solidFill>
              </a:rPr>
              <a:t>his </a:t>
            </a:r>
            <a:r>
              <a:rPr lang="en-AU" dirty="0"/>
              <a:t>wife had cleaned </a:t>
            </a:r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and </a:t>
            </a:r>
            <a:r>
              <a:rPr lang="en-AU" dirty="0">
                <a:solidFill>
                  <a:schemeClr val="bg2"/>
                </a:solidFill>
              </a:rPr>
              <a:t>he </a:t>
            </a:r>
            <a:r>
              <a:rPr lang="en-AU" dirty="0"/>
              <a:t>couldn’t find </a:t>
            </a:r>
            <a:r>
              <a:rPr lang="en-AU" dirty="0">
                <a:solidFill>
                  <a:schemeClr val="bg2"/>
                </a:solidFill>
              </a:rPr>
              <a:t>the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rgbClr val="C00000"/>
                </a:solidFill>
              </a:rPr>
              <a:t>bike </a:t>
            </a:r>
            <a:r>
              <a:rPr lang="en-AU" dirty="0">
                <a:solidFill>
                  <a:schemeClr val="bg2"/>
                </a:solidFill>
              </a:rPr>
              <a:t>pump</a:t>
            </a:r>
            <a:r>
              <a:rPr lang="en-AU" dirty="0" smtClean="0"/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0280" y="4444752"/>
            <a:ext cx="974276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65696" y="1636440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3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6" y="3004592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6" y="3940696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0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6" y="5249227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96" y="6617379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4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96" y="7553483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5902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 data from easy sources (documents with paragraphs)</a:t>
            </a:r>
          </a:p>
          <a:p>
            <a:r>
              <a:rPr lang="en-AU" dirty="0" smtClean="0"/>
              <a:t>Apply a binary classifier to identify boundaries</a:t>
            </a:r>
          </a:p>
          <a:p>
            <a:r>
              <a:rPr lang="en-AU" dirty="0" smtClean="0"/>
              <a:t>Or use sequential classifiers</a:t>
            </a:r>
          </a:p>
          <a:p>
            <a:pPr lvl="1"/>
            <a:r>
              <a:rPr lang="en-AU" dirty="0" smtClean="0"/>
              <a:t>Potentially include classification of section types (introduction, conclusion, etc.)</a:t>
            </a:r>
          </a:p>
          <a:p>
            <a:r>
              <a:rPr lang="en-AU" dirty="0" smtClean="0"/>
              <a:t>Integrate a wider range of features, including</a:t>
            </a:r>
          </a:p>
          <a:p>
            <a:pPr lvl="1"/>
            <a:r>
              <a:rPr lang="en-AU" dirty="0" smtClean="0"/>
              <a:t>distributional semantics</a:t>
            </a:r>
          </a:p>
          <a:p>
            <a:pPr lvl="1"/>
            <a:r>
              <a:rPr lang="en-AU" dirty="0" err="1" smtClean="0"/>
              <a:t>coreference</a:t>
            </a:r>
            <a:r>
              <a:rPr lang="en-AU" dirty="0" smtClean="0"/>
              <a:t> cues</a:t>
            </a:r>
          </a:p>
          <a:p>
            <a:pPr lvl="1"/>
            <a:r>
              <a:rPr lang="en-AU" dirty="0" smtClean="0"/>
              <a:t>discourse markers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0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proper discourse must be coherent</a:t>
            </a:r>
          </a:p>
          <a:p>
            <a:pPr marL="0" indent="0">
              <a:buNone/>
            </a:pPr>
            <a:r>
              <a:rPr lang="en-AU" i="1" dirty="0">
                <a:solidFill>
                  <a:schemeClr val="bg1"/>
                </a:solidFill>
              </a:rPr>
              <a:t>Then he waited for another 20 minutes, but the tram didn’t come. </a:t>
            </a:r>
            <a:endParaRPr lang="en-AU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  <a:sym typeface="Wingdings"/>
              </a:rPr>
              <a:t></a:t>
            </a:r>
            <a:r>
              <a:rPr lang="en-AU" i="1" dirty="0" smtClean="0">
                <a:solidFill>
                  <a:schemeClr val="bg1"/>
                </a:solidFill>
              </a:rPr>
              <a:t>The </a:t>
            </a:r>
            <a:r>
              <a:rPr lang="en-AU" i="1" dirty="0">
                <a:solidFill>
                  <a:schemeClr val="bg1"/>
                </a:solidFill>
              </a:rPr>
              <a:t>tram drivers were on strike that morning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 </a:t>
            </a:r>
            <a:r>
              <a:rPr lang="en-AU" i="1" dirty="0" smtClean="0">
                <a:solidFill>
                  <a:schemeClr val="bg1"/>
                </a:solidFill>
                <a:sym typeface="Wingdings"/>
              </a:rPr>
              <a:t>His bike had a flat tire.</a:t>
            </a:r>
            <a:endParaRPr lang="en-AU" i="1" dirty="0" smtClean="0"/>
          </a:p>
          <a:p>
            <a:r>
              <a:rPr lang="en-AU" dirty="0" smtClean="0"/>
              <a:t>Discourse units (DUs) are related by specific coherence relations</a:t>
            </a:r>
          </a:p>
          <a:p>
            <a:r>
              <a:rPr lang="en-AU" dirty="0" smtClean="0"/>
              <a:t>Two related DUs form a new DUs</a:t>
            </a:r>
          </a:p>
          <a:p>
            <a:r>
              <a:rPr lang="en-AU" dirty="0" smtClean="0"/>
              <a:t>All DUs in a coherent discourse must be related</a:t>
            </a:r>
          </a:p>
          <a:p>
            <a:r>
              <a:rPr lang="en-AU" dirty="0" smtClean="0"/>
              <a:t>A discourse will form a tree, which can be parsed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  <a:p>
            <a:pPr marL="4445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289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RST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724672"/>
            <a:ext cx="1252681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RST= Rhetorical Structure Theory</a:t>
            </a:r>
          </a:p>
          <a:p>
            <a:pPr marL="0" indent="0">
              <a:buNone/>
            </a:pPr>
            <a:r>
              <a:rPr lang="en-AU" dirty="0" smtClean="0"/>
              <a:t>23 relations, most with a </a:t>
            </a:r>
            <a:r>
              <a:rPr lang="en-AU" i="1" dirty="0" smtClean="0"/>
              <a:t>nucleus </a:t>
            </a:r>
            <a:r>
              <a:rPr lang="en-AU" dirty="0" smtClean="0"/>
              <a:t>and</a:t>
            </a:r>
            <a:r>
              <a:rPr lang="en-AU" i="1" dirty="0" smtClean="0"/>
              <a:t> satellite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3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</TotalTime>
  <Words>1190</Words>
  <Application>Microsoft Office PowerPoint</Application>
  <PresentationFormat>Custom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DISCOURSE</vt:lpstr>
      <vt:lpstr>Beyond the sentence</vt:lpstr>
      <vt:lpstr>Three Key discourse tasks</vt:lpstr>
      <vt:lpstr>Discourse segmentation</vt:lpstr>
      <vt:lpstr>An unsupervised approach</vt:lpstr>
      <vt:lpstr>Text Tiling example (k=2)</vt:lpstr>
      <vt:lpstr>Supervised discourse segmentation</vt:lpstr>
      <vt:lpstr>Discourse parsing</vt:lpstr>
      <vt:lpstr>An RST Tree</vt:lpstr>
      <vt:lpstr>Parsing using discourse markers</vt:lpstr>
      <vt:lpstr>Full-text Discourse Parsing</vt:lpstr>
      <vt:lpstr>Discourse parsing features</vt:lpstr>
      <vt:lpstr>Why identify Text structure?</vt:lpstr>
      <vt:lpstr>Anaphors</vt:lpstr>
      <vt:lpstr>Antecedent Restrictions</vt:lpstr>
      <vt:lpstr>Antecedent Preferences</vt:lpstr>
      <vt:lpstr>The centering Algorithm</vt:lpstr>
      <vt:lpstr>The centering Algorithm</vt:lpstr>
      <vt:lpstr>Supervised anaphor resolution</vt:lpstr>
      <vt:lpstr>Motivation for Anaphor resolution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</dc:title>
  <dc:creator>Julian Arthur Brooke</dc:creator>
  <cp:lastModifiedBy>Julian Arthur Brooke</cp:lastModifiedBy>
  <cp:revision>707</cp:revision>
  <dcterms:modified xsi:type="dcterms:W3CDTF">2017-04-10T23:33:46Z</dcterms:modified>
</cp:coreProperties>
</file>