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3" r:id="rId12"/>
    <p:sldId id="29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6" r:id="rId23"/>
    <p:sldId id="304" r:id="rId24"/>
    <p:sldId id="30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might be misspelled in the collection; </a:t>
            </a:r>
          </a:p>
          <a:p>
            <a:r>
              <a:rPr lang="en-AU" smtClean="0"/>
              <a:t>lexicon</a:t>
            </a:r>
            <a:r>
              <a:rPr lang="en-AU" baseline="0" smtClean="0"/>
              <a:t> of terms may be massive, million+ entries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" TargetMode="External"/><Relationship Id="rId3" Type="http://schemas.openxmlformats.org/officeDocument/2006/relationships/hyperlink" Target="http://www.yaho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graph: link analysis for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</a:t>
            </a:r>
            <a:r>
              <a:rPr lang="en-US" dirty="0" smtClean="0"/>
              <a:t>1</a:t>
            </a:r>
            <a:r>
              <a:rPr lang="en-US" dirty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63" y="705885"/>
            <a:ext cx="2846762" cy="229449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804363" y="2855012"/>
            <a:ext cx="2560210" cy="79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marR="0" indent="16074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marR="0" indent="32149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marR="0" indent="48223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marR="0" indent="642979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  <a:lvl6pPr marL="1875357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916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47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303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Image: https://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commons.wikimedia.org</a:t>
            </a:r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File:PageRanks-Example.svg</a:t>
            </a:r>
            <a:endParaRPr lang="en-US" sz="1200" kern="0" cap="non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3239809"/>
            <a:ext cx="8183361" cy="30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6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98" y="3667847"/>
            <a:ext cx="4904768" cy="315004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each time step we randomly jump to another node in the graph with probability α </a:t>
            </a:r>
          </a:p>
          <a:p>
            <a:pPr lvl="1"/>
            <a:r>
              <a:rPr lang="en-US" dirty="0"/>
              <a:t>scale our original P matrix by 1 − α </a:t>
            </a:r>
            <a:endParaRPr lang="en-US" dirty="0" smtClean="0"/>
          </a:p>
          <a:p>
            <a:pPr lvl="1"/>
            <a:r>
              <a:rPr lang="en-US" dirty="0" smtClean="0"/>
              <a:t>add α/N </a:t>
            </a:r>
            <a:r>
              <a:rPr lang="en-US" dirty="0"/>
              <a:t>to </a:t>
            </a:r>
            <a:r>
              <a:rPr lang="en-US" dirty="0" smtClean="0"/>
              <a:t>all cells of the </a:t>
            </a:r>
            <a:r>
              <a:rPr lang="en-US" dirty="0"/>
              <a:t>resulting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teleportation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174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 we have defined a </a:t>
            </a:r>
            <a:r>
              <a:rPr lang="en-US" i="1" dirty="0"/>
              <a:t>Markov chain </a:t>
            </a:r>
            <a:endParaRPr lang="en-US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time stochastic process </a:t>
            </a:r>
            <a:r>
              <a:rPr lang="en-US" dirty="0" smtClean="0"/>
              <a:t>consisting </a:t>
            </a:r>
            <a:r>
              <a:rPr lang="en-US" dirty="0"/>
              <a:t>of N states, one per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assuming the prob. </a:t>
            </a:r>
            <a:r>
              <a:rPr lang="en-US" dirty="0"/>
              <a:t>of reaching a state </a:t>
            </a:r>
            <a:r>
              <a:rPr lang="en-US" dirty="0" smtClean="0"/>
              <a:t>(page) is </a:t>
            </a:r>
            <a:r>
              <a:rPr lang="en-US" dirty="0"/>
              <a:t>based only on previous state </a:t>
            </a:r>
            <a:r>
              <a:rPr lang="en-US" dirty="0" smtClean="0"/>
              <a:t>(page)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characterised </a:t>
            </a:r>
            <a:r>
              <a:rPr lang="en-US" dirty="0"/>
              <a:t>by the transition matrix </a:t>
            </a:r>
          </a:p>
          <a:p>
            <a:r>
              <a:rPr lang="en-AU" dirty="0" smtClean="0"/>
              <a:t>Déjà vu: seen before for HMMs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05" y="3963708"/>
            <a:ext cx="4843938" cy="5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8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Transitions as matrix </a:t>
            </a:r>
            <a:r>
              <a:rPr lang="en-AU" dirty="0" err="1" smtClean="0"/>
              <a:t>mult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525140"/>
            <a:ext cx="8403572" cy="44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8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Start at state </a:t>
            </a:r>
            <a:r>
              <a:rPr lang="en-AU" b="1" dirty="0" smtClean="0"/>
              <a:t>x</a:t>
            </a:r>
          </a:p>
          <a:p>
            <a:pPr lvl="1"/>
            <a:r>
              <a:rPr lang="en-AU" dirty="0" smtClean="0"/>
              <a:t>after one time step, </a:t>
            </a:r>
            <a:r>
              <a:rPr lang="en-AU" dirty="0" err="1" smtClean="0"/>
              <a:t>prob</a:t>
            </a:r>
            <a:r>
              <a:rPr lang="en-AU" dirty="0" smtClean="0"/>
              <a:t> on next state is 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endParaRPr lang="en-AU" dirty="0" smtClean="0"/>
          </a:p>
          <a:p>
            <a:pPr lvl="1"/>
            <a:r>
              <a:rPr lang="en-AU" dirty="0" smtClean="0"/>
              <a:t>after two time steps, now (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)P = </a:t>
            </a:r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</a:t>
            </a:r>
          </a:p>
          <a:p>
            <a:r>
              <a:rPr lang="en-AU" dirty="0" smtClean="0"/>
              <a:t>Example</a:t>
            </a:r>
          </a:p>
          <a:p>
            <a:pPr lvl="1"/>
            <a:r>
              <a:rPr lang="en-AU" b="1" dirty="0" smtClean="0"/>
              <a:t>x </a:t>
            </a:r>
            <a:r>
              <a:rPr lang="en-AU" dirty="0" smtClean="0"/>
              <a:t>= [0 1 0]</a:t>
            </a:r>
          </a:p>
          <a:p>
            <a:pPr lvl="1"/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 = [0.4167 0.1667 0.4167]</a:t>
            </a:r>
          </a:p>
          <a:p>
            <a:pPr lvl="1"/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 </a:t>
            </a:r>
            <a:r>
              <a:rPr lang="en-AU" dirty="0" smtClean="0"/>
              <a:t>= [</a:t>
            </a:r>
            <a:r>
              <a:rPr lang="pt-BR" dirty="0" smtClean="0"/>
              <a:t>0.2083 </a:t>
            </a:r>
            <a:r>
              <a:rPr lang="pt-BR" dirty="0"/>
              <a:t>0.5833 0.2083] </a:t>
            </a:r>
          </a:p>
          <a:p>
            <a:pPr lvl="1"/>
            <a:r>
              <a:rPr lang="pt-BR" dirty="0" smtClean="0"/>
              <a:t>...</a:t>
            </a:r>
            <a:r>
              <a:rPr lang="pt-BR" b="1" dirty="0" smtClean="0"/>
              <a:t> </a:t>
            </a:r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99</a:t>
            </a:r>
            <a:r>
              <a:rPr lang="pt-BR" dirty="0" smtClean="0"/>
              <a:t> </a:t>
            </a:r>
            <a:r>
              <a:rPr lang="pt-BR" dirty="0"/>
              <a:t>= [0.2778 0.4444 0.2778] </a:t>
            </a:r>
            <a:endParaRPr lang="pt-BR" dirty="0" smtClean="0"/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100</a:t>
            </a:r>
            <a:r>
              <a:rPr lang="pt-BR" dirty="0" smtClean="0"/>
              <a:t> </a:t>
            </a:r>
            <a:r>
              <a:rPr lang="pt-BR" dirty="0"/>
              <a:t>= [0.2778 0.4444 0.2778]  </a:t>
            </a:r>
            <a:r>
              <a:rPr lang="pt-BR" dirty="0" smtClean="0"/>
              <a:t>(</a:t>
            </a:r>
            <a:r>
              <a:rPr lang="en-AU" dirty="0" smtClean="0"/>
              <a:t>denoted </a:t>
            </a:r>
            <a:r>
              <a:rPr lang="en-US" dirty="0" smtClean="0"/>
              <a:t>𝜋)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430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Run sufficiently long, state membership converges </a:t>
            </a:r>
          </a:p>
          <a:p>
            <a:pPr lvl="1"/>
            <a:r>
              <a:rPr lang="en-US" dirty="0" smtClean="0"/>
              <a:t>reaches </a:t>
            </a:r>
            <a:r>
              <a:rPr lang="en-US" dirty="0"/>
              <a:t>a steady-state, denoted </a:t>
            </a:r>
            <a:r>
              <a:rPr lang="en-US" dirty="0" smtClean="0"/>
              <a:t>𝜋 </a:t>
            </a:r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from this state leave the state unmodified </a:t>
            </a:r>
            <a:endParaRPr lang="en-US" dirty="0" smtClean="0"/>
          </a:p>
          <a:p>
            <a:pPr lvl="1"/>
            <a:r>
              <a:rPr lang="en-US" dirty="0"/>
              <a:t>𝜋</a:t>
            </a:r>
            <a:r>
              <a:rPr lang="en-US" dirty="0" smtClean="0"/>
              <a:t> record frequency </a:t>
            </a:r>
            <a:r>
              <a:rPr lang="en-US" dirty="0"/>
              <a:t>of visiting each page for random surfer in the limit as t → ∞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JFF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 When </a:t>
            </a:r>
            <a:r>
              <a:rPr lang="en-US" dirty="0"/>
              <a:t>will the Markov Chain converge?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dirty="0"/>
              <a:t>have the </a:t>
            </a:r>
            <a:r>
              <a:rPr lang="en-US" dirty="0" smtClean="0"/>
              <a:t>properties: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ergodicity</a:t>
            </a:r>
            <a:r>
              <a:rPr lang="en-US" dirty="0" smtClean="0"/>
              <a:t>: For </a:t>
            </a:r>
            <a:r>
              <a:rPr lang="en-US" dirty="0"/>
              <a:t>any start state </a:t>
            </a:r>
            <a:r>
              <a:rPr lang="en-US" dirty="0" err="1"/>
              <a:t>i</a:t>
            </a:r>
            <a:r>
              <a:rPr lang="en-US" dirty="0"/>
              <a:t>, all states j must be reachable with non-zero </a:t>
            </a:r>
            <a:r>
              <a:rPr lang="en-US" dirty="0" smtClean="0"/>
              <a:t>probability in finite steps. </a:t>
            </a:r>
            <a:r>
              <a:rPr lang="en-US" dirty="0"/>
              <a:t>Ergodicity in turn requires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irreducibility</a:t>
            </a:r>
            <a:r>
              <a:rPr lang="en-US" dirty="0" smtClean="0"/>
              <a:t>: reachability </a:t>
            </a:r>
            <a:r>
              <a:rPr lang="en-US" dirty="0"/>
              <a:t>between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j;  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aperiodicity</a:t>
            </a:r>
            <a:r>
              <a:rPr lang="en-US" dirty="0" smtClean="0"/>
              <a:t>: relating </a:t>
            </a:r>
            <a:r>
              <a:rPr lang="en-US" dirty="0"/>
              <a:t>to </a:t>
            </a:r>
            <a:r>
              <a:rPr lang="en-US" dirty="0" smtClean="0"/>
              <a:t>partitioning </a:t>
            </a:r>
            <a:r>
              <a:rPr lang="en-US" dirty="0"/>
              <a:t>into sets with internal </a:t>
            </a:r>
            <a:r>
              <a:rPr lang="en-US" dirty="0" smtClean="0"/>
              <a:t>cycles.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 convergence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61552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of a steady-state </a:t>
            </a:r>
            <a:r>
              <a:rPr lang="en-US" dirty="0" smtClean="0"/>
              <a:t>is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classic linear algebra problem (finding the left </a:t>
            </a:r>
            <a:r>
              <a:rPr lang="en-US" dirty="0" smtClean="0"/>
              <a:t>eigenvalues</a:t>
            </a:r>
            <a:r>
              <a:rPr lang="en-US" dirty="0"/>
              <a:t>), of the form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recover several solution vectors for different values of </a:t>
            </a:r>
            <a:r>
              <a:rPr lang="en-US" dirty="0" err="1"/>
              <a:t>λ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the principle eigenvector, for which </a:t>
            </a:r>
            <a:r>
              <a:rPr lang="en-US" dirty="0" err="1"/>
              <a:t>λ</a:t>
            </a:r>
            <a:r>
              <a:rPr lang="en-US" dirty="0"/>
              <a:t> = 1 </a:t>
            </a:r>
          </a:p>
          <a:p>
            <a:r>
              <a:rPr lang="en-US" dirty="0"/>
              <a:t>In practice, may use the power iteration method to handle large graphs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Computing </a:t>
            </a:r>
            <a:r>
              <a:rPr lang="en-AU" dirty="0" err="1" smtClean="0"/>
              <a:t>pagerank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47" y="1558942"/>
            <a:ext cx="2451314" cy="76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20" y="2968040"/>
            <a:ext cx="2103368" cy="7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458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66" y="1500026"/>
            <a:ext cx="8025297" cy="43727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Pagerank</a:t>
            </a:r>
            <a:r>
              <a:rPr lang="en-AU" dirty="0" smtClean="0"/>
              <a:t>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6879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Hubs and Authorities (HITS)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there are two kinds of pages on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authorities </a:t>
            </a:r>
            <a:r>
              <a:rPr lang="en-US" dirty="0"/>
              <a:t>providing </a:t>
            </a:r>
            <a:r>
              <a:rPr lang="en-US" dirty="0" smtClean="0"/>
              <a:t>authoritative </a:t>
            </a:r>
            <a:r>
              <a:rPr lang="en-US" dirty="0"/>
              <a:t>and detailed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hubs</a:t>
            </a:r>
            <a:r>
              <a:rPr lang="en-US" dirty="0"/>
              <a:t> </a:t>
            </a:r>
            <a:r>
              <a:rPr lang="en-US" dirty="0" smtClean="0"/>
              <a:t>containing </a:t>
            </a:r>
            <a:r>
              <a:rPr lang="en-US" dirty="0"/>
              <a:t>mainly links to lots of pages about a topic </a:t>
            </a:r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4" y="3503487"/>
            <a:ext cx="3710373" cy="2332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09" y="3158448"/>
            <a:ext cx="3554915" cy="124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59" y="4238170"/>
            <a:ext cx="2144810" cy="1094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37" y="5397525"/>
            <a:ext cx="3935002" cy="13100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97897" y="3503487"/>
            <a:ext cx="1136440" cy="2795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3748788" y="4036851"/>
            <a:ext cx="986256" cy="6327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3500449" y="4036851"/>
            <a:ext cx="1318131" cy="188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>
            <a:off x="3665252" y="4542633"/>
            <a:ext cx="956690" cy="1592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3665252" y="3690545"/>
            <a:ext cx="1369085" cy="7642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3632327" y="4658096"/>
            <a:ext cx="1141260" cy="13198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>
            <a:off x="3674095" y="4905143"/>
            <a:ext cx="11509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3665252" y="3801640"/>
            <a:ext cx="1369085" cy="10611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3728315" y="5023835"/>
            <a:ext cx="1006729" cy="10151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 flipV="1">
            <a:off x="3674095" y="4036851"/>
            <a:ext cx="1360242" cy="1359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V="1">
            <a:off x="3748788" y="5056947"/>
            <a:ext cx="1087689" cy="496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>
            <a:off x="3786990" y="5754825"/>
            <a:ext cx="948054" cy="3580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881751" y="5867887"/>
            <a:ext cx="124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hubs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 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2609" y="4767626"/>
            <a:ext cx="1205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</a:t>
            </a:r>
          </a:p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authorities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7872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motivation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our query, we might </a:t>
            </a:r>
            <a:r>
              <a:rPr lang="en-US" dirty="0" smtClean="0"/>
              <a:t>prefer one </a:t>
            </a:r>
            <a:r>
              <a:rPr lang="en-US" dirty="0" smtClean="0"/>
              <a:t>type or </a:t>
            </a:r>
            <a:r>
              <a:rPr lang="en-US" dirty="0"/>
              <a:t>the other</a:t>
            </a:r>
          </a:p>
          <a:p>
            <a:pPr lvl="1"/>
            <a:r>
              <a:rPr lang="en-US" dirty="0"/>
              <a:t>broad topic query, e.g., </a:t>
            </a:r>
            <a:r>
              <a:rPr lang="en-US" i="1" dirty="0"/>
              <a:t>information about biking in </a:t>
            </a:r>
            <a:r>
              <a:rPr lang="en-US" i="1" dirty="0" smtClean="0"/>
              <a:t>Melbourne </a:t>
            </a:r>
            <a:r>
              <a:rPr lang="mr-IN" i="1" dirty="0" smtClean="0"/>
              <a:t>…</a:t>
            </a:r>
            <a:r>
              <a:rPr lang="en-AU" i="1" dirty="0" smtClean="0"/>
              <a:t> → </a:t>
            </a:r>
            <a:r>
              <a:rPr lang="en-AU" dirty="0" smtClean="0"/>
              <a:t>hub</a:t>
            </a:r>
            <a:endParaRPr lang="en-US" dirty="0"/>
          </a:p>
          <a:p>
            <a:pPr lvl="1"/>
            <a:r>
              <a:rPr lang="en-US" dirty="0"/>
              <a:t>specific query, e.g., </a:t>
            </a:r>
            <a:r>
              <a:rPr lang="en-US" i="1" dirty="0"/>
              <a:t>is the </a:t>
            </a:r>
            <a:r>
              <a:rPr lang="en-US" i="1" dirty="0" err="1"/>
              <a:t>Yarra</a:t>
            </a:r>
            <a:r>
              <a:rPr lang="en-US" i="1" dirty="0"/>
              <a:t> trail sealed</a:t>
            </a:r>
            <a:r>
              <a:rPr lang="en-US" dirty="0"/>
              <a:t>? </a:t>
            </a:r>
            <a:r>
              <a:rPr lang="en-AU" i="1" dirty="0"/>
              <a:t>→ </a:t>
            </a:r>
            <a:r>
              <a:rPr lang="en-AU" dirty="0" smtClean="0"/>
              <a:t>authority</a:t>
            </a:r>
            <a:endParaRPr lang="en-US" dirty="0"/>
          </a:p>
          <a:p>
            <a:r>
              <a:rPr lang="en-AU" dirty="0" smtClean="0"/>
              <a:t>More generally, both types of page can be informative</a:t>
            </a:r>
          </a:p>
          <a:p>
            <a:pPr lvl="1"/>
            <a:r>
              <a:rPr lang="en-AU" dirty="0" smtClean="0"/>
              <a:t>but don’t know what kind each page is!</a:t>
            </a:r>
          </a:p>
        </p:txBody>
      </p:sp>
    </p:spTree>
    <p:extLst>
      <p:ext uri="{BB962C8B-B14F-4D97-AF65-F5344CB8AC3E}">
        <p14:creationId xmlns:p14="http://schemas.microsoft.com/office/powerpoint/2010/main" val="1979656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as a graph</a:t>
            </a:r>
          </a:p>
          <a:p>
            <a:r>
              <a:rPr lang="en-US" dirty="0" smtClean="0"/>
              <a:t>Two methods for </a:t>
            </a:r>
            <a:r>
              <a:rPr lang="en-US" dirty="0"/>
              <a:t>automatically determining web-page importance</a:t>
            </a:r>
          </a:p>
          <a:p>
            <a:pPr lvl="1"/>
            <a:r>
              <a:rPr lang="en-US" dirty="0" smtClean="0"/>
              <a:t>Page-rank </a:t>
            </a:r>
          </a:p>
          <a:p>
            <a:pPr lvl="1"/>
            <a:r>
              <a:rPr lang="en-US" dirty="0" smtClean="0"/>
              <a:t>Hubs and authorities (HITS)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Formulating Hubs and authorities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Circular definition </a:t>
                </a:r>
                <a:endParaRPr lang="en-US" dirty="0"/>
              </a:p>
              <a:p>
                <a:pPr lvl="1"/>
                <a:r>
                  <a:rPr lang="en-US" dirty="0"/>
                  <a:t>A good Hub links to many </a:t>
                </a:r>
                <a:r>
                  <a:rPr lang="en-US" dirty="0" smtClean="0"/>
                  <a:t>authorities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good Authority is linked to from many hubs. </a:t>
                </a:r>
              </a:p>
              <a:p>
                <a:r>
                  <a:rPr lang="en-US" dirty="0"/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 of hub </a:t>
                </a:r>
                <a:r>
                  <a:rPr lang="en-US" dirty="0"/>
                  <a:t>scores for each web </a:t>
                </a:r>
                <a:r>
                  <a:rPr lang="en-US" dirty="0" smtClean="0"/>
                  <a:t>page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vector of authority </a:t>
                </a:r>
                <a:r>
                  <a:rPr lang="en-US" dirty="0"/>
                  <a:t>scores for each web page </a:t>
                </a:r>
                <a:endParaRPr lang="en-US" dirty="0" smtClean="0"/>
              </a:p>
              <a:p>
                <a:r>
                  <a:rPr lang="en-US" dirty="0" smtClean="0"/>
                  <a:t>Mutually recursive definition for all pages </a:t>
                </a:r>
                <a:r>
                  <a:rPr lang="en-US" i="1" dirty="0"/>
                  <a:t>i</a:t>
                </a:r>
                <a:endParaRPr lang="en-US" dirty="0" smtClean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0" t="-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85" y="4906264"/>
            <a:ext cx="1763075" cy="1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5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inference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3" y="1130301"/>
            <a:ext cx="7366786" cy="5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7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5141464"/>
            <a:ext cx="2755392" cy="69332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Fig 21.4, MRS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4" y="1357884"/>
            <a:ext cx="5115996" cy="412808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03520" y="1357884"/>
            <a:ext cx="2755392" cy="44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12559" marR="0" indent="-312559" algn="l" defTabSz="410792" eaLnBrk="1" latinLnBrk="0" hangingPunct="1">
              <a:lnSpc>
                <a:spcPct val="100000"/>
              </a:lnSpc>
              <a:spcBef>
                <a:spcPts val="1828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625119" marR="0" indent="-312559" algn="l" defTabSz="410792" eaLnBrk="1" latinLnBrk="0" hangingPunct="1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25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937678" marR="0" indent="-312559" algn="l" defTabSz="410792" eaLnBrk="1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969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250238" marR="0" indent="-312559" algn="l" defTabSz="410792" eaLnBrk="1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828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1562797" marR="0" indent="-312559" algn="l" defTabSz="410792" eaLnBrk="1" latinLnBrk="0" hangingPunct="1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1687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1875357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916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47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303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>
              <a:buFont typeface="Avenir Next"/>
              <a:buNone/>
            </a:pPr>
            <a:r>
              <a:rPr lang="en-AU" kern="0" dirty="0" smtClean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Compute adjacency matrix, A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(optional) Adjust A based on query</a:t>
            </a:r>
          </a:p>
          <a:p>
            <a:pPr marL="457200" indent="-457200">
              <a:buFont typeface="+mj-lt"/>
              <a:buAutoNum type="arabicPeriod"/>
            </a:pPr>
            <a:r>
              <a:rPr lang="en-AU" kern="0" dirty="0" smtClean="0"/>
              <a:t>Solve eigenvalue problem to find </a:t>
            </a:r>
            <a:r>
              <a:rPr lang="en-AU" i="1" kern="0" dirty="0" smtClean="0"/>
              <a:t>a</a:t>
            </a:r>
            <a:r>
              <a:rPr lang="en-AU" kern="0" dirty="0" smtClean="0"/>
              <a:t>, </a:t>
            </a:r>
            <a:r>
              <a:rPr lang="en-AU" i="1" kern="0" dirty="0" smtClean="0"/>
              <a:t>h</a:t>
            </a:r>
          </a:p>
          <a:p>
            <a:pPr marL="457200" indent="-457200">
              <a:buFont typeface="+mj-lt"/>
              <a:buAutoNum type="arabicPeriod"/>
            </a:pPr>
            <a:endParaRPr lang="en-AU" kern="0" dirty="0" smtClean="0"/>
          </a:p>
        </p:txBody>
      </p:sp>
    </p:spTree>
    <p:extLst>
      <p:ext uri="{BB962C8B-B14F-4D97-AF65-F5344CB8AC3E}">
        <p14:creationId xmlns:p14="http://schemas.microsoft.com/office/powerpoint/2010/main" val="427958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Comparing </a:t>
            </a:r>
            <a:r>
              <a:rPr lang="en-AU" dirty="0" err="1" smtClean="0"/>
              <a:t>Pagerank</a:t>
            </a:r>
            <a:r>
              <a:rPr lang="en-AU" dirty="0" smtClean="0"/>
              <a:t> and HITS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/>
            <a:r>
              <a:rPr lang="en-US" dirty="0"/>
              <a:t>Both static query-independent measures of web page quality </a:t>
            </a:r>
            <a:endParaRPr lang="en-US" dirty="0" smtClean="0"/>
          </a:p>
          <a:p>
            <a:pPr fontAlgn="auto"/>
            <a:r>
              <a:rPr lang="en-US" dirty="0" smtClean="0"/>
              <a:t>Can </a:t>
            </a:r>
            <a:r>
              <a:rPr lang="en-US" dirty="0"/>
              <a:t>be run offline to score each web </a:t>
            </a:r>
            <a:r>
              <a:rPr lang="en-US" dirty="0" smtClean="0"/>
              <a:t>page</a:t>
            </a:r>
          </a:p>
          <a:p>
            <a:pPr fontAlgn="auto"/>
            <a:r>
              <a:rPr lang="en-US" dirty="0" smtClean="0"/>
              <a:t>Based </a:t>
            </a:r>
            <a:r>
              <a:rPr lang="en-US" dirty="0"/>
              <a:t>on latent (unobserved) quality metric for each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importance score </a:t>
            </a:r>
            <a:r>
              <a:rPr lang="en-US" dirty="0" smtClean="0"/>
              <a:t>(</a:t>
            </a:r>
            <a:r>
              <a:rPr lang="en-US" dirty="0" err="1" smtClean="0"/>
              <a:t>pagerank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hub </a:t>
            </a:r>
            <a:r>
              <a:rPr lang="en-US" dirty="0"/>
              <a:t>and authority scores </a:t>
            </a:r>
            <a:r>
              <a:rPr lang="en-US" dirty="0" smtClean="0"/>
              <a:t>(hits)</a:t>
            </a:r>
            <a:endParaRPr lang="en-US" dirty="0"/>
          </a:p>
          <a:p>
            <a:r>
              <a:rPr lang="en-US" dirty="0"/>
              <a:t>Plus </a:t>
            </a:r>
            <a:r>
              <a:rPr lang="en-US" dirty="0" smtClean="0"/>
              <a:t>a specific transition mechanism</a:t>
            </a:r>
          </a:p>
          <a:p>
            <a:r>
              <a:rPr lang="en-US" dirty="0" smtClean="0"/>
              <a:t>Gives </a:t>
            </a:r>
            <a:r>
              <a:rPr lang="en-US" dirty="0"/>
              <a:t>rise to document rankings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492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</a:t>
            </a:r>
            <a:r>
              <a:rPr lang="en-US" sz="4400" dirty="0" smtClean="0"/>
              <a:t>use in </a:t>
            </a:r>
            <a:r>
              <a:rPr lang="en-US" sz="4400" dirty="0"/>
              <a:t>a </a:t>
            </a:r>
            <a:r>
              <a:rPr lang="en-US" sz="4400" dirty="0" smtClean="0"/>
              <a:t>retrieval </a:t>
            </a:r>
            <a:r>
              <a:rPr lang="en-US" sz="4400" dirty="0"/>
              <a:t>system? 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 as part of a feature representation, e.g., </a:t>
            </a:r>
          </a:p>
          <a:p>
            <a:pPr lvl="1"/>
            <a:endParaRPr lang="en-US" sz="2260" dirty="0"/>
          </a:p>
          <a:p>
            <a:pPr lvl="1"/>
            <a:endParaRPr lang="en-US" sz="2260" dirty="0" smtClean="0"/>
          </a:p>
          <a:p>
            <a:pPr lvl="1"/>
            <a:r>
              <a:rPr lang="en-US" sz="2260" dirty="0" smtClean="0"/>
              <a:t>Features for</a:t>
            </a:r>
            <a:r>
              <a:rPr lang="en-US" sz="2400" dirty="0" smtClean="0"/>
              <a:t> </a:t>
            </a:r>
            <a:r>
              <a:rPr lang="en-US" sz="2400" dirty="0"/>
              <a:t>TF*IDF, BM25 factors, </a:t>
            </a:r>
            <a:r>
              <a:rPr lang="en-US" sz="2400" dirty="0" smtClean="0"/>
              <a:t>LM, PageRank, HITS </a:t>
            </a:r>
            <a:r>
              <a:rPr lang="en-US" sz="2400" dirty="0" err="1" smtClean="0"/>
              <a:t>etc</a:t>
            </a:r>
            <a:r>
              <a:rPr lang="en-US" sz="2400" dirty="0" smtClean="0"/>
              <a:t>, each </a:t>
            </a:r>
            <a:r>
              <a:rPr lang="en-US" sz="2400" dirty="0"/>
              <a:t>with their own weight α </a:t>
            </a:r>
            <a:endParaRPr lang="en-US" dirty="0"/>
          </a:p>
          <a:p>
            <a:r>
              <a:rPr lang="en-US" sz="2540" dirty="0" smtClean="0"/>
              <a:t>Learn α values using </a:t>
            </a:r>
            <a:r>
              <a:rPr lang="en-US" sz="2540" dirty="0"/>
              <a:t>machine learned scoring function </a:t>
            </a:r>
            <a:endParaRPr lang="en-US" dirty="0" smtClean="0"/>
          </a:p>
          <a:p>
            <a:pPr lvl="1"/>
            <a:r>
              <a:rPr lang="en-US" sz="2260" dirty="0" smtClean="0"/>
              <a:t>to </a:t>
            </a:r>
            <a:r>
              <a:rPr lang="en-US" sz="2260" dirty="0"/>
              <a:t>match binary relevance </a:t>
            </a:r>
            <a:r>
              <a:rPr lang="en-US" sz="2260" dirty="0" smtClean="0"/>
              <a:t>judgements</a:t>
            </a:r>
          </a:p>
          <a:p>
            <a:pPr lvl="1"/>
            <a:r>
              <a:rPr lang="en-US" sz="2400" dirty="0" smtClean="0"/>
              <a:t>to match click-</a:t>
            </a:r>
            <a:r>
              <a:rPr lang="en-US" sz="2400" dirty="0" err="1" smtClean="0"/>
              <a:t>throughs</a:t>
            </a:r>
            <a:r>
              <a:rPr lang="en-US" sz="2400" dirty="0" smtClean="0"/>
              <a:t> </a:t>
            </a:r>
            <a:r>
              <a:rPr lang="en-US" sz="2400" dirty="0"/>
              <a:t>or query reformulations </a:t>
            </a:r>
            <a:endParaRPr lang="en-US" dirty="0"/>
          </a:p>
          <a:p>
            <a:r>
              <a:rPr lang="en-US" sz="2540" dirty="0" smtClean="0"/>
              <a:t>Caveat: graph methods </a:t>
            </a:r>
            <a:r>
              <a:rPr lang="en-US" sz="2540" dirty="0"/>
              <a:t>can be exploited, </a:t>
            </a:r>
            <a:r>
              <a:rPr lang="en-US" sz="2540" dirty="0" smtClean="0"/>
              <a:t>e.g</a:t>
            </a:r>
            <a:r>
              <a:rPr lang="en-US" sz="2540" dirty="0"/>
              <a:t>., link spam, Google </a:t>
            </a:r>
            <a:r>
              <a:rPr lang="en-US" sz="2540" dirty="0" smtClean="0"/>
              <a:t>bombs etc.</a:t>
            </a:r>
            <a:endParaRPr lang="en-US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43" y="1550633"/>
            <a:ext cx="4250429" cy="1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8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Link structure of web gives rise to a graph, which conveys information about page importance</a:t>
            </a:r>
          </a:p>
          <a:p>
            <a:r>
              <a:rPr lang="en-AU" dirty="0" smtClean="0"/>
              <a:t>PageRank models a random surfer in the limit, with Markov Chain</a:t>
            </a:r>
          </a:p>
          <a:p>
            <a:r>
              <a:rPr lang="en-AU" dirty="0" smtClean="0"/>
              <a:t>HITS models hub and authority status of pages</a:t>
            </a:r>
          </a:p>
          <a:p>
            <a:r>
              <a:rPr lang="en-AU" dirty="0" smtClean="0"/>
              <a:t>Both solved for steady-state using iteration/linear algebra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/>
              <a:t>(Review of Eigen decompositions) 18.1, “Linear algebra review”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</a:p>
          <a:p>
            <a:pPr lvl="1"/>
            <a:r>
              <a:rPr lang="en-AU" dirty="0"/>
              <a:t>Chapter 21, “Link Analysis”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</a:t>
            </a:r>
            <a:r>
              <a:rPr lang="en-US" dirty="0"/>
              <a:t>assumed to be ‘equal’ </a:t>
            </a:r>
            <a:endParaRPr lang="en-US" dirty="0" smtClean="0"/>
          </a:p>
          <a:p>
            <a:pPr lvl="1"/>
            <a:r>
              <a:rPr lang="en-US" dirty="0" smtClean="0"/>
              <a:t>Usefulness </a:t>
            </a:r>
            <a:r>
              <a:rPr lang="en-US" dirty="0"/>
              <a:t>for ranking only affected by </a:t>
            </a:r>
            <a:r>
              <a:rPr lang="en-US" dirty="0" smtClean="0"/>
              <a:t>how well the terms in the document match with the query terms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assumed </a:t>
            </a:r>
            <a:r>
              <a:rPr lang="en-US" i="1" dirty="0" smtClean="0"/>
              <a:t>P(</a:t>
            </a:r>
            <a:r>
              <a:rPr lang="en-US" i="1" dirty="0" err="1"/>
              <a:t>r</a:t>
            </a:r>
            <a:r>
              <a:rPr lang="en-US" i="1" dirty="0" err="1" smtClean="0"/>
              <a:t>|d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uniform prior in </a:t>
            </a:r>
            <a:r>
              <a:rPr lang="en-US" dirty="0"/>
              <a:t>probabilistic methods </a:t>
            </a:r>
          </a:p>
          <a:p>
            <a:r>
              <a:rPr lang="en-US" dirty="0" smtClean="0"/>
              <a:t>Can </a:t>
            </a:r>
            <a:r>
              <a:rPr lang="en-US" dirty="0"/>
              <a:t>we do better than this? </a:t>
            </a:r>
          </a:p>
          <a:p>
            <a:pPr lvl="1"/>
            <a:r>
              <a:rPr lang="en-US" dirty="0" smtClean="0"/>
              <a:t>some documents are authoritative and should be ranked </a:t>
            </a:r>
            <a:r>
              <a:rPr lang="en-US" dirty="0"/>
              <a:t>higher than </a:t>
            </a:r>
            <a:r>
              <a:rPr lang="en-US" dirty="0" smtClean="0"/>
              <a:t>others </a:t>
            </a:r>
            <a:r>
              <a:rPr lang="en-US" i="1" dirty="0" smtClean="0"/>
              <a:t>for any query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documents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1470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4" y="1469270"/>
            <a:ext cx="4562669" cy="5029975"/>
          </a:xfrm>
        </p:spPr>
        <p:txBody>
          <a:bodyPr/>
          <a:lstStyle/>
          <a:p>
            <a:pPr fontAlgn="auto"/>
            <a:r>
              <a:rPr lang="en-US" dirty="0"/>
              <a:t>Pages on the Web do not </a:t>
            </a:r>
            <a:r>
              <a:rPr lang="en-US" dirty="0" smtClean="0"/>
              <a:t>stand alone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reatment </a:t>
            </a:r>
            <a:r>
              <a:rPr lang="en-US" dirty="0"/>
              <a:t>as independent “documents” is over-simplification </a:t>
            </a:r>
            <a:endParaRPr lang="en-US" dirty="0" smtClean="0"/>
          </a:p>
          <a:p>
            <a:pPr lvl="1"/>
            <a:r>
              <a:rPr lang="en-US" dirty="0" smtClean="0"/>
              <a:t>Considerable </a:t>
            </a:r>
            <a:r>
              <a:rPr lang="en-US" dirty="0"/>
              <a:t>information in hyperlink structure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graph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8" y="1965218"/>
            <a:ext cx="3658528" cy="36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Directs </a:t>
            </a:r>
            <a:r>
              <a:rPr lang="en-US" dirty="0"/>
              <a:t>user’s attention to other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Conferral </a:t>
            </a:r>
            <a:r>
              <a:rPr lang="en-US" dirty="0"/>
              <a:t>of authority (not always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Anchor </a:t>
            </a:r>
            <a:r>
              <a:rPr lang="en-US" dirty="0"/>
              <a:t>text to explain why linked page is of interest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/>
              <a:t>IBM computers</a:t>
            </a:r>
            <a:r>
              <a:rPr lang="en-US" dirty="0"/>
              <a:t>” links to </a:t>
            </a:r>
            <a:r>
              <a:rPr lang="en-US" dirty="0" smtClean="0">
                <a:hlinkClick r:id="rId2"/>
              </a:rPr>
              <a:t>www.ibm.com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search portal</a:t>
            </a:r>
            <a:r>
              <a:rPr lang="en-US" dirty="0"/>
              <a:t>” links to </a:t>
            </a:r>
            <a:r>
              <a:rPr lang="en-US" dirty="0" smtClean="0">
                <a:hlinkClick r:id="rId3"/>
              </a:rPr>
              <a:t>www.yahoo.com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click here</a:t>
            </a:r>
            <a:r>
              <a:rPr lang="en-US" dirty="0"/>
              <a:t>” links to Adobe Acrobat </a:t>
            </a:r>
          </a:p>
          <a:p>
            <a:r>
              <a:rPr lang="en-US" dirty="0" smtClean="0"/>
              <a:t>Additional </a:t>
            </a:r>
            <a:r>
              <a:rPr lang="en-US" dirty="0"/>
              <a:t>source of terms for </a:t>
            </a:r>
            <a:r>
              <a:rPr lang="en-US" dirty="0" smtClean="0"/>
              <a:t>indexing</a:t>
            </a:r>
          </a:p>
          <a:p>
            <a:r>
              <a:rPr lang="en-US" dirty="0" smtClean="0"/>
              <a:t>Perhaps </a:t>
            </a:r>
            <a:r>
              <a:rPr lang="en-US" dirty="0"/>
              <a:t>the most important pages have more incoming links?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does a hyperlink convey</a:t>
            </a:r>
            <a:r>
              <a:rPr lang="en-US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3415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</a:t>
            </a:r>
            <a:r>
              <a:rPr lang="en-US" dirty="0" smtClean="0"/>
              <a:t>consider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in-links 		</a:t>
            </a:r>
            <a:r>
              <a:rPr lang="en-US" dirty="0" smtClean="0"/>
              <a:t>Number </a:t>
            </a:r>
            <a:r>
              <a:rPr lang="en-US" dirty="0"/>
              <a:t>of incoming edges </a:t>
            </a:r>
            <a:endParaRPr lang="en-US" dirty="0" smtClean="0"/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out-links 		</a:t>
            </a:r>
            <a:r>
              <a:rPr lang="en-US" dirty="0" smtClean="0"/>
              <a:t>Number </a:t>
            </a:r>
            <a:r>
              <a:rPr lang="en-US" dirty="0"/>
              <a:t>of outgoing </a:t>
            </a:r>
            <a:r>
              <a:rPr lang="en-US" dirty="0" smtClean="0"/>
              <a:t>edges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connected </a:t>
            </a:r>
            <a:r>
              <a:rPr lang="en-US" dirty="0">
                <a:solidFill>
                  <a:srgbClr val="FF0000"/>
                </a:solidFill>
              </a:rPr>
              <a:t>components </a:t>
            </a:r>
            <a:r>
              <a:rPr lang="en-US" dirty="0"/>
              <a:t>Path connects all pairs of nodes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directed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75" y="3481790"/>
            <a:ext cx="2696504" cy="26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24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Who and what to </a:t>
            </a:r>
            <a:r>
              <a:rPr lang="en-US" dirty="0" smtClean="0"/>
              <a:t>trust?</a:t>
            </a:r>
          </a:p>
          <a:p>
            <a:pPr lvl="1"/>
            <a:r>
              <a:rPr lang="en-US" dirty="0" smtClean="0"/>
              <a:t>outgoing </a:t>
            </a:r>
            <a:r>
              <a:rPr lang="en-US" dirty="0"/>
              <a:t>links from reputable sites should carry more weight than user-generated content and links from unknown websites </a:t>
            </a:r>
          </a:p>
          <a:p>
            <a:r>
              <a:rPr lang="en-US" dirty="0"/>
              <a:t>Web has “bow-tie” structure, </a:t>
            </a:r>
            <a:r>
              <a:rPr lang="en-US" dirty="0" smtClean="0"/>
              <a:t>comprising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/>
              <a:t>pages that only have outgoing edges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strongly </a:t>
            </a:r>
            <a:r>
              <a:rPr lang="en-US" dirty="0">
                <a:solidFill>
                  <a:srgbClr val="FF0000"/>
                </a:solidFill>
              </a:rPr>
              <a:t>connected component </a:t>
            </a:r>
            <a:r>
              <a:rPr lang="en-US" dirty="0"/>
              <a:t>whose pages are highly interlinked, and also link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 </a:t>
            </a:r>
            <a:r>
              <a:rPr lang="en-US" dirty="0"/>
              <a:t>pages that only have incoming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Typically </a:t>
            </a:r>
            <a:r>
              <a:rPr lang="en-US" dirty="0"/>
              <a:t>don’t consider internal links within a web-site (why?) 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links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892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 </a:t>
            </a:r>
            <a:endParaRPr lang="en-US" dirty="0" smtClean="0"/>
          </a:p>
          <a:p>
            <a:pPr lvl="1"/>
            <a:r>
              <a:rPr lang="en-US" dirty="0" smtClean="0"/>
              <a:t>links </a:t>
            </a:r>
            <a:r>
              <a:rPr lang="en-US" dirty="0"/>
              <a:t>convey authority of the source page </a:t>
            </a:r>
            <a:endParaRPr lang="en-US" dirty="0" smtClean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with more in links from </a:t>
            </a:r>
            <a:r>
              <a:rPr lang="en-US" dirty="0" smtClean="0"/>
              <a:t>authoritative </a:t>
            </a:r>
            <a:r>
              <a:rPr lang="en-US" dirty="0"/>
              <a:t>sources are more important </a:t>
            </a:r>
          </a:p>
          <a:p>
            <a:r>
              <a:rPr lang="en-US" dirty="0" smtClean="0"/>
              <a:t>Formalised using model of Random </a:t>
            </a:r>
            <a:r>
              <a:rPr lang="en-US" dirty="0"/>
              <a:t>web </a:t>
            </a:r>
            <a:r>
              <a:rPr lang="en-US" dirty="0" smtClean="0"/>
              <a:t>surfer</a:t>
            </a:r>
            <a:endParaRPr lang="en-US" dirty="0"/>
          </a:p>
          <a:p>
            <a:pPr lvl="1"/>
            <a:r>
              <a:rPr lang="en-US" dirty="0"/>
              <a:t>Consider </a:t>
            </a:r>
            <a:r>
              <a:rPr lang="en-US" dirty="0" smtClean="0"/>
              <a:t>surfer </a:t>
            </a:r>
            <a:r>
              <a:rPr lang="en-US" dirty="0"/>
              <a:t>who </a:t>
            </a:r>
            <a:r>
              <a:rPr lang="en-US" dirty="0" smtClean="0"/>
              <a:t>visits a web </a:t>
            </a:r>
            <a:r>
              <a:rPr lang="en-US" dirty="0"/>
              <a:t>page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follows a random out link, uniformly </a:t>
            </a:r>
            <a:r>
              <a:rPr lang="en-US" dirty="0" smtClean="0"/>
              <a:t>(repeat above)</a:t>
            </a:r>
          </a:p>
          <a:p>
            <a:pPr lvl="2"/>
            <a:r>
              <a:rPr lang="en-US" dirty="0" smtClean="0"/>
              <a:t>occasionally types a new random URL into the address bar</a:t>
            </a:r>
            <a:br>
              <a:rPr lang="en-US" dirty="0" smtClean="0"/>
            </a:br>
            <a:r>
              <a:rPr lang="en-US" dirty="0" smtClean="0"/>
              <a:t>(called “teleporting” </a:t>
            </a:r>
            <a:r>
              <a:rPr lang="en-US" dirty="0"/>
              <a:t>to a new random </a:t>
            </a:r>
            <a:r>
              <a:rPr lang="en-US" dirty="0" smtClean="0"/>
              <a:t>page) </a:t>
            </a:r>
            <a:endParaRPr lang="en-US" dirty="0"/>
          </a:p>
          <a:p>
            <a:r>
              <a:rPr lang="en-US" dirty="0"/>
              <a:t>Inference problem: </a:t>
            </a:r>
            <a:r>
              <a:rPr lang="en-US" dirty="0" smtClean="0"/>
              <a:t>which pages does </a:t>
            </a:r>
            <a:r>
              <a:rPr lang="en-US" dirty="0"/>
              <a:t>the surfer </a:t>
            </a:r>
            <a:r>
              <a:rPr lang="en-US" dirty="0" smtClean="0"/>
              <a:t>visit most </a:t>
            </a:r>
            <a:r>
              <a:rPr lang="en-US" dirty="0"/>
              <a:t>often?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rank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604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Transition probabilities (no teleport for now)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Example from MRS, </a:t>
            </a:r>
            <a:r>
              <a:rPr lang="en-AU" dirty="0" err="1" smtClean="0"/>
              <a:t>Ch</a:t>
            </a:r>
            <a:r>
              <a:rPr lang="en-AU" dirty="0" smtClean="0"/>
              <a:t> 21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6" y="4181581"/>
            <a:ext cx="6061754" cy="12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2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6740</TotalTime>
  <Words>982</Words>
  <Application>Microsoft Macintosh PowerPoint</Application>
  <PresentationFormat>On-screen Show (4:3)</PresentationFormat>
  <Paragraphs>155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 Hebrew</vt:lpstr>
      <vt:lpstr>Arial Narrow</vt:lpstr>
      <vt:lpstr>Avenir Next</vt:lpstr>
      <vt:lpstr>Avenir Next Medium</vt:lpstr>
      <vt:lpstr>Calibri</vt:lpstr>
      <vt:lpstr>Cambria Math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The Web as a graph: link analysis for retrieval</vt:lpstr>
      <vt:lpstr>overview</vt:lpstr>
      <vt:lpstr>Not all documents are equal</vt:lpstr>
      <vt:lpstr>The web as a graph</vt:lpstr>
      <vt:lpstr>What information does a hyperlink convey?</vt:lpstr>
      <vt:lpstr>The web as a directed graph</vt:lpstr>
      <vt:lpstr>Not all links are equal</vt:lpstr>
      <vt:lpstr>Page rank</vt:lpstr>
      <vt:lpstr>Example graph</vt:lpstr>
      <vt:lpstr>Example graph</vt:lpstr>
      <vt:lpstr>Adding teleportation</vt:lpstr>
      <vt:lpstr>Markov chain</vt:lpstr>
      <vt:lpstr>Transitions as matrix mult.</vt:lpstr>
      <vt:lpstr>example</vt:lpstr>
      <vt:lpstr>Markov chain convergence</vt:lpstr>
      <vt:lpstr>Computing pagerank</vt:lpstr>
      <vt:lpstr>Pagerank in python</vt:lpstr>
      <vt:lpstr>Hubs and Authorities (HITS)</vt:lpstr>
      <vt:lpstr>HITS motivation</vt:lpstr>
      <vt:lpstr>Formulating Hubs and authorities</vt:lpstr>
      <vt:lpstr>inference</vt:lpstr>
      <vt:lpstr>HITS example</vt:lpstr>
      <vt:lpstr>Comparing Pagerank and HITS</vt:lpstr>
      <vt:lpstr> use in a retrieval system?  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381</cp:revision>
  <cp:lastPrinted>2016-05-10T00:07:42Z</cp:lastPrinted>
  <dcterms:created xsi:type="dcterms:W3CDTF">2016-04-18T06:26:05Z</dcterms:created>
  <dcterms:modified xsi:type="dcterms:W3CDTF">2017-05-05T06:14:58Z</dcterms:modified>
</cp:coreProperties>
</file>