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79" r:id="rId3"/>
    <p:sldId id="280" r:id="rId4"/>
    <p:sldId id="281" r:id="rId5"/>
    <p:sldId id="282" r:id="rId6"/>
    <p:sldId id="284" r:id="rId7"/>
    <p:sldId id="283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9" r:id="rId19"/>
    <p:sldId id="295" r:id="rId20"/>
    <p:sldId id="296" r:id="rId21"/>
    <p:sldId id="297" r:id="rId22"/>
    <p:sldId id="298" r:id="rId23"/>
    <p:sldId id="277" r:id="rId24"/>
    <p:sldId id="278" r:id="rId2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 autoAdjust="0"/>
    <p:restoredTop sz="94737" autoAdjust="0"/>
  </p:normalViewPr>
  <p:slideViewPr>
    <p:cSldViewPr>
      <p:cViewPr>
        <p:scale>
          <a:sx n="75" d="100"/>
          <a:sy n="75" d="100"/>
        </p:scale>
        <p:origin x="-72" y="1842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740752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>
                <a:latin typeface="Arial Narrow" panose="020B0606020202030204" pitchFamily="34" charset="0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  <p:sp>
        <p:nvSpPr>
          <p:cNvPr id="5" name="Shape 3"/>
          <p:cNvSpPr>
            <a:spLocks noGrp="1"/>
          </p:cNvSpPr>
          <p:nvPr>
            <p:ph idx="1"/>
          </p:nvPr>
        </p:nvSpPr>
        <p:spPr>
          <a:xfrm>
            <a:off x="558800" y="28956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6" name="Shape 4"/>
          <p:cNvSpPr txBox="1">
            <a:spLocks/>
          </p:cNvSpPr>
          <p:nvPr userDrawn="1"/>
        </p:nvSpPr>
        <p:spPr>
          <a:xfrm>
            <a:off x="12339022" y="5842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fld id="{86CB4B4D-7CA3-9044-876B-883B54F8677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Shape 11"/>
          <p:cNvSpPr/>
          <p:nvPr userDrawn="1"/>
        </p:nvSpPr>
        <p:spPr>
          <a:xfrm flipV="1">
            <a:off x="406400" y="1780193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" name="Shape 61"/>
          <p:cNvSpPr>
            <a:spLocks noGrp="1"/>
          </p:cNvSpPr>
          <p:nvPr>
            <p:ph type="title"/>
          </p:nvPr>
        </p:nvSpPr>
        <p:spPr>
          <a:xfrm>
            <a:off x="575096" y="91254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2710995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575096" y="91254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Shape 11"/>
          <p:cNvSpPr/>
          <p:nvPr userDrawn="1"/>
        </p:nvSpPr>
        <p:spPr>
          <a:xfrm flipV="1">
            <a:off x="406400" y="1780193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266700" y="14376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266700" y="71120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266700" y="1651000"/>
            <a:ext cx="12192000" cy="7796858"/>
          </a:xfrm>
          <a:prstGeom prst="rect">
            <a:avLst/>
          </a:prstGeom>
        </p:spPr>
        <p:txBody>
          <a:bodyPr/>
          <a:lstStyle>
            <a:lvl1pPr>
              <a:spcBef>
                <a:spcPts val="2600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2000"/>
              </a:spcBef>
              <a:buClr>
                <a:schemeClr val="accent1"/>
              </a:buClr>
              <a:buChar char="▸"/>
              <a:defRPr sz="3200">
                <a:solidFill>
                  <a:srgbClr val="3E4040"/>
                </a:solidFill>
              </a:defRPr>
            </a:lvl2pPr>
            <a:lvl3pPr>
              <a:spcBef>
                <a:spcPts val="1600"/>
              </a:spcBef>
              <a:buClr>
                <a:schemeClr val="accent1"/>
              </a:buClr>
              <a:buChar char="▸"/>
              <a:defRPr sz="2800">
                <a:solidFill>
                  <a:srgbClr val="3E4040"/>
                </a:solidFill>
              </a:defRPr>
            </a:lvl3pPr>
            <a:lvl4pPr>
              <a:spcBef>
                <a:spcPts val="1400"/>
              </a:spcBef>
              <a:buClr>
                <a:schemeClr val="accent1"/>
              </a:buClr>
              <a:buChar char="▸"/>
              <a:defRPr sz="2600">
                <a:solidFill>
                  <a:srgbClr val="3E4040"/>
                </a:solidFill>
              </a:defRPr>
            </a:lvl4pPr>
            <a:lvl5pPr>
              <a:spcBef>
                <a:spcPts val="1000"/>
              </a:spcBef>
              <a:buClr>
                <a:schemeClr val="accent1"/>
              </a:buClr>
              <a:buChar char="▸"/>
              <a:defRPr sz="2400">
                <a:solidFill>
                  <a:srgbClr val="3E404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0804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uiExpand="1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Bullets_w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266700" y="14376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266700" y="71120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266700" y="1651000"/>
            <a:ext cx="6096000" cy="7796858"/>
          </a:xfrm>
          <a:prstGeom prst="rect">
            <a:avLst/>
          </a:prstGeom>
        </p:spPr>
        <p:txBody>
          <a:bodyPr/>
          <a:lstStyle>
            <a:lvl1pPr>
              <a:spcBef>
                <a:spcPts val="2600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2000"/>
              </a:spcBef>
              <a:buClr>
                <a:schemeClr val="accent1"/>
              </a:buClr>
              <a:buChar char="▸"/>
              <a:defRPr sz="3200">
                <a:solidFill>
                  <a:srgbClr val="3E4040"/>
                </a:solidFill>
              </a:defRPr>
            </a:lvl2pPr>
            <a:lvl3pPr>
              <a:spcBef>
                <a:spcPts val="1600"/>
              </a:spcBef>
              <a:buClr>
                <a:schemeClr val="accent1"/>
              </a:buClr>
              <a:buChar char="▸"/>
              <a:defRPr sz="2800">
                <a:solidFill>
                  <a:srgbClr val="3E4040"/>
                </a:solidFill>
              </a:defRPr>
            </a:lvl3pPr>
            <a:lvl4pPr>
              <a:spcBef>
                <a:spcPts val="1400"/>
              </a:spcBef>
              <a:buClr>
                <a:schemeClr val="accent1"/>
              </a:buClr>
              <a:buChar char="▸"/>
              <a:defRPr sz="2600">
                <a:solidFill>
                  <a:srgbClr val="3E4040"/>
                </a:solidFill>
              </a:defRPr>
            </a:lvl4pPr>
            <a:lvl5pPr>
              <a:spcBef>
                <a:spcPts val="1000"/>
              </a:spcBef>
              <a:buClr>
                <a:schemeClr val="accent1"/>
              </a:buClr>
              <a:buChar char="▸"/>
              <a:defRPr sz="2400">
                <a:solidFill>
                  <a:srgbClr val="3E404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31109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06400" y="7239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4" r:id="rId3"/>
    <p:sldLayoutId id="2147483659" r:id="rId4"/>
    <p:sldLayoutId id="2147483660" r:id="rId5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>
              <a:lumMod val="75000"/>
            </a:schemeClr>
          </a:solidFill>
          <a:uFillTx/>
          <a:latin typeface="Arial Narrow" panose="020B0606020202030204" pitchFamily="34" charset="0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ctrTitle"/>
          </p:nvPr>
        </p:nvSpPr>
        <p:spPr>
          <a:xfrm>
            <a:off x="406400" y="6315720"/>
            <a:ext cx="12192000" cy="2705100"/>
          </a:xfrm>
          <a:prstGeom prst="rect">
            <a:avLst/>
          </a:prstGeom>
        </p:spPr>
        <p:txBody>
          <a:bodyPr>
            <a:normAutofit/>
          </a:bodyPr>
          <a:lstStyle>
            <a:lvl1pPr defTabSz="350520">
              <a:defRPr sz="10200"/>
            </a:lvl1pPr>
          </a:lstStyle>
          <a:p>
            <a:r>
              <a:rPr lang="en-AU" sz="7200" i="1" dirty="0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AU" sz="7200" dirty="0" smtClean="0">
                <a:solidFill>
                  <a:schemeClr val="accent1">
                    <a:lumMod val="75000"/>
                  </a:schemeClr>
                </a:solidFill>
              </a:rPr>
              <a:t>-gram language models</a:t>
            </a:r>
            <a:endParaRPr sz="72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9" name="Shape 179"/>
          <p:cNvSpPr>
            <a:spLocks noGrp="1"/>
          </p:cNvSpPr>
          <p:nvPr>
            <p:ph type="subTitle" sz="quarter" idx="1"/>
          </p:nvPr>
        </p:nvSpPr>
        <p:spPr>
          <a:xfrm>
            <a:off x="406400" y="4156720"/>
            <a:ext cx="12192000" cy="1803400"/>
          </a:xfrm>
          <a:prstGeom prst="rect">
            <a:avLst/>
          </a:prstGeom>
        </p:spPr>
        <p:txBody>
          <a:bodyPr/>
          <a:lstStyle>
            <a:lvl1pPr>
              <a:defRPr sz="4500">
                <a:solidFill>
                  <a:srgbClr val="838787"/>
                </a:solidFill>
              </a:defRPr>
            </a:lvl1pPr>
            <a:lvl2pPr>
              <a:defRPr sz="2900">
                <a:solidFill>
                  <a:srgbClr val="838787"/>
                </a:solidFill>
              </a:defRPr>
            </a:lvl2pPr>
          </a:lstStyle>
          <a:p>
            <a:r>
              <a:rPr lang="en-AU" dirty="0" smtClean="0"/>
              <a:t>COMP90042 LECTURE 13 </a:t>
            </a:r>
            <a:endParaRPr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616" y="412304"/>
            <a:ext cx="4130305" cy="379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Laplacian (Add-one) smoothing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AU" dirty="0" smtClean="0"/>
                  <a:t>Simple idea: pretend we’ve seen each </a:t>
                </a:r>
                <a:r>
                  <a:rPr lang="en-AU" i="1" dirty="0" smtClean="0"/>
                  <a:t>n</a:t>
                </a:r>
                <a:r>
                  <a:rPr lang="en-AU" dirty="0" smtClean="0"/>
                  <a:t>-gram once more than we did. </a:t>
                </a:r>
              </a:p>
              <a:p>
                <a:pPr marL="0" indent="0">
                  <a:buNone/>
                </a:pPr>
                <a:r>
                  <a:rPr lang="en-AU" sz="3200" dirty="0" smtClean="0"/>
                  <a:t>For </a:t>
                </a:r>
                <a:r>
                  <a:rPr lang="en-AU" sz="3200" dirty="0"/>
                  <a:t>unigram </a:t>
                </a:r>
                <a:r>
                  <a:rPr lang="en-AU" sz="3200" dirty="0" smtClean="0"/>
                  <a:t>models (</a:t>
                </a:r>
                <a:r>
                  <a:rPr lang="en-AU" sz="3200" b="1" dirty="0" smtClean="0"/>
                  <a:t>V</a:t>
                </a:r>
                <a:r>
                  <a:rPr lang="en-AU" sz="3200" dirty="0" smtClean="0"/>
                  <a:t>= the vocabulary),</a:t>
                </a:r>
                <a:endParaRPr lang="en-AU" sz="3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sz="32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/>
                            </a:rPr>
                            <m:t>𝑎𝑑𝑑</m:t>
                          </m:r>
                          <m:r>
                            <a:rPr lang="en-AU" sz="3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AU" sz="320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AU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sz="32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AU" sz="3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AU" sz="3200" i="1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AU" sz="3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AU" sz="3200" i="1" dirty="0">
                              <a:latin typeface="Cambria Math"/>
                            </a:rPr>
                            <m:t>𝐶</m:t>
                          </m:r>
                          <m:r>
                            <m:rPr>
                              <m:nor/>
                            </m:rPr>
                            <a:rPr lang="en-AU" sz="3200" dirty="0"/>
                            <m:t>(</m:t>
                          </m:r>
                          <m:sSub>
                            <m:sSubPr>
                              <m:ctrlPr>
                                <a:rPr lang="en-AU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AU" sz="32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AU" sz="32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AU" sz="3200" dirty="0"/>
                            <m:t>) </m:t>
                          </m:r>
                          <m:r>
                            <m:rPr>
                              <m:nor/>
                            </m:rPr>
                            <a:rPr lang="en-AU" sz="3200" b="0" i="0" dirty="0" smtClean="0"/>
                            <m:t>+ 1</m:t>
                          </m:r>
                        </m:num>
                        <m:den>
                          <m:r>
                            <a:rPr lang="en-AU" sz="3200" b="0" i="1" dirty="0" smtClean="0">
                              <a:latin typeface="Cambria Math"/>
                            </a:rPr>
                            <m:t>𝑀</m:t>
                          </m:r>
                          <m:r>
                            <a:rPr lang="en-AU" sz="3200" b="0" i="1" smtClean="0">
                              <a:latin typeface="Cambria Math"/>
                            </a:rPr>
                            <m:t>+|</m:t>
                          </m:r>
                          <m:r>
                            <a:rPr lang="en-AU" sz="3200" b="1" i="1" smtClean="0">
                              <a:latin typeface="Cambria Math"/>
                            </a:rPr>
                            <m:t>𝑽</m:t>
                          </m:r>
                          <m:r>
                            <a:rPr lang="en-AU" sz="3200" b="0" i="1" smtClean="0">
                              <a:latin typeface="Cambria Math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AU" sz="3200" dirty="0"/>
              </a:p>
              <a:p>
                <a:pPr marL="0" indent="0">
                  <a:buNone/>
                </a:pPr>
                <a:r>
                  <a:rPr lang="en-AU" sz="3200" dirty="0"/>
                  <a:t>For bigram </a:t>
                </a:r>
                <a:r>
                  <a:rPr lang="en-AU" sz="3200" dirty="0" smtClean="0"/>
                  <a:t>models,</a:t>
                </a:r>
                <a:endParaRPr lang="en-AU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sz="32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/>
                            </a:rPr>
                            <m:t>𝑎𝑑𝑑</m:t>
                          </m:r>
                          <m:r>
                            <a:rPr lang="en-AU" sz="3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AU" sz="32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AU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sz="32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AU" sz="3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AU" sz="3200" i="1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AU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sz="32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AU" sz="3200" i="1">
                              <a:latin typeface="Cambria Math"/>
                            </a:rPr>
                            <m:t>𝑖</m:t>
                          </m:r>
                          <m:r>
                            <a:rPr lang="en-AU" sz="32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m:rPr>
                          <m:nor/>
                        </m:rPr>
                        <a:rPr lang="en-AU" sz="3200" dirty="0"/>
                        <m:t>) =</m:t>
                      </m:r>
                      <m:f>
                        <m:fPr>
                          <m:ctrlPr>
                            <a:rPr lang="en-AU" sz="3200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AU" sz="3200" i="1" dirty="0">
                              <a:latin typeface="Cambria Math"/>
                            </a:rPr>
                            <m:t>𝐶</m:t>
                          </m:r>
                          <m:d>
                            <m:dPr>
                              <m:ctrlPr>
                                <a:rPr lang="en-AU" sz="3200" i="1" dirty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AU" sz="32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AU" sz="32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AU" sz="3200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AU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AU" sz="32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AU" sz="32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AU" sz="3200" b="0" i="1" smtClean="0">
                              <a:latin typeface="Cambria Math"/>
                            </a:rPr>
                            <m:t>+1</m:t>
                          </m:r>
                        </m:num>
                        <m:den>
                          <m:r>
                            <a:rPr lang="en-AU" sz="3200" i="1" dirty="0">
                              <a:latin typeface="Cambria Math"/>
                            </a:rPr>
                            <m:t>𝐶</m:t>
                          </m:r>
                          <m:d>
                            <m:dPr>
                              <m:ctrlPr>
                                <a:rPr lang="en-AU" sz="3200" i="1" dirty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AU" sz="32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AU" sz="32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AU" sz="3200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AU" sz="3200" b="0" i="1" smtClean="0">
                              <a:latin typeface="Cambria Math"/>
                            </a:rPr>
                            <m:t>+|</m:t>
                          </m:r>
                          <m:r>
                            <a:rPr lang="en-AU" sz="3200" b="1" i="1" smtClean="0">
                              <a:latin typeface="Cambria Math"/>
                            </a:rPr>
                            <m:t>𝑽</m:t>
                          </m:r>
                          <m:r>
                            <a:rPr lang="en-AU" sz="3200" b="0" i="1" smtClean="0">
                              <a:latin typeface="Cambria Math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AU" dirty="0" smtClean="0"/>
              </a:p>
              <a:p>
                <a:pPr marL="0" indent="0">
                  <a:buNone/>
                </a:pPr>
                <a:r>
                  <a:rPr lang="en-AU" sz="3200" dirty="0"/>
                  <a:t>For </a:t>
                </a:r>
                <a:r>
                  <a:rPr lang="en-AU" sz="3200" i="1" dirty="0"/>
                  <a:t>n</a:t>
                </a:r>
                <a:r>
                  <a:rPr lang="en-AU" sz="3200" dirty="0"/>
                  <a:t>-gram models generally,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sz="32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/>
                            </a:rPr>
                            <m:t>𝑎𝑑𝑑</m:t>
                          </m:r>
                          <m:r>
                            <a:rPr lang="en-AU" sz="3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AU" sz="32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AU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sz="32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AU" sz="3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AU" sz="3200" i="1">
                          <a:latin typeface="Cambria Math"/>
                        </a:rPr>
                        <m:t>|</m:t>
                      </m:r>
                      <m:sSubSup>
                        <m:sSubSupPr>
                          <m:ctrlPr>
                            <a:rPr lang="en-AU" sz="32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AU" sz="32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AU" sz="3200" i="1">
                              <a:latin typeface="Cambria Math"/>
                            </a:rPr>
                            <m:t>𝑖</m:t>
                          </m:r>
                          <m:r>
                            <a:rPr lang="en-AU" sz="3200" i="1">
                              <a:latin typeface="Cambria Math"/>
                            </a:rPr>
                            <m:t>−</m:t>
                          </m:r>
                          <m:r>
                            <a:rPr lang="en-AU" sz="3200" i="1">
                              <a:latin typeface="Cambria Math"/>
                            </a:rPr>
                            <m:t>𝑛</m:t>
                          </m:r>
                          <m:r>
                            <a:rPr lang="en-AU" sz="3200" i="1">
                              <a:latin typeface="Cambria Math"/>
                            </a:rPr>
                            <m:t>−</m:t>
                          </m:r>
                          <m:r>
                            <a:rPr lang="en-AU" sz="3200" i="1">
                              <a:latin typeface="Cambria Math"/>
                            </a:rPr>
                            <m:t>𝑖</m:t>
                          </m:r>
                        </m:sub>
                        <m:sup/>
                      </m:sSubSup>
                      <m:r>
                        <a:rPr lang="en-AU" sz="3200" i="1">
                          <a:latin typeface="Cambria Math"/>
                        </a:rPr>
                        <m:t>…</m:t>
                      </m:r>
                      <m:sSubSup>
                        <m:sSubSupPr>
                          <m:ctrlPr>
                            <a:rPr lang="en-AU" sz="32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AU" sz="32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AU" sz="3200" i="1">
                              <a:latin typeface="Cambria Math"/>
                            </a:rPr>
                            <m:t>𝑖</m:t>
                          </m:r>
                          <m:r>
                            <a:rPr lang="en-AU" sz="3200" i="1">
                              <a:latin typeface="Cambria Math"/>
                            </a:rPr>
                            <m:t>−1</m:t>
                          </m:r>
                        </m:sub>
                        <m:sup/>
                      </m:sSubSup>
                      <m:r>
                        <m:rPr>
                          <m:nor/>
                        </m:rPr>
                        <a:rPr lang="en-AU" sz="3200" dirty="0"/>
                        <m:t>) =</m:t>
                      </m:r>
                      <m:f>
                        <m:fPr>
                          <m:ctrlPr>
                            <a:rPr lang="en-AU" sz="3200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AU" sz="3200" i="1" dirty="0">
                              <a:latin typeface="Cambria Math"/>
                            </a:rPr>
                            <m:t>𝐶</m:t>
                          </m:r>
                          <m:d>
                            <m:dPr>
                              <m:ctrlPr>
                                <a:rPr lang="en-AU" sz="3200" i="1" dirty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AU" sz="32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AU" sz="32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AU" sz="32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AU" sz="32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AU" sz="3200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AU" sz="32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AU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AU" sz="3200" i="1">
                                      <a:latin typeface="Cambria Math"/>
                                    </a:rPr>
                                    <m:t>…</m:t>
                                  </m:r>
                                  <m:r>
                                    <a:rPr lang="en-AU" sz="32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AU" sz="32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AU" sz="3200" b="0" i="1" smtClean="0">
                              <a:latin typeface="Cambria Math"/>
                            </a:rPr>
                            <m:t>+1</m:t>
                          </m:r>
                        </m:num>
                        <m:den>
                          <m:r>
                            <a:rPr lang="en-AU" sz="3200" i="1" dirty="0">
                              <a:latin typeface="Cambria Math"/>
                            </a:rPr>
                            <m:t>𝐶</m:t>
                          </m:r>
                          <m:d>
                            <m:dPr>
                              <m:ctrlPr>
                                <a:rPr lang="en-AU" sz="3200" i="1" dirty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AU" sz="32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AU" sz="32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AU" sz="32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AU" sz="32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AU" sz="3200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AU" sz="32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AU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AU" sz="3200" i="1">
                                      <a:latin typeface="Cambria Math"/>
                                    </a:rPr>
                                    <m:t>…</m:t>
                                  </m:r>
                                  <m:r>
                                    <a:rPr lang="en-AU" sz="32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AU" sz="32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AU" sz="3200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AU" sz="32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AU" sz="3200" i="1">
                              <a:latin typeface="Cambria Math"/>
                            </a:rPr>
                            <m:t>|</m:t>
                          </m:r>
                          <m:r>
                            <a:rPr lang="en-AU" sz="3200" b="1" i="1">
                              <a:latin typeface="Cambria Math"/>
                            </a:rPr>
                            <m:t>𝑽</m:t>
                          </m:r>
                          <m:r>
                            <a:rPr lang="en-AU" sz="3200" i="1">
                              <a:latin typeface="Cambria Math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AU" dirty="0" smtClean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1600" t="-101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10595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Add-one Example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AU" dirty="0" smtClean="0"/>
                  <a:t>&lt;s&gt; </a:t>
                </a:r>
                <a:r>
                  <a:rPr lang="en-AU" i="1" dirty="0" smtClean="0"/>
                  <a:t>the rat ate the cheese </a:t>
                </a:r>
                <a:r>
                  <a:rPr lang="en-AU" dirty="0" smtClean="0"/>
                  <a:t>&lt;/s&gt;</a:t>
                </a:r>
              </a:p>
              <a:p>
                <a:pPr marL="0" indent="0">
                  <a:buNone/>
                </a:pPr>
                <a:r>
                  <a:rPr lang="en-AU" dirty="0" smtClean="0"/>
                  <a:t>What’s the bigram probability </a:t>
                </a:r>
                <a:r>
                  <a:rPr lang="en-AU" i="1" dirty="0" smtClean="0"/>
                  <a:t>P(</a:t>
                </a:r>
                <a:r>
                  <a:rPr lang="en-AU" i="1" dirty="0" err="1" smtClean="0"/>
                  <a:t>ate</a:t>
                </a:r>
                <a:r>
                  <a:rPr lang="en-AU" dirty="0" err="1" smtClean="0"/>
                  <a:t>|</a:t>
                </a:r>
                <a:r>
                  <a:rPr lang="en-AU" i="1" dirty="0" err="1" smtClean="0"/>
                  <a:t>rat</a:t>
                </a:r>
                <a:r>
                  <a:rPr lang="en-AU" dirty="0" smtClean="0"/>
                  <a:t>) under add-one smoothing?</a:t>
                </a:r>
              </a:p>
              <a:p>
                <a:pPr marL="0" indent="0">
                  <a:buNone/>
                </a:pPr>
                <a:r>
                  <a:rPr lang="en-AU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3600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AU" sz="3600" i="1" dirty="0">
                            <a:latin typeface="Cambria Math"/>
                          </a:rPr>
                          <m:t>𝐶</m:t>
                        </m:r>
                        <m:d>
                          <m:dPr>
                            <m:ctrlPr>
                              <a:rPr lang="en-AU" sz="3600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AU" sz="3600" b="0" i="1" dirty="0" smtClean="0">
                                <a:latin typeface="Cambria Math"/>
                              </a:rPr>
                              <m:t>𝑟𝑎𝑡</m:t>
                            </m:r>
                            <m:r>
                              <a:rPr lang="en-AU" sz="3600" b="0" i="1" dirty="0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AU" sz="3600" b="0" i="1" dirty="0" smtClean="0">
                                <a:latin typeface="Cambria Math"/>
                              </a:rPr>
                              <m:t>𝑎𝑡𝑒</m:t>
                            </m:r>
                          </m:e>
                        </m:d>
                        <m:r>
                          <a:rPr lang="en-AU" sz="3600" i="1">
                            <a:latin typeface="Cambria Math"/>
                          </a:rPr>
                          <m:t>+1</m:t>
                        </m:r>
                      </m:num>
                      <m:den>
                        <m:r>
                          <a:rPr lang="en-AU" sz="3600" i="1" dirty="0">
                            <a:latin typeface="Cambria Math"/>
                          </a:rPr>
                          <m:t>𝐶</m:t>
                        </m:r>
                        <m:d>
                          <m:dPr>
                            <m:ctrlPr>
                              <a:rPr lang="en-AU" sz="3600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AU" sz="3600" b="0" i="1" dirty="0" smtClean="0">
                                <a:latin typeface="Cambria Math"/>
                              </a:rPr>
                              <m:t>𝑟𝑎𝑡</m:t>
                            </m:r>
                          </m:e>
                        </m:d>
                        <m:r>
                          <a:rPr lang="en-AU" sz="3600" i="1">
                            <a:latin typeface="Cambria Math"/>
                          </a:rPr>
                          <m:t>+|</m:t>
                        </m:r>
                        <m:r>
                          <a:rPr lang="en-AU" sz="3600" b="1" i="1">
                            <a:latin typeface="Cambria Math"/>
                          </a:rPr>
                          <m:t>𝑽</m:t>
                        </m:r>
                        <m:r>
                          <a:rPr lang="en-AU" sz="3600" i="1">
                            <a:latin typeface="Cambria Math"/>
                          </a:rPr>
                          <m:t>|</m:t>
                        </m:r>
                      </m:den>
                    </m:f>
                  </m:oMath>
                </a14:m>
                <a:r>
                  <a:rPr lang="en-AU" dirty="0" smtClean="0"/>
                  <a:t>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AU" i="1" smtClean="0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AU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AU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AU" b="0" i="1" smtClean="0">
                                <a:latin typeface="Cambria Math"/>
                              </a:rPr>
                              <m:t>6</m:t>
                            </m:r>
                          </m:den>
                        </m:f>
                      </m:e>
                    </m:box>
                  </m:oMath>
                </a14:m>
                <a:endParaRPr lang="en-AU" dirty="0" smtClean="0"/>
              </a:p>
              <a:p>
                <a:pPr marL="0" indent="0">
                  <a:buNone/>
                </a:pPr>
                <a:r>
                  <a:rPr lang="en-AU" dirty="0"/>
                  <a:t>What’s the bigram probability </a:t>
                </a:r>
                <a:r>
                  <a:rPr lang="en-AU" i="1" dirty="0" smtClean="0"/>
                  <a:t>P(</a:t>
                </a:r>
                <a:r>
                  <a:rPr lang="en-AU" i="1" dirty="0" err="1" smtClean="0"/>
                  <a:t>ate</a:t>
                </a:r>
                <a:r>
                  <a:rPr lang="en-AU" dirty="0" err="1" smtClean="0"/>
                  <a:t>|</a:t>
                </a:r>
                <a:r>
                  <a:rPr lang="en-AU" i="1" dirty="0" err="1" smtClean="0"/>
                  <a:t>cheese</a:t>
                </a:r>
                <a:r>
                  <a:rPr lang="en-AU" dirty="0" smtClean="0"/>
                  <a:t>) </a:t>
                </a:r>
                <a:r>
                  <a:rPr lang="en-AU" dirty="0"/>
                  <a:t>under add-one smoothing</a:t>
                </a:r>
                <a:r>
                  <a:rPr lang="en-AU" dirty="0" smtClean="0"/>
                  <a:t>?</a:t>
                </a:r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3200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AU" sz="3200" i="1" dirty="0">
                            <a:latin typeface="Cambria Math"/>
                          </a:rPr>
                          <m:t>𝐶</m:t>
                        </m:r>
                        <m:d>
                          <m:dPr>
                            <m:ctrlPr>
                              <a:rPr lang="en-AU" sz="3200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AU" sz="3200" b="0" i="1" dirty="0" smtClean="0">
                                <a:latin typeface="Cambria Math"/>
                              </a:rPr>
                              <m:t>𝑐h𝑒𝑒𝑠𝑒</m:t>
                            </m:r>
                            <m:r>
                              <a:rPr lang="en-AU" sz="3200" i="1" dirty="0">
                                <a:latin typeface="Cambria Math"/>
                              </a:rPr>
                              <m:t> </m:t>
                            </m:r>
                            <m:r>
                              <a:rPr lang="en-AU" sz="3200" i="1" dirty="0">
                                <a:latin typeface="Cambria Math"/>
                              </a:rPr>
                              <m:t>𝑎𝑡𝑒</m:t>
                            </m:r>
                          </m:e>
                        </m:d>
                        <m:r>
                          <a:rPr lang="en-AU" sz="3200" i="1">
                            <a:latin typeface="Cambria Math"/>
                          </a:rPr>
                          <m:t>+1</m:t>
                        </m:r>
                      </m:num>
                      <m:den>
                        <m:r>
                          <a:rPr lang="en-AU" sz="3200" i="1" dirty="0">
                            <a:latin typeface="Cambria Math"/>
                          </a:rPr>
                          <m:t>𝐶</m:t>
                        </m:r>
                        <m:d>
                          <m:dPr>
                            <m:ctrlPr>
                              <a:rPr lang="en-AU" sz="3200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AU" sz="3200" b="0" i="1" dirty="0" smtClean="0">
                                <a:latin typeface="Cambria Math"/>
                              </a:rPr>
                              <m:t>𝑐h𝑒𝑒𝑠𝑒</m:t>
                            </m:r>
                          </m:e>
                        </m:d>
                        <m:r>
                          <a:rPr lang="en-AU" sz="3200" i="1">
                            <a:latin typeface="Cambria Math"/>
                          </a:rPr>
                          <m:t>+|</m:t>
                        </m:r>
                        <m:r>
                          <a:rPr lang="en-AU" sz="3200" b="1" i="1">
                            <a:latin typeface="Cambria Math"/>
                          </a:rPr>
                          <m:t>𝑽</m:t>
                        </m:r>
                        <m:r>
                          <a:rPr lang="en-AU" sz="3200" i="1">
                            <a:latin typeface="Cambria Math"/>
                          </a:rPr>
                          <m:t>|</m:t>
                        </m:r>
                      </m:den>
                    </m:f>
                  </m:oMath>
                </a14:m>
                <a:r>
                  <a:rPr lang="en-AU" dirty="0"/>
                  <a:t>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AU" i="1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AU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AU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AU" b="0" i="1" smtClean="0">
                                <a:latin typeface="Cambria Math"/>
                              </a:rPr>
                              <m:t>6</m:t>
                            </m:r>
                          </m:den>
                        </m:f>
                      </m:e>
                    </m:box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1700" t="-1016" r="-2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18991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Add-</a:t>
            </a:r>
            <a:r>
              <a:rPr lang="en-AU" i="1" dirty="0" smtClean="0"/>
              <a:t>k smoothing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AU" dirty="0" smtClean="0"/>
                  <a:t>Adding one is always too much</a:t>
                </a:r>
              </a:p>
              <a:p>
                <a:r>
                  <a:rPr lang="en-AU" dirty="0" smtClean="0"/>
                  <a:t>Instead, add a fraction </a:t>
                </a:r>
                <a:r>
                  <a:rPr lang="en-AU" i="1" dirty="0" smtClean="0"/>
                  <a:t>k</a:t>
                </a:r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sz="36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AU" sz="3600" b="0" i="1" smtClean="0">
                              <a:latin typeface="Cambria Math"/>
                            </a:rPr>
                            <m:t>𝑎𝑑𝑑𝑘</m:t>
                          </m:r>
                        </m:sub>
                      </m:sSub>
                      <m:r>
                        <a:rPr lang="en-AU" sz="36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AU" sz="3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sz="36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AU" sz="36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AU" sz="3600" i="1">
                          <a:latin typeface="Cambria Math"/>
                        </a:rPr>
                        <m:t>|</m:t>
                      </m:r>
                      <m:sSubSup>
                        <m:sSubSupPr>
                          <m:ctrlPr>
                            <a:rPr lang="en-AU" sz="3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AU" sz="36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AU" sz="3600" i="1">
                              <a:latin typeface="Cambria Math"/>
                            </a:rPr>
                            <m:t>𝑖</m:t>
                          </m:r>
                          <m:r>
                            <a:rPr lang="en-AU" sz="3600" i="1">
                              <a:latin typeface="Cambria Math"/>
                            </a:rPr>
                            <m:t>−</m:t>
                          </m:r>
                          <m:r>
                            <a:rPr lang="en-AU" sz="3600" i="1">
                              <a:latin typeface="Cambria Math"/>
                            </a:rPr>
                            <m:t>𝑛</m:t>
                          </m:r>
                          <m:r>
                            <a:rPr lang="en-AU" sz="3600" i="1">
                              <a:latin typeface="Cambria Math"/>
                            </a:rPr>
                            <m:t>−</m:t>
                          </m:r>
                          <m:r>
                            <a:rPr lang="en-AU" sz="3600" i="1">
                              <a:latin typeface="Cambria Math"/>
                            </a:rPr>
                            <m:t>𝑖</m:t>
                          </m:r>
                        </m:sub>
                        <m:sup/>
                      </m:sSubSup>
                      <m:r>
                        <a:rPr lang="en-AU" sz="3600" i="1">
                          <a:latin typeface="Cambria Math"/>
                        </a:rPr>
                        <m:t>…</m:t>
                      </m:r>
                      <m:sSubSup>
                        <m:sSubSupPr>
                          <m:ctrlPr>
                            <a:rPr lang="en-AU" sz="3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AU" sz="36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AU" sz="3600" i="1">
                              <a:latin typeface="Cambria Math"/>
                            </a:rPr>
                            <m:t>𝑖</m:t>
                          </m:r>
                          <m:r>
                            <a:rPr lang="en-AU" sz="3600" i="1">
                              <a:latin typeface="Cambria Math"/>
                            </a:rPr>
                            <m:t>−1</m:t>
                          </m:r>
                        </m:sub>
                        <m:sup/>
                      </m:sSubSup>
                      <m:r>
                        <m:rPr>
                          <m:nor/>
                        </m:rPr>
                        <a:rPr lang="en-AU" sz="3600" dirty="0"/>
                        <m:t>) =</m:t>
                      </m:r>
                      <m:f>
                        <m:fPr>
                          <m:ctrlPr>
                            <a:rPr lang="en-AU" sz="3600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AU" sz="3600" i="1" dirty="0">
                              <a:latin typeface="Cambria Math"/>
                            </a:rPr>
                            <m:t>𝐶</m:t>
                          </m:r>
                          <m:d>
                            <m:dPr>
                              <m:ctrlPr>
                                <a:rPr lang="en-AU" sz="3600" i="1" dirty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sz="3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AU" sz="36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AU" sz="36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AU" sz="36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AU" sz="36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AU" sz="3600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AU" sz="36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AU" sz="3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AU" sz="3600" i="1">
                                      <a:latin typeface="Cambria Math"/>
                                    </a:rPr>
                                    <m:t>…</m:t>
                                  </m:r>
                                  <m:r>
                                    <a:rPr lang="en-AU" sz="36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AU" sz="3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AU" sz="3600" i="1">
                              <a:latin typeface="Cambria Math"/>
                            </a:rPr>
                            <m:t>+</m:t>
                          </m:r>
                          <m:r>
                            <a:rPr lang="en-AU" sz="3600" b="0" i="1" smtClean="0">
                              <a:latin typeface="Cambria Math"/>
                            </a:rPr>
                            <m:t>𝑘</m:t>
                          </m:r>
                        </m:num>
                        <m:den>
                          <m:r>
                            <a:rPr lang="en-AU" sz="3600" i="1" dirty="0">
                              <a:latin typeface="Cambria Math"/>
                            </a:rPr>
                            <m:t>𝐶</m:t>
                          </m:r>
                          <m:d>
                            <m:dPr>
                              <m:ctrlPr>
                                <a:rPr lang="en-AU" sz="3600" i="1" dirty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sz="3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AU" sz="36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AU" sz="36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AU" sz="36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AU" sz="36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AU" sz="3600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AU" sz="36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AU" sz="3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AU" sz="3600" i="1">
                                      <a:latin typeface="Cambria Math"/>
                                    </a:rPr>
                                    <m:t>…</m:t>
                                  </m:r>
                                  <m:r>
                                    <a:rPr lang="en-AU" sz="36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AU" sz="36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AU" sz="3600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AU" sz="3600" i="1">
                              <a:latin typeface="Cambria Math"/>
                            </a:rPr>
                            <m:t>+</m:t>
                          </m:r>
                          <m:r>
                            <a:rPr lang="en-AU" sz="36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AU" sz="3600" i="1">
                              <a:latin typeface="Cambria Math"/>
                            </a:rPr>
                            <m:t>|</m:t>
                          </m:r>
                          <m:r>
                            <a:rPr lang="en-AU" sz="3600" b="1" i="1">
                              <a:latin typeface="Cambria Math"/>
                            </a:rPr>
                            <m:t>𝑽</m:t>
                          </m:r>
                          <m:r>
                            <a:rPr lang="en-AU" sz="3600" i="1">
                              <a:latin typeface="Cambria Math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AU" dirty="0"/>
              </a:p>
              <a:p>
                <a:r>
                  <a:rPr lang="en-AU" dirty="0" smtClean="0"/>
                  <a:t>Have </a:t>
                </a:r>
                <a:r>
                  <a:rPr lang="en-AU" dirty="0"/>
                  <a:t>to </a:t>
                </a:r>
                <a:r>
                  <a:rPr lang="en-AU" dirty="0" smtClean="0"/>
                  <a:t>choose </a:t>
                </a:r>
                <a:r>
                  <a:rPr lang="en-AU" i="1" dirty="0" smtClean="0"/>
                  <a:t>k</a:t>
                </a:r>
              </a:p>
              <a:p>
                <a:r>
                  <a:rPr lang="en-AU" dirty="0" smtClean="0"/>
                  <a:t>Still not a competitive method</a:t>
                </a:r>
              </a:p>
              <a:p>
                <a:pPr lvl="1"/>
                <a:r>
                  <a:rPr lang="en-AU" dirty="0" smtClean="0"/>
                  <a:t>Smooths too indiscriminately 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1450" t="-101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37407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err="1" smtClean="0"/>
              <a:t>Backoff</a:t>
            </a:r>
            <a:r>
              <a:rPr lang="en-AU" dirty="0" smtClean="0"/>
              <a:t> and Interpolation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AU" dirty="0" smtClean="0"/>
                  <a:t>Smooth using lower-order probabilities (less context)</a:t>
                </a:r>
              </a:p>
              <a:p>
                <a:r>
                  <a:rPr lang="en-AU" dirty="0" err="1" smtClean="0"/>
                  <a:t>Backoff</a:t>
                </a:r>
                <a:r>
                  <a:rPr lang="en-AU" dirty="0" smtClean="0"/>
                  <a:t>: fall back to </a:t>
                </a:r>
                <a:r>
                  <a:rPr lang="en-AU" i="1" dirty="0" smtClean="0"/>
                  <a:t>n</a:t>
                </a:r>
                <a:r>
                  <a:rPr lang="en-AU" dirty="0"/>
                  <a:t>-</a:t>
                </a:r>
                <a:r>
                  <a:rPr lang="en-AU" dirty="0" smtClean="0"/>
                  <a:t>1-gram counts only when </a:t>
                </a:r>
                <a:r>
                  <a:rPr lang="en-AU" i="1" dirty="0" smtClean="0"/>
                  <a:t>n</a:t>
                </a:r>
                <a:r>
                  <a:rPr lang="en-AU" dirty="0" smtClean="0"/>
                  <a:t>-gram counts are zero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AU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sz="32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AU" sz="3200" b="0" i="1" smtClean="0">
                            <a:latin typeface="Cambria Math"/>
                          </a:rPr>
                          <m:t>𝐵𝑂</m:t>
                        </m:r>
                      </m:sub>
                    </m:sSub>
                    <m:r>
                      <a:rPr lang="en-AU" sz="32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AU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2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AU" sz="3200" i="1">
                        <a:latin typeface="Cambria Math"/>
                      </a:rPr>
                      <m:t>|</m:t>
                    </m:r>
                    <m:sSubSup>
                      <m:sSubSupPr>
                        <m:ctrlPr>
                          <a:rPr lang="en-AU" sz="3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AU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200" i="1">
                            <a:latin typeface="Cambria Math"/>
                          </a:rPr>
                          <m:t>𝑖</m:t>
                        </m:r>
                        <m:r>
                          <a:rPr lang="en-AU" sz="3200" i="1">
                            <a:latin typeface="Cambria Math"/>
                          </a:rPr>
                          <m:t>−</m:t>
                        </m:r>
                        <m:r>
                          <a:rPr lang="en-AU" sz="3200" i="1">
                            <a:latin typeface="Cambria Math"/>
                          </a:rPr>
                          <m:t>𝑛</m:t>
                        </m:r>
                        <m:r>
                          <a:rPr lang="en-AU" sz="3200" b="0" i="1" smtClean="0">
                            <a:latin typeface="Cambria Math"/>
                          </a:rPr>
                          <m:t>+</m:t>
                        </m:r>
                        <m:r>
                          <a:rPr lang="en-AU" sz="3200" i="1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  <m:r>
                      <a:rPr lang="en-AU" sz="3200" i="1">
                        <a:latin typeface="Cambria Math"/>
                      </a:rPr>
                      <m:t>…</m:t>
                    </m:r>
                    <m:sSubSup>
                      <m:sSubSupPr>
                        <m:ctrlPr>
                          <a:rPr lang="en-AU" sz="3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AU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200" i="1">
                            <a:latin typeface="Cambria Math"/>
                          </a:rPr>
                          <m:t>𝑖</m:t>
                        </m:r>
                        <m:r>
                          <a:rPr lang="en-AU" sz="3200" i="1">
                            <a:latin typeface="Cambria Math"/>
                          </a:rPr>
                          <m:t>−1</m:t>
                        </m:r>
                      </m:sub>
                      <m:sup/>
                    </m:sSubSup>
                    <m:r>
                      <m:rPr>
                        <m:nor/>
                      </m:rPr>
                      <a:rPr lang="en-AU" sz="3200" dirty="0"/>
                      <m:t>)</m:t>
                    </m:r>
                    <m:r>
                      <m:rPr>
                        <m:nor/>
                      </m:rPr>
                      <a:rPr lang="en-AU" sz="3200" b="0" i="0" dirty="0" smtClean="0"/>
                      <m:t>  </m:t>
                    </m:r>
                    <m:r>
                      <m:rPr>
                        <m:nor/>
                      </m:rPr>
                      <a:rPr lang="en-AU" sz="3200" dirty="0"/>
                      <m:t>=</m:t>
                    </m:r>
                    <m:r>
                      <m:rPr>
                        <m:nor/>
                      </m:rPr>
                      <a:rPr lang="en-AU" sz="3200" b="0" i="0" dirty="0" smtClean="0"/>
                      <m:t> </m:t>
                    </m:r>
                  </m:oMath>
                </a14:m>
                <a:r>
                  <a:rPr lang="en-AU" sz="3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32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AU" sz="3200" i="1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en-AU" sz="3200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AU" sz="3200" i="1" smtClean="0">
                        <a:latin typeface="Cambria Math"/>
                      </a:rPr>
                      <m:t> </m:t>
                    </m:r>
                    <m:r>
                      <a:rPr lang="en-AU" sz="32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AU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2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AU" sz="3200" i="1">
                        <a:latin typeface="Cambria Math"/>
                      </a:rPr>
                      <m:t>|</m:t>
                    </m:r>
                    <m:sSubSup>
                      <m:sSubSupPr>
                        <m:ctrlPr>
                          <a:rPr lang="en-AU" sz="3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AU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200" i="1">
                            <a:latin typeface="Cambria Math"/>
                          </a:rPr>
                          <m:t>𝑖</m:t>
                        </m:r>
                        <m:r>
                          <a:rPr lang="en-AU" sz="3200" i="1">
                            <a:latin typeface="Cambria Math"/>
                          </a:rPr>
                          <m:t>−</m:t>
                        </m:r>
                        <m:r>
                          <a:rPr lang="en-AU" sz="3200" i="1">
                            <a:latin typeface="Cambria Math"/>
                          </a:rPr>
                          <m:t>𝑛</m:t>
                        </m:r>
                        <m:r>
                          <a:rPr lang="en-AU" sz="3200" b="0" i="1" smtClean="0">
                            <a:latin typeface="Cambria Math"/>
                          </a:rPr>
                          <m:t>+1</m:t>
                        </m:r>
                      </m:sub>
                      <m:sup/>
                    </m:sSubSup>
                    <m:r>
                      <a:rPr lang="en-AU" sz="3200" i="1">
                        <a:latin typeface="Cambria Math"/>
                      </a:rPr>
                      <m:t>…</m:t>
                    </m:r>
                    <m:sSubSup>
                      <m:sSubSupPr>
                        <m:ctrlPr>
                          <a:rPr lang="en-AU" sz="3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AU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200" i="1">
                            <a:latin typeface="Cambria Math"/>
                          </a:rPr>
                          <m:t>𝑖</m:t>
                        </m:r>
                        <m:r>
                          <a:rPr lang="en-AU" sz="3200" i="1">
                            <a:latin typeface="Cambria Math"/>
                          </a:rPr>
                          <m:t>−1</m:t>
                        </m:r>
                      </m:sub>
                      <m:sup/>
                    </m:sSubSup>
                    <m:r>
                      <m:rPr>
                        <m:nor/>
                      </m:rPr>
                      <a:rPr lang="en-AU" sz="3200" dirty="0"/>
                      <m:t>) </m:t>
                    </m:r>
                  </m:oMath>
                </a14:m>
                <a:endParaRPr lang="en-AU" sz="3200" dirty="0"/>
              </a:p>
              <a:p>
                <a:pPr marL="0" indent="0">
                  <a:buNone/>
                </a:pPr>
                <a:r>
                  <a:rPr lang="en-AU" sz="3200" dirty="0" smtClean="0"/>
                  <a:t>                            						</a:t>
                </a:r>
                <a14:m>
                  <m:oMath xmlns:m="http://schemas.openxmlformats.org/officeDocument/2006/math">
                    <m:r>
                      <a:rPr lang="en-AU" sz="3200" b="0" i="1" dirty="0" smtClean="0">
                        <a:latin typeface="Cambria Math"/>
                      </a:rPr>
                      <m:t>𝑖𝑓</m:t>
                    </m:r>
                    <m:r>
                      <a:rPr lang="en-AU" sz="3200" b="0" i="1" dirty="0" smtClean="0">
                        <a:latin typeface="Cambria Math"/>
                      </a:rPr>
                      <m:t> </m:t>
                    </m:r>
                    <m:r>
                      <a:rPr lang="en-AU" sz="3200" i="1" dirty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AU" sz="3200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32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AU" sz="32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AU" sz="3200" i="1">
                                <a:latin typeface="Cambria Math"/>
                              </a:rPr>
                              <m:t>𝑖</m:t>
                            </m:r>
                            <m:r>
                              <a:rPr lang="en-AU" sz="3200" i="1">
                                <a:latin typeface="Cambria Math"/>
                              </a:rPr>
                              <m:t>−</m:t>
                            </m:r>
                            <m:r>
                              <a:rPr lang="en-AU" sz="3200" i="1">
                                <a:latin typeface="Cambria Math"/>
                              </a:rPr>
                              <m:t>𝑛</m:t>
                            </m:r>
                            <m:r>
                              <a:rPr lang="en-AU" sz="32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AU" sz="32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AU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AU" sz="3200" i="1">
                                <a:latin typeface="Cambria Math"/>
                              </a:rPr>
                              <m:t>…</m:t>
                            </m:r>
                            <m:r>
                              <a:rPr lang="en-AU" sz="32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AU" sz="32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AU" sz="3200" i="1" smtClean="0">
                        <a:latin typeface="Cambria Math"/>
                        <a:ea typeface="Cambria Math"/>
                      </a:rPr>
                      <m:t>&gt;</m:t>
                    </m:r>
                    <m:r>
                      <a:rPr lang="en-AU" sz="3200" b="0" i="1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endParaRPr lang="en-AU" sz="3200" b="0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AU" sz="3200" dirty="0" smtClean="0"/>
                  <a:t>					               </a:t>
                </a:r>
                <a14:m>
                  <m:oMath xmlns:m="http://schemas.openxmlformats.org/officeDocument/2006/math">
                    <m:r>
                      <a:rPr lang="en-AU" sz="3200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AU" sz="3200" b="0" i="1" smtClean="0">
                        <a:latin typeface="Cambria Math"/>
                        <a:ea typeface="Cambria Math"/>
                      </a:rPr>
                      <m:t>(</m:t>
                    </m:r>
                    <m:sSubSup>
                      <m:sSubSupPr>
                        <m:ctrlPr>
                          <a:rPr lang="en-AU" sz="3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AU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200" i="1">
                            <a:latin typeface="Cambria Math"/>
                          </a:rPr>
                          <m:t>𝑖</m:t>
                        </m:r>
                        <m:r>
                          <a:rPr lang="en-AU" sz="3200" i="1">
                            <a:latin typeface="Cambria Math"/>
                          </a:rPr>
                          <m:t>−</m:t>
                        </m:r>
                        <m:r>
                          <a:rPr lang="en-AU" sz="3200" i="1">
                            <a:latin typeface="Cambria Math"/>
                          </a:rPr>
                          <m:t>𝑛</m:t>
                        </m:r>
                        <m:r>
                          <a:rPr lang="en-AU" sz="3200" b="0" i="1" smtClean="0">
                            <a:latin typeface="Cambria Math"/>
                          </a:rPr>
                          <m:t>+1</m:t>
                        </m:r>
                      </m:sub>
                      <m:sup/>
                    </m:sSubSup>
                    <m:r>
                      <a:rPr lang="en-AU" sz="3200" i="1">
                        <a:latin typeface="Cambria Math"/>
                      </a:rPr>
                      <m:t>…</m:t>
                    </m:r>
                    <m:sSubSup>
                      <m:sSubSupPr>
                        <m:ctrlPr>
                          <a:rPr lang="en-AU" sz="3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AU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200" i="1">
                            <a:latin typeface="Cambria Math"/>
                          </a:rPr>
                          <m:t>𝑖</m:t>
                        </m:r>
                        <m:r>
                          <a:rPr lang="en-AU" sz="3200" i="1">
                            <a:latin typeface="Cambria Math"/>
                          </a:rPr>
                          <m:t>−1</m:t>
                        </m:r>
                      </m:sub>
                      <m:sup/>
                    </m:sSubSup>
                  </m:oMath>
                </a14:m>
                <a:r>
                  <a:rPr lang="en-AU" sz="3200" dirty="0" smtClean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sz="32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AU" sz="3200" i="1">
                            <a:latin typeface="Cambria Math"/>
                          </a:rPr>
                          <m:t>𝐵𝑂</m:t>
                        </m:r>
                      </m:sub>
                    </m:sSub>
                    <m:r>
                      <a:rPr lang="en-AU" sz="32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AU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2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AU" sz="3200" i="1">
                        <a:latin typeface="Cambria Math"/>
                      </a:rPr>
                      <m:t>|</m:t>
                    </m:r>
                    <m:sSubSup>
                      <m:sSubSupPr>
                        <m:ctrlPr>
                          <a:rPr lang="en-AU" sz="3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AU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200" i="1">
                            <a:latin typeface="Cambria Math"/>
                          </a:rPr>
                          <m:t>𝑖</m:t>
                        </m:r>
                        <m:r>
                          <a:rPr lang="en-AU" sz="3200" i="1">
                            <a:latin typeface="Cambria Math"/>
                          </a:rPr>
                          <m:t>−</m:t>
                        </m:r>
                        <m:r>
                          <a:rPr lang="en-AU" sz="3200" i="1">
                            <a:latin typeface="Cambria Math"/>
                          </a:rPr>
                          <m:t>𝑛</m:t>
                        </m:r>
                        <m:r>
                          <a:rPr lang="en-AU" sz="3200" b="0" i="1" smtClean="0">
                            <a:latin typeface="Cambria Math"/>
                          </a:rPr>
                          <m:t>+2</m:t>
                        </m:r>
                      </m:sub>
                      <m:sup/>
                    </m:sSubSup>
                    <m:r>
                      <a:rPr lang="en-AU" sz="3200" i="1">
                        <a:latin typeface="Cambria Math"/>
                      </a:rPr>
                      <m:t>…</m:t>
                    </m:r>
                    <m:sSubSup>
                      <m:sSubSupPr>
                        <m:ctrlPr>
                          <a:rPr lang="en-AU" sz="3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AU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200" i="1">
                            <a:latin typeface="Cambria Math"/>
                          </a:rPr>
                          <m:t>𝑖</m:t>
                        </m:r>
                        <m:r>
                          <a:rPr lang="en-AU" sz="3200" i="1">
                            <a:latin typeface="Cambria Math"/>
                          </a:rPr>
                          <m:t>−1</m:t>
                        </m:r>
                      </m:sub>
                      <m:sup/>
                    </m:sSubSup>
                    <m:r>
                      <m:rPr>
                        <m:nor/>
                      </m:rPr>
                      <a:rPr lang="en-AU" sz="3200" dirty="0"/>
                      <m:t>) </m:t>
                    </m:r>
                  </m:oMath>
                </a14:m>
                <a:endParaRPr lang="en-AU" sz="3200" dirty="0" smtClean="0"/>
              </a:p>
              <a:p>
                <a:pPr marL="0" indent="0">
                  <a:buNone/>
                </a:pPr>
                <a:r>
                  <a:rPr lang="en-AU" sz="3200" dirty="0"/>
                  <a:t> </a:t>
                </a:r>
                <a:r>
                  <a:rPr lang="en-AU" sz="3200" dirty="0" smtClean="0"/>
                  <a:t>                                           			</a:t>
                </a:r>
                <a:r>
                  <a:rPr lang="en-AU" sz="3200" i="1" dirty="0" smtClean="0"/>
                  <a:t>otherwise</a:t>
                </a:r>
                <a:endParaRPr lang="en-AU" sz="3200" dirty="0"/>
              </a:p>
              <a:p>
                <a:pPr marL="0"/>
                <a:r>
                  <a:rPr lang="en-AU" dirty="0" smtClean="0"/>
                  <a:t>P</a:t>
                </a:r>
                <a:r>
                  <a:rPr lang="en-AU" baseline="30000" dirty="0" smtClean="0"/>
                  <a:t>*</a:t>
                </a:r>
                <a:r>
                  <a:rPr lang="en-AU" dirty="0" smtClean="0"/>
                  <a:t> and </a:t>
                </a:r>
                <a14:m>
                  <m:oMath xmlns:m="http://schemas.openxmlformats.org/officeDocument/2006/math">
                    <m:r>
                      <a:rPr lang="en-AU" sz="3800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AU" dirty="0" smtClean="0"/>
                  <a:t> must preserve </a:t>
                </a:r>
                <a:r>
                  <a:rPr lang="en-AU" i="1" dirty="0"/>
                  <a:t>P</a:t>
                </a:r>
                <a:r>
                  <a:rPr lang="en-AU" dirty="0"/>
                  <a:t>(everything) = </a:t>
                </a:r>
                <a:r>
                  <a:rPr lang="en-AU" dirty="0" smtClean="0"/>
                  <a:t>1</a:t>
                </a:r>
                <a:endParaRPr lang="en-AU" dirty="0"/>
              </a:p>
              <a:p>
                <a:endParaRPr lang="en-AU" dirty="0" smtClean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1450" t="-101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80329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err="1"/>
              <a:t>Backoff</a:t>
            </a:r>
            <a:r>
              <a:rPr lang="en-AU" dirty="0"/>
              <a:t> and Interpolation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AU" dirty="0" smtClean="0"/>
                  <a:t>Interpolation involves taking a linear combination of all relevant probabilities</a:t>
                </a:r>
              </a:p>
              <a:p>
                <a:r>
                  <a:rPr lang="en-AU" dirty="0" smtClean="0"/>
                  <a:t>Defined recursively: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sz="36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AU" sz="3600" b="0" i="1" smtClean="0">
                              <a:latin typeface="Cambria Math"/>
                            </a:rPr>
                            <m:t>𝑖𝑛𝑡𝑒𝑟𝑝</m:t>
                          </m:r>
                        </m:sub>
                      </m:sSub>
                      <m:r>
                        <a:rPr lang="en-AU" sz="36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AU" sz="3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sz="36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AU" sz="36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AU" sz="3600" i="1">
                          <a:latin typeface="Cambria Math"/>
                        </a:rPr>
                        <m:t>|</m:t>
                      </m:r>
                      <m:sSubSup>
                        <m:sSubSupPr>
                          <m:ctrlPr>
                            <a:rPr lang="en-AU" sz="3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AU" sz="36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AU" sz="3600" i="1">
                              <a:latin typeface="Cambria Math"/>
                            </a:rPr>
                            <m:t>𝑖</m:t>
                          </m:r>
                          <m:r>
                            <a:rPr lang="en-AU" sz="3600" i="1">
                              <a:latin typeface="Cambria Math"/>
                            </a:rPr>
                            <m:t>−</m:t>
                          </m:r>
                          <m:r>
                            <a:rPr lang="en-AU" sz="3600" i="1">
                              <a:latin typeface="Cambria Math"/>
                            </a:rPr>
                            <m:t>𝑛</m:t>
                          </m:r>
                          <m:r>
                            <a:rPr lang="en-AU" sz="36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AU" sz="3600" i="1">
                              <a:latin typeface="Cambria Math"/>
                            </a:rPr>
                            <m:t>1</m:t>
                          </m:r>
                        </m:sub>
                        <m:sup/>
                      </m:sSubSup>
                      <m:r>
                        <a:rPr lang="en-AU" sz="3600" i="1">
                          <a:latin typeface="Cambria Math"/>
                        </a:rPr>
                        <m:t>…</m:t>
                      </m:r>
                      <m:sSubSup>
                        <m:sSubSupPr>
                          <m:ctrlPr>
                            <a:rPr lang="en-AU" sz="3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AU" sz="36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AU" sz="3600" i="1">
                              <a:latin typeface="Cambria Math"/>
                            </a:rPr>
                            <m:t>𝑖</m:t>
                          </m:r>
                          <m:r>
                            <a:rPr lang="en-AU" sz="3600" i="1">
                              <a:latin typeface="Cambria Math"/>
                            </a:rPr>
                            <m:t>−1</m:t>
                          </m:r>
                        </m:sub>
                        <m:sup/>
                      </m:sSubSup>
                      <m:r>
                        <m:rPr>
                          <m:nor/>
                        </m:rPr>
                        <a:rPr lang="en-AU" sz="3600" dirty="0" smtClean="0"/>
                        <m:t>)</m:t>
                      </m:r>
                      <m:r>
                        <m:rPr>
                          <m:nor/>
                        </m:rPr>
                        <a:rPr lang="en-AU" sz="3600" b="0" i="0" dirty="0" smtClean="0"/>
                        <m:t> </m:t>
                      </m:r>
                      <m:r>
                        <m:rPr>
                          <m:nor/>
                        </m:rPr>
                        <a:rPr lang="en-AU" sz="3600" dirty="0" smtClean="0"/>
                        <m:t> </m:t>
                      </m:r>
                      <m:r>
                        <m:rPr>
                          <m:nor/>
                        </m:rPr>
                        <a:rPr lang="en-AU" sz="3600" b="0" i="0" dirty="0" smtClean="0"/>
                        <m:t>=</m:t>
                      </m:r>
                      <m:r>
                        <m:rPr>
                          <m:nor/>
                        </m:rPr>
                        <a:rPr lang="en-AU" sz="3600" dirty="0"/>
                        <m:t> </m:t>
                      </m:r>
                      <m:r>
                        <m:rPr>
                          <m:nor/>
                        </m:rPr>
                        <a:rPr lang="en-AU" sz="3600" b="0" i="1" dirty="0" smtClean="0"/>
                        <m:t> </m:t>
                      </m:r>
                      <m:r>
                        <m:rPr>
                          <m:sty m:val="p"/>
                        </m:rPr>
                        <a:rPr lang="el-GR" sz="3600" i="1" dirty="0" smtClean="0">
                          <a:latin typeface="Cambria Math"/>
                        </a:rPr>
                        <m:t>λ</m:t>
                      </m:r>
                      <m:r>
                        <a:rPr lang="en-AU" sz="3200" i="1">
                          <a:latin typeface="Cambria Math"/>
                          <a:ea typeface="Cambria Math"/>
                        </a:rPr>
                        <m:t>(</m:t>
                      </m:r>
                      <m:sSubSup>
                        <m:sSubSupPr>
                          <m:ctrlPr>
                            <a:rPr lang="en-AU" sz="32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AU" sz="32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AU" sz="3200" i="1">
                              <a:latin typeface="Cambria Math"/>
                            </a:rPr>
                            <m:t>𝑖</m:t>
                          </m:r>
                          <m:r>
                            <a:rPr lang="en-AU" sz="3200" i="1">
                              <a:latin typeface="Cambria Math"/>
                            </a:rPr>
                            <m:t>−</m:t>
                          </m:r>
                          <m:r>
                            <a:rPr lang="en-AU" sz="3200" i="1">
                              <a:latin typeface="Cambria Math"/>
                            </a:rPr>
                            <m:t>𝑛</m:t>
                          </m:r>
                          <m:r>
                            <a:rPr lang="en-AU" sz="32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AU" sz="3200" i="1">
                              <a:latin typeface="Cambria Math"/>
                            </a:rPr>
                            <m:t>1</m:t>
                          </m:r>
                        </m:sub>
                        <m:sup/>
                      </m:sSubSup>
                      <m:r>
                        <a:rPr lang="en-AU" sz="3200" i="1">
                          <a:latin typeface="Cambria Math"/>
                        </a:rPr>
                        <m:t>…</m:t>
                      </m:r>
                      <m:sSubSup>
                        <m:sSubSupPr>
                          <m:ctrlPr>
                            <a:rPr lang="en-AU" sz="32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AU" sz="32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AU" sz="3200" i="1">
                              <a:latin typeface="Cambria Math"/>
                            </a:rPr>
                            <m:t>𝑖</m:t>
                          </m:r>
                          <m:r>
                            <a:rPr lang="en-AU" sz="3200" i="1">
                              <a:latin typeface="Cambria Math"/>
                            </a:rPr>
                            <m:t>−1</m:t>
                          </m:r>
                        </m:sub>
                        <m:sup/>
                      </m:sSubSup>
                      <m:r>
                        <m:rPr>
                          <m:nor/>
                        </m:rPr>
                        <a:rPr lang="en-AU" sz="3200" dirty="0"/>
                        <m:t>)</m:t>
                      </m:r>
                      <m:r>
                        <a:rPr lang="en-AU" sz="3200" b="0" i="1" dirty="0" smtClean="0">
                          <a:latin typeface="Cambria Math"/>
                        </a:rPr>
                        <m:t> </m:t>
                      </m:r>
                      <m:r>
                        <a:rPr lang="en-AU" sz="3600" b="0" i="1" dirty="0" smtClean="0">
                          <a:latin typeface="Cambria Math"/>
                        </a:rPr>
                        <m:t>𝑃</m:t>
                      </m:r>
                      <m:r>
                        <a:rPr lang="en-AU" sz="36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AU" sz="3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sz="36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AU" sz="36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AU" sz="3600" i="1">
                          <a:latin typeface="Cambria Math"/>
                        </a:rPr>
                        <m:t>|</m:t>
                      </m:r>
                      <m:sSubSup>
                        <m:sSubSupPr>
                          <m:ctrlPr>
                            <a:rPr lang="en-AU" sz="3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AU" sz="36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AU" sz="3600" i="1">
                              <a:latin typeface="Cambria Math"/>
                            </a:rPr>
                            <m:t>𝑖</m:t>
                          </m:r>
                          <m:r>
                            <a:rPr lang="en-AU" sz="3600" i="1">
                              <a:latin typeface="Cambria Math"/>
                            </a:rPr>
                            <m:t>−</m:t>
                          </m:r>
                          <m:r>
                            <a:rPr lang="en-AU" sz="3600" i="1">
                              <a:latin typeface="Cambria Math"/>
                            </a:rPr>
                            <m:t>𝑛</m:t>
                          </m:r>
                          <m:r>
                            <a:rPr lang="en-AU" sz="36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AU" sz="3600" i="1">
                              <a:latin typeface="Cambria Math"/>
                            </a:rPr>
                            <m:t>1</m:t>
                          </m:r>
                        </m:sub>
                        <m:sup/>
                      </m:sSubSup>
                      <m:r>
                        <a:rPr lang="en-AU" sz="3600" i="1">
                          <a:latin typeface="Cambria Math"/>
                        </a:rPr>
                        <m:t>…</m:t>
                      </m:r>
                      <m:sSubSup>
                        <m:sSubSupPr>
                          <m:ctrlPr>
                            <a:rPr lang="en-AU" sz="3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AU" sz="36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AU" sz="3600" i="1">
                              <a:latin typeface="Cambria Math"/>
                            </a:rPr>
                            <m:t>𝑖</m:t>
                          </m:r>
                          <m:r>
                            <a:rPr lang="en-AU" sz="3600" i="1">
                              <a:latin typeface="Cambria Math"/>
                            </a:rPr>
                            <m:t>−1</m:t>
                          </m:r>
                        </m:sub>
                        <m:sup/>
                      </m:sSubSup>
                      <m:r>
                        <m:rPr>
                          <m:nor/>
                        </m:rPr>
                        <a:rPr lang="en-AU" sz="3600" dirty="0"/>
                        <m:t>) </m:t>
                      </m:r>
                      <m:r>
                        <m:rPr>
                          <m:nor/>
                        </m:rPr>
                        <a:rPr lang="en-AU" sz="3600" b="0" i="0" dirty="0" smtClean="0"/>
                        <m:t>+</m:t>
                      </m:r>
                      <m:r>
                        <a:rPr lang="en-AU" sz="3600" b="0" i="1" dirty="0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AU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sz="3200" i="1">
                              <a:latin typeface="Cambria Math"/>
                            </a:rPr>
                            <m:t>(1 −</m:t>
                          </m:r>
                          <m:r>
                            <m:rPr>
                              <m:sty m:val="p"/>
                            </m:rPr>
                            <a:rPr lang="el-GR" sz="3600" i="1" dirty="0">
                              <a:latin typeface="Cambria Math"/>
                            </a:rPr>
                            <m:t>λ</m:t>
                          </m:r>
                          <m:d>
                            <m:dPr>
                              <m:ctrlPr>
                                <a:rPr lang="en-AU" sz="3200" i="1" dirty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AU" sz="32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AU" sz="32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AU" sz="32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AU" sz="32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AU" sz="32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AU" sz="3200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AU" sz="32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/>
                              </m:sSubSup>
                              <m:r>
                                <a:rPr lang="en-AU" sz="3200" i="1">
                                  <a:latin typeface="Cambria Math"/>
                                </a:rPr>
                                <m:t>…</m:t>
                              </m:r>
                              <m:sSubSup>
                                <m:sSubSupPr>
                                  <m:ctrlPr>
                                    <a:rPr lang="en-AU" sz="32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AU" sz="32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AU" sz="32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AU" sz="3200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  <m:sup/>
                              </m:sSubSup>
                              <m:r>
                                <m:rPr>
                                  <m:nor/>
                                </m:rPr>
                                <a:rPr lang="en-AU" sz="3200" dirty="0"/>
                                <m:t>)</m:t>
                              </m:r>
                            </m:e>
                          </m:d>
                          <m:r>
                            <a:rPr lang="en-AU" sz="32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AU" sz="3200" i="1">
                              <a:latin typeface="Cambria Math"/>
                            </a:rPr>
                            <m:t>𝑖𝑛𝑡𝑒𝑟𝑝</m:t>
                          </m:r>
                        </m:sub>
                      </m:sSub>
                      <m:r>
                        <a:rPr lang="en-AU" sz="32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AU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sz="32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AU" sz="3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AU" sz="3200" i="1">
                          <a:latin typeface="Cambria Math"/>
                        </a:rPr>
                        <m:t>|</m:t>
                      </m:r>
                      <m:sSubSup>
                        <m:sSubSupPr>
                          <m:ctrlPr>
                            <a:rPr lang="en-AU" sz="32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AU" sz="32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AU" sz="3200" i="1">
                              <a:latin typeface="Cambria Math"/>
                            </a:rPr>
                            <m:t>𝑖</m:t>
                          </m:r>
                          <m:r>
                            <a:rPr lang="en-AU" sz="3200" i="1">
                              <a:latin typeface="Cambria Math"/>
                            </a:rPr>
                            <m:t>−</m:t>
                          </m:r>
                          <m:r>
                            <a:rPr lang="en-AU" sz="3200" i="1">
                              <a:latin typeface="Cambria Math"/>
                            </a:rPr>
                            <m:t>𝑛</m:t>
                          </m:r>
                          <m:r>
                            <a:rPr lang="en-AU" sz="3200" b="0" i="1" smtClean="0">
                              <a:latin typeface="Cambria Math"/>
                            </a:rPr>
                            <m:t>+2</m:t>
                          </m:r>
                        </m:sub>
                        <m:sup/>
                      </m:sSubSup>
                      <m:r>
                        <a:rPr lang="en-AU" sz="3200" i="1">
                          <a:latin typeface="Cambria Math"/>
                        </a:rPr>
                        <m:t>…</m:t>
                      </m:r>
                      <m:sSubSup>
                        <m:sSubSupPr>
                          <m:ctrlPr>
                            <a:rPr lang="en-AU" sz="32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AU" sz="32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AU" sz="3200" i="1">
                              <a:latin typeface="Cambria Math"/>
                            </a:rPr>
                            <m:t>𝑖</m:t>
                          </m:r>
                          <m:r>
                            <a:rPr lang="en-AU" sz="3200" i="1">
                              <a:latin typeface="Cambria Math"/>
                            </a:rPr>
                            <m:t>−1</m:t>
                          </m:r>
                        </m:sub>
                        <m:sup/>
                      </m:sSubSup>
                      <m:r>
                        <m:rPr>
                          <m:nor/>
                        </m:rPr>
                        <a:rPr lang="en-AU" sz="3200" dirty="0"/>
                        <m:t>)</m:t>
                      </m:r>
                    </m:oMath>
                  </m:oMathPara>
                </a14:m>
                <a:endParaRPr lang="en-AU" dirty="0"/>
              </a:p>
              <a:p>
                <a:r>
                  <a:rPr lang="en-AU" dirty="0" smtClean="0"/>
                  <a:t>Interpolation of probabilities preserves </a:t>
                </a:r>
                <a:r>
                  <a:rPr lang="en-AU" i="1" dirty="0"/>
                  <a:t>P</a:t>
                </a:r>
                <a:r>
                  <a:rPr lang="en-AU" dirty="0"/>
                  <a:t>(everything) = </a:t>
                </a:r>
                <a:r>
                  <a:rPr lang="en-AU" dirty="0" smtClean="0"/>
                  <a:t>1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1" dirty="0" smtClean="0">
                        <a:latin typeface="Cambria Math"/>
                      </a:rPr>
                      <m:t>λ</m:t>
                    </m:r>
                  </m:oMath>
                </a14:m>
                <a:r>
                  <a:rPr lang="en-AU" dirty="0" smtClean="0"/>
                  <a:t>s can be constant across all contexts</a:t>
                </a:r>
              </a:p>
              <a:p>
                <a:pPr lvl="1"/>
                <a:r>
                  <a:rPr lang="en-AU" dirty="0" smtClean="0"/>
                  <a:t>But better if sensitive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b="0" i="0" dirty="0" smtClean="0">
                        <a:latin typeface="Cambria Math"/>
                        <a:ea typeface="Cambria Math"/>
                      </a:rPr>
                      <m:t>C</m:t>
                    </m:r>
                    <m:d>
                      <m:dPr>
                        <m:ctrlPr>
                          <a:rPr lang="en-AU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AU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AU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AU" i="1">
                                <a:latin typeface="Cambria Math"/>
                              </a:rPr>
                              <m:t>𝑖</m:t>
                            </m:r>
                            <m:r>
                              <a:rPr lang="en-AU" i="1">
                                <a:latin typeface="Cambria Math"/>
                              </a:rPr>
                              <m:t>−</m:t>
                            </m:r>
                            <m:r>
                              <a:rPr lang="en-AU" i="1">
                                <a:latin typeface="Cambria Math"/>
                              </a:rPr>
                              <m:t>𝑛</m:t>
                            </m:r>
                            <m:r>
                              <a:rPr lang="en-AU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AU" i="1">
                                <a:latin typeface="Cambria Math"/>
                              </a:rPr>
                              <m:t>1</m:t>
                            </m:r>
                          </m:sub>
                          <m:sup/>
                        </m:sSubSup>
                        <m:r>
                          <a:rPr lang="en-AU" i="1">
                            <a:latin typeface="Cambria Math"/>
                          </a:rPr>
                          <m:t>…</m:t>
                        </m:r>
                        <m:sSubSup>
                          <m:sSubSupPr>
                            <m:ctrlPr>
                              <a:rPr lang="en-AU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AU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AU" i="1">
                                <a:latin typeface="Cambria Math"/>
                              </a:rPr>
                              <m:t>𝑖</m:t>
                            </m:r>
                            <m:r>
                              <a:rPr lang="en-AU" i="1">
                                <a:latin typeface="Cambria Math"/>
                              </a:rPr>
                              <m:t>−1</m:t>
                            </m:r>
                          </m:sub>
                          <m:sup/>
                        </m:sSubSup>
                      </m:e>
                    </m:d>
                  </m:oMath>
                </a14:m>
                <a:endParaRPr lang="en-AU" dirty="0" smtClean="0"/>
              </a:p>
              <a:p>
                <a:r>
                  <a:rPr lang="en-AU" dirty="0" smtClean="0"/>
                  <a:t>Parameters need to be trained on held out data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1450" t="-101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99011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Absolute discounting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How much to take away from seen </a:t>
            </a:r>
            <a:r>
              <a:rPr lang="en-AU" i="1" dirty="0" smtClean="0"/>
              <a:t>n</a:t>
            </a:r>
            <a:r>
              <a:rPr lang="en-AU" dirty="0" smtClean="0"/>
              <a:t>-grams?</a:t>
            </a:r>
          </a:p>
          <a:p>
            <a:r>
              <a:rPr lang="en-AU" dirty="0" smtClean="0"/>
              <a:t>Can get good estimate from corpora</a:t>
            </a:r>
          </a:p>
          <a:p>
            <a:pPr lvl="1"/>
            <a:r>
              <a:rPr lang="en-AU" dirty="0" smtClean="0"/>
              <a:t>Compare counts in two equally sized sets </a:t>
            </a:r>
          </a:p>
          <a:p>
            <a:r>
              <a:rPr lang="en-AU" dirty="0" smtClean="0"/>
              <a:t>Turns out a single absolute discounting works for almost all </a:t>
            </a:r>
            <a:r>
              <a:rPr lang="en-AU" i="1" dirty="0" smtClean="0"/>
              <a:t>n</a:t>
            </a:r>
            <a:r>
              <a:rPr lang="en-AU" dirty="0" smtClean="0"/>
              <a:t>-grams</a:t>
            </a:r>
          </a:p>
          <a:p>
            <a:pPr lvl="1"/>
            <a:r>
              <a:rPr lang="en-AU" dirty="0" smtClean="0"/>
              <a:t>Most mass taken from low counts</a:t>
            </a:r>
          </a:p>
          <a:p>
            <a:pPr lvl="1"/>
            <a:r>
              <a:rPr lang="en-AU" dirty="0" smtClean="0"/>
              <a:t>Doesn’t effect high counts much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561" y="5208425"/>
            <a:ext cx="3672408" cy="2980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850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Continuation counts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When backing-off or interpolating, raw counts can be fairly unreliable</a:t>
            </a:r>
          </a:p>
          <a:p>
            <a:pPr lvl="1"/>
            <a:r>
              <a:rPr lang="en-AU" dirty="0" smtClean="0"/>
              <a:t>E.g. </a:t>
            </a:r>
            <a:r>
              <a:rPr lang="en-AU" i="1" dirty="0" smtClean="0"/>
              <a:t>Zealand</a:t>
            </a:r>
            <a:r>
              <a:rPr lang="en-AU" dirty="0" smtClean="0"/>
              <a:t> has high counts, but only appears after </a:t>
            </a:r>
            <a:r>
              <a:rPr lang="en-AU" i="1" dirty="0" smtClean="0"/>
              <a:t>New</a:t>
            </a:r>
            <a:r>
              <a:rPr lang="en-AU" dirty="0" smtClean="0"/>
              <a:t> </a:t>
            </a:r>
          </a:p>
          <a:p>
            <a:pPr lvl="2"/>
            <a:r>
              <a:rPr lang="en-AU" dirty="0" smtClean="0"/>
              <a:t>Don’t want to assign it much probability when </a:t>
            </a:r>
            <a:r>
              <a:rPr lang="en-AU" i="1" dirty="0" smtClean="0"/>
              <a:t>New</a:t>
            </a:r>
            <a:r>
              <a:rPr lang="en-AU" dirty="0" smtClean="0"/>
              <a:t> not present </a:t>
            </a:r>
          </a:p>
          <a:p>
            <a:r>
              <a:rPr lang="en-AU" dirty="0" smtClean="0"/>
              <a:t>Instead, count the number of unique contexts for the word</a:t>
            </a:r>
          </a:p>
          <a:p>
            <a:pPr lvl="1"/>
            <a:r>
              <a:rPr lang="en-AU" dirty="0" smtClean="0"/>
              <a:t>For </a:t>
            </a:r>
            <a:r>
              <a:rPr lang="en-AU" dirty="0"/>
              <a:t>many </a:t>
            </a:r>
            <a:r>
              <a:rPr lang="en-AU" dirty="0" smtClean="0"/>
              <a:t>words, closely related to total count </a:t>
            </a:r>
          </a:p>
          <a:p>
            <a:pPr lvl="1"/>
            <a:r>
              <a:rPr lang="en-AU" dirty="0" smtClean="0"/>
              <a:t>But just 1 for Zealand</a:t>
            </a:r>
          </a:p>
        </p:txBody>
      </p:sp>
    </p:spTree>
    <p:extLst>
      <p:ext uri="{BB962C8B-B14F-4D97-AF65-F5344CB8AC3E}">
        <p14:creationId xmlns:p14="http://schemas.microsoft.com/office/powerpoint/2010/main" val="28666025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err="1" smtClean="0"/>
              <a:t>Kneser</a:t>
            </a:r>
            <a:r>
              <a:rPr lang="en-AU" dirty="0" smtClean="0"/>
              <a:t>-Ney smoothing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Standard, state-of-the-art smoothing method</a:t>
            </a:r>
          </a:p>
          <a:p>
            <a:r>
              <a:rPr lang="en-AU" dirty="0" smtClean="0"/>
              <a:t>Combines</a:t>
            </a:r>
          </a:p>
          <a:p>
            <a:pPr lvl="1"/>
            <a:r>
              <a:rPr lang="en-AU" dirty="0" smtClean="0"/>
              <a:t>Interpolation (or, alternatively, </a:t>
            </a:r>
            <a:r>
              <a:rPr lang="en-AU" dirty="0" err="1" smtClean="0"/>
              <a:t>backoff</a:t>
            </a:r>
            <a:r>
              <a:rPr lang="en-AU" dirty="0" smtClean="0"/>
              <a:t>)</a:t>
            </a:r>
          </a:p>
          <a:p>
            <a:pPr lvl="1"/>
            <a:r>
              <a:rPr lang="en-AU" dirty="0" smtClean="0"/>
              <a:t>Absolute discounting</a:t>
            </a:r>
          </a:p>
          <a:p>
            <a:pPr lvl="1"/>
            <a:r>
              <a:rPr lang="en-AU" dirty="0" smtClean="0"/>
              <a:t>Continuation counts for all </a:t>
            </a:r>
            <a:r>
              <a:rPr lang="en-AU" i="1" dirty="0" err="1" smtClean="0"/>
              <a:t>i</a:t>
            </a:r>
            <a:r>
              <a:rPr lang="en-AU" dirty="0" smtClean="0"/>
              <a:t>-grams (</a:t>
            </a:r>
            <a:r>
              <a:rPr lang="en-AU" i="1" dirty="0" err="1" smtClean="0"/>
              <a:t>i</a:t>
            </a:r>
            <a:r>
              <a:rPr lang="en-AU" i="1" dirty="0" smtClean="0"/>
              <a:t> </a:t>
            </a:r>
            <a:r>
              <a:rPr lang="en-AU" dirty="0" smtClean="0"/>
              <a:t>&lt; </a:t>
            </a:r>
            <a:r>
              <a:rPr lang="en-AU" i="1" dirty="0" smtClean="0"/>
              <a:t>n</a:t>
            </a:r>
            <a:r>
              <a:rPr lang="en-AU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963719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err="1"/>
              <a:t>Kneser</a:t>
            </a:r>
            <a:r>
              <a:rPr lang="en-AU" dirty="0"/>
              <a:t>-Ney smoothing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89340" y="1852464"/>
                <a:ext cx="11881320" cy="32244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sz="3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AU" sz="3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𝐾𝑁</m:t>
                          </m:r>
                        </m:sub>
                      </m:sSub>
                      <m:r>
                        <a:rPr lang="en-AU" sz="3200" i="1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AU" sz="3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sz="3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AU" sz="3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AU" sz="3200" i="1">
                          <a:solidFill>
                            <a:schemeClr val="bg1"/>
                          </a:solidFill>
                          <a:latin typeface="Cambria Math"/>
                        </a:rPr>
                        <m:t>|</m:t>
                      </m:r>
                      <m:sSubSup>
                        <m:sSubSupPr>
                          <m:ctrlPr>
                            <a:rPr lang="en-AU" sz="3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AU" sz="3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AU" sz="3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AU" sz="3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AU" sz="3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AU" sz="3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  <m:sup/>
                      </m:sSubSup>
                      <m:r>
                        <a:rPr lang="en-AU" sz="3200" i="1">
                          <a:solidFill>
                            <a:schemeClr val="bg1"/>
                          </a:solidFill>
                          <a:latin typeface="Cambria Math"/>
                        </a:rPr>
                        <m:t>…</m:t>
                      </m:r>
                      <m:sSubSup>
                        <m:sSubSupPr>
                          <m:ctrlPr>
                            <a:rPr lang="en-AU" sz="3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AU" sz="3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AU" sz="3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AU" sz="3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  <m:sup/>
                      </m:sSubSup>
                      <m:r>
                        <m:rPr>
                          <m:nor/>
                        </m:rPr>
                        <a:rPr lang="en-AU" sz="32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) </m:t>
                      </m:r>
                      <m:r>
                        <m:rPr>
                          <m:nor/>
                        </m:rPr>
                        <a:rPr lang="en-AU" sz="3200" dirty="0">
                          <a:solidFill>
                            <a:schemeClr val="bg1"/>
                          </a:solidFill>
                          <a:latin typeface="Century Schoolbook" panose="020406040505050203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n-AU" sz="3200" i="1" dirty="0">
                          <a:solidFill>
                            <a:schemeClr val="bg1"/>
                          </a:solidFill>
                          <a:latin typeface="Century Schoolbook" panose="02040604050505020304" pitchFamily="18" charset="0"/>
                        </a:rPr>
                        <m:t> </m:t>
                      </m:r>
                      <m:f>
                        <m:fPr>
                          <m:ctrlPr>
                            <a:rPr lang="en-AU" sz="3200" i="1" dirty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AU" sz="3200" b="0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3200" b="0" i="0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AU" sz="32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AU" sz="32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0,</m:t>
                                  </m:r>
                                  <m:sSub>
                                    <m:sSubPr>
                                      <m:ctrlPr>
                                        <a:rPr lang="en-AU" sz="320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32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AU" sz="32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𝐾𝑁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AU" sz="3200" i="1" dirty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AU" sz="3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3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AU" sz="3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AU" sz="3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AU" sz="3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AU" sz="3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AU" sz="3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3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…</m:t>
                                          </m:r>
                                          <m:r>
                                            <a:rPr lang="en-AU" sz="3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AU" sz="3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AU" sz="32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AU" sz="32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AU" sz="3200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AU" sz="3200" b="0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AU" sz="3200" b="0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𝐾𝑁</m:t>
                              </m:r>
                            </m:sub>
                          </m:sSub>
                          <m:d>
                            <m:dPr>
                              <m:ctrlPr>
                                <a:rPr lang="en-AU" sz="3200" i="1" dirty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sz="32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AU" sz="32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AU" sz="32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AU" sz="32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AU" sz="32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AU" sz="32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AU" sz="32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AU" sz="32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…</m:t>
                                  </m:r>
                                  <m:r>
                                    <a:rPr lang="en-AU" sz="32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AU" sz="32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AU" sz="32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AU" sz="3200" i="1" dirty="0" smtClean="0">
                  <a:solidFill>
                    <a:schemeClr val="bg1"/>
                  </a:solidFill>
                  <a:latin typeface="Cambria Math"/>
                </a:endParaRPr>
              </a:p>
              <a:p>
                <a:r>
                  <a:rPr lang="en-AU" sz="3200" dirty="0" smtClean="0">
                    <a:solidFill>
                      <a:schemeClr val="bg1"/>
                    </a:solidFill>
                  </a:rPr>
                  <a:t>						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3200" dirty="0">
                        <a:solidFill>
                          <a:schemeClr val="bg1"/>
                        </a:solidFill>
                        <a:latin typeface="Century Schoolbook" panose="02040604050505020304" pitchFamily="18" charset="0"/>
                      </a:rPr>
                      <m:t>+</m:t>
                    </m:r>
                    <m:sSub>
                      <m:sSubPr>
                        <m:ctrlPr>
                          <a:rPr lang="en-AU" sz="32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AU" sz="32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32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λ</m:t>
                        </m:r>
                        <m:d>
                          <m:dPr>
                            <m:ctrlPr>
                              <a:rPr lang="en-AU" sz="3200" i="1" dirty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AU" sz="32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AU" sz="32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AU" sz="32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AU" sz="32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AU" sz="32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AU" sz="32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+1</m:t>
                                </m:r>
                              </m:sub>
                              <m:sup/>
                            </m:sSubSup>
                            <m:r>
                              <a:rPr lang="en-AU" sz="32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…</m:t>
                            </m:r>
                            <m:sSubSup>
                              <m:sSubSupPr>
                                <m:ctrlPr>
                                  <a:rPr lang="en-AU" sz="32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AU" sz="32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AU" sz="32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AU" sz="32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sub>
                              <m:sup/>
                            </m:sSubSup>
                          </m:e>
                        </m:d>
                        <m:r>
                          <a:rPr lang="en-AU" sz="32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AU" sz="32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𝐾𝑁</m:t>
                        </m:r>
                      </m:sub>
                    </m:sSub>
                    <m:r>
                      <a:rPr lang="en-AU" sz="3200" i="1">
                        <a:solidFill>
                          <a:schemeClr val="bg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AU" sz="32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AU" sz="32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2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AU" sz="3200" i="1">
                        <a:solidFill>
                          <a:schemeClr val="bg1"/>
                        </a:solidFill>
                        <a:latin typeface="Cambria Math"/>
                      </a:rPr>
                      <m:t>|</m:t>
                    </m:r>
                    <m:sSubSup>
                      <m:sSubSupPr>
                        <m:ctrlPr>
                          <a:rPr lang="en-AU" sz="32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AU" sz="32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2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AU" sz="32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AU" sz="32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AU" sz="32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+2</m:t>
                        </m:r>
                      </m:sub>
                      <m:sup/>
                    </m:sSubSup>
                    <m:r>
                      <a:rPr lang="en-AU" sz="3200" i="1">
                        <a:solidFill>
                          <a:schemeClr val="bg1"/>
                        </a:solidFill>
                        <a:latin typeface="Cambria Math"/>
                      </a:rPr>
                      <m:t>…</m:t>
                    </m:r>
                    <m:sSubSup>
                      <m:sSubSupPr>
                        <m:ctrlPr>
                          <a:rPr lang="en-AU" sz="32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AU" sz="32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2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AU" sz="32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−1</m:t>
                        </m:r>
                      </m:sub>
                      <m:sup/>
                    </m:sSubSup>
                    <m:r>
                      <m:rPr>
                        <m:nor/>
                      </m:rPr>
                      <a:rPr lang="en-AU" sz="3200" dirty="0">
                        <a:solidFill>
                          <a:schemeClr val="bg1"/>
                        </a:solidFill>
                        <a:latin typeface="Century Schoolbook" panose="02040604050505020304" pitchFamily="18" charset="0"/>
                      </a:rPr>
                      <m:t>)</m:t>
                    </m:r>
                  </m:oMath>
                </a14:m>
                <a:endParaRPr lang="en-AU" sz="3200" dirty="0">
                  <a:solidFill>
                    <a:schemeClr val="bg1"/>
                  </a:solidFill>
                  <a:latin typeface="Century Schoolbook" panose="02040604050505020304" pitchFamily="18" charset="0"/>
                </a:endParaRPr>
              </a:p>
              <a:p>
                <a:endParaRPr lang="en-AU" sz="3200" dirty="0" smtClean="0">
                  <a:solidFill>
                    <a:schemeClr val="bg1"/>
                  </a:solidFill>
                  <a:latin typeface="Century Schoolbook" panose="020406040505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dirty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AU" sz="3200" dirty="0">
                  <a:solidFill>
                    <a:schemeClr val="bg1"/>
                  </a:solidFill>
                  <a:latin typeface="Century Schoolbook" panose="020406040505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40" y="1852464"/>
                <a:ext cx="11881320" cy="322447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221096" y="4588768"/>
            <a:ext cx="9817808" cy="1456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AU" sz="3400" i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kumimoji="0" lang="en-AU" sz="3400" b="0" i="1" u="none" strike="noStrike" cap="none" spc="0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Avenir Next Medium"/>
              </a:rPr>
              <a:t>KN</a:t>
            </a:r>
            <a:r>
              <a:rPr lang="en-AU" sz="3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AU" sz="3400" dirty="0">
                <a:solidFill>
                  <a:schemeClr val="bg1"/>
                </a:solidFill>
                <a:latin typeface="Century Schoolbook"/>
                <a:ea typeface="Cambria Math" panose="02040503050406030204" pitchFamily="18" charset="0"/>
              </a:rPr>
              <a:t>◦</a:t>
            </a:r>
            <a:r>
              <a:rPr lang="en-AU" sz="3400" dirty="0" smtClean="0">
                <a:solidFill>
                  <a:schemeClr val="bg1"/>
                </a:solidFill>
                <a:latin typeface="Century Schoolbook"/>
                <a:ea typeface="Cambria Math" panose="02040503050406030204" pitchFamily="18" charset="0"/>
              </a:rPr>
              <a:t>) </a:t>
            </a:r>
            <a:r>
              <a:rPr kumimoji="0" lang="en-AU" sz="3400" b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Avenir Next Medium"/>
              </a:rPr>
              <a:t>is </a:t>
            </a:r>
            <a:r>
              <a:rPr lang="en-AU" sz="3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regular counts </a:t>
            </a:r>
            <a:r>
              <a:rPr lang="en-AU" sz="3400" dirty="0" smtClean="0">
                <a:solidFill>
                  <a:schemeClr val="bg1"/>
                </a:solidFill>
                <a:latin typeface="Century Schoolbook"/>
                <a:ea typeface="Cambria Math" panose="02040503050406030204" pitchFamily="18" charset="0"/>
              </a:rPr>
              <a:t>for highest order </a:t>
            </a:r>
            <a:r>
              <a:rPr lang="en-AU" sz="3400" i="1" dirty="0" smtClean="0">
                <a:solidFill>
                  <a:schemeClr val="bg1"/>
                </a:solidFill>
                <a:latin typeface="Century Schoolbook"/>
                <a:ea typeface="Cambria Math" panose="02040503050406030204" pitchFamily="18" charset="0"/>
              </a:rPr>
              <a:t>n-</a:t>
            </a:r>
            <a:r>
              <a:rPr lang="en-AU" sz="3400" dirty="0" smtClean="0">
                <a:solidFill>
                  <a:schemeClr val="bg1"/>
                </a:solidFill>
                <a:latin typeface="Century Schoolbook"/>
                <a:ea typeface="Cambria Math" panose="02040503050406030204" pitchFamily="18" charset="0"/>
              </a:rPr>
              <a:t>gram, but continuation counts for all others </a:t>
            </a:r>
            <a:r>
              <a:rPr kumimoji="0" lang="en-AU" sz="3400" b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Avenir Next Medium"/>
              </a:rPr>
              <a:t> </a:t>
            </a:r>
            <a:endParaRPr kumimoji="0" lang="en-AU" sz="3400" b="0" i="1" u="none" strike="noStrike" cap="none" spc="0" normalizeH="0" baseline="-25000" dirty="0">
              <a:ln>
                <a:noFill/>
              </a:ln>
              <a:solidFill>
                <a:schemeClr val="bg1"/>
              </a:solidFill>
              <a:effectLst/>
              <a:uFillTx/>
              <a:latin typeface="Cambria Math" panose="02040503050406030204" pitchFamily="18" charset="0"/>
              <a:ea typeface="Cambria Math" panose="02040503050406030204" pitchFamily="18" charset="0"/>
              <a:sym typeface="Avenir Next Mediu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56410" y="6532984"/>
                <a:ext cx="11395891" cy="12825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1" dirty="0" smtClean="0">
                        <a:solidFill>
                          <a:schemeClr val="bg1"/>
                        </a:solidFill>
                        <a:latin typeface="Cambria Math"/>
                      </a:rPr>
                      <m:t>λ</m:t>
                    </m:r>
                    <m:d>
                      <m:dPr>
                        <m:ctrlPr>
                          <a:rPr lang="en-AU" sz="3200" i="1" dirty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AU" sz="32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AU" sz="32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AU" sz="32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AU" sz="32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AU" sz="32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AU" sz="32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/>
                        </m:sSubSup>
                        <m:r>
                          <a:rPr lang="en-AU" sz="32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…</m:t>
                        </m:r>
                        <m:sSubSup>
                          <m:sSubSupPr>
                            <m:ctrlPr>
                              <a:rPr lang="en-AU" sz="32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AU" sz="32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AU" sz="32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AU" sz="32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  <m:sup/>
                        </m:sSubSup>
                      </m:e>
                    </m:d>
                  </m:oMath>
                </a14:m>
                <a:r>
                  <a:rPr kumimoji="0" lang="en-AU" sz="3200" b="0" i="0" u="none" strike="noStrike" cap="none" spc="0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ea typeface="Avenir Next Medium"/>
                    <a:cs typeface="Avenir Next Medium"/>
                    <a:sym typeface="Avenir Next Medium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36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AU" sz="3600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𝑑</m:t>
                        </m:r>
                      </m:num>
                      <m:den>
                        <m:sSub>
                          <m:sSubPr>
                            <m:ctrlPr>
                              <a:rPr lang="en-AU" sz="3600" i="1" dirty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AU" sz="3600" i="1" dirty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AU" sz="3600" i="1" dirty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𝐾𝑁</m:t>
                            </m:r>
                          </m:sub>
                        </m:sSub>
                        <m:d>
                          <m:dPr>
                            <m:ctrlPr>
                              <a:rPr lang="en-AU" sz="3600" i="1" dirty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AU" sz="3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AU" sz="3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AU" sz="3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AU" sz="3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AU" sz="3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AU" sz="3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AU" sz="3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AU" sz="3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…</m:t>
                                </m:r>
                                <m:r>
                                  <a:rPr lang="en-AU" sz="3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AU" sz="3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AU" sz="3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kumimoji="0" lang="en-AU" sz="3600" b="0" i="0" u="none" strike="noStrike" cap="none" spc="0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Avenir Next Mediu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AU" sz="2400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|{</m:t>
                        </m:r>
                        <m:r>
                          <a:rPr lang="en-AU" sz="2400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𝑤</m:t>
                        </m:r>
                        <m:r>
                          <a:rPr lang="en-AU" sz="2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:</m:t>
                        </m:r>
                        <m:r>
                          <a:rPr lang="en-AU" sz="2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AU" sz="2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𝐾𝑁</m:t>
                        </m:r>
                      </m:sub>
                    </m:sSub>
                    <m:d>
                      <m:dPr>
                        <m:ctrlPr>
                          <a:rPr lang="en-AU" sz="2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AU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AU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AU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AU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AU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sSub>
                          <m:sSubPr>
                            <m:ctrlPr>
                              <a:rPr lang="en-AU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AU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…</m:t>
                            </m:r>
                            <m:r>
                              <a:rPr lang="en-AU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AU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AU" sz="2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AU" sz="2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en-AU" sz="2400" b="0" i="1" smtClean="0">
                        <a:solidFill>
                          <a:schemeClr val="bg1"/>
                        </a:solidFill>
                        <a:latin typeface="Cambria Math"/>
                      </a:rPr>
                      <m:t>&gt;0}|</m:t>
                    </m:r>
                  </m:oMath>
                </a14:m>
                <a:endParaRPr kumimoji="0" lang="en-AU" sz="24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Avenir Next Medium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410" y="6532984"/>
                <a:ext cx="11395891" cy="128259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62080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Evaluation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Extrinsic</a:t>
            </a:r>
          </a:p>
          <a:p>
            <a:pPr lvl="1"/>
            <a:r>
              <a:rPr lang="en-AU" dirty="0" smtClean="0"/>
              <a:t>E.g. spelling correction, machine translation</a:t>
            </a:r>
          </a:p>
          <a:p>
            <a:r>
              <a:rPr lang="en-AU" dirty="0" smtClean="0"/>
              <a:t>Intrinsic</a:t>
            </a:r>
          </a:p>
          <a:p>
            <a:pPr lvl="1"/>
            <a:r>
              <a:rPr lang="en-AU" dirty="0" smtClean="0"/>
              <a:t>Perplexity on held-out test set</a:t>
            </a:r>
          </a:p>
        </p:txBody>
      </p:sp>
    </p:spTree>
    <p:extLst>
      <p:ext uri="{BB962C8B-B14F-4D97-AF65-F5344CB8AC3E}">
        <p14:creationId xmlns:p14="http://schemas.microsoft.com/office/powerpoint/2010/main" val="714302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Language models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Assign a probability to a sequence of words</a:t>
            </a:r>
          </a:p>
          <a:p>
            <a:r>
              <a:rPr lang="en-AU" dirty="0" smtClean="0"/>
              <a:t>Useful for</a:t>
            </a:r>
          </a:p>
          <a:p>
            <a:pPr lvl="1"/>
            <a:r>
              <a:rPr lang="en-AU" dirty="0" smtClean="0"/>
              <a:t>Speech recognition</a:t>
            </a:r>
          </a:p>
          <a:p>
            <a:pPr lvl="1"/>
            <a:r>
              <a:rPr lang="en-AU" dirty="0" smtClean="0"/>
              <a:t>Spelling correction</a:t>
            </a:r>
          </a:p>
          <a:p>
            <a:pPr lvl="1"/>
            <a:r>
              <a:rPr lang="en-AU" dirty="0" smtClean="0"/>
              <a:t>Machine translation</a:t>
            </a:r>
          </a:p>
          <a:p>
            <a:pPr lvl="1"/>
            <a:r>
              <a:rPr lang="en-AU" dirty="0" smtClean="0"/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51272" y="6592579"/>
            <a:ext cx="8503656" cy="20723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AU" sz="2800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But it must be recognized that the notion of "probability of a sentence" is an entirely useless one, under any known interpretation of this term</a:t>
            </a:r>
            <a:r>
              <a:rPr lang="en-AU" sz="2800" i="1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.</a:t>
            </a:r>
            <a:r>
              <a:rPr lang="en-AU" sz="2400" dirty="0">
                <a:solidFill>
                  <a:schemeClr val="bg1"/>
                </a:solidFill>
                <a:latin typeface="Century Schoolbook" panose="02040604050505020304" pitchFamily="18" charset="0"/>
              </a:rPr>
              <a:t/>
            </a:r>
            <a:br>
              <a:rPr lang="en-AU" sz="2400" dirty="0">
                <a:solidFill>
                  <a:schemeClr val="bg1"/>
                </a:solidFill>
                <a:latin typeface="Century Schoolbook" panose="02040604050505020304" pitchFamily="18" charset="0"/>
              </a:rPr>
            </a:br>
            <a:r>
              <a:rPr lang="en-AU" sz="24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                                  -Noam Chomsky</a:t>
            </a:r>
          </a:p>
        </p:txBody>
      </p:sp>
    </p:spTree>
    <p:extLst>
      <p:ext uri="{BB962C8B-B14F-4D97-AF65-F5344CB8AC3E}">
        <p14:creationId xmlns:p14="http://schemas.microsoft.com/office/powerpoint/2010/main" val="19784316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Perplexity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AU" dirty="0" smtClean="0"/>
                  <a:t>Inverse probability of entire test set</a:t>
                </a:r>
              </a:p>
              <a:p>
                <a:pPr lvl="1"/>
                <a:r>
                  <a:rPr lang="en-AU" dirty="0" smtClean="0"/>
                  <a:t>Normalized by number of words</a:t>
                </a:r>
              </a:p>
              <a:p>
                <a:r>
                  <a:rPr lang="en-AU" dirty="0" smtClean="0"/>
                  <a:t>The lower the better</a:t>
                </a:r>
              </a:p>
              <a:p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/>
                        </a:rPr>
                        <m:t>𝑃𝑃</m:t>
                      </m:r>
                      <m:d>
                        <m:dPr>
                          <m:ctrlPr>
                            <a:rPr lang="en-AU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3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AU" sz="36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AU" sz="36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AU" sz="3600" dirty="0"/>
                            <m:t>, </m:t>
                          </m:r>
                          <m:sSub>
                            <m:sSubPr>
                              <m:ctrlPr>
                                <a:rPr lang="en-AU" sz="3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AU" sz="36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AU" sz="36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AU" sz="3600" dirty="0"/>
                            <m:t>, .. </m:t>
                          </m:r>
                          <m:sSub>
                            <m:sSubPr>
                              <m:ctrlPr>
                                <a:rPr lang="en-AU" sz="3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AU" sz="36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AU" sz="3600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AU" b="0" i="1" smtClean="0">
                          <a:latin typeface="Cambria Math"/>
                        </a:rPr>
                        <m:t>= </m:t>
                      </m:r>
                      <m:rad>
                        <m:radPr>
                          <m:ctrlPr>
                            <a:rPr lang="en-AU" b="0" i="1" smtClean="0">
                              <a:latin typeface="Cambria Math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AU" b="0" i="1" smtClean="0">
                              <a:latin typeface="Cambria Math"/>
                            </a:rPr>
                            <m:t>𝑚</m:t>
                          </m:r>
                        </m:deg>
                        <m:e>
                          <m:f>
                            <m:fPr>
                              <m:ctrlPr>
                                <a:rPr lang="en-AU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AU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3600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AU" sz="36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AU" sz="3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AU" sz="36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AU" sz="36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AU" sz="3600" dirty="0"/>
                                <m:t>, </m:t>
                              </m:r>
                              <m:sSub>
                                <m:sSubPr>
                                  <m:ctrlPr>
                                    <a:rPr lang="en-AU" sz="3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AU" sz="36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AU" sz="36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AU" sz="3600" dirty="0"/>
                                <m:t>, .. </m:t>
                              </m:r>
                              <m:sSub>
                                <m:sSubPr>
                                  <m:ctrlPr>
                                    <a:rPr lang="en-AU" sz="3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AU" sz="36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AU" sz="3600" i="1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AU" sz="3600">
                                  <a:latin typeface="Cambria Math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AU" sz="3600" dirty="0"/>
                                <m:t> 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1450" t="-101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33506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Example perplexity scores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Wall Street Journal corpus</a:t>
            </a:r>
          </a:p>
          <a:p>
            <a:r>
              <a:rPr lang="en-AU" dirty="0" smtClean="0"/>
              <a:t>Trained with 38 million words</a:t>
            </a:r>
          </a:p>
          <a:p>
            <a:r>
              <a:rPr lang="en-AU" dirty="0" smtClean="0"/>
              <a:t>Tested on 1.5 million words</a:t>
            </a:r>
            <a:endParaRPr lang="en-AU" dirty="0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1101800" y="3857625"/>
            <a:ext cx="8534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lc="http://schemas.openxmlformats.org/drawingml/2006/lockedCanvas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lvl="3" eaLnBrk="1" hangingPunct="1">
              <a:buFont typeface="Wingdings" charset="2"/>
              <a:buNone/>
            </a:pPr>
            <a:endParaRPr lang="en-US" dirty="0">
              <a:latin typeface="Calibri" charset="0"/>
            </a:endParaRPr>
          </a:p>
          <a:p>
            <a:pPr marL="0" indent="0" eaLnBrk="1" hangingPunct="1">
              <a:buNone/>
            </a:pPr>
            <a:endParaRPr lang="en-US" sz="2800" dirty="0">
              <a:latin typeface="Calibri" charset="0"/>
            </a:endParaRPr>
          </a:p>
        </p:txBody>
      </p:sp>
      <p:pic>
        <p:nvPicPr>
          <p:cNvPr id="5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087" y="4876799"/>
            <a:ext cx="83153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3803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Generated texts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Language models can also be used to generate texts</a:t>
            </a:r>
          </a:p>
          <a:p>
            <a:r>
              <a:rPr lang="en-AU" dirty="0" smtClean="0"/>
              <a:t>Can you guess the corpus used to create the sentences below? </a:t>
            </a:r>
          </a:p>
          <a:p>
            <a:r>
              <a:rPr lang="en-AU" dirty="0" smtClean="0"/>
              <a:t>What do you think the </a:t>
            </a:r>
            <a:r>
              <a:rPr lang="en-AU" i="1" dirty="0" smtClean="0"/>
              <a:t>n is </a:t>
            </a:r>
            <a:r>
              <a:rPr lang="en-AU" dirty="0" smtClean="0"/>
              <a:t>for the </a:t>
            </a:r>
            <a:r>
              <a:rPr lang="en-AU" i="1" dirty="0" smtClean="0"/>
              <a:t>n</a:t>
            </a:r>
            <a:r>
              <a:rPr lang="en-AU" dirty="0" smtClean="0"/>
              <a:t>-gram language model?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i="1" dirty="0" smtClean="0"/>
              <a:t>This shall forbid it should be branded, if renown made it empty</a:t>
            </a:r>
          </a:p>
          <a:p>
            <a:pPr marL="0" indent="0">
              <a:buNone/>
            </a:pPr>
            <a:r>
              <a:rPr lang="en-AU" i="1" dirty="0" smtClean="0"/>
              <a:t>They also point to ninety nine point six billion dollars from two hundred four oh three percent of the rates of interest stores as Mexico and Brazil on market conditions </a:t>
            </a:r>
            <a:endParaRPr lang="en-AU" i="1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325296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 final word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i="1" dirty="0" smtClean="0"/>
              <a:t>N</a:t>
            </a:r>
            <a:r>
              <a:rPr lang="en-AU" dirty="0" smtClean="0"/>
              <a:t>-gram language models are a structure-neutral way to capture the </a:t>
            </a:r>
            <a:r>
              <a:rPr lang="en-AU" dirty="0" err="1" smtClean="0"/>
              <a:t>predictabilty</a:t>
            </a:r>
            <a:r>
              <a:rPr lang="en-AU" dirty="0" smtClean="0"/>
              <a:t> of language</a:t>
            </a:r>
          </a:p>
          <a:p>
            <a:r>
              <a:rPr lang="en-AU" dirty="0" smtClean="0"/>
              <a:t>Information can be derived in an unsupervised fashion, scalable to large corpora</a:t>
            </a:r>
          </a:p>
          <a:p>
            <a:r>
              <a:rPr lang="en-AU" dirty="0" smtClean="0"/>
              <a:t>Require smoothing to be effective, due to </a:t>
            </a:r>
            <a:r>
              <a:rPr lang="en-AU" dirty="0" err="1" smtClean="0"/>
              <a:t>sparsity</a:t>
            </a:r>
            <a:endParaRPr lang="en-AU" dirty="0" smtClean="0"/>
          </a:p>
          <a:p>
            <a:r>
              <a:rPr lang="en-AU" dirty="0" smtClean="0"/>
              <a:t>Latest work in language models involve using recurrent neural networks</a:t>
            </a:r>
          </a:p>
          <a:p>
            <a:pPr lvl="1"/>
            <a:r>
              <a:rPr lang="en-AU" dirty="0" smtClean="0"/>
              <a:t>But in many circumstances </a:t>
            </a:r>
            <a:r>
              <a:rPr lang="en-AU" smtClean="0"/>
              <a:t>not practical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4461596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Required Reading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J&amp;M3 Ch. 4</a:t>
            </a:r>
          </a:p>
        </p:txBody>
      </p:sp>
    </p:spTree>
    <p:extLst>
      <p:ext uri="{BB962C8B-B14F-4D97-AF65-F5344CB8AC3E}">
        <p14:creationId xmlns:p14="http://schemas.microsoft.com/office/powerpoint/2010/main" val="33952401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Outline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Deriving </a:t>
            </a:r>
            <a:r>
              <a:rPr lang="en-AU" i="1" dirty="0" smtClean="0"/>
              <a:t>n</a:t>
            </a:r>
            <a:r>
              <a:rPr lang="en-AU" dirty="0" smtClean="0"/>
              <a:t>-gram language models</a:t>
            </a:r>
          </a:p>
          <a:p>
            <a:r>
              <a:rPr lang="en-AU" dirty="0" smtClean="0"/>
              <a:t>Smoothing to deal with </a:t>
            </a:r>
            <a:r>
              <a:rPr lang="en-AU" dirty="0" err="1" smtClean="0"/>
              <a:t>sparsity</a:t>
            </a:r>
            <a:endParaRPr lang="en-AU" dirty="0" smtClean="0"/>
          </a:p>
          <a:p>
            <a:r>
              <a:rPr lang="en-AU" dirty="0" smtClean="0"/>
              <a:t>Evaluating language models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537266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Probabilities: Joint to conditional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dirty="0" smtClean="0"/>
                  <a:t>Our goal is to get a probability for an arbitrary sequence of </a:t>
                </a:r>
                <a:r>
                  <a:rPr lang="en-AU" i="1" dirty="0" smtClean="0"/>
                  <a:t>m</a:t>
                </a:r>
                <a:r>
                  <a:rPr lang="en-AU" dirty="0" smtClean="0"/>
                  <a:t> words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AU" sz="3600" b="0" i="1" smtClean="0">
                        <a:latin typeface="Cambria Math"/>
                      </a:rPr>
                      <m:t>𝑃</m:t>
                    </m:r>
                    <m:r>
                      <a:rPr lang="en-AU" sz="36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AU" sz="3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AU" sz="36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6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AU" sz="36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sz="36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6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AU" sz="3600" dirty="0"/>
                  <a:t>,</a:t>
                </a:r>
                <a:r>
                  <a:rPr lang="en-AU" sz="3600" dirty="0" smtClean="0"/>
                  <a:t> ..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sz="36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6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AU" sz="3600" b="0" i="0" smtClean="0">
                        <a:latin typeface="Cambria Math"/>
                      </a:rPr>
                      <m:t>)</m:t>
                    </m:r>
                  </m:oMath>
                </a14:m>
                <a:endParaRPr lang="en-AU" sz="3600" dirty="0" smtClean="0"/>
              </a:p>
              <a:p>
                <a:pPr marL="0" indent="0">
                  <a:buNone/>
                </a:pPr>
                <a:endParaRPr lang="en-AU" dirty="0" smtClean="0"/>
              </a:p>
              <a:p>
                <a:pPr marL="0" indent="0">
                  <a:buNone/>
                </a:pPr>
                <a:r>
                  <a:rPr lang="en-AU" dirty="0" smtClean="0"/>
                  <a:t>First step is to apply the chain rule to convert joint probabilities to conditional ones</a:t>
                </a:r>
              </a:p>
              <a:p>
                <a:pPr marL="0" indent="0" algn="ctr">
                  <a:buNone/>
                </a:pPr>
                <a:endParaRPr lang="en-A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AU" sz="3600" i="1">
                        <a:latin typeface="Cambria Math"/>
                      </a:rPr>
                      <m:t>𝑃</m:t>
                    </m:r>
                    <m:r>
                      <a:rPr lang="en-AU" sz="36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AU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sz="36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6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AU" sz="36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sz="36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6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AU" sz="3600" dirty="0"/>
                  <a:t>,</a:t>
                </a:r>
                <a:r>
                  <a:rPr lang="en-AU" sz="3600" dirty="0" smtClean="0"/>
                  <a:t>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sz="36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600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AU" sz="3600">
                        <a:latin typeface="Cambria Math"/>
                      </a:rPr>
                      <m:t>)</m:t>
                    </m:r>
                    <m:r>
                      <a:rPr lang="en-AU" sz="3600" b="0" i="0" smtClean="0">
                        <a:latin typeface="Cambria Math"/>
                      </a:rPr>
                      <m:t>=</m:t>
                    </m:r>
                    <m:r>
                      <a:rPr lang="en-AU" sz="3600" i="1">
                        <a:latin typeface="Cambria Math"/>
                      </a:rPr>
                      <m:t>𝑃</m:t>
                    </m:r>
                    <m:r>
                      <a:rPr lang="en-AU" sz="36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AU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sz="36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6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AU" sz="3600" b="0" i="0" smtClean="0">
                        <a:latin typeface="Cambria Math"/>
                      </a:rPr>
                      <m:t>)</m:t>
                    </m:r>
                    <m:r>
                      <a:rPr lang="en-AU" sz="3600" i="1">
                        <a:latin typeface="Cambria Math"/>
                      </a:rPr>
                      <m:t>𝑃</m:t>
                    </m:r>
                    <m:r>
                      <m:rPr>
                        <m:nor/>
                      </m:rPr>
                      <a:rPr lang="en-AU" sz="3600" b="0" i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AU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sz="36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6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AU" sz="3600" b="0" i="0" smtClean="0">
                        <a:latin typeface="Cambria Math"/>
                      </a:rPr>
                      <m:t>|</m:t>
                    </m:r>
                    <m:r>
                      <m:rPr>
                        <m:nor/>
                      </m:rPr>
                      <a:rPr lang="en-AU" sz="3600" dirty="0"/>
                      <m:t> </m:t>
                    </m:r>
                    <m:sSub>
                      <m:sSubPr>
                        <m:ctrlPr>
                          <a:rPr lang="en-AU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sz="36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6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AU" sz="3600" b="0" i="0" smtClean="0">
                        <a:latin typeface="Cambria Math"/>
                      </a:rPr>
                      <m:t>)</m:t>
                    </m:r>
                    <m:r>
                      <a:rPr lang="en-AU" sz="3600" i="1">
                        <a:latin typeface="Cambria Math"/>
                      </a:rPr>
                      <m:t>𝑃</m:t>
                    </m:r>
                    <m:r>
                      <m:rPr>
                        <m:nor/>
                      </m:rPr>
                      <a:rPr lang="en-AU" sz="360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AU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sz="36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6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AU" sz="3600">
                        <a:latin typeface="Cambria Math"/>
                      </a:rPr>
                      <m:t>|</m:t>
                    </m:r>
                    <m:r>
                      <m:rPr>
                        <m:nor/>
                      </m:rPr>
                      <a:rPr lang="en-AU" sz="3600" dirty="0"/>
                      <m:t> </m:t>
                    </m:r>
                    <m:sSub>
                      <m:sSubPr>
                        <m:ctrlPr>
                          <a:rPr lang="en-AU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sz="36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6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AU" sz="36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AU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sz="36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6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AU" sz="3600">
                        <a:latin typeface="Cambria Math"/>
                      </a:rPr>
                      <m:t>)</m:t>
                    </m:r>
                  </m:oMath>
                </a14:m>
                <a:r>
                  <a:rPr lang="en-AU" sz="3600" dirty="0" smtClean="0"/>
                  <a:t>…</a:t>
                </a:r>
                <a:br>
                  <a:rPr lang="en-AU" sz="3600" dirty="0" smtClean="0"/>
                </a:br>
                <a:r>
                  <a:rPr lang="en-AU" sz="3600" dirty="0" smtClean="0"/>
                  <a:t>						   </a:t>
                </a:r>
                <a14:m>
                  <m:oMath xmlns:m="http://schemas.openxmlformats.org/officeDocument/2006/math">
                    <m:r>
                      <a:rPr lang="en-AU" sz="3600" i="1">
                        <a:latin typeface="Cambria Math"/>
                      </a:rPr>
                      <m:t>𝑃</m:t>
                    </m:r>
                    <m:r>
                      <a:rPr lang="en-AU" sz="36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AU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sz="36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6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AU" sz="3600" b="0" i="1" smtClean="0">
                        <a:latin typeface="Cambria Math"/>
                      </a:rPr>
                      <m:t>|</m:t>
                    </m:r>
                    <m:sSubSup>
                      <m:sSubSupPr>
                        <m:ctrlPr>
                          <a:rPr lang="en-AU" sz="36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AU" sz="36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600" b="0" i="1" smtClean="0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  <m:r>
                      <a:rPr lang="en-AU" sz="3600" b="0" i="1" smtClean="0">
                        <a:latin typeface="Cambria Math"/>
                      </a:rPr>
                      <m:t>…</m:t>
                    </m:r>
                    <m:sSubSup>
                      <m:sSubSupPr>
                        <m:ctrlPr>
                          <a:rPr lang="en-AU" sz="36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AU" sz="36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600" b="0" i="1" smtClean="0">
                            <a:latin typeface="Cambria Math"/>
                          </a:rPr>
                          <m:t>𝑚</m:t>
                        </m:r>
                        <m:r>
                          <a:rPr lang="en-AU" sz="3600" b="0" i="1" smtClean="0">
                            <a:latin typeface="Cambria Math"/>
                          </a:rPr>
                          <m:t>−1</m:t>
                        </m:r>
                      </m:sub>
                      <m:sup/>
                    </m:sSubSup>
                  </m:oMath>
                </a14:m>
                <a:r>
                  <a:rPr lang="en-AU" sz="3600" dirty="0" smtClean="0"/>
                  <a:t>)</a:t>
                </a:r>
                <a:endParaRPr lang="en-AU" sz="3600" dirty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1700" t="-1016" r="-5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629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The Markov Assumption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dirty="0" smtClean="0"/>
                  <a:t>Still intractable, so make a simplifying assumption: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AU" sz="3200" i="1">
                        <a:latin typeface="Cambria Math"/>
                      </a:rPr>
                      <m:t>𝑃</m:t>
                    </m:r>
                    <m:r>
                      <a:rPr lang="en-AU" sz="32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AU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2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AU" sz="3200" i="1">
                        <a:latin typeface="Cambria Math"/>
                      </a:rPr>
                      <m:t>|</m:t>
                    </m:r>
                    <m:sSubSup>
                      <m:sSubSupPr>
                        <m:ctrlPr>
                          <a:rPr lang="en-AU" sz="3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AU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200" i="1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  <m:r>
                      <a:rPr lang="en-AU" sz="3200" i="1">
                        <a:latin typeface="Cambria Math"/>
                      </a:rPr>
                      <m:t>…</m:t>
                    </m:r>
                    <m:sSubSup>
                      <m:sSubSupPr>
                        <m:ctrlPr>
                          <a:rPr lang="en-AU" sz="3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AU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200" b="0" i="1" smtClean="0">
                            <a:latin typeface="Cambria Math"/>
                          </a:rPr>
                          <m:t>𝑖</m:t>
                        </m:r>
                        <m:r>
                          <a:rPr lang="en-AU" sz="3200" i="1">
                            <a:latin typeface="Cambria Math"/>
                          </a:rPr>
                          <m:t>−1</m:t>
                        </m:r>
                      </m:sub>
                      <m:sup/>
                    </m:sSubSup>
                  </m:oMath>
                </a14:m>
                <a:r>
                  <a:rPr lang="en-AU" sz="3200" dirty="0"/>
                  <a:t>)</a:t>
                </a:r>
                <a:r>
                  <a:rPr lang="en-AU" sz="3200" dirty="0" smtClean="0"/>
                  <a:t> ≈ </a:t>
                </a:r>
                <a14:m>
                  <m:oMath xmlns:m="http://schemas.openxmlformats.org/officeDocument/2006/math">
                    <m:r>
                      <a:rPr lang="en-AU" sz="3200" i="1">
                        <a:latin typeface="Cambria Math"/>
                      </a:rPr>
                      <m:t>𝑃</m:t>
                    </m:r>
                    <m:r>
                      <a:rPr lang="en-AU" sz="32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AU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2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AU" sz="3200" i="1">
                        <a:latin typeface="Cambria Math"/>
                      </a:rPr>
                      <m:t>|</m:t>
                    </m:r>
                    <m:sSubSup>
                      <m:sSubSupPr>
                        <m:ctrlPr>
                          <a:rPr lang="en-AU" sz="3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AU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200" b="0" i="1" smtClean="0">
                            <a:latin typeface="Cambria Math"/>
                          </a:rPr>
                          <m:t>𝑖</m:t>
                        </m:r>
                        <m:r>
                          <a:rPr lang="en-AU" sz="3200" b="0" i="1" smtClean="0">
                            <a:latin typeface="Cambria Math"/>
                          </a:rPr>
                          <m:t>−</m:t>
                        </m:r>
                        <m:r>
                          <a:rPr lang="en-AU" sz="3200" b="0" i="1" smtClean="0">
                            <a:latin typeface="Cambria Math"/>
                          </a:rPr>
                          <m:t>𝑛</m:t>
                        </m:r>
                        <m:r>
                          <a:rPr lang="en-AU" sz="3200" b="0" i="1" smtClean="0">
                            <a:latin typeface="Cambria Math"/>
                          </a:rPr>
                          <m:t>+1</m:t>
                        </m:r>
                      </m:sub>
                      <m:sup/>
                    </m:sSubSup>
                    <m:r>
                      <a:rPr lang="en-AU" sz="3200" i="1">
                        <a:latin typeface="Cambria Math"/>
                      </a:rPr>
                      <m:t>…</m:t>
                    </m:r>
                    <m:sSubSup>
                      <m:sSubSupPr>
                        <m:ctrlPr>
                          <a:rPr lang="en-AU" sz="3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AU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200" b="0" i="1" smtClean="0">
                            <a:latin typeface="Cambria Math"/>
                          </a:rPr>
                          <m:t>𝑖</m:t>
                        </m:r>
                        <m:r>
                          <a:rPr lang="en-AU" sz="3200" i="1">
                            <a:latin typeface="Cambria Math"/>
                          </a:rPr>
                          <m:t>−1</m:t>
                        </m:r>
                      </m:sub>
                      <m:sup/>
                    </m:sSubSup>
                  </m:oMath>
                </a14:m>
                <a:r>
                  <a:rPr lang="en-AU" sz="3200" dirty="0"/>
                  <a:t>)</a:t>
                </a:r>
              </a:p>
              <a:p>
                <a:pPr marL="0" indent="0">
                  <a:buNone/>
                </a:pPr>
                <a:r>
                  <a:rPr lang="en-AU" dirty="0" smtClean="0"/>
                  <a:t>For some small </a:t>
                </a:r>
                <a:r>
                  <a:rPr lang="en-AU" i="1" dirty="0" smtClean="0"/>
                  <a:t>n</a:t>
                </a:r>
                <a:endParaRPr lang="en-AU" dirty="0"/>
              </a:p>
              <a:p>
                <a:pPr marL="0" indent="0">
                  <a:buNone/>
                </a:pPr>
                <a:r>
                  <a:rPr lang="en-AU" dirty="0" smtClean="0"/>
                  <a:t>When </a:t>
                </a:r>
                <a:r>
                  <a:rPr lang="en-AU" i="1" dirty="0" smtClean="0"/>
                  <a:t>n</a:t>
                </a:r>
                <a:r>
                  <a:rPr lang="en-AU" dirty="0" smtClean="0"/>
                  <a:t> = 1, a unigram model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AU" sz="3200" i="1">
                        <a:latin typeface="Cambria Math"/>
                      </a:rPr>
                      <m:t>𝑃</m:t>
                    </m:r>
                    <m:r>
                      <a:rPr lang="en-AU" sz="32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AU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2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AU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2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AU" sz="3200" dirty="0"/>
                  <a:t>, ..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200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AU" sz="3200">
                        <a:latin typeface="Cambria Math"/>
                      </a:rPr>
                      <m:t>)</m:t>
                    </m:r>
                    <m:r>
                      <a:rPr lang="en-AU" sz="3200" b="0" i="0" smtClean="0"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AU" sz="32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AU" sz="3200" b="0" i="1" smtClean="0">
                            <a:latin typeface="Cambria Math"/>
                          </a:rPr>
                          <m:t>𝑖</m:t>
                        </m:r>
                        <m:r>
                          <a:rPr lang="en-AU" sz="32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AU" sz="3200" b="0" i="1" smtClean="0">
                            <a:latin typeface="Cambria Math"/>
                          </a:rPr>
                          <m:t>𝑚</m:t>
                        </m:r>
                      </m:sup>
                      <m:e>
                        <m:r>
                          <a:rPr lang="en-AU" sz="3200" i="1">
                            <a:latin typeface="Cambria Math"/>
                          </a:rPr>
                          <m:t>𝑃</m:t>
                        </m:r>
                        <m:r>
                          <a:rPr lang="en-AU" sz="32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AU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AU" sz="32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AU" sz="32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AU" sz="3200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AU" sz="3200" dirty="0" smtClean="0"/>
              </a:p>
              <a:p>
                <a:pPr marL="0" indent="0">
                  <a:buNone/>
                </a:pPr>
                <a:r>
                  <a:rPr lang="en-AU" dirty="0" smtClean="0"/>
                  <a:t>When</a:t>
                </a:r>
                <a:r>
                  <a:rPr lang="en-AU" i="1" dirty="0" smtClean="0"/>
                  <a:t> n </a:t>
                </a:r>
                <a:r>
                  <a:rPr lang="en-AU" dirty="0" smtClean="0"/>
                  <a:t>= 2, a bigram model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AU" sz="3200" i="1">
                        <a:latin typeface="Cambria Math"/>
                      </a:rPr>
                      <m:t>𝑃</m:t>
                    </m:r>
                    <m:r>
                      <a:rPr lang="en-AU" sz="32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AU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2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AU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2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AU" sz="3200" dirty="0"/>
                  <a:t>, ..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200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AU" sz="3200">
                        <a:latin typeface="Cambria Math"/>
                      </a:rPr>
                      <m:t>)=</m:t>
                    </m:r>
                    <m:nary>
                      <m:naryPr>
                        <m:chr m:val="∏"/>
                        <m:ctrlPr>
                          <a:rPr lang="en-AU" sz="32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AU" sz="3200" b="0" i="1" smtClean="0">
                            <a:latin typeface="Cambria Math"/>
                          </a:rPr>
                          <m:t>𝑖</m:t>
                        </m:r>
                        <m:r>
                          <a:rPr lang="en-AU" sz="32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AU" sz="3200" b="0" i="1" smtClean="0">
                            <a:latin typeface="Cambria Math"/>
                          </a:rPr>
                          <m:t>𝑚</m:t>
                        </m:r>
                      </m:sup>
                      <m:e>
                        <m:r>
                          <a:rPr lang="en-AU" sz="3200" i="1">
                            <a:latin typeface="Cambria Math"/>
                          </a:rPr>
                          <m:t>𝑃</m:t>
                        </m:r>
                        <m:r>
                          <m:rPr>
                            <m:nor/>
                          </m:rPr>
                          <a:rPr lang="en-AU" sz="320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AU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AU" sz="32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AU" sz="32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AU" sz="320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AU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AU" sz="32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AU" sz="32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AU" sz="3200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nary>
                    <m:r>
                      <a:rPr lang="en-AU" sz="3200" b="0" i="0" smtClean="0">
                        <a:latin typeface="Cambria Math"/>
                      </a:rPr>
                      <m:t>)</m:t>
                    </m:r>
                  </m:oMath>
                </a14:m>
                <a:endParaRPr lang="en-AU" sz="3200" i="1" dirty="0"/>
              </a:p>
              <a:p>
                <a:pPr marL="0" indent="0">
                  <a:buNone/>
                </a:pPr>
                <a:r>
                  <a:rPr lang="en-AU" dirty="0" smtClean="0"/>
                  <a:t>When </a:t>
                </a:r>
                <a:r>
                  <a:rPr lang="en-AU" i="1" dirty="0" smtClean="0"/>
                  <a:t>n</a:t>
                </a:r>
                <a:r>
                  <a:rPr lang="en-AU" dirty="0" smtClean="0"/>
                  <a:t> = 3, a trigram model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AU" sz="3200" i="1">
                        <a:latin typeface="Cambria Math"/>
                      </a:rPr>
                      <m:t>𝑃</m:t>
                    </m:r>
                    <m:r>
                      <a:rPr lang="en-AU" sz="32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AU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2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AU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2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AU" sz="3200" dirty="0"/>
                  <a:t>, ..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200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AU" sz="3200">
                        <a:latin typeface="Cambria Math"/>
                      </a:rPr>
                      <m:t>)=</m:t>
                    </m:r>
                    <m:nary>
                      <m:naryPr>
                        <m:chr m:val="∏"/>
                        <m:ctrlPr>
                          <a:rPr lang="en-AU" sz="32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AU" sz="3200" i="1">
                            <a:latin typeface="Cambria Math"/>
                          </a:rPr>
                          <m:t>𝑖</m:t>
                        </m:r>
                        <m:r>
                          <a:rPr lang="en-AU" sz="32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AU" sz="3200" i="1">
                            <a:latin typeface="Cambria Math"/>
                          </a:rPr>
                          <m:t>𝑚</m:t>
                        </m:r>
                      </m:sup>
                      <m:e>
                        <m:r>
                          <a:rPr lang="en-AU" sz="3200" i="1">
                            <a:latin typeface="Cambria Math"/>
                          </a:rPr>
                          <m:t>𝑃</m:t>
                        </m:r>
                        <m:r>
                          <m:rPr>
                            <m:nor/>
                          </m:rPr>
                          <a:rPr lang="en-AU" sz="320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AU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AU" sz="32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AU" sz="32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AU" sz="320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AU" sz="3200" i="1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AU" sz="32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AU" sz="3200" b="0" i="1" smtClean="0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AU" sz="3200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AU" sz="3200" b="0" i="1" smtClean="0">
                                    <a:latin typeface="Cambria Math"/>
                                  </a:rPr>
                                  <m:t>−2</m:t>
                                </m:r>
                              </m:sub>
                            </m:sSub>
                            <m:r>
                              <a:rPr lang="en-AU" sz="32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AU" sz="3200" i="1">
                                <a:latin typeface="Cambria Math"/>
                              </a:rPr>
                              <m:t>𝑖</m:t>
                            </m:r>
                            <m:r>
                              <a:rPr lang="en-AU" sz="3200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nary>
                    <m:r>
                      <a:rPr lang="en-AU" sz="3200">
                        <a:latin typeface="Cambria Math"/>
                      </a:rPr>
                      <m:t>)</m:t>
                    </m:r>
                  </m:oMath>
                </a14:m>
                <a:endParaRPr lang="en-AU" sz="3200" i="1" dirty="0"/>
              </a:p>
              <a:p>
                <a:pPr marL="0" indent="0">
                  <a:buNone/>
                </a:pPr>
                <a:endParaRPr lang="en-AU" dirty="0" smtClean="0"/>
              </a:p>
              <a:p>
                <a:pPr marL="0" indent="0">
                  <a:buNone/>
                </a:pPr>
                <a:endParaRPr lang="en-AU" sz="3200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1700" t="-101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73124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Maximum Likelihood estimation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3600" dirty="0" smtClean="0"/>
                  <a:t>How do we calculate the probabilities? </a:t>
                </a:r>
                <a:r>
                  <a:rPr lang="en-AU" sz="3600" dirty="0"/>
                  <a:t>E</a:t>
                </a:r>
                <a:r>
                  <a:rPr lang="en-AU" sz="3600" dirty="0" smtClean="0"/>
                  <a:t>stimate based on counts in our corpus:</a:t>
                </a:r>
              </a:p>
              <a:p>
                <a:pPr marL="0" indent="0">
                  <a:buNone/>
                </a:pPr>
                <a:r>
                  <a:rPr lang="en-AU" sz="3600" dirty="0" smtClean="0"/>
                  <a:t>For unigram models,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i="1">
                          <a:latin typeface="Cambria Math"/>
                        </a:rPr>
                        <m:t>𝑃</m:t>
                      </m:r>
                      <m:r>
                        <m:rPr>
                          <m:nor/>
                        </m:rPr>
                        <a:rPr lang="en-AU" sz="360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AU" sz="3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sz="36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AU" sz="36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AU" sz="36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AU" sz="3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AU" sz="3600" i="1" dirty="0">
                              <a:latin typeface="Cambria Math"/>
                            </a:rPr>
                            <m:t>𝐶</m:t>
                          </m:r>
                          <m:r>
                            <m:rPr>
                              <m:nor/>
                            </m:rPr>
                            <a:rPr lang="en-AU" sz="3600" dirty="0"/>
                            <m:t>(</m:t>
                          </m:r>
                          <m:sSub>
                            <m:sSubPr>
                              <m:ctrlPr>
                                <a:rPr lang="en-AU" sz="3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AU" sz="36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AU" sz="3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AU" sz="3600" dirty="0"/>
                            <m:t>) </m:t>
                          </m:r>
                        </m:num>
                        <m:den>
                          <m:r>
                            <a:rPr lang="en-AU" sz="3600" b="0" i="1" dirty="0" smtClean="0">
                              <a:latin typeface="Cambria Math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en-AU" sz="3600" dirty="0"/>
              </a:p>
              <a:p>
                <a:pPr marL="0" indent="0">
                  <a:buNone/>
                </a:pPr>
                <a:r>
                  <a:rPr lang="en-AU" sz="3600" dirty="0" smtClean="0">
                    <a:latin typeface="Cambria Math"/>
                  </a:rPr>
                  <a:t>For bigram models,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i="1">
                          <a:latin typeface="Cambria Math"/>
                        </a:rPr>
                        <m:t>𝑃</m:t>
                      </m:r>
                      <m:r>
                        <a:rPr lang="en-AU" sz="36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AU" sz="3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sz="36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AU" sz="36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AU" sz="3600" i="1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AU" sz="3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sz="36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AU" sz="3600" i="1">
                              <a:latin typeface="Cambria Math"/>
                            </a:rPr>
                            <m:t>𝑖</m:t>
                          </m:r>
                          <m:r>
                            <a:rPr lang="en-AU" sz="36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m:rPr>
                          <m:nor/>
                        </m:rPr>
                        <a:rPr lang="en-AU" sz="3600" dirty="0"/>
                        <m:t>) =</m:t>
                      </m:r>
                      <m:f>
                        <m:fPr>
                          <m:ctrlPr>
                            <a:rPr lang="en-AU" sz="3600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AU" sz="3600" i="1" dirty="0">
                              <a:latin typeface="Cambria Math"/>
                            </a:rPr>
                            <m:t>𝐶</m:t>
                          </m:r>
                          <m:r>
                            <a:rPr lang="en-AU" sz="3600" i="1" dirty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AU" sz="3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AU" sz="36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AU" sz="36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AU" sz="36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AU" sz="36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AU" sz="36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AU" sz="3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AU" sz="36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AU" sz="3600" i="1" dirty="0">
                              <a:latin typeface="Cambria Math"/>
                            </a:rPr>
                            <m:t>𝐶</m:t>
                          </m:r>
                          <m:r>
                            <a:rPr lang="en-AU" sz="3600" i="1" dirty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AU" sz="36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AU" sz="36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AU" sz="36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AU" sz="3600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AU" sz="3600" i="1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AU" sz="3600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AU" sz="3600" dirty="0" smtClean="0">
                    <a:latin typeface="Cambria Math"/>
                  </a:rPr>
                  <a:t>For </a:t>
                </a:r>
                <a:r>
                  <a:rPr lang="en-AU" sz="3600" i="1" dirty="0" smtClean="0">
                    <a:latin typeface="Cambria Math"/>
                  </a:rPr>
                  <a:t>n</a:t>
                </a:r>
                <a:r>
                  <a:rPr lang="en-AU" sz="3600" dirty="0" smtClean="0">
                    <a:latin typeface="Cambria Math"/>
                  </a:rPr>
                  <a:t>-gram models generally,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i="1">
                          <a:latin typeface="Cambria Math"/>
                        </a:rPr>
                        <m:t>𝑃</m:t>
                      </m:r>
                      <m:r>
                        <a:rPr lang="en-AU" sz="36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AU" sz="3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sz="36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AU" sz="36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AU" sz="3600" i="1">
                          <a:latin typeface="Cambria Math"/>
                        </a:rPr>
                        <m:t>|</m:t>
                      </m:r>
                      <m:sSubSup>
                        <m:sSubSupPr>
                          <m:ctrlPr>
                            <a:rPr lang="en-AU" sz="3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AU" sz="36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AU" sz="3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AU" sz="36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AU" sz="36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AU" sz="3600" b="0" i="1" smtClean="0">
                              <a:latin typeface="Cambria Math"/>
                            </a:rPr>
                            <m:t>+1</m:t>
                          </m:r>
                        </m:sub>
                        <m:sup/>
                      </m:sSubSup>
                      <m:r>
                        <a:rPr lang="en-AU" sz="3600" i="1">
                          <a:latin typeface="Cambria Math"/>
                        </a:rPr>
                        <m:t>…</m:t>
                      </m:r>
                      <m:sSubSup>
                        <m:sSubSupPr>
                          <m:ctrlPr>
                            <a:rPr lang="en-AU" sz="3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AU" sz="36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AU" sz="3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AU" sz="3600" i="1">
                              <a:latin typeface="Cambria Math"/>
                            </a:rPr>
                            <m:t>−1</m:t>
                          </m:r>
                        </m:sub>
                        <m:sup/>
                      </m:sSubSup>
                      <m:r>
                        <m:rPr>
                          <m:nor/>
                        </m:rPr>
                        <a:rPr lang="en-AU" sz="3600" dirty="0"/>
                        <m:t>)</m:t>
                      </m:r>
                      <m:r>
                        <m:rPr>
                          <m:nor/>
                        </m:rPr>
                        <a:rPr lang="en-AU" sz="3600" b="0" i="0" dirty="0" smtClean="0"/>
                        <m:t> =</m:t>
                      </m:r>
                      <m:f>
                        <m:fPr>
                          <m:ctrlPr>
                            <a:rPr lang="en-AU" sz="3600" b="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AU" sz="3600" b="0" i="1" dirty="0" smtClean="0">
                              <a:latin typeface="Cambria Math"/>
                            </a:rPr>
                            <m:t>𝐶</m:t>
                          </m:r>
                          <m:r>
                            <a:rPr lang="en-AU" sz="3600" b="0" i="1" dirty="0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AU" sz="36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AU" sz="36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AU" sz="36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AU" sz="36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AU" sz="36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AU" sz="3600" b="0" i="1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AU" sz="3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AU" sz="3600" b="0" i="1" smtClean="0">
                                  <a:latin typeface="Cambria Math"/>
                                </a:rPr>
                                <m:t>…</m:t>
                              </m:r>
                              <m:r>
                                <a:rPr lang="en-AU" sz="36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AU" sz="3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AU" sz="36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AU" sz="3600" b="0" i="1" dirty="0" smtClean="0">
                              <a:latin typeface="Cambria Math"/>
                            </a:rPr>
                            <m:t>𝐶</m:t>
                          </m:r>
                          <m:r>
                            <a:rPr lang="en-AU" sz="3600" b="0" i="1" dirty="0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AU" sz="3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AU" sz="36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AU" sz="36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AU" sz="36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AU" sz="36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AU" sz="36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AU" sz="36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AU" sz="3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AU" sz="3600" b="0" i="1" smtClean="0">
                                  <a:latin typeface="Cambria Math"/>
                                </a:rPr>
                                <m:t>…</m:t>
                              </m:r>
                              <m:r>
                                <a:rPr lang="en-AU" sz="36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AU" sz="36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AU" sz="3600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AU" sz="36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AU" sz="3600" dirty="0" smtClean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1850" t="-109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40094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Trigram example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dirty="0" smtClean="0"/>
                  <a:t>Corpus:</a:t>
                </a:r>
              </a:p>
              <a:p>
                <a:pPr marL="0" indent="0">
                  <a:buNone/>
                </a:pPr>
                <a:r>
                  <a:rPr lang="en-AU" dirty="0" smtClean="0"/>
                  <a:t>&lt;s1&gt; &lt;s2&gt; </a:t>
                </a:r>
                <a:r>
                  <a:rPr lang="en-AU" i="1" dirty="0" smtClean="0"/>
                  <a:t>yes no no no </a:t>
                </a:r>
                <a:r>
                  <a:rPr lang="en-AU" i="1" dirty="0" err="1" smtClean="0"/>
                  <a:t>no</a:t>
                </a:r>
                <a:r>
                  <a:rPr lang="en-AU" i="1" dirty="0" smtClean="0"/>
                  <a:t> yes </a:t>
                </a:r>
                <a:r>
                  <a:rPr lang="en-AU" dirty="0" smtClean="0"/>
                  <a:t>&lt;/s2&gt; &lt;/s1&gt;</a:t>
                </a:r>
                <a:br>
                  <a:rPr lang="en-AU" dirty="0" smtClean="0"/>
                </a:br>
                <a:r>
                  <a:rPr lang="en-AU" dirty="0" smtClean="0"/>
                  <a:t>&lt;</a:t>
                </a:r>
                <a:r>
                  <a:rPr lang="en-AU" dirty="0"/>
                  <a:t>s1&gt; &lt;s2&gt; </a:t>
                </a:r>
                <a:r>
                  <a:rPr lang="en-AU" i="1" dirty="0" smtClean="0"/>
                  <a:t>no </a:t>
                </a:r>
                <a:r>
                  <a:rPr lang="en-AU" i="1" dirty="0" err="1"/>
                  <a:t>no</a:t>
                </a:r>
                <a:r>
                  <a:rPr lang="en-AU" i="1" dirty="0"/>
                  <a:t> </a:t>
                </a:r>
                <a:r>
                  <a:rPr lang="en-AU" i="1" dirty="0" err="1" smtClean="0"/>
                  <a:t>no</a:t>
                </a:r>
                <a:r>
                  <a:rPr lang="en-AU" i="1" dirty="0" smtClean="0"/>
                  <a:t> yes </a:t>
                </a:r>
                <a:r>
                  <a:rPr lang="en-AU" i="1" dirty="0" err="1" smtClean="0"/>
                  <a:t>yes</a:t>
                </a:r>
                <a:r>
                  <a:rPr lang="en-AU" i="1" dirty="0" smtClean="0"/>
                  <a:t> </a:t>
                </a:r>
                <a:r>
                  <a:rPr lang="en-AU" i="1" dirty="0" err="1" smtClean="0"/>
                  <a:t>yes</a:t>
                </a:r>
                <a:r>
                  <a:rPr lang="en-AU" i="1" dirty="0" smtClean="0"/>
                  <a:t> no </a:t>
                </a:r>
                <a:r>
                  <a:rPr lang="en-AU" dirty="0"/>
                  <a:t>&lt;/s2&gt; &lt;/s1&gt;</a:t>
                </a:r>
              </a:p>
              <a:p>
                <a:pPr marL="0" indent="0">
                  <a:buNone/>
                </a:pPr>
                <a:r>
                  <a:rPr lang="en-AU" dirty="0" smtClean="0"/>
                  <a:t>What is the probability of </a:t>
                </a:r>
              </a:p>
              <a:p>
                <a:pPr marL="0" indent="0">
                  <a:buNone/>
                </a:pPr>
                <a:r>
                  <a:rPr lang="en-AU" dirty="0"/>
                  <a:t>&lt;s1&gt; &lt;s2&gt; </a:t>
                </a:r>
                <a:r>
                  <a:rPr lang="en-AU" i="1" dirty="0" smtClean="0"/>
                  <a:t>yes no </a:t>
                </a:r>
                <a:r>
                  <a:rPr lang="en-AU" i="1" dirty="0" err="1" smtClean="0"/>
                  <a:t>no</a:t>
                </a:r>
                <a:r>
                  <a:rPr lang="en-AU" i="1" dirty="0" smtClean="0"/>
                  <a:t> yes </a:t>
                </a:r>
                <a:r>
                  <a:rPr lang="en-AU" dirty="0"/>
                  <a:t>&lt;/s2&gt; &lt;/s1</a:t>
                </a:r>
                <a:r>
                  <a:rPr lang="en-AU" dirty="0" smtClean="0"/>
                  <a:t>&gt;</a:t>
                </a:r>
              </a:p>
              <a:p>
                <a:pPr marL="0" indent="0">
                  <a:buNone/>
                </a:pPr>
                <a:r>
                  <a:rPr lang="en-AU" dirty="0" smtClean="0"/>
                  <a:t>Under a trigram language model?</a:t>
                </a:r>
                <a:br>
                  <a:rPr lang="en-AU" dirty="0" smtClean="0"/>
                </a:br>
                <a:r>
                  <a:rPr lang="en-AU" dirty="0" smtClean="0"/>
                  <a:t>P</a:t>
                </a:r>
                <a:r>
                  <a:rPr lang="en-AU" i="1" dirty="0" smtClean="0"/>
                  <a:t>(yes | &lt;</a:t>
                </a:r>
                <a:r>
                  <a:rPr lang="en-AU" dirty="0" smtClean="0"/>
                  <a:t>s1</a:t>
                </a:r>
                <a:r>
                  <a:rPr lang="en-AU" dirty="0"/>
                  <a:t>&gt; </a:t>
                </a:r>
                <a:r>
                  <a:rPr lang="en-AU" i="1" dirty="0"/>
                  <a:t>&lt;</a:t>
                </a:r>
                <a:r>
                  <a:rPr lang="en-AU" dirty="0"/>
                  <a:t>s2</a:t>
                </a:r>
                <a:r>
                  <a:rPr lang="en-AU" dirty="0" smtClean="0"/>
                  <a:t>&gt;) </a:t>
                </a:r>
                <a:r>
                  <a:rPr lang="en-AU" dirty="0"/>
                  <a:t>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AU" i="1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AU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AU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AU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lang="en-AU" dirty="0" smtClean="0"/>
                  <a:t>; 				P</a:t>
                </a:r>
                <a:r>
                  <a:rPr lang="en-AU" i="1" dirty="0" smtClean="0"/>
                  <a:t>(no </a:t>
                </a:r>
                <a:r>
                  <a:rPr lang="en-AU" i="1" dirty="0"/>
                  <a:t>| </a:t>
                </a:r>
                <a:r>
                  <a:rPr lang="en-AU" i="1" dirty="0" smtClean="0"/>
                  <a:t>&lt;</a:t>
                </a:r>
                <a:r>
                  <a:rPr lang="en-AU" dirty="0" smtClean="0"/>
                  <a:t>s2&gt; </a:t>
                </a:r>
                <a:r>
                  <a:rPr lang="en-AU" i="1" dirty="0" smtClean="0"/>
                  <a:t>yes</a:t>
                </a:r>
                <a:r>
                  <a:rPr lang="en-AU" dirty="0" smtClean="0"/>
                  <a:t>) = 1</a:t>
                </a:r>
                <a:br>
                  <a:rPr lang="en-AU" dirty="0" smtClean="0"/>
                </a:br>
                <a:r>
                  <a:rPr lang="en-AU" dirty="0" smtClean="0"/>
                  <a:t>P</a:t>
                </a:r>
                <a:r>
                  <a:rPr lang="en-AU" i="1" dirty="0" smtClean="0"/>
                  <a:t>(no </a:t>
                </a:r>
                <a:r>
                  <a:rPr lang="en-AU" i="1" dirty="0"/>
                  <a:t>| </a:t>
                </a:r>
                <a:r>
                  <a:rPr lang="en-AU" i="1" dirty="0" smtClean="0"/>
                  <a:t>yes</a:t>
                </a:r>
                <a:r>
                  <a:rPr lang="en-AU" dirty="0" smtClean="0"/>
                  <a:t> </a:t>
                </a:r>
                <a:r>
                  <a:rPr lang="en-AU" i="1" dirty="0" smtClean="0"/>
                  <a:t>no</a:t>
                </a:r>
                <a:r>
                  <a:rPr lang="en-AU" dirty="0" smtClean="0"/>
                  <a:t>)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AU" i="1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AU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AU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AU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lang="en-AU" dirty="0" smtClean="0"/>
                  <a:t>						P</a:t>
                </a:r>
                <a:r>
                  <a:rPr lang="en-AU" i="1" dirty="0" smtClean="0"/>
                  <a:t>(yes </a:t>
                </a:r>
                <a:r>
                  <a:rPr lang="en-AU" i="1" dirty="0"/>
                  <a:t>| </a:t>
                </a:r>
                <a:r>
                  <a:rPr lang="en-AU" i="1" dirty="0" smtClean="0"/>
                  <a:t>no</a:t>
                </a:r>
                <a:r>
                  <a:rPr lang="en-AU" dirty="0" smtClean="0"/>
                  <a:t> </a:t>
                </a:r>
                <a:r>
                  <a:rPr lang="en-AU" i="1" dirty="0"/>
                  <a:t>no</a:t>
                </a:r>
                <a:r>
                  <a:rPr lang="en-AU" dirty="0"/>
                  <a:t>) =</a:t>
                </a:r>
                <a:r>
                  <a:rPr lang="en-AU" dirty="0" smtClean="0"/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AU" i="1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AU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AU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AU" b="0" i="1" smtClean="0">
                                <a:latin typeface="Cambria Math"/>
                              </a:rPr>
                              <m:t>5</m:t>
                            </m:r>
                          </m:den>
                        </m:f>
                      </m:e>
                    </m:box>
                  </m:oMath>
                </a14:m>
                <a:r>
                  <a:rPr lang="en-AU" dirty="0" smtClean="0"/>
                  <a:t/>
                </a:r>
                <a:br>
                  <a:rPr lang="en-AU" dirty="0" smtClean="0"/>
                </a:br>
                <a:r>
                  <a:rPr lang="en-AU" dirty="0" smtClean="0"/>
                  <a:t>P</a:t>
                </a:r>
                <a:r>
                  <a:rPr lang="en-AU" i="1" dirty="0" smtClean="0"/>
                  <a:t>(</a:t>
                </a:r>
                <a:r>
                  <a:rPr lang="en-AU" dirty="0" smtClean="0"/>
                  <a:t>&lt;/s2&gt; </a:t>
                </a:r>
                <a:r>
                  <a:rPr lang="en-AU" i="1" dirty="0"/>
                  <a:t>| no yes</a:t>
                </a:r>
                <a:r>
                  <a:rPr lang="en-AU" dirty="0" smtClean="0"/>
                  <a:t>)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AU" i="1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AU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AU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AU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AU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AU" dirty="0" smtClean="0"/>
                  <a:t>				P(&lt;/s1&gt;|yes &lt;/s2&gt; </a:t>
                </a:r>
                <a:r>
                  <a:rPr lang="en-AU" dirty="0"/>
                  <a:t>) = </a:t>
                </a:r>
                <a:r>
                  <a:rPr lang="en-AU" dirty="0" smtClean="0"/>
                  <a:t>1</a:t>
                </a:r>
              </a:p>
              <a:p>
                <a:pPr marL="0" indent="0">
                  <a:buNone/>
                </a:pPr>
                <a:r>
                  <a:rPr lang="en-AU" dirty="0" smtClean="0"/>
                  <a:t>= 0.05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1700" t="-101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88271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Several problems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Resulting probabilities are often very small</a:t>
            </a:r>
          </a:p>
          <a:p>
            <a:pPr lvl="1"/>
            <a:r>
              <a:rPr lang="en-AU" dirty="0" smtClean="0"/>
              <a:t>Use log probability to avoid numerical underflow</a:t>
            </a:r>
          </a:p>
          <a:p>
            <a:r>
              <a:rPr lang="en-AU" dirty="0" smtClean="0"/>
              <a:t>No probabilities for unknown words</a:t>
            </a:r>
          </a:p>
          <a:p>
            <a:pPr lvl="1"/>
            <a:r>
              <a:rPr lang="en-AU" dirty="0" smtClean="0"/>
              <a:t>Covert first occurrence of each word into &lt;UNK&gt; token</a:t>
            </a:r>
          </a:p>
          <a:p>
            <a:r>
              <a:rPr lang="en-AU" dirty="0" smtClean="0"/>
              <a:t>Words in new contexts</a:t>
            </a:r>
          </a:p>
          <a:p>
            <a:pPr lvl="1"/>
            <a:r>
              <a:rPr lang="en-AU" dirty="0" smtClean="0"/>
              <a:t>Zero count for any </a:t>
            </a:r>
            <a:r>
              <a:rPr lang="en-AU" i="1" dirty="0" smtClean="0"/>
              <a:t>n</a:t>
            </a:r>
            <a:r>
              <a:rPr lang="en-AU" dirty="0" smtClean="0"/>
              <a:t>-gram we’ve never seen before</a:t>
            </a:r>
          </a:p>
          <a:p>
            <a:pPr lvl="1"/>
            <a:r>
              <a:rPr lang="en-AU" dirty="0" smtClean="0"/>
              <a:t>And by extension zero probability for the sentence</a:t>
            </a:r>
          </a:p>
        </p:txBody>
      </p:sp>
    </p:spTree>
    <p:extLst>
      <p:ext uri="{BB962C8B-B14F-4D97-AF65-F5344CB8AC3E}">
        <p14:creationId xmlns:p14="http://schemas.microsoft.com/office/powerpoint/2010/main" val="4854573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Smoothing (or discounting)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Basic idea: give events you’ve never seen before some probability </a:t>
            </a:r>
          </a:p>
          <a:p>
            <a:r>
              <a:rPr lang="en-AU" dirty="0" smtClean="0"/>
              <a:t>Have to take away probability from events you have seen</a:t>
            </a:r>
          </a:p>
          <a:p>
            <a:r>
              <a:rPr lang="en-AU" dirty="0" smtClean="0"/>
              <a:t>Must be the case that </a:t>
            </a:r>
            <a:r>
              <a:rPr lang="en-AU" i="1" dirty="0" smtClean="0"/>
              <a:t>P</a:t>
            </a:r>
            <a:r>
              <a:rPr lang="en-AU" dirty="0" smtClean="0"/>
              <a:t>(everything) = 1</a:t>
            </a:r>
          </a:p>
          <a:p>
            <a:r>
              <a:rPr lang="en-AU" dirty="0" smtClean="0"/>
              <a:t>Many different kinds of smoothing</a:t>
            </a:r>
          </a:p>
          <a:p>
            <a:pPr lvl="1"/>
            <a:r>
              <a:rPr lang="en-AU" dirty="0" smtClean="0"/>
              <a:t>Laplacian</a:t>
            </a:r>
            <a:r>
              <a:rPr lang="en-AU" dirty="0"/>
              <a:t> </a:t>
            </a:r>
            <a:r>
              <a:rPr lang="en-AU" dirty="0" smtClean="0"/>
              <a:t>(add-one) smoothing</a:t>
            </a:r>
          </a:p>
          <a:p>
            <a:pPr lvl="1"/>
            <a:r>
              <a:rPr lang="en-AU" dirty="0" smtClean="0"/>
              <a:t>Add</a:t>
            </a:r>
            <a:r>
              <a:rPr lang="en-AU" i="1" dirty="0" smtClean="0"/>
              <a:t>-k </a:t>
            </a:r>
            <a:r>
              <a:rPr lang="en-AU" dirty="0" smtClean="0"/>
              <a:t>smoothing </a:t>
            </a:r>
          </a:p>
          <a:p>
            <a:pPr lvl="1"/>
            <a:r>
              <a:rPr lang="en-AU" dirty="0" err="1" smtClean="0"/>
              <a:t>Jelinek</a:t>
            </a:r>
            <a:r>
              <a:rPr lang="en-AU" dirty="0" smtClean="0"/>
              <a:t>-Mercer interpolation</a:t>
            </a:r>
          </a:p>
          <a:p>
            <a:pPr lvl="1"/>
            <a:r>
              <a:rPr lang="en-AU" dirty="0" smtClean="0"/>
              <a:t>Katz </a:t>
            </a:r>
            <a:r>
              <a:rPr lang="en-AU" dirty="0" err="1" smtClean="0"/>
              <a:t>backoff</a:t>
            </a:r>
            <a:endParaRPr lang="en-AU" dirty="0" smtClean="0"/>
          </a:p>
          <a:p>
            <a:pPr lvl="1"/>
            <a:r>
              <a:rPr lang="en-AU" dirty="0" smtClean="0"/>
              <a:t>Absolute discounting</a:t>
            </a:r>
          </a:p>
          <a:p>
            <a:pPr lvl="1"/>
            <a:r>
              <a:rPr lang="en-AU" dirty="0" err="1" smtClean="0"/>
              <a:t>Kneser</a:t>
            </a:r>
            <a:r>
              <a:rPr lang="en-AU" dirty="0" smtClean="0"/>
              <a:t>-Ney</a:t>
            </a:r>
          </a:p>
          <a:p>
            <a:pPr lvl="1"/>
            <a:r>
              <a:rPr lang="en-AU" dirty="0" smtClean="0"/>
              <a:t>And others…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564898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7501</TotalTime>
  <Words>1680</Words>
  <Application>Microsoft Office PowerPoint</Application>
  <PresentationFormat>Custom</PresentationFormat>
  <Paragraphs>160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New_Template7</vt:lpstr>
      <vt:lpstr>N-gram language models</vt:lpstr>
      <vt:lpstr>Language models</vt:lpstr>
      <vt:lpstr>Outline</vt:lpstr>
      <vt:lpstr>Probabilities: Joint to conditional</vt:lpstr>
      <vt:lpstr>The Markov Assumption</vt:lpstr>
      <vt:lpstr>Maximum Likelihood estimation</vt:lpstr>
      <vt:lpstr>Trigram example</vt:lpstr>
      <vt:lpstr>Several problems</vt:lpstr>
      <vt:lpstr>Smoothing (or discounting)</vt:lpstr>
      <vt:lpstr>Laplacian (Add-one) smoothing</vt:lpstr>
      <vt:lpstr>Add-one Example</vt:lpstr>
      <vt:lpstr>Add-k smoothing</vt:lpstr>
      <vt:lpstr>Backoff and Interpolation</vt:lpstr>
      <vt:lpstr>Backoff and Interpolation</vt:lpstr>
      <vt:lpstr>Absolute discounting</vt:lpstr>
      <vt:lpstr>Continuation counts</vt:lpstr>
      <vt:lpstr>Kneser-Ney smoothing</vt:lpstr>
      <vt:lpstr>Kneser-Ney smoothing</vt:lpstr>
      <vt:lpstr>Evaluation</vt:lpstr>
      <vt:lpstr>Perplexity</vt:lpstr>
      <vt:lpstr>Example perplexity scores</vt:lpstr>
      <vt:lpstr>Generated texts</vt:lpstr>
      <vt:lpstr>A final word</vt:lpstr>
      <vt:lpstr>Required 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N-gram language models</dc:title>
  <dc:creator>Julian Arthur Brooke</dc:creator>
  <cp:lastModifiedBy>Julian Arthur Brooke</cp:lastModifiedBy>
  <cp:revision>863</cp:revision>
  <dcterms:modified xsi:type="dcterms:W3CDTF">2016-06-03T05:40:15Z</dcterms:modified>
</cp:coreProperties>
</file>