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4"/>
  </p:notesMasterIdLst>
  <p:sldIdLst>
    <p:sldId id="256" r:id="rId2"/>
    <p:sldId id="278" r:id="rId3"/>
    <p:sldId id="263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2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541"/>
  </p:normalViewPr>
  <p:slideViewPr>
    <p:cSldViewPr snapToGrid="0" snapToObjects="1">
      <p:cViewPr varScale="1">
        <p:scale>
          <a:sx n="109" d="100"/>
          <a:sy n="109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97A5B-EA5E-9E4E-B952-F7E0D0C1A3D8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42DFD-E891-9644-AE8A-31EC826A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4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Discuss</a:t>
            </a:r>
            <a:r>
              <a:rPr lang="en-AU" baseline="0" dirty="0" smtClean="0"/>
              <a:t> w</a:t>
            </a:r>
            <a:r>
              <a:rPr lang="en-AU" dirty="0" smtClean="0"/>
              <a:t>hy</a:t>
            </a:r>
            <a:r>
              <a:rPr lang="en-AU" baseline="0" dirty="0" smtClean="0"/>
              <a:t> there is a number on the term?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84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Discuss algorithm (chalk),</a:t>
            </a:r>
            <a:r>
              <a:rPr lang="en-AU" baseline="0" dirty="0" smtClean="0"/>
              <a:t> discuss several terms (imagine 200 / 500 / 15) – worst case vs average case; optimisation = skip over several docs at a time.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09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Note</a:t>
            </a:r>
            <a:r>
              <a:rPr lang="en-AU" baseline="0" dirty="0" smtClean="0"/>
              <a:t> no longer binary, care about repetitions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22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\cos(\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{a},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{b}) 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{a} .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{b}}{|\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{a}| \times |\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{b}|}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{a} .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{b} = \sum_{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=1}^{|T|}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b_i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85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381001" y="4317816"/>
            <a:ext cx="114300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381001" y="4518422"/>
            <a:ext cx="11430000" cy="1902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5443">
                <a:latin typeface="Arial Narrow" panose="020B0606020202030204" pitchFamily="34" charset="0"/>
              </a:defRPr>
            </a:lvl1pPr>
          </a:lstStyle>
          <a:p>
            <a:r>
              <a:rPr lang="en-AU" smtClean="0"/>
              <a:t>Click to edit Master title style</a:t>
            </a:r>
            <a:endParaRPr dirty="0"/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381001" y="3000375"/>
            <a:ext cx="11430000" cy="1268015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indent="160745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indent="321490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indent="482235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indent="642979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1478728" y="303609"/>
            <a:ext cx="335027" cy="310278"/>
          </a:xfrm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690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519300" y="1469269"/>
            <a:ext cx="11430000" cy="5029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2800" baseline="0">
                <a:solidFill>
                  <a:schemeClr val="bg1"/>
                </a:solidFill>
                <a:latin typeface="Arial" charset="0"/>
              </a:defRPr>
            </a:lvl1pPr>
            <a:lvl2pPr>
              <a:spcBef>
                <a:spcPts val="1500"/>
              </a:spcBef>
              <a:defRPr sz="2400" baseline="0">
                <a:solidFill>
                  <a:schemeClr val="bg1"/>
                </a:solidFill>
                <a:latin typeface="Arial" charset="0"/>
              </a:defRPr>
            </a:lvl2pPr>
            <a:lvl3pPr>
              <a:spcBef>
                <a:spcPts val="1300"/>
              </a:spcBef>
              <a:defRPr sz="2000" baseline="0">
                <a:solidFill>
                  <a:schemeClr val="bg1"/>
                </a:solidFill>
                <a:latin typeface="Arial" charset="0"/>
              </a:defRPr>
            </a:lvl3pPr>
            <a:lvl4pPr>
              <a:spcBef>
                <a:spcPts val="1000"/>
              </a:spcBef>
              <a:defRPr sz="1800" baseline="0">
                <a:solidFill>
                  <a:schemeClr val="bg1"/>
                </a:solidFill>
                <a:latin typeface="Arial" charset="0"/>
              </a:defRPr>
            </a:lvl4pPr>
            <a:lvl5pPr>
              <a:spcBef>
                <a:spcPts val="800"/>
              </a:spcBef>
              <a:defRPr sz="1800" baseline="0">
                <a:solidFill>
                  <a:schemeClr val="bg1"/>
                </a:solidFill>
                <a:latin typeface="Arial" charset="0"/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dirty="0"/>
          </a:p>
        </p:txBody>
      </p:sp>
      <p:sp>
        <p:nvSpPr>
          <p:cNvPr id="6" name="Shape 4"/>
          <p:cNvSpPr txBox="1">
            <a:spLocks/>
          </p:cNvSpPr>
          <p:nvPr/>
        </p:nvSpPr>
        <p:spPr>
          <a:xfrm>
            <a:off x="11644732" y="410766"/>
            <a:ext cx="304569" cy="279819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fld id="{86CB4B4D-7CA3-9044-876B-883B54F8677D}" type="slidenum">
              <a:rPr lang="en-AU" sz="1687" smtClean="0"/>
              <a:pPr/>
              <a:t>‹#›</a:t>
            </a:fld>
            <a:endParaRPr lang="en-AU" sz="1687"/>
          </a:p>
        </p:txBody>
      </p:sp>
      <p:sp>
        <p:nvSpPr>
          <p:cNvPr id="7" name="Shape 11"/>
          <p:cNvSpPr/>
          <p:nvPr/>
        </p:nvSpPr>
        <p:spPr>
          <a:xfrm flipV="1">
            <a:off x="381001" y="1251699"/>
            <a:ext cx="114300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9" name="Shape 61"/>
          <p:cNvSpPr>
            <a:spLocks noGrp="1"/>
          </p:cNvSpPr>
          <p:nvPr>
            <p:ph type="title"/>
          </p:nvPr>
        </p:nvSpPr>
        <p:spPr>
          <a:xfrm>
            <a:off x="539153" y="1"/>
            <a:ext cx="11430000" cy="1150622"/>
          </a:xfrm>
          <a:prstGeom prst="rect">
            <a:avLst/>
          </a:prstGeom>
        </p:spPr>
        <p:txBody>
          <a:bodyPr anchor="b"/>
          <a:lstStyle/>
          <a:p>
            <a:r>
              <a:rPr lang="en-AU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4446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539153" y="641630"/>
            <a:ext cx="11430000" cy="508993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Click to edit Master title style</a:t>
            </a:r>
            <a:endParaRPr dirty="0"/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Shape 11"/>
          <p:cNvSpPr/>
          <p:nvPr/>
        </p:nvSpPr>
        <p:spPr>
          <a:xfrm flipV="1">
            <a:off x="381001" y="1251699"/>
            <a:ext cx="114300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</p:spTree>
    <p:extLst>
      <p:ext uri="{BB962C8B-B14F-4D97-AF65-F5344CB8AC3E}">
        <p14:creationId xmlns:p14="http://schemas.microsoft.com/office/powerpoint/2010/main" val="8306778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50032" y="1010855"/>
            <a:ext cx="114300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50032" y="500062"/>
            <a:ext cx="11430000" cy="508993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50032" y="1160859"/>
            <a:ext cx="11430000" cy="5482166"/>
          </a:xfrm>
          <a:prstGeom prst="rect">
            <a:avLst/>
          </a:prstGeom>
        </p:spPr>
        <p:txBody>
          <a:bodyPr/>
          <a:lstStyle>
            <a:lvl1pPr>
              <a:spcBef>
                <a:spcPts val="1828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1406"/>
              </a:spcBef>
              <a:buClr>
                <a:schemeClr val="accent1"/>
              </a:buClr>
              <a:buChar char="▸"/>
              <a:defRPr sz="2250">
                <a:solidFill>
                  <a:srgbClr val="3E4040"/>
                </a:solidFill>
              </a:defRPr>
            </a:lvl2pPr>
            <a:lvl3pPr>
              <a:spcBef>
                <a:spcPts val="1125"/>
              </a:spcBef>
              <a:buClr>
                <a:schemeClr val="accent1"/>
              </a:buClr>
              <a:buChar char="▸"/>
              <a:defRPr sz="1969">
                <a:solidFill>
                  <a:srgbClr val="3E4040"/>
                </a:solidFill>
              </a:defRPr>
            </a:lvl3pPr>
            <a:lvl4pPr>
              <a:spcBef>
                <a:spcPts val="984"/>
              </a:spcBef>
              <a:buClr>
                <a:schemeClr val="accent1"/>
              </a:buClr>
              <a:buChar char="▸"/>
              <a:defRPr sz="1828">
                <a:solidFill>
                  <a:srgbClr val="3E4040"/>
                </a:solidFill>
              </a:defRPr>
            </a:lvl4pPr>
            <a:lvl5pPr>
              <a:spcBef>
                <a:spcPts val="703"/>
              </a:spcBef>
              <a:buClr>
                <a:schemeClr val="accent1"/>
              </a:buClr>
              <a:buChar char="▸"/>
              <a:defRPr sz="1687">
                <a:solidFill>
                  <a:srgbClr val="3E4040"/>
                </a:solidFill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44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Bullets_w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50032" y="1010855"/>
            <a:ext cx="114300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50032" y="500062"/>
            <a:ext cx="11430000" cy="508993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50032" y="1160859"/>
            <a:ext cx="5715000" cy="5482166"/>
          </a:xfrm>
          <a:prstGeom prst="rect">
            <a:avLst/>
          </a:prstGeom>
        </p:spPr>
        <p:txBody>
          <a:bodyPr/>
          <a:lstStyle>
            <a:lvl1pPr>
              <a:spcBef>
                <a:spcPts val="1828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1406"/>
              </a:spcBef>
              <a:buClr>
                <a:schemeClr val="accent1"/>
              </a:buClr>
              <a:buChar char="▸"/>
              <a:defRPr sz="2250">
                <a:solidFill>
                  <a:srgbClr val="3E4040"/>
                </a:solidFill>
              </a:defRPr>
            </a:lvl2pPr>
            <a:lvl3pPr>
              <a:spcBef>
                <a:spcPts val="1125"/>
              </a:spcBef>
              <a:buClr>
                <a:schemeClr val="accent1"/>
              </a:buClr>
              <a:buChar char="▸"/>
              <a:defRPr sz="1969">
                <a:solidFill>
                  <a:srgbClr val="3E4040"/>
                </a:solidFill>
              </a:defRPr>
            </a:lvl3pPr>
            <a:lvl4pPr>
              <a:spcBef>
                <a:spcPts val="984"/>
              </a:spcBef>
              <a:buClr>
                <a:schemeClr val="accent1"/>
              </a:buClr>
              <a:buChar char="▸"/>
              <a:defRPr sz="1828">
                <a:solidFill>
                  <a:srgbClr val="3E4040"/>
                </a:solidFill>
              </a:defRPr>
            </a:lvl4pPr>
            <a:lvl5pPr>
              <a:spcBef>
                <a:spcPts val="703"/>
              </a:spcBef>
              <a:buClr>
                <a:schemeClr val="accent1"/>
              </a:buClr>
              <a:buChar char="▸"/>
              <a:defRPr sz="1687">
                <a:solidFill>
                  <a:srgbClr val="3E4040"/>
                </a:solidFill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/>
              <a:buChar char="•"/>
              <a:defRPr/>
            </a:lvl1pPr>
            <a:lvl2pPr marL="725851" indent="-311079">
              <a:buFont typeface="Lucida Grande"/>
              <a:buChar char="-"/>
              <a:defRPr/>
            </a:lvl2pPr>
            <a:lvl3pPr marL="1088776" indent="-259232">
              <a:buFont typeface="Lucida Grande"/>
              <a:buChar char="-"/>
              <a:defRPr/>
            </a:lvl3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2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81001" y="508991"/>
            <a:ext cx="11430000" cy="508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81001" y="1928813"/>
            <a:ext cx="11430000" cy="4295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471397" y="303609"/>
            <a:ext cx="335027" cy="31027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687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28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>
              <a:lumMod val="75000"/>
            </a:schemeClr>
          </a:solidFill>
          <a:uFillTx/>
          <a:latin typeface="Arial Narrow" panose="020B0606020202030204" pitchFamily="34" charset="0"/>
          <a:ea typeface="+mn-ea"/>
          <a:cs typeface="+mn-cs"/>
          <a:sym typeface="DIN Condensed"/>
        </a:defRPr>
      </a:lvl1pPr>
      <a:lvl2pPr marL="0" marR="0" indent="160745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321490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482235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64297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803724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96446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125214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28595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312559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1pPr>
      <a:lvl2pPr marL="625119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2pPr>
      <a:lvl3pPr marL="937678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3pPr>
      <a:lvl4pPr marL="1250238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4pPr>
      <a:lvl5pPr marL="1562797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5pPr>
      <a:lvl6pPr marL="1875357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2187916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2500475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2813035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160745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321490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482235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64297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803724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96446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125214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28595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retrieval: </a:t>
            </a:r>
            <a:br>
              <a:rPr lang="en-US" dirty="0" smtClean="0"/>
            </a:br>
            <a:r>
              <a:rPr lang="en-US" dirty="0" smtClean="0"/>
              <a:t>the Vector space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smtClean="0"/>
              <a:t>comp90042 lecture 17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193" y="641803"/>
            <a:ext cx="3344636" cy="340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6951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an inverted index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Queries now performed over posting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Conjunction queries need common elements from the sorted sequences</a:t>
            </a:r>
          </a:p>
          <a:p>
            <a:r>
              <a:rPr lang="en-US" dirty="0" smtClean="0"/>
              <a:t>Can be done iteratively in O(x + y) time, where x and y are the lengths of the posting lists</a:t>
            </a:r>
          </a:p>
          <a:p>
            <a:r>
              <a:rPr lang="en-US" dirty="0" smtClean="0"/>
              <a:t>Generally for more than two part queries, the order can effect runtime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588" y="1986643"/>
            <a:ext cx="4250327" cy="223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8319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Inverted Index construction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086" y="1387986"/>
            <a:ext cx="7024914" cy="4969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199062151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Storage requirements</a:t>
            </a:r>
          </a:p>
          <a:p>
            <a:pPr lvl="1"/>
            <a:r>
              <a:rPr lang="en-US" dirty="0" smtClean="0"/>
              <a:t>terms and counts, |T| entries</a:t>
            </a:r>
          </a:p>
          <a:p>
            <a:pPr lvl="1"/>
            <a:r>
              <a:rPr lang="en-US" dirty="0" smtClean="0"/>
              <a:t>pointers to postings, |T| entries</a:t>
            </a:r>
          </a:p>
          <a:p>
            <a:pPr lvl="1"/>
            <a:r>
              <a:rPr lang="en-US" dirty="0" smtClean="0"/>
              <a:t>list of </a:t>
            </a:r>
            <a:r>
              <a:rPr lang="en-US" dirty="0" err="1" smtClean="0"/>
              <a:t>docIDs</a:t>
            </a:r>
            <a:r>
              <a:rPr lang="en-US" dirty="0" smtClean="0"/>
              <a:t>, |T| x s entries</a:t>
            </a:r>
          </a:p>
          <a:p>
            <a:r>
              <a:rPr lang="en-US" dirty="0" smtClean="0"/>
              <a:t>Majority of terms have few occurrences, </a:t>
            </a:r>
            <a:r>
              <a:rPr lang="en-US" i="1" dirty="0" smtClean="0"/>
              <a:t>s </a:t>
            </a:r>
            <a:r>
              <a:rPr lang="en-US" dirty="0" smtClean="0"/>
              <a:t>is small (</a:t>
            </a:r>
            <a:r>
              <a:rPr lang="en-US" dirty="0" err="1" smtClean="0"/>
              <a:t>Zipf’s</a:t>
            </a:r>
            <a:r>
              <a:rPr lang="en-US" dirty="0" smtClean="0"/>
              <a:t> law)</a:t>
            </a:r>
          </a:p>
          <a:p>
            <a:r>
              <a:rPr lang="en-US" dirty="0" smtClean="0"/>
              <a:t>Worst case for stop words, s ≈ |D|</a:t>
            </a:r>
          </a:p>
          <a:p>
            <a:r>
              <a:rPr lang="en-US" dirty="0" smtClean="0"/>
              <a:t>Long posting lists lead to poor query runtime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costs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7650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</a:t>
            </a:r>
            <a:r>
              <a:rPr lang="en-US" dirty="0" smtClean="0"/>
              <a:t>retrieval </a:t>
            </a:r>
            <a:r>
              <a:rPr lang="en-US" dirty="0" smtClean="0"/>
              <a:t>is great for some problems but often want </a:t>
            </a:r>
            <a:r>
              <a:rPr lang="en-US" i="1" dirty="0" smtClean="0"/>
              <a:t>ranked</a:t>
            </a:r>
            <a:r>
              <a:rPr lang="en-US" dirty="0" smtClean="0"/>
              <a:t> </a:t>
            </a:r>
            <a:r>
              <a:rPr lang="en-US" dirty="0" smtClean="0"/>
              <a:t>retrieval </a:t>
            </a:r>
            <a:r>
              <a:rPr lang="en-US" dirty="0" smtClean="0"/>
              <a:t>outputs	</a:t>
            </a:r>
          </a:p>
          <a:p>
            <a:pPr lvl="1"/>
            <a:r>
              <a:rPr lang="en-AU" dirty="0" smtClean="0"/>
              <a:t>based on how </a:t>
            </a:r>
            <a:r>
              <a:rPr lang="en-AU" i="1" dirty="0" smtClean="0"/>
              <a:t>‘close’</a:t>
            </a:r>
            <a:r>
              <a:rPr lang="en-AU" dirty="0" smtClean="0"/>
              <a:t> each document is to the query</a:t>
            </a:r>
          </a:p>
          <a:p>
            <a:r>
              <a:rPr lang="en-AU" dirty="0" smtClean="0"/>
              <a:t>How to measure closeness?</a:t>
            </a:r>
          </a:p>
          <a:p>
            <a:r>
              <a:rPr lang="en-AU" dirty="0" smtClean="0"/>
              <a:t>Let’s start by revisiting the TDM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Ranked </a:t>
            </a:r>
            <a:r>
              <a:rPr lang="en-US" dirty="0" smtClean="0"/>
              <a:t>retrieval: </a:t>
            </a:r>
            <a:r>
              <a:rPr lang="en-US" dirty="0" smtClean="0"/>
              <a:t>using frequencies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376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458" y="3317715"/>
            <a:ext cx="6014357" cy="296887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TDM not just a useful document representation</a:t>
            </a:r>
          </a:p>
          <a:p>
            <a:pPr lvl="1"/>
            <a:r>
              <a:rPr lang="en-US" dirty="0" smtClean="0"/>
              <a:t>also suggests </a:t>
            </a:r>
            <a:r>
              <a:rPr lang="en-US" dirty="0"/>
              <a:t>a useful way of modelling documents</a:t>
            </a:r>
            <a:endParaRPr lang="en-US" dirty="0" smtClean="0"/>
          </a:p>
          <a:p>
            <a:pPr lvl="1"/>
            <a:r>
              <a:rPr lang="en-US" dirty="0" smtClean="0"/>
              <a:t>consider documents as </a:t>
            </a:r>
            <a:r>
              <a:rPr lang="en-US" i="1" dirty="0" smtClean="0"/>
              <a:t>points (vectors)</a:t>
            </a:r>
            <a:r>
              <a:rPr lang="en-US" dirty="0" smtClean="0"/>
              <a:t> in a </a:t>
            </a:r>
            <a:r>
              <a:rPr lang="en-US" i="1" dirty="0" smtClean="0"/>
              <a:t>multi-dimensional term space</a:t>
            </a:r>
          </a:p>
          <a:p>
            <a:r>
              <a:rPr lang="en-US" dirty="0" smtClean="0"/>
              <a:t>E.g., points in 3d</a:t>
            </a:r>
          </a:p>
          <a:p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Geometrical view of the </a:t>
            </a:r>
            <a:r>
              <a:rPr lang="en-US" dirty="0" err="1" smtClean="0"/>
              <a:t>tdm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2570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154" y="3497943"/>
            <a:ext cx="7038646" cy="318521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of the |T| terms becomes a dimension</a:t>
            </a:r>
          </a:p>
          <a:p>
            <a:r>
              <a:rPr lang="en-US" dirty="0"/>
              <a:t>Documents are </a:t>
            </a:r>
            <a:r>
              <a:rPr lang="en-US" dirty="0" smtClean="0"/>
              <a:t>points, with the value for each dimension determined by the score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d,t</a:t>
            </a:r>
            <a:endParaRPr lang="en-US" i="1" baseline="-25000" dirty="0" smtClean="0"/>
          </a:p>
          <a:p>
            <a:pPr lvl="1"/>
            <a:r>
              <a:rPr lang="en-US" dirty="0" smtClean="0"/>
              <a:t>this might be the frequency of term </a:t>
            </a:r>
            <a:r>
              <a:rPr lang="en-US" i="1" dirty="0" smtClean="0"/>
              <a:t>t</a:t>
            </a:r>
            <a:r>
              <a:rPr lang="en-US" dirty="0" smtClean="0"/>
              <a:t> in document </a:t>
            </a:r>
            <a:r>
              <a:rPr lang="en-US" i="1" dirty="0" smtClean="0"/>
              <a:t>d</a:t>
            </a:r>
            <a:r>
              <a:rPr lang="en-US" dirty="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in term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6451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53" y="4064001"/>
            <a:ext cx="5998199" cy="275389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now attempt to measure similarity between documents</a:t>
            </a:r>
          </a:p>
          <a:p>
            <a:pPr lvl="1"/>
            <a:r>
              <a:rPr lang="en-US" dirty="0" smtClean="0"/>
              <a:t>Euclidean </a:t>
            </a:r>
            <a:r>
              <a:rPr lang="en-US" dirty="0" smtClean="0"/>
              <a:t>distance?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consider what happens for</a:t>
            </a:r>
            <a:br>
              <a:rPr lang="en-US" dirty="0" smtClean="0"/>
            </a:br>
            <a:r>
              <a:rPr lang="en-US" dirty="0" smtClean="0"/>
              <a:t>a long document, with many </a:t>
            </a:r>
            <a:br>
              <a:rPr lang="en-US" dirty="0" smtClean="0"/>
            </a:br>
            <a:r>
              <a:rPr lang="en-US" dirty="0" smtClean="0"/>
              <a:t>words</a:t>
            </a:r>
          </a:p>
          <a:p>
            <a:pPr lvl="4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measure similarity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300" y="2012950"/>
            <a:ext cx="4004129" cy="32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642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account for length bias consider documents as </a:t>
            </a:r>
            <a:r>
              <a:rPr lang="en-US" i="1" dirty="0" smtClean="0"/>
              <a:t>vectors</a:t>
            </a:r>
            <a:endParaRPr lang="en-US" dirty="0" smtClean="0"/>
          </a:p>
          <a:p>
            <a:pPr lvl="1"/>
            <a:r>
              <a:rPr lang="en-US" dirty="0" smtClean="0"/>
              <a:t>and measure the angle between them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similarity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543" y="2643373"/>
            <a:ext cx="6386286" cy="385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1278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two vectors, </a:t>
            </a:r>
            <a:r>
              <a:rPr lang="en-US" b="1" dirty="0" smtClean="0"/>
              <a:t>a </a:t>
            </a:r>
            <a:r>
              <a:rPr lang="en-US" dirty="0" smtClean="0"/>
              <a:t>and </a:t>
            </a:r>
            <a:r>
              <a:rPr lang="en-US" b="1" dirty="0" smtClean="0"/>
              <a:t>b</a:t>
            </a:r>
            <a:r>
              <a:rPr lang="en-US" dirty="0" smtClean="0"/>
              <a:t>, the cosine between them is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where . is the vector dot product, i.e.,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and |</a:t>
            </a:r>
            <a:r>
              <a:rPr lang="en-US" b="1" dirty="0" smtClean="0"/>
              <a:t>a</a:t>
            </a:r>
            <a:r>
              <a:rPr lang="en-US" dirty="0" smtClean="0"/>
              <a:t>| denotes the vector magnitude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distance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100" y="2344057"/>
            <a:ext cx="3987800" cy="106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842" y="3511114"/>
            <a:ext cx="2481906" cy="12757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1664" y="4786860"/>
            <a:ext cx="27305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6494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documents pre-</a:t>
            </a:r>
            <a:r>
              <a:rPr lang="en-US" dirty="0" err="1" smtClean="0"/>
              <a:t>normalised</a:t>
            </a:r>
            <a:r>
              <a:rPr lang="en-US" dirty="0" smtClean="0"/>
              <a:t> to unit length </a:t>
            </a:r>
            <a:br>
              <a:rPr lang="en-US" dirty="0" smtClean="0"/>
            </a:br>
            <a:r>
              <a:rPr lang="en-US" dirty="0" smtClean="0"/>
              <a:t>(or </a:t>
            </a:r>
            <a:r>
              <a:rPr lang="en-US" dirty="0" err="1" smtClean="0"/>
              <a:t>normalisation</a:t>
            </a:r>
            <a:r>
              <a:rPr lang="en-US" dirty="0" smtClean="0"/>
              <a:t> factors </a:t>
            </a:r>
            <a:r>
              <a:rPr lang="en-US" dirty="0" err="1" smtClean="0"/>
              <a:t>precomputed</a:t>
            </a:r>
            <a:r>
              <a:rPr lang="en-US" dirty="0" smtClean="0"/>
              <a:t> and stored)</a:t>
            </a:r>
          </a:p>
          <a:p>
            <a:r>
              <a:rPr lang="en-US" dirty="0" smtClean="0"/>
              <a:t>Cosine then just requires a dot product </a:t>
            </a:r>
            <a:r>
              <a:rPr lang="en-US" b="1" dirty="0" err="1" smtClean="0"/>
              <a:t>a.b</a:t>
            </a:r>
            <a:endParaRPr lang="en-US" dirty="0" smtClean="0"/>
          </a:p>
          <a:p>
            <a:pPr lvl="1"/>
            <a:r>
              <a:rPr lang="en-US" dirty="0" smtClean="0"/>
              <a:t>but vectors (like posting lists) are sparse, with many entries equal to zero</a:t>
            </a:r>
          </a:p>
          <a:p>
            <a:pPr lvl="1"/>
            <a:r>
              <a:rPr lang="en-US" dirty="0" smtClean="0"/>
              <a:t>only need to consider non-zero entries in both </a:t>
            </a:r>
            <a:r>
              <a:rPr lang="en-US" b="1" dirty="0" smtClean="0"/>
              <a:t>a </a:t>
            </a:r>
            <a:r>
              <a:rPr lang="en-US" dirty="0" smtClean="0"/>
              <a:t>and </a:t>
            </a:r>
            <a:r>
              <a:rPr lang="en-US" b="1" dirty="0" smtClean="0"/>
              <a:t>b</a:t>
            </a:r>
          </a:p>
          <a:p>
            <a:pPr lvl="1"/>
            <a:r>
              <a:rPr lang="en-US" dirty="0" smtClean="0"/>
              <a:t>use inverted index to reflect </a:t>
            </a:r>
            <a:r>
              <a:rPr lang="en-US" dirty="0" err="1" smtClean="0"/>
              <a:t>sparsity</a:t>
            </a:r>
            <a:r>
              <a:rPr lang="en-US" dirty="0" smtClean="0"/>
              <a:t>, and allow efficient storage and querying</a:t>
            </a:r>
          </a:p>
          <a:p>
            <a:r>
              <a:rPr lang="en-US" dirty="0" smtClean="0"/>
              <a:t>This is known as </a:t>
            </a:r>
            <a:r>
              <a:rPr lang="en-US" i="1" dirty="0" smtClean="0"/>
              <a:t>the vector space model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speeding up cosine 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95634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Concepts of the </a:t>
            </a:r>
            <a:r>
              <a:rPr lang="en-US" i="1" dirty="0"/>
              <a:t>Term-Document Matrix </a:t>
            </a:r>
            <a:r>
              <a:rPr lang="en-US" dirty="0" smtClean="0"/>
              <a:t>and </a:t>
            </a:r>
            <a:r>
              <a:rPr lang="en-US" i="1" dirty="0"/>
              <a:t>inverted </a:t>
            </a:r>
            <a:r>
              <a:rPr lang="en-US" i="1" dirty="0" smtClean="0"/>
              <a:t>index</a:t>
            </a:r>
          </a:p>
          <a:p>
            <a:r>
              <a:rPr lang="en-US" dirty="0" smtClean="0"/>
              <a:t>Retrieval with boolean queries</a:t>
            </a:r>
          </a:p>
          <a:p>
            <a:r>
              <a:rPr lang="en-US" dirty="0" smtClean="0"/>
              <a:t>Vector space measure of query-document similarity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overview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164450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Scores in TDM typically combine two elements, </a:t>
            </a:r>
            <a:r>
              <a:rPr lang="en-US" i="1" dirty="0" err="1" smtClean="0"/>
              <a:t>tf</a:t>
            </a:r>
            <a:r>
              <a:rPr lang="en-US" i="1" baseline="-25000" dirty="0" err="1" smtClean="0"/>
              <a:t>d,t</a:t>
            </a:r>
            <a:r>
              <a:rPr lang="en-US" i="1" dirty="0" smtClean="0"/>
              <a:t> </a:t>
            </a:r>
            <a:r>
              <a:rPr lang="en-US" dirty="0" smtClean="0"/>
              <a:t>⨉</a:t>
            </a:r>
            <a:r>
              <a:rPr lang="en-US" i="1" dirty="0" smtClean="0"/>
              <a:t> </a:t>
            </a:r>
            <a:r>
              <a:rPr lang="en-US" i="1" dirty="0" err="1" smtClean="0"/>
              <a:t>idf</a:t>
            </a:r>
            <a:r>
              <a:rPr lang="en-US" i="1" baseline="-25000" dirty="0" err="1" smtClean="0"/>
              <a:t>t</a:t>
            </a:r>
            <a:endParaRPr lang="en-US" i="1" dirty="0" smtClean="0"/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term frequency</a:t>
            </a:r>
            <a:r>
              <a:rPr lang="en-US" dirty="0" smtClean="0"/>
              <a:t> or TF, based on the occurrence count for the term in a document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inverse document frequency</a:t>
            </a:r>
            <a:r>
              <a:rPr lang="en-US" dirty="0"/>
              <a:t> </a:t>
            </a:r>
            <a:r>
              <a:rPr lang="en-US" dirty="0" smtClean="0"/>
              <a:t>or IDF, based on how rare the word is, </a:t>
            </a:r>
            <a:r>
              <a:rPr lang="en-US" smtClean="0"/>
              <a:t>and </a:t>
            </a:r>
            <a:r>
              <a:rPr lang="en-US" smtClean="0"/>
              <a:t>therefore </a:t>
            </a:r>
            <a:r>
              <a:rPr lang="en-US" dirty="0" smtClean="0"/>
              <a:t>how informative an occurrence will be</a:t>
            </a:r>
          </a:p>
          <a:p>
            <a:pPr lvl="1"/>
            <a:r>
              <a:rPr lang="en-US" dirty="0" smtClean="0"/>
              <a:t>IDF typically formulated as</a:t>
            </a:r>
            <a:br>
              <a:rPr lang="en-US" dirty="0" smtClean="0"/>
            </a:br>
            <a:r>
              <a:rPr lang="en-US" dirty="0" smtClean="0"/>
              <a:t>where N is the number of documents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err="1" smtClean="0"/>
              <a:t>df</a:t>
            </a:r>
            <a:r>
              <a:rPr lang="en-US" baseline="-25000" dirty="0" err="1" smtClean="0"/>
              <a:t>t</a:t>
            </a:r>
            <a:r>
              <a:rPr lang="en-US" dirty="0" smtClean="0"/>
              <a:t> the number of documents containing </a:t>
            </a:r>
            <a:r>
              <a:rPr lang="en-US" i="1" dirty="0" smtClean="0"/>
              <a:t>t</a:t>
            </a:r>
            <a:endParaRPr lang="en-US" dirty="0" smtClean="0"/>
          </a:p>
          <a:p>
            <a:r>
              <a:rPr lang="en-US" dirty="0" smtClean="0"/>
              <a:t>Consider </a:t>
            </a:r>
            <a:r>
              <a:rPr lang="en-US" dirty="0" err="1" smtClean="0"/>
              <a:t>extrema</a:t>
            </a:r>
            <a:r>
              <a:rPr lang="en-US" dirty="0" smtClean="0"/>
              <a:t> for </a:t>
            </a:r>
            <a:r>
              <a:rPr lang="en-US" i="1" dirty="0" err="1" smtClean="0"/>
              <a:t>idf</a:t>
            </a:r>
            <a:r>
              <a:rPr lang="en-US" i="1" dirty="0" smtClean="0"/>
              <a:t>,</a:t>
            </a:r>
            <a:r>
              <a:rPr lang="en-US" dirty="0" smtClean="0"/>
              <a:t> rare words vs. stop-words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TF*IDF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496" y="3811813"/>
            <a:ext cx="2679700" cy="118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3577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variant formulations for term weighting</a:t>
            </a:r>
          </a:p>
          <a:p>
            <a:pPr lvl="1"/>
            <a:r>
              <a:rPr lang="en-US" dirty="0" smtClean="0"/>
              <a:t>raw term frequency,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t,d</a:t>
            </a:r>
            <a:r>
              <a:rPr lang="en-US" dirty="0" smtClean="0"/>
              <a:t>, versus </a:t>
            </a:r>
            <a:r>
              <a:rPr lang="en-US" i="1" dirty="0" smtClean="0"/>
              <a:t>log (1 +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t,d</a:t>
            </a:r>
            <a:r>
              <a:rPr lang="en-US" i="1" dirty="0" smtClean="0"/>
              <a:t>)</a:t>
            </a:r>
          </a:p>
          <a:p>
            <a:pPr lvl="1"/>
            <a:r>
              <a:rPr lang="en-US" dirty="0" smtClean="0"/>
              <a:t>various </a:t>
            </a:r>
            <a:r>
              <a:rPr lang="en-US" i="1" dirty="0" err="1" smtClean="0"/>
              <a:t>idf</a:t>
            </a:r>
            <a:r>
              <a:rPr lang="en-US" i="1" dirty="0" smtClean="0"/>
              <a:t> </a:t>
            </a:r>
            <a:r>
              <a:rPr lang="en-US" dirty="0" smtClean="0"/>
              <a:t>definitions, or leave out</a:t>
            </a:r>
          </a:p>
          <a:p>
            <a:pPr lvl="1"/>
            <a:r>
              <a:rPr lang="en-US" dirty="0" smtClean="0"/>
              <a:t>whether to include document length </a:t>
            </a:r>
            <a:r>
              <a:rPr lang="en-US" dirty="0" err="1" smtClean="0"/>
              <a:t>normalisation</a:t>
            </a:r>
            <a:endParaRPr lang="en-US" dirty="0" smtClean="0"/>
          </a:p>
          <a:p>
            <a:r>
              <a:rPr lang="en-US" dirty="0" smtClean="0"/>
              <a:t>Choices are mostly heuristic</a:t>
            </a:r>
          </a:p>
          <a:p>
            <a:pPr lvl="1"/>
            <a:r>
              <a:rPr lang="en-US" dirty="0" err="1"/>
              <a:t>Zobel</a:t>
            </a:r>
            <a:r>
              <a:rPr lang="en-US" dirty="0"/>
              <a:t> and Moffat, “</a:t>
            </a:r>
            <a:r>
              <a:rPr lang="en-US" i="1" dirty="0"/>
              <a:t>Exploring the Similarity Space” </a:t>
            </a:r>
            <a:r>
              <a:rPr lang="en-US" dirty="0"/>
              <a:t>(1998) identify (8 × 9 × 2 × 6 × 14) = 12096 possible different combinations of choices </a:t>
            </a:r>
            <a:endParaRPr lang="en-US" dirty="0" smtClean="0"/>
          </a:p>
          <a:p>
            <a:r>
              <a:rPr lang="en-US" dirty="0" smtClean="0"/>
              <a:t>Typically try several options to evaluate which is most effective</a:t>
            </a:r>
            <a:endParaRPr lang="en-US" dirty="0"/>
          </a:p>
          <a:p>
            <a:pPr marL="31256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tweaking TF*</a:t>
            </a:r>
            <a:r>
              <a:rPr lang="en-US" dirty="0" err="1" smtClean="0"/>
              <a:t>iDF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67630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 of the term-document matrix and inverted index </a:t>
            </a:r>
          </a:p>
          <a:p>
            <a:r>
              <a:rPr lang="en-US" dirty="0" smtClean="0"/>
              <a:t>Efficient data </a:t>
            </a:r>
            <a:r>
              <a:rPr lang="en-US" dirty="0"/>
              <a:t>structures and query methods for boolean queries </a:t>
            </a:r>
            <a:endParaRPr lang="en-US" dirty="0" smtClean="0"/>
          </a:p>
          <a:p>
            <a:r>
              <a:rPr lang="en-US" dirty="0" smtClean="0"/>
              <a:t>Introduced the vector space model, similarity and scoring methods</a:t>
            </a:r>
            <a:endParaRPr lang="en-AU" dirty="0" smtClean="0"/>
          </a:p>
          <a:p>
            <a:r>
              <a:rPr lang="en-AU" dirty="0" smtClean="0"/>
              <a:t>Reading</a:t>
            </a:r>
          </a:p>
          <a:p>
            <a:pPr lvl="1"/>
            <a:r>
              <a:rPr lang="en-AU" dirty="0"/>
              <a:t>Chapter 1, “Boolean Retrieval” of Manning, </a:t>
            </a:r>
            <a:r>
              <a:rPr lang="en-AU" dirty="0" err="1"/>
              <a:t>Raghavan</a:t>
            </a:r>
            <a:r>
              <a:rPr lang="en-AU" dirty="0"/>
              <a:t>, and </a:t>
            </a:r>
            <a:r>
              <a:rPr lang="en-AU" dirty="0" err="1"/>
              <a:t>Schutze</a:t>
            </a:r>
            <a:r>
              <a:rPr lang="en-AU" dirty="0"/>
              <a:t>, Introduction to Information Retrieval </a:t>
            </a:r>
            <a:endParaRPr lang="en-AU" dirty="0" smtClean="0"/>
          </a:p>
          <a:p>
            <a:pPr lvl="1"/>
            <a:r>
              <a:rPr lang="en-AU" dirty="0" smtClean="0"/>
              <a:t>Chapter </a:t>
            </a:r>
            <a:r>
              <a:rPr lang="en-AU" dirty="0"/>
              <a:t>6, “Scoring, term weighting &amp; the vector space model” of Manning, </a:t>
            </a:r>
            <a:r>
              <a:rPr lang="en-AU" dirty="0" err="1"/>
              <a:t>Raghavan</a:t>
            </a:r>
            <a:r>
              <a:rPr lang="en-AU" dirty="0"/>
              <a:t>, and </a:t>
            </a:r>
            <a:r>
              <a:rPr lang="en-AU" dirty="0" err="1"/>
              <a:t>Schutze</a:t>
            </a:r>
            <a:r>
              <a:rPr lang="en-AU" dirty="0"/>
              <a:t>, Introduction to Information Retrieval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420477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Given a large document collection and a query string</a:t>
            </a:r>
          </a:p>
          <a:p>
            <a:pPr lvl="1"/>
            <a:r>
              <a:rPr lang="en-US" altLang="en-US" dirty="0" smtClean="0"/>
              <a:t>which of the documents </a:t>
            </a:r>
            <a:r>
              <a:rPr lang="en-US" altLang="en-US" i="1" dirty="0" smtClean="0"/>
              <a:t>are relevant </a:t>
            </a:r>
            <a:r>
              <a:rPr lang="en-US" altLang="en-US" dirty="0" smtClean="0"/>
              <a:t>to the query?</a:t>
            </a:r>
          </a:p>
          <a:p>
            <a:pPr lvl="1"/>
            <a:r>
              <a:rPr lang="en-US" altLang="en-US" dirty="0" smtClean="0"/>
              <a:t>which ones are the </a:t>
            </a:r>
            <a:r>
              <a:rPr lang="en-US" altLang="en-US" i="1" dirty="0" smtClean="0"/>
              <a:t>most relevant</a:t>
            </a:r>
            <a:r>
              <a:rPr lang="en-US" altLang="en-US" dirty="0" smtClean="0"/>
              <a:t>?</a:t>
            </a:r>
          </a:p>
          <a:p>
            <a:r>
              <a:rPr lang="en-AU" altLang="en-US" dirty="0" smtClean="0"/>
              <a:t>Raises questions:</a:t>
            </a:r>
          </a:p>
          <a:p>
            <a:pPr lvl="1"/>
            <a:r>
              <a:rPr lang="en-AU" altLang="en-US" dirty="0" smtClean="0"/>
              <a:t>how to model query-document relevance?</a:t>
            </a:r>
          </a:p>
          <a:p>
            <a:pPr lvl="1"/>
            <a:r>
              <a:rPr lang="en-AU" altLang="en-US" dirty="0"/>
              <a:t>h</a:t>
            </a:r>
            <a:r>
              <a:rPr lang="en-AU" altLang="en-US" dirty="0" smtClean="0"/>
              <a:t>ow can we service queries efficiently without enumerating all the documents for each query?</a:t>
            </a:r>
          </a:p>
          <a:p>
            <a:pPr lvl="1"/>
            <a:r>
              <a:rPr lang="en-US" altLang="en-US" dirty="0" smtClean="0"/>
              <a:t>how can we evaluate effectiveness.</a:t>
            </a:r>
          </a:p>
          <a:p>
            <a:pPr lvl="2"/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problem of Information retrieval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199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each document is a </a:t>
            </a:r>
            <a:r>
              <a:rPr lang="en-US" i="1" dirty="0" smtClean="0"/>
              <a:t>bag of words, </a:t>
            </a:r>
            <a:r>
              <a:rPr lang="en-US" dirty="0" smtClean="0"/>
              <a:t>i.e., discarding word order information, just recording counts</a:t>
            </a:r>
          </a:p>
          <a:p>
            <a:r>
              <a:rPr lang="en-US" dirty="0"/>
              <a:t>The whole collection could be modelled as a </a:t>
            </a:r>
            <a:r>
              <a:rPr lang="en-US" i="1" dirty="0" smtClean="0"/>
              <a:t>list </a:t>
            </a:r>
            <a:r>
              <a:rPr lang="en-US" i="1" dirty="0"/>
              <a:t>of bag of </a:t>
            </a:r>
            <a:r>
              <a:rPr lang="en-US" i="1" dirty="0" smtClean="0"/>
              <a:t>words</a:t>
            </a:r>
          </a:p>
          <a:p>
            <a:pPr lvl="1"/>
            <a:r>
              <a:rPr lang="en-US" dirty="0" smtClean="0"/>
              <a:t>but this doesn’t allow efficient access, e.g., to find a specific word</a:t>
            </a:r>
          </a:p>
          <a:p>
            <a:r>
              <a:rPr lang="en-US" dirty="0" smtClean="0"/>
              <a:t>Solution: the </a:t>
            </a:r>
            <a:r>
              <a:rPr lang="en-US" i="1" dirty="0" smtClean="0"/>
              <a:t>term-document </a:t>
            </a:r>
            <a:r>
              <a:rPr lang="en-US" dirty="0" smtClean="0"/>
              <a:t>matrix</a:t>
            </a:r>
          </a:p>
          <a:p>
            <a:pPr lvl="1"/>
            <a:r>
              <a:rPr lang="en-US" dirty="0" smtClean="0"/>
              <a:t>rows represent </a:t>
            </a:r>
            <a:r>
              <a:rPr lang="en-US" i="1" dirty="0" smtClean="0"/>
              <a:t>documents</a:t>
            </a:r>
          </a:p>
          <a:p>
            <a:pPr lvl="1"/>
            <a:r>
              <a:rPr lang="en-US" dirty="0" smtClean="0"/>
              <a:t>columns represent </a:t>
            </a:r>
            <a:r>
              <a:rPr lang="en-US" i="1" dirty="0" smtClean="0"/>
              <a:t>terms </a:t>
            </a:r>
            <a:r>
              <a:rPr lang="en-AU" dirty="0" smtClean="0"/>
              <a:t>which are typically </a:t>
            </a:r>
            <a:r>
              <a:rPr lang="en-AU" i="1" dirty="0" smtClean="0"/>
              <a:t>wo</a:t>
            </a:r>
            <a:r>
              <a:rPr lang="en-US" i="1" dirty="0" err="1" smtClean="0"/>
              <a:t>rd</a:t>
            </a:r>
            <a:r>
              <a:rPr lang="en-US" i="1" dirty="0" smtClean="0"/>
              <a:t> types</a:t>
            </a:r>
          </a:p>
          <a:p>
            <a:pPr lvl="1"/>
            <a:r>
              <a:rPr lang="en-US" dirty="0" smtClean="0"/>
              <a:t>matrix cells might be binary indicators, frequency counts or some other kind of ‘score’ attached to a word and a document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9636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Term-document matrix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430" y="1489527"/>
            <a:ext cx="6883884" cy="469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2455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the example, let’s reduce the matrix to binary to reflect word inclusion</a:t>
            </a:r>
          </a:p>
          <a:p>
            <a:r>
              <a:rPr lang="en-US" dirty="0" smtClean="0"/>
              <a:t>And transpose the matrix, so rows are now terms</a:t>
            </a:r>
          </a:p>
          <a:p>
            <a:pPr lvl="1"/>
            <a:r>
              <a:rPr lang="en-US" dirty="0" smtClean="0"/>
              <a:t>the rows are called </a:t>
            </a:r>
            <a:r>
              <a:rPr lang="en-US" i="1" dirty="0" smtClean="0"/>
              <a:t>postings lists </a:t>
            </a:r>
            <a:r>
              <a:rPr lang="en-US" dirty="0" smtClean="0"/>
              <a:t>and identify the documents in which the term occurs</a:t>
            </a:r>
          </a:p>
          <a:p>
            <a:pPr lvl="1"/>
            <a:endParaRPr lang="en-US" i="1" dirty="0"/>
          </a:p>
          <a:p>
            <a:pPr lvl="1"/>
            <a:endParaRPr lang="en-US" i="1" dirty="0" smtClean="0"/>
          </a:p>
          <a:p>
            <a:pPr lvl="1"/>
            <a:endParaRPr lang="en-US" i="1" dirty="0" smtClean="0"/>
          </a:p>
          <a:p>
            <a:pPr lvl="1"/>
            <a:endParaRPr lang="en-US" i="1" dirty="0"/>
          </a:p>
          <a:p>
            <a:pPr lvl="1"/>
            <a:r>
              <a:rPr lang="en-US" dirty="0" smtClean="0"/>
              <a:t>queries performed over posting lists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Postings lists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406" y="3685291"/>
            <a:ext cx="3680279" cy="206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171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querying for </a:t>
            </a:r>
            <a:r>
              <a:rPr lang="en-US" i="1" dirty="0" smtClean="0"/>
              <a:t>tea</a:t>
            </a:r>
            <a:r>
              <a:rPr lang="en-US" dirty="0" smtClean="0"/>
              <a:t> </a:t>
            </a:r>
            <a:r>
              <a:rPr lang="en-US" b="1" dirty="0" smtClean="0"/>
              <a:t>and</a:t>
            </a:r>
            <a:r>
              <a:rPr lang="en-US" dirty="0" smtClean="0"/>
              <a:t> </a:t>
            </a:r>
            <a:r>
              <a:rPr lang="en-US" i="1" dirty="0" smtClean="0"/>
              <a:t>me</a:t>
            </a:r>
          </a:p>
          <a:p>
            <a:pPr lvl="1"/>
            <a:r>
              <a:rPr lang="en-US" i="1" dirty="0"/>
              <a:t>t</a:t>
            </a:r>
            <a:r>
              <a:rPr lang="en-US" i="1" dirty="0" smtClean="0"/>
              <a:t>ea</a:t>
            </a:r>
            <a:r>
              <a:rPr lang="en-US" dirty="0" smtClean="0"/>
              <a:t> has postings [1,1,0], i.e., occurs in {doc1, doc2} </a:t>
            </a:r>
          </a:p>
          <a:p>
            <a:pPr lvl="1"/>
            <a:r>
              <a:rPr lang="en-US" i="1" dirty="0" smtClean="0"/>
              <a:t>me</a:t>
            </a:r>
            <a:r>
              <a:rPr lang="en-US" dirty="0" smtClean="0"/>
              <a:t> has postings [</a:t>
            </a:r>
            <a:r>
              <a:rPr lang="en-US" dirty="0" smtClean="0"/>
              <a:t>0,1,1], </a:t>
            </a:r>
            <a:r>
              <a:rPr lang="en-US" dirty="0" smtClean="0"/>
              <a:t>i.e., occurs in {doc2, doc3}</a:t>
            </a:r>
          </a:p>
          <a:p>
            <a:pPr lvl="1"/>
            <a:r>
              <a:rPr lang="en-US" dirty="0" smtClean="0"/>
              <a:t>to find the </a:t>
            </a:r>
            <a:r>
              <a:rPr lang="en-US" dirty="0" smtClean="0"/>
              <a:t>conjunction </a:t>
            </a:r>
            <a:r>
              <a:rPr lang="en-US" dirty="0" smtClean="0"/>
              <a:t>intersect these results to get [0,1,0] = {doc2}</a:t>
            </a:r>
          </a:p>
          <a:p>
            <a:r>
              <a:rPr lang="en-US" dirty="0" smtClean="0"/>
              <a:t>Other boolean operations easily supported</a:t>
            </a:r>
          </a:p>
          <a:p>
            <a:pPr lvl="1"/>
            <a:r>
              <a:rPr lang="en-US" dirty="0" smtClean="0"/>
              <a:t>conjunction = bitwise AND</a:t>
            </a:r>
          </a:p>
          <a:p>
            <a:pPr lvl="1"/>
            <a:r>
              <a:rPr lang="en-US" dirty="0" smtClean="0"/>
              <a:t>disjunction = bitwise OR</a:t>
            </a:r>
          </a:p>
          <a:p>
            <a:pPr lvl="1"/>
            <a:r>
              <a:rPr lang="en-US" dirty="0" smtClean="0"/>
              <a:t>negation = bitwise complement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Boolean Querying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3570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realistic sized corpora, posting lists can be very large (e.g., 1M documents) and there can be many of </a:t>
            </a:r>
            <a:r>
              <a:rPr lang="en-US" dirty="0" smtClean="0"/>
              <a:t>them (e.g., 500k term vocabulary)</a:t>
            </a:r>
            <a:endParaRPr lang="en-US" dirty="0" smtClean="0"/>
          </a:p>
          <a:p>
            <a:r>
              <a:rPr lang="en-US" dirty="0" smtClean="0"/>
              <a:t>Representing in efficient and compact format essential</a:t>
            </a:r>
          </a:p>
          <a:p>
            <a:r>
              <a:rPr lang="en-US" dirty="0" smtClean="0"/>
              <a:t>The term-document matrix is extremely sparse</a:t>
            </a:r>
          </a:p>
          <a:p>
            <a:pPr lvl="1"/>
            <a:r>
              <a:rPr lang="en-US" dirty="0" smtClean="0"/>
              <a:t>most terms occur in only a few documents</a:t>
            </a:r>
          </a:p>
          <a:p>
            <a:pPr lvl="1"/>
            <a:r>
              <a:rPr lang="en-US" dirty="0" smtClean="0"/>
              <a:t>therefore, use a sparse encoding of posting lists</a:t>
            </a:r>
          </a:p>
          <a:p>
            <a:r>
              <a:rPr lang="en-US" dirty="0" smtClean="0"/>
              <a:t>Namely the inverted index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of binary TDM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78070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Store only the indexes of the 1s in each posting list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Known as an </a:t>
            </a:r>
            <a:r>
              <a:rPr lang="en-US" i="1" dirty="0" smtClean="0"/>
              <a:t>inverted index</a:t>
            </a:r>
            <a:endParaRPr lang="en-US" dirty="0" smtClean="0"/>
          </a:p>
          <a:p>
            <a:r>
              <a:rPr lang="en-US" dirty="0" smtClean="0"/>
              <a:t>Lists are sorted by </a:t>
            </a:r>
            <a:r>
              <a:rPr lang="en-US" i="1" dirty="0" smtClean="0"/>
              <a:t>document identifier</a:t>
            </a:r>
            <a:r>
              <a:rPr lang="en-US" dirty="0" smtClean="0"/>
              <a:t> and stored using a variable length sequence, e.g., linked list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inverted index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763" y="1870528"/>
            <a:ext cx="3870779" cy="261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0480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STA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WSTA" id="{1D0F0A31-2B3C-3F4E-8217-8F125B7BFE8F}" vid="{D6BCC5D8-E78A-C343-8187-12B6B1363B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WSTA</Template>
  <TotalTime>728</TotalTime>
  <Words>985</Words>
  <Application>Microsoft Macintosh PowerPoint</Application>
  <PresentationFormat>Widescreen</PresentationFormat>
  <Paragraphs>139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 Narrow</vt:lpstr>
      <vt:lpstr>Avenir Next</vt:lpstr>
      <vt:lpstr>Avenir Next Medium</vt:lpstr>
      <vt:lpstr>Calibri</vt:lpstr>
      <vt:lpstr>Century Schoolbook</vt:lpstr>
      <vt:lpstr>DIN Alternate</vt:lpstr>
      <vt:lpstr>DIN Condensed</vt:lpstr>
      <vt:lpstr>Helvetica</vt:lpstr>
      <vt:lpstr>Lucida Grande</vt:lpstr>
      <vt:lpstr>Arial</vt:lpstr>
      <vt:lpstr>WSTA</vt:lpstr>
      <vt:lpstr>Information retrieval:  the Vector space model</vt:lpstr>
      <vt:lpstr>overview</vt:lpstr>
      <vt:lpstr>The problem of Information retrieval</vt:lpstr>
      <vt:lpstr>Document representation</vt:lpstr>
      <vt:lpstr>Term-document matrix</vt:lpstr>
      <vt:lpstr>Postings lists</vt:lpstr>
      <vt:lpstr>simple Boolean Querying</vt:lpstr>
      <vt:lpstr>Efficiency of binary TDM</vt:lpstr>
      <vt:lpstr>inverted index</vt:lpstr>
      <vt:lpstr>Querying an inverted index</vt:lpstr>
      <vt:lpstr>Inverted Index construction</vt:lpstr>
      <vt:lpstr>storage costs</vt:lpstr>
      <vt:lpstr>Ranked retrieval: using frequencies</vt:lpstr>
      <vt:lpstr>Geometrical view of the tdm</vt:lpstr>
      <vt:lpstr>Documents in term space</vt:lpstr>
      <vt:lpstr>How to measure similarity</vt:lpstr>
      <vt:lpstr>Angular similarity</vt:lpstr>
      <vt:lpstr>cosine distance</vt:lpstr>
      <vt:lpstr>speeding up cosine distance</vt:lpstr>
      <vt:lpstr>TF*IDF</vt:lpstr>
      <vt:lpstr>tweaking TF*iDF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translation II</dc:title>
  <dc:creator>Trevor Anthony Cohn</dc:creator>
  <cp:lastModifiedBy>Trevor Anthony Cohn</cp:lastModifiedBy>
  <cp:revision>142</cp:revision>
  <cp:lastPrinted>2016-05-03T00:58:08Z</cp:lastPrinted>
  <dcterms:created xsi:type="dcterms:W3CDTF">2016-04-18T06:26:05Z</dcterms:created>
  <dcterms:modified xsi:type="dcterms:W3CDTF">2016-05-03T01:00:17Z</dcterms:modified>
</cp:coreProperties>
</file>