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6"/>
  </p:notesMasterIdLst>
  <p:sldIdLst>
    <p:sldId id="256" r:id="rId2"/>
    <p:sldId id="278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7" r:id="rId13"/>
    <p:sldId id="294" r:id="rId14"/>
    <p:sldId id="295" r:id="rId15"/>
    <p:sldId id="296" r:id="rId16"/>
    <p:sldId id="298" r:id="rId17"/>
    <p:sldId id="299" r:id="rId18"/>
    <p:sldId id="300" r:id="rId19"/>
    <p:sldId id="301" r:id="rId20"/>
    <p:sldId id="302" r:id="rId21"/>
    <p:sldId id="305" r:id="rId22"/>
    <p:sldId id="303" r:id="rId23"/>
    <p:sldId id="304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9"/>
    <p:restoredTop sz="94649"/>
  </p:normalViewPr>
  <p:slideViewPr>
    <p:cSldViewPr snapToGrid="0" snapToObjects="1">
      <p:cViewPr varScale="1">
        <p:scale>
          <a:sx n="112" d="100"/>
          <a:sy n="112" d="100"/>
        </p:scale>
        <p:origin x="200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97A5B-EA5E-9E4E-B952-F7E0D0C1A3D8}" type="datetimeFigureOut">
              <a:rPr lang="en-US" smtClean="0"/>
              <a:t>5/9/16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42DFD-E891-9644-AE8A-31EC826A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4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Bias towards</a:t>
            </a:r>
            <a:r>
              <a:rPr lang="en-AU" baseline="0" dirty="0" smtClean="0"/>
              <a:t> top-end; may </a:t>
            </a:r>
            <a:r>
              <a:rPr lang="en-AU" baseline="0" smtClean="0"/>
              <a:t>truncate AP; </a:t>
            </a:r>
            <a:r>
              <a:rPr lang="en-AU" baseline="0" dirty="0" smtClean="0"/>
              <a:t>mean AP = mean over </a:t>
            </a:r>
            <a:r>
              <a:rPr lang="en-AU" baseline="0" smtClean="0"/>
              <a:t>many queries.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81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381001" y="4317816"/>
            <a:ext cx="114300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381001" y="4518422"/>
            <a:ext cx="11430000" cy="1902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5443">
                <a:latin typeface="Arial Narrow" panose="020B0606020202030204" pitchFamily="34" charset="0"/>
              </a:defRPr>
            </a:lvl1pPr>
          </a:lstStyle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381001" y="3000375"/>
            <a:ext cx="11430000" cy="126801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16074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32149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48223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642979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1478728" y="303609"/>
            <a:ext cx="335027" cy="310278"/>
          </a:xfrm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690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519300" y="1469269"/>
            <a:ext cx="11430000" cy="5029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Arial" charset="0"/>
              </a:defRPr>
            </a:lvl1pPr>
            <a:lvl2pPr>
              <a:spcBef>
                <a:spcPts val="1500"/>
              </a:spcBef>
              <a:defRPr sz="2400" baseline="0">
                <a:solidFill>
                  <a:schemeClr val="bg1"/>
                </a:solidFill>
                <a:latin typeface="Arial" charset="0"/>
              </a:defRPr>
            </a:lvl2pPr>
            <a:lvl3pPr>
              <a:spcBef>
                <a:spcPts val="1300"/>
              </a:spcBef>
              <a:defRPr sz="2000" baseline="0">
                <a:solidFill>
                  <a:schemeClr val="bg1"/>
                </a:solidFill>
                <a:latin typeface="Arial" charset="0"/>
              </a:defRPr>
            </a:lvl3pPr>
            <a:lvl4pPr>
              <a:spcBef>
                <a:spcPts val="10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4pPr>
            <a:lvl5pPr>
              <a:spcBef>
                <a:spcPts val="8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dirty="0"/>
          </a:p>
        </p:txBody>
      </p:sp>
      <p:sp>
        <p:nvSpPr>
          <p:cNvPr id="6" name="Shape 4"/>
          <p:cNvSpPr txBox="1">
            <a:spLocks/>
          </p:cNvSpPr>
          <p:nvPr/>
        </p:nvSpPr>
        <p:spPr>
          <a:xfrm>
            <a:off x="11644732" y="410766"/>
            <a:ext cx="304569" cy="279819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z="1687" smtClean="0"/>
              <a:pPr/>
              <a:t>‹#›</a:t>
            </a:fld>
            <a:endParaRPr lang="en-AU" sz="1687"/>
          </a:p>
        </p:txBody>
      </p:sp>
      <p:sp>
        <p:nvSpPr>
          <p:cNvPr id="7" name="Shape 11"/>
          <p:cNvSpPr/>
          <p:nvPr/>
        </p:nvSpPr>
        <p:spPr>
          <a:xfrm flipV="1">
            <a:off x="381001" y="1251699"/>
            <a:ext cx="114300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539153" y="1"/>
            <a:ext cx="11430000" cy="1150622"/>
          </a:xfrm>
          <a:prstGeom prst="rect">
            <a:avLst/>
          </a:prstGeom>
        </p:spPr>
        <p:txBody>
          <a:bodyPr anchor="b"/>
          <a:lstStyle/>
          <a:p>
            <a:r>
              <a:rPr lang="en-AU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4446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539153" y="641630"/>
            <a:ext cx="11430000" cy="508993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Shape 11"/>
          <p:cNvSpPr/>
          <p:nvPr/>
        </p:nvSpPr>
        <p:spPr>
          <a:xfrm flipV="1">
            <a:off x="381001" y="1251699"/>
            <a:ext cx="114300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>
      <p:ext uri="{BB962C8B-B14F-4D97-AF65-F5344CB8AC3E}">
        <p14:creationId xmlns:p14="http://schemas.microsoft.com/office/powerpoint/2010/main" val="8306778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50032" y="1010855"/>
            <a:ext cx="114300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50032" y="500062"/>
            <a:ext cx="11430000" cy="508993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50032" y="1160859"/>
            <a:ext cx="1143000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44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50032" y="1010855"/>
            <a:ext cx="114300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50032" y="500062"/>
            <a:ext cx="11430000" cy="508993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50032" y="1160859"/>
            <a:ext cx="571500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/>
              <a:buChar char="•"/>
              <a:defRPr/>
            </a:lvl1pPr>
            <a:lvl2pPr marL="725851" indent="-311079">
              <a:buFont typeface="Lucida Grande"/>
              <a:buChar char="-"/>
              <a:defRPr/>
            </a:lvl2pPr>
            <a:lvl3pPr marL="1088776" indent="-259232">
              <a:buFont typeface="Lucida Grande"/>
              <a:buChar char="-"/>
              <a:defRPr/>
            </a:lvl3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2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81001" y="508991"/>
            <a:ext cx="11430000" cy="508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81001" y="1928813"/>
            <a:ext cx="11430000" cy="429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471397" y="303609"/>
            <a:ext cx="335027" cy="31027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687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28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16074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32149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48223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64297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80372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96446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12521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28595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31255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62511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93767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25023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156279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187535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2187916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250047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281303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16074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32149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48223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64297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80372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96446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12521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28595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the Vector space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comp90042 lecture 18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193" y="641803"/>
            <a:ext cx="3344636" cy="340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6951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measuring document similarity, only terms occurring in both vectors contribute to cosine score. </a:t>
            </a:r>
          </a:p>
          <a:p>
            <a:r>
              <a:rPr lang="en-US" dirty="0" smtClean="0"/>
              <a:t>So with the query as a pseudo-document need only consider terms that are</a:t>
            </a:r>
          </a:p>
          <a:p>
            <a:pPr lvl="1"/>
            <a:r>
              <a:rPr lang="en-US" i="1" dirty="0" smtClean="0"/>
              <a:t>in the query</a:t>
            </a:r>
            <a:r>
              <a:rPr lang="en-US" dirty="0" smtClean="0"/>
              <a:t>; and in the document</a:t>
            </a:r>
          </a:p>
          <a:p>
            <a:r>
              <a:rPr lang="en-US" dirty="0" smtClean="0"/>
              <a:t>If we can efficiently index the documents in which each term occurs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omplexity reduced to </a:t>
            </a:r>
          </a:p>
          <a:p>
            <a:pPr lvl="1"/>
            <a:r>
              <a:rPr lang="en-US" dirty="0" smtClean="0"/>
              <a:t>note that most frequent term will dominate (consider stop-words)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Term-wise processing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245" y="4787231"/>
            <a:ext cx="2373982" cy="60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3981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Inverted index comprises</a:t>
            </a:r>
          </a:p>
          <a:p>
            <a:pPr lvl="1"/>
            <a:r>
              <a:rPr lang="en-US" dirty="0" smtClean="0"/>
              <a:t>Terms as rows</a:t>
            </a:r>
          </a:p>
          <a:p>
            <a:pPr lvl="1"/>
            <a:r>
              <a:rPr lang="en-US" dirty="0" smtClean="0"/>
              <a:t>Values as lists of (</a:t>
            </a:r>
            <a:r>
              <a:rPr lang="en-US" dirty="0" err="1" smtClean="0"/>
              <a:t>docID</a:t>
            </a:r>
            <a:r>
              <a:rPr lang="en-US" dirty="0" smtClean="0"/>
              <a:t>, weight) pairs, aka </a:t>
            </a:r>
            <a:r>
              <a:rPr lang="en-US" i="1" dirty="0" smtClean="0"/>
              <a:t>posting list</a:t>
            </a:r>
          </a:p>
          <a:p>
            <a:pPr lvl="1"/>
            <a:endParaRPr lang="en-US" i="1" dirty="0"/>
          </a:p>
          <a:p>
            <a:pPr lvl="1"/>
            <a:endParaRPr lang="en-US" i="1" dirty="0" smtClean="0"/>
          </a:p>
          <a:p>
            <a:pPr lvl="1"/>
            <a:endParaRPr lang="en-US" i="1" dirty="0"/>
          </a:p>
          <a:p>
            <a:pPr lvl="1"/>
            <a:endParaRPr lang="en-US" i="1" dirty="0" smtClean="0"/>
          </a:p>
          <a:p>
            <a:r>
              <a:rPr lang="en-US" dirty="0" smtClean="0"/>
              <a:t>Note the inclusion of weight </a:t>
            </a:r>
            <a:r>
              <a:rPr lang="en-US" dirty="0" err="1" smtClean="0"/>
              <a:t>cf</a:t>
            </a:r>
            <a:r>
              <a:rPr lang="en-US" dirty="0" smtClean="0"/>
              <a:t> binary index</a:t>
            </a:r>
          </a:p>
          <a:p>
            <a:pPr lvl="1"/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inverted index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081" y="3346917"/>
            <a:ext cx="6008437" cy="189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503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an inverted index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840" y="1519990"/>
            <a:ext cx="7728381" cy="477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9856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 can be very large; seek to </a:t>
            </a:r>
            <a:r>
              <a:rPr lang="en-US" dirty="0" err="1" smtClean="0"/>
              <a:t>optimise</a:t>
            </a:r>
            <a:r>
              <a:rPr lang="en-US" dirty="0" smtClean="0"/>
              <a:t> memory footprint</a:t>
            </a:r>
          </a:p>
          <a:p>
            <a:pPr lvl="1"/>
            <a:r>
              <a:rPr lang="en-US" dirty="0" smtClean="0"/>
              <a:t>in order to fit in memory, or compactly on disk</a:t>
            </a:r>
          </a:p>
          <a:p>
            <a:r>
              <a:rPr lang="en-US" dirty="0" smtClean="0"/>
              <a:t>Size implications of design choices</a:t>
            </a:r>
          </a:p>
          <a:p>
            <a:pPr lvl="1"/>
            <a:r>
              <a:rPr lang="en-US" dirty="0" smtClean="0"/>
              <a:t>integer values (counts) can be easily compressed, less easy for real values</a:t>
            </a:r>
          </a:p>
          <a:p>
            <a:pPr lvl="1"/>
            <a:r>
              <a:rPr lang="en-US" dirty="0" smtClean="0"/>
              <a:t>may not want to store TF*IDF values and </a:t>
            </a:r>
            <a:r>
              <a:rPr lang="en-US" dirty="0" err="1" smtClean="0"/>
              <a:t>normalised</a:t>
            </a:r>
            <a:r>
              <a:rPr lang="en-US" dirty="0" smtClean="0"/>
              <a:t> vectors</a:t>
            </a:r>
          </a:p>
          <a:p>
            <a:pPr lvl="1"/>
            <a:r>
              <a:rPr lang="en-US" dirty="0" smtClean="0"/>
              <a:t>instead record separately:</a:t>
            </a:r>
          </a:p>
          <a:p>
            <a:pPr lvl="2"/>
            <a:r>
              <a:rPr lang="en-US" dirty="0" smtClean="0"/>
              <a:t>raw count data in postings lists; </a:t>
            </a:r>
          </a:p>
          <a:p>
            <a:pPr lvl="2"/>
            <a:r>
              <a:rPr lang="en-US" dirty="0" smtClean="0"/>
              <a:t>document frequency for each term; and </a:t>
            </a:r>
          </a:p>
          <a:p>
            <a:pPr lvl="2"/>
            <a:r>
              <a:rPr lang="en-US" dirty="0" smtClean="0"/>
              <a:t>document length </a:t>
            </a:r>
            <a:r>
              <a:rPr lang="en-US" dirty="0" err="1" smtClean="0"/>
              <a:t>normalisation</a:t>
            </a:r>
            <a:r>
              <a:rPr lang="en-US" dirty="0" smtClean="0"/>
              <a:t> values.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storage of inverted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4238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Inverted index mostly comprised of integer counts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And real valued </a:t>
            </a:r>
            <a:br>
              <a:rPr lang="en-US" dirty="0" smtClean="0"/>
            </a:br>
            <a:r>
              <a:rPr lang="en-US" dirty="0" smtClean="0"/>
              <a:t>document length array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index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96" y="2264526"/>
            <a:ext cx="5214665" cy="1447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132" y="4030304"/>
            <a:ext cx="1915089" cy="233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9824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little more computation in inner loop, but supports more compact storage.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querying in space efficent inverted index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507" y="1674728"/>
            <a:ext cx="5989291" cy="403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9895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algorithm computes for each document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But cosine is defined as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happened to the query term-weights and </a:t>
            </a:r>
            <a:r>
              <a:rPr lang="en-US" dirty="0" err="1" smtClean="0"/>
              <a:t>normalisation</a:t>
            </a:r>
            <a:r>
              <a:rPr lang="en-US" dirty="0" smtClean="0"/>
              <a:t> term?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this cosine?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654" y="1986455"/>
            <a:ext cx="3211121" cy="1408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879" y="4091761"/>
            <a:ext cx="4491530" cy="117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2775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 each query term occurs once in the query</a:t>
            </a:r>
          </a:p>
          <a:p>
            <a:pPr lvl="1"/>
            <a:r>
              <a:rPr lang="en-US" i="1" dirty="0" err="1" smtClean="0"/>
              <a:t>w</a:t>
            </a:r>
            <a:r>
              <a:rPr lang="en-US" i="1" baseline="-25000" dirty="0" err="1" smtClean="0"/>
              <a:t>t,q</a:t>
            </a:r>
            <a:r>
              <a:rPr lang="en-US" i="1" dirty="0" smtClean="0"/>
              <a:t> </a:t>
            </a:r>
            <a:r>
              <a:rPr lang="en-US" dirty="0" smtClean="0"/>
              <a:t>= 1 for all </a:t>
            </a:r>
            <a:r>
              <a:rPr lang="en-US" i="1" dirty="0" smtClean="0"/>
              <a:t>t</a:t>
            </a:r>
            <a:r>
              <a:rPr lang="en-US" dirty="0" smtClean="0"/>
              <a:t> in the query (and 0 for the remaining terms)</a:t>
            </a:r>
          </a:p>
          <a:p>
            <a:r>
              <a:rPr lang="en-US" dirty="0" smtClean="0"/>
              <a:t>The query length is irrelevant</a:t>
            </a:r>
          </a:p>
          <a:p>
            <a:pPr lvl="1"/>
            <a:r>
              <a:rPr lang="en-US" dirty="0" smtClean="0"/>
              <a:t>compare one fixed query to several documents</a:t>
            </a:r>
          </a:p>
          <a:p>
            <a:pPr lvl="1"/>
            <a:r>
              <a:rPr lang="en-US" dirty="0" smtClean="0"/>
              <a:t>scaling by a constant (query length) means ranking remains the same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this cosine?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408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to </a:t>
            </a:r>
            <a:r>
              <a:rPr lang="en-US" dirty="0" err="1" smtClean="0"/>
              <a:t>characterise</a:t>
            </a:r>
            <a:r>
              <a:rPr lang="en-US" dirty="0" smtClean="0"/>
              <a:t> the quality of a system’s results</a:t>
            </a:r>
          </a:p>
          <a:p>
            <a:pPr lvl="1"/>
            <a:r>
              <a:rPr lang="en-US" dirty="0" smtClean="0"/>
              <a:t>a subjective problem, depends on the user’s </a:t>
            </a:r>
            <a:r>
              <a:rPr lang="en-US" i="1" dirty="0" smtClean="0"/>
              <a:t>information need</a:t>
            </a:r>
            <a:r>
              <a:rPr lang="en-US" dirty="0" smtClean="0"/>
              <a:t> and how well the results meet that need</a:t>
            </a:r>
          </a:p>
          <a:p>
            <a:pPr lvl="1"/>
            <a:r>
              <a:rPr lang="en-US" dirty="0" smtClean="0"/>
              <a:t>query is not the information need itself, but an expression thereof</a:t>
            </a:r>
          </a:p>
          <a:p>
            <a:r>
              <a:rPr lang="en-US" dirty="0" smtClean="0"/>
              <a:t>Obvious evaluation method: human judgements</a:t>
            </a:r>
          </a:p>
          <a:p>
            <a:pPr lvl="1"/>
            <a:r>
              <a:rPr lang="en-US" dirty="0" smtClean="0"/>
              <a:t>directly measure effectiveness in user studies; for reported satisfaction, completion of tasks, …</a:t>
            </a:r>
          </a:p>
          <a:p>
            <a:pPr lvl="1"/>
            <a:r>
              <a:rPr lang="en-US" dirty="0" smtClean="0"/>
              <a:t>but too expensive and slow, especially when tuning parameters of the system (e.g., </a:t>
            </a:r>
            <a:r>
              <a:rPr lang="en-AU" dirty="0" smtClean="0"/>
              <a:t>flavour</a:t>
            </a:r>
            <a:r>
              <a:rPr lang="en-US" dirty="0" smtClean="0"/>
              <a:t> of TF*IDF, use of </a:t>
            </a:r>
            <a:r>
              <a:rPr lang="en-US" dirty="0" err="1" smtClean="0"/>
              <a:t>stopwords</a:t>
            </a:r>
            <a:r>
              <a:rPr lang="en-US" dirty="0" smtClean="0"/>
              <a:t>, etc…)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9300" y="0"/>
            <a:ext cx="11430000" cy="1150622"/>
          </a:xfrm>
        </p:spPr>
        <p:txBody>
          <a:bodyPr/>
          <a:lstStyle/>
          <a:p>
            <a:r>
              <a:rPr lang="en-US" dirty="0" smtClean="0"/>
              <a:t>Evaluating effectiveness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583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simplifying assumptions</a:t>
            </a:r>
          </a:p>
          <a:p>
            <a:pPr lvl="1"/>
            <a:r>
              <a:rPr lang="en-US" dirty="0" smtClean="0"/>
              <a:t>retrieval is ad-hoc</a:t>
            </a:r>
          </a:p>
          <a:p>
            <a:pPr lvl="2"/>
            <a:r>
              <a:rPr lang="en-US" dirty="0" smtClean="0"/>
              <a:t>query performed only once, and with no prior knowledge of the user or their behavior</a:t>
            </a:r>
          </a:p>
          <a:p>
            <a:pPr lvl="1"/>
            <a:r>
              <a:rPr lang="en-US" dirty="0" smtClean="0"/>
              <a:t>effectiveness based on relevance</a:t>
            </a:r>
          </a:p>
          <a:p>
            <a:pPr lvl="2"/>
            <a:r>
              <a:rPr lang="en-US" dirty="0" smtClean="0"/>
              <a:t>each document is either relevant or irrelevant to information need (binary)</a:t>
            </a:r>
          </a:p>
          <a:p>
            <a:pPr lvl="2"/>
            <a:r>
              <a:rPr lang="en-US" dirty="0" smtClean="0"/>
              <a:t>relevance of documents are independent from others (no consideration of redundancy)</a:t>
            </a:r>
          </a:p>
          <a:p>
            <a:r>
              <a:rPr lang="en-US" dirty="0" smtClean="0"/>
              <a:t>Effectiveness is a function of the relevance of documents returned by the system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1481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a query and returning set of ranked results</a:t>
            </a:r>
            <a:endParaRPr lang="en-US" i="1" dirty="0" smtClean="0"/>
          </a:p>
          <a:p>
            <a:r>
              <a:rPr lang="en-US" dirty="0" smtClean="0"/>
              <a:t>Efficient implementation</a:t>
            </a:r>
          </a:p>
          <a:p>
            <a:r>
              <a:rPr lang="en-US" dirty="0" smtClean="0"/>
              <a:t>Evaluation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164450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reusable test collections constructed for IR evaluation, e.g., for TREC competitions; comprising</a:t>
            </a:r>
          </a:p>
          <a:p>
            <a:pPr lvl="1"/>
            <a:r>
              <a:rPr lang="en-US" b="1" i="1" dirty="0" smtClean="0"/>
              <a:t>corpus</a:t>
            </a:r>
            <a:r>
              <a:rPr lang="en-US" b="1" dirty="0" smtClean="0"/>
              <a:t> </a:t>
            </a:r>
            <a:r>
              <a:rPr lang="en-US" dirty="0" smtClean="0"/>
              <a:t>of documents</a:t>
            </a:r>
          </a:p>
          <a:p>
            <a:pPr lvl="1"/>
            <a:r>
              <a:rPr lang="en-US" dirty="0" smtClean="0"/>
              <a:t>set of </a:t>
            </a:r>
            <a:r>
              <a:rPr lang="en-US" b="1" i="1" dirty="0" smtClean="0"/>
              <a:t>queries</a:t>
            </a:r>
            <a:r>
              <a:rPr lang="en-US" dirty="0" smtClean="0"/>
              <a:t>, sometimes including long-form elaboration of information need</a:t>
            </a:r>
          </a:p>
          <a:p>
            <a:pPr lvl="1"/>
            <a:r>
              <a:rPr lang="en-US" dirty="0" smtClean="0"/>
              <a:t>relevance judgements (</a:t>
            </a:r>
            <a:r>
              <a:rPr lang="en-US" b="1" i="1" dirty="0" err="1" smtClean="0"/>
              <a:t>qrels</a:t>
            </a:r>
            <a:r>
              <a:rPr lang="en-US" dirty="0" smtClean="0"/>
              <a:t>) for each document and query, a human judgement of whether the document is relevant to the information need in the given query.</a:t>
            </a:r>
          </a:p>
          <a:p>
            <a:r>
              <a:rPr lang="en-US" dirty="0" smtClean="0"/>
              <a:t>Typically not all documents have </a:t>
            </a:r>
            <a:r>
              <a:rPr lang="en-US" i="1" dirty="0" err="1" smtClean="0"/>
              <a:t>qrels</a:t>
            </a:r>
            <a:r>
              <a:rPr lang="en-US" i="1" dirty="0" smtClean="0"/>
              <a:t>,</a:t>
            </a:r>
            <a:r>
              <a:rPr lang="en-US" dirty="0" smtClean="0"/>
              <a:t> collection is simply too big and most are likely to be irrelevant.</a:t>
            </a: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collections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62018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</a:t>
            </a:r>
            <a:r>
              <a:rPr lang="en-US" dirty="0" err="1" smtClean="0"/>
              <a:t>trec</a:t>
            </a:r>
            <a:r>
              <a:rPr lang="en-US" dirty="0" smtClean="0"/>
              <a:t> 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39" y="1643980"/>
            <a:ext cx="7748451" cy="19494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39" y="3894283"/>
            <a:ext cx="7374356" cy="250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7733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688" y="2092349"/>
            <a:ext cx="7591224" cy="451919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ased on retrieval run, calculate binary vector indicating relevance for each ranked document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relevance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5579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map relevance vector to a number? </a:t>
            </a:r>
          </a:p>
          <a:p>
            <a:r>
              <a:rPr lang="en-US" dirty="0" smtClean="0"/>
              <a:t>Common metrics</a:t>
            </a:r>
          </a:p>
          <a:p>
            <a:pPr lvl="1"/>
            <a:r>
              <a:rPr lang="en-US" dirty="0" smtClean="0"/>
              <a:t>precision @ k: truncate vector to length </a:t>
            </a:r>
            <a:r>
              <a:rPr lang="en-US" i="1" dirty="0" smtClean="0"/>
              <a:t>k</a:t>
            </a:r>
            <a:r>
              <a:rPr lang="en-US" dirty="0" smtClean="0"/>
              <a:t> and </a:t>
            </a:r>
            <a:br>
              <a:rPr lang="en-US" dirty="0" smtClean="0"/>
            </a:br>
            <a:r>
              <a:rPr lang="en-US" dirty="0" smtClean="0"/>
              <a:t>measure fraction correct</a:t>
            </a:r>
          </a:p>
          <a:p>
            <a:pPr lvl="1"/>
            <a:r>
              <a:rPr lang="en-US" dirty="0" smtClean="0"/>
              <a:t>issue: not rank sensitive for ranks &lt; k</a:t>
            </a:r>
          </a:p>
          <a:p>
            <a:pPr lvl="1"/>
            <a:r>
              <a:rPr lang="en-US" dirty="0" smtClean="0"/>
              <a:t>mean average precision (MAP): the average precision at each point in the ranking where a relevant document occurs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measures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717" y="2324226"/>
            <a:ext cx="2748610" cy="1360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374" y="5181601"/>
            <a:ext cx="4281144" cy="115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7819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Queries can be processed in VSM by treating as a pseudo-document</a:t>
            </a:r>
            <a:endParaRPr lang="en-US" dirty="0"/>
          </a:p>
          <a:p>
            <a:r>
              <a:rPr lang="en-US" dirty="0" smtClean="0"/>
              <a:t>Inverted index supports efficient query processing</a:t>
            </a:r>
          </a:p>
          <a:p>
            <a:r>
              <a:rPr lang="en-US" dirty="0" smtClean="0"/>
              <a:t>Evaluation using relevance judgements </a:t>
            </a:r>
          </a:p>
          <a:p>
            <a:r>
              <a:rPr lang="en-US" dirty="0" err="1" smtClean="0"/>
              <a:t>Precision@k</a:t>
            </a:r>
            <a:r>
              <a:rPr lang="en-US" dirty="0" smtClean="0"/>
              <a:t> and MAP evaluation metrics</a:t>
            </a:r>
            <a:endParaRPr lang="en-AU" dirty="0" smtClean="0"/>
          </a:p>
          <a:p>
            <a:r>
              <a:rPr lang="en-AU" dirty="0" smtClean="0"/>
              <a:t>Reading</a:t>
            </a:r>
          </a:p>
          <a:p>
            <a:pPr lvl="1"/>
            <a:r>
              <a:rPr lang="en-AU" dirty="0" smtClean="0"/>
              <a:t>MRS Chapter 6.3</a:t>
            </a:r>
          </a:p>
          <a:p>
            <a:pPr lvl="1"/>
            <a:r>
              <a:rPr lang="en-AU" dirty="0" smtClean="0"/>
              <a:t>MRS Chapter 7.1</a:t>
            </a:r>
            <a:endParaRPr lang="en-AU" dirty="0"/>
          </a:p>
          <a:p>
            <a:pPr lvl="1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420477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is a bag-of-words</a:t>
            </a:r>
          </a:p>
          <a:p>
            <a:r>
              <a:rPr lang="en-US" dirty="0" smtClean="0"/>
              <a:t>Project into term space as vector, with dimension lengths given by TF*IDF</a:t>
            </a:r>
          </a:p>
          <a:p>
            <a:r>
              <a:rPr lang="en-US" dirty="0" smtClean="0"/>
              <a:t>Calculate document similarity as cosine of angle between their vectors</a:t>
            </a:r>
          </a:p>
          <a:p>
            <a:r>
              <a:rPr lang="en-US" dirty="0" smtClean="0"/>
              <a:t>Implemented as dot product over unit-length vectors</a:t>
            </a:r>
          </a:p>
          <a:p>
            <a:pPr marL="0" indent="0">
              <a:buNone/>
            </a:pPr>
            <a:r>
              <a:rPr lang="en-US" dirty="0" smtClean="0"/>
              <a:t>Same process can be used to </a:t>
            </a:r>
            <a:r>
              <a:rPr lang="en-US" i="1" dirty="0" smtClean="0"/>
              <a:t>rank</a:t>
            </a:r>
            <a:r>
              <a:rPr lang="en-US" dirty="0" smtClean="0"/>
              <a:t> documents based on similarity to a given document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document similarity in VSM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8209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Treat the query as a short pseudo-document</a:t>
            </a:r>
          </a:p>
          <a:p>
            <a:r>
              <a:rPr lang="en-US" dirty="0" smtClean="0"/>
              <a:t>Calculate the similarity between the query pseudo-document and each document in the collection</a:t>
            </a:r>
          </a:p>
          <a:p>
            <a:r>
              <a:rPr lang="en-US" dirty="0" smtClean="0"/>
              <a:t>Rank documents by decreasing similarity with cosine</a:t>
            </a:r>
          </a:p>
          <a:p>
            <a:r>
              <a:rPr lang="en-US" dirty="0" smtClean="0"/>
              <a:t>Return to user the top </a:t>
            </a:r>
            <a:r>
              <a:rPr lang="en-US" i="1" dirty="0" smtClean="0"/>
              <a:t>k </a:t>
            </a:r>
            <a:r>
              <a:rPr lang="en-AU" dirty="0" smtClean="0"/>
              <a:t>ranked documents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processing in VSM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7171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74" y="1369595"/>
            <a:ext cx="6066589" cy="484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3256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437" y="1572127"/>
            <a:ext cx="6654146" cy="448594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264908" y="1105678"/>
            <a:ext cx="202082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spc="0" normalizeH="0" baseline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0.816</a:t>
            </a:r>
            <a:endParaRPr kumimoji="0" lang="en-AU" sz="20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5732" y="1195568"/>
            <a:ext cx="202082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0.408</a:t>
            </a:r>
            <a:endParaRPr kumimoji="0" lang="en-AU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320" y="1150623"/>
            <a:ext cx="202082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0.408</a:t>
            </a:r>
            <a:endParaRPr kumimoji="0" lang="en-AU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5840730" y="3245178"/>
            <a:ext cx="617220" cy="0"/>
          </a:xfrm>
          <a:prstGeom prst="line">
            <a:avLst/>
          </a:prstGeom>
          <a:noFill/>
          <a:ln w="25400" cap="flat">
            <a:solidFill>
              <a:schemeClr val="accent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1"/>
          <p:cNvCxnSpPr/>
          <p:nvPr/>
        </p:nvCxnSpPr>
        <p:spPr>
          <a:xfrm flipH="1">
            <a:off x="6781800" y="3245178"/>
            <a:ext cx="617220" cy="0"/>
          </a:xfrm>
          <a:prstGeom prst="line">
            <a:avLst/>
          </a:prstGeom>
          <a:noFill/>
          <a:ln w="25400" cap="flat">
            <a:solidFill>
              <a:schemeClr val="accent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/>
          <p:cNvCxnSpPr/>
          <p:nvPr/>
        </p:nvCxnSpPr>
        <p:spPr>
          <a:xfrm flipH="1">
            <a:off x="7658100" y="3241368"/>
            <a:ext cx="617220" cy="0"/>
          </a:xfrm>
          <a:prstGeom prst="line">
            <a:avLst/>
          </a:prstGeom>
          <a:noFill/>
          <a:ln w="25400" cap="flat">
            <a:solidFill>
              <a:schemeClr val="accent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/>
          <p:cNvCxnSpPr/>
          <p:nvPr/>
        </p:nvCxnSpPr>
        <p:spPr>
          <a:xfrm flipH="1">
            <a:off x="6514634" y="1823823"/>
            <a:ext cx="880343" cy="120512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/>
          <p:cNvCxnSpPr/>
          <p:nvPr/>
        </p:nvCxnSpPr>
        <p:spPr>
          <a:xfrm flipH="1">
            <a:off x="7572026" y="1789219"/>
            <a:ext cx="880343" cy="120512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/>
          <p:cNvCxnSpPr/>
          <p:nvPr/>
        </p:nvCxnSpPr>
        <p:spPr>
          <a:xfrm flipH="1">
            <a:off x="8436461" y="1868768"/>
            <a:ext cx="1026320" cy="124232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/>
          <p:cNvSpPr txBox="1"/>
          <p:nvPr/>
        </p:nvSpPr>
        <p:spPr>
          <a:xfrm>
            <a:off x="8534400" y="2614879"/>
            <a:ext cx="3441196" cy="34881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 hangingPunct="0">
              <a:spcBef>
                <a:spcPts val="2400"/>
              </a:spcBef>
            </a:pPr>
            <a:r>
              <a:rPr kumimoji="0" lang="en-AU" sz="20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mistake</a:t>
            </a:r>
            <a:r>
              <a:rPr lang="en-AU" sz="2000" dirty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 </a:t>
            </a:r>
            <a:r>
              <a:rPr lang="en-AU" sz="2000" dirty="0" smtClean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corrected</a:t>
            </a:r>
            <a:br>
              <a:rPr lang="en-AU" sz="2000" dirty="0" smtClean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</a:br>
            <a:r>
              <a:rPr lang="en-AU" sz="2000" dirty="0" smtClean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9/5/16</a:t>
            </a:r>
            <a:br>
              <a:rPr lang="en-AU" sz="2000" dirty="0" smtClean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</a:br>
            <a:r>
              <a:rPr lang="en-AU" sz="2000" dirty="0" smtClean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/>
            </a:r>
            <a:br>
              <a:rPr lang="en-AU" sz="2000" dirty="0" smtClean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</a:br>
            <a:r>
              <a:rPr lang="en-AU" sz="2000" dirty="0" smtClean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Values are based on </a:t>
            </a:r>
            <a:br>
              <a:rPr lang="en-AU" sz="2000" dirty="0" smtClean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</a:br>
            <a:r>
              <a:rPr lang="en-AU" sz="2000" dirty="0" smtClean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document length of</a:t>
            </a:r>
            <a:br>
              <a:rPr lang="en-AU" sz="2000" dirty="0" smtClean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</a:br>
            <a:r>
              <a:rPr lang="en-AU" sz="2000" dirty="0" smtClean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(2^2 </a:t>
            </a:r>
            <a:r>
              <a:rPr lang="en-AU" sz="2000" dirty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+ 1^2 + </a:t>
            </a:r>
            <a:r>
              <a:rPr lang="en-AU" sz="2000" dirty="0" smtClean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1^2)^0.5 </a:t>
            </a:r>
          </a:p>
          <a:p>
            <a:pPr defTabSz="584200" hangingPunct="0">
              <a:spcBef>
                <a:spcPts val="2400"/>
              </a:spcBef>
            </a:pPr>
            <a:r>
              <a:rPr lang="en-AU" sz="2000" dirty="0" smtClean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I.e.,</a:t>
            </a:r>
            <a:br>
              <a:rPr lang="en-AU" sz="2000" dirty="0" smtClean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</a:br>
            <a:r>
              <a:rPr lang="en-AU" sz="2000" dirty="0" smtClean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[2/6^0.5, 1/6^0.5, 1/6^0.5]</a:t>
            </a:r>
            <a:br>
              <a:rPr lang="en-AU" sz="2000" dirty="0" smtClean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</a:br>
            <a:endParaRPr kumimoji="0" lang="en-AU" sz="2000" b="0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975328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doc2 is the best match, followed by doc1 and doc3 (tied)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436" y="1469269"/>
            <a:ext cx="7505693" cy="30022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92090" y="3804697"/>
            <a:ext cx="5952748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 hangingPunct="0">
              <a:spcBef>
                <a:spcPts val="2400"/>
              </a:spcBef>
            </a:pPr>
            <a:r>
              <a:rPr kumimoji="0" lang="en-AU" sz="20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see mistake</a:t>
            </a:r>
            <a:r>
              <a:rPr lang="en-AU" sz="2000" dirty="0" smtClean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 on previous slide; using updated numbers yields cos(doc2,q) </a:t>
            </a:r>
            <a:r>
              <a:rPr lang="en-AU" sz="2000" smtClean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= 0.865</a:t>
            </a:r>
            <a:r>
              <a:rPr lang="en-AU" sz="2000" dirty="0" smtClean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/>
            </a:r>
            <a:br>
              <a:rPr lang="en-AU" sz="2000" dirty="0" smtClean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</a:br>
            <a:endParaRPr lang="en-AU" sz="2000" dirty="0" smtClean="0">
              <a:solidFill>
                <a:srgbClr val="FF0000"/>
              </a:solidFill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56558834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Many elements of the vectors were zero, and did not contribute to cosine calculation</a:t>
            </a:r>
          </a:p>
          <a:p>
            <a:pPr lvl="1"/>
            <a:r>
              <a:rPr lang="en-US" dirty="0" err="1" smtClean="0"/>
              <a:t>Zeros</a:t>
            </a:r>
            <a:r>
              <a:rPr lang="en-US" dirty="0" smtClean="0"/>
              <a:t> common with real data and large vocabularies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Enumerating all the documents is inefficient</a:t>
            </a:r>
          </a:p>
          <a:p>
            <a:pPr marL="0" indent="0">
              <a:buNone/>
            </a:pPr>
            <a:r>
              <a:rPr lang="en-US" dirty="0" smtClean="0"/>
              <a:t>Can we devise a way to find the most similar documents efficiently?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132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</a:t>
            </a:r>
            <a:r>
              <a:rPr lang="en-US" dirty="0" err="1" smtClean="0"/>
              <a:t>precompute</a:t>
            </a:r>
            <a:r>
              <a:rPr lang="en-US" dirty="0" smtClean="0"/>
              <a:t> the TF*IDF vectors for all documents, and their vector lengths (for </a:t>
            </a:r>
            <a:r>
              <a:rPr lang="en-US" dirty="0" err="1" smtClean="0"/>
              <a:t>normalisation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These do not change from query to query, so save time by </a:t>
            </a:r>
            <a:r>
              <a:rPr lang="en-US" dirty="0" err="1" smtClean="0"/>
              <a:t>precalculating</a:t>
            </a:r>
            <a:r>
              <a:rPr lang="en-US" dirty="0" smtClean="0"/>
              <a:t> their values</a:t>
            </a:r>
          </a:p>
          <a:p>
            <a:r>
              <a:rPr lang="en-US" dirty="0" smtClean="0"/>
              <a:t>But still need to iterate over every document…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3695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STA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WSTA" id="{1D0F0A31-2B3C-3F4E-8217-8F125B7BFE8F}" vid="{D6BCC5D8-E78A-C343-8187-12B6B1363B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WSTA</Template>
  <TotalTime>713</TotalTime>
  <Words>862</Words>
  <Application>Microsoft Macintosh PowerPoint</Application>
  <PresentationFormat>Widescreen</PresentationFormat>
  <Paragraphs>138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 Narrow</vt:lpstr>
      <vt:lpstr>Avenir Next</vt:lpstr>
      <vt:lpstr>Avenir Next Medium</vt:lpstr>
      <vt:lpstr>Calibri</vt:lpstr>
      <vt:lpstr>Century Schoolbook</vt:lpstr>
      <vt:lpstr>DIN Alternate</vt:lpstr>
      <vt:lpstr>DIN Condensed</vt:lpstr>
      <vt:lpstr>Helvetica</vt:lpstr>
      <vt:lpstr>Lucida Grande</vt:lpstr>
      <vt:lpstr>Arial</vt:lpstr>
      <vt:lpstr>WSTA</vt:lpstr>
      <vt:lpstr>Querying the Vector space model</vt:lpstr>
      <vt:lpstr>overview</vt:lpstr>
      <vt:lpstr>Recap: document similarity in VSM</vt:lpstr>
      <vt:lpstr>Query processing in VSM</vt:lpstr>
      <vt:lpstr>Example</vt:lpstr>
      <vt:lpstr>Example</vt:lpstr>
      <vt:lpstr>Example</vt:lpstr>
      <vt:lpstr>observations</vt:lpstr>
      <vt:lpstr>Index</vt:lpstr>
      <vt:lpstr>Term-wise processing</vt:lpstr>
      <vt:lpstr>inverted index</vt:lpstr>
      <vt:lpstr>querying an inverted index</vt:lpstr>
      <vt:lpstr>efficient storage of inverted index</vt:lpstr>
      <vt:lpstr>Efficient index</vt:lpstr>
      <vt:lpstr>querying in space efficent inverted index</vt:lpstr>
      <vt:lpstr>how is this cosine?</vt:lpstr>
      <vt:lpstr>how is this cosine?</vt:lpstr>
      <vt:lpstr>Evaluating effectiveness</vt:lpstr>
      <vt:lpstr>automatic evaluation</vt:lpstr>
      <vt:lpstr>Test collections</vt:lpstr>
      <vt:lpstr>Example from trec 5</vt:lpstr>
      <vt:lpstr>Example relevance vector</vt:lpstr>
      <vt:lpstr>relevance measures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translation II</dc:title>
  <dc:creator>Trevor Anthony Cohn</dc:creator>
  <cp:lastModifiedBy>Trevor Anthony Cohn</cp:lastModifiedBy>
  <cp:revision>161</cp:revision>
  <cp:lastPrinted>2016-05-09T06:59:42Z</cp:lastPrinted>
  <dcterms:created xsi:type="dcterms:W3CDTF">2016-04-18T06:26:05Z</dcterms:created>
  <dcterms:modified xsi:type="dcterms:W3CDTF">2016-05-09T07:01:49Z</dcterms:modified>
</cp:coreProperties>
</file>