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5"/>
  </p:notesMasterIdLst>
  <p:sldIdLst>
    <p:sldId id="256" r:id="rId2"/>
    <p:sldId id="278" r:id="rId3"/>
    <p:sldId id="285" r:id="rId4"/>
    <p:sldId id="286" r:id="rId5"/>
    <p:sldId id="306" r:id="rId6"/>
    <p:sldId id="310" r:id="rId7"/>
    <p:sldId id="311" r:id="rId8"/>
    <p:sldId id="313" r:id="rId9"/>
    <p:sldId id="308" r:id="rId10"/>
    <p:sldId id="309" r:id="rId11"/>
    <p:sldId id="312" r:id="rId12"/>
    <p:sldId id="314" r:id="rId13"/>
    <p:sldId id="315" r:id="rId14"/>
    <p:sldId id="317" r:id="rId15"/>
    <p:sldId id="318" r:id="rId16"/>
    <p:sldId id="322" r:id="rId17"/>
    <p:sldId id="323" r:id="rId18"/>
    <p:sldId id="319" r:id="rId19"/>
    <p:sldId id="324" r:id="rId20"/>
    <p:sldId id="325" r:id="rId21"/>
    <p:sldId id="326" r:id="rId22"/>
    <p:sldId id="320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97A5B-EA5E-9E4E-B952-F7E0D0C1A3D8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42DFD-E891-9644-AE8A-31EC826A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4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Many models introduced</a:t>
            </a:r>
            <a:r>
              <a:rPr lang="en-AU" baseline="0" dirty="0" smtClean="0"/>
              <a:t> in Okapi papers; growing in complexity; main aim is a few tuneable paramete3rs to modulate between different (sensible) behaviours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48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tf_bm25(k1, b, f,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lavg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return (k1+1.0)*f / (k1 * ((1.0-b) + b *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/float(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lavg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 + f)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tf_bm25(1.5, 0.5, 5, 50, 100)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tf_bm25(1.5, 0.5, 5, 50, 100)</a:t>
            </a:r>
          </a:p>
          <a:p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arange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arange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(0.1, 1, 0.1)</a:t>
            </a:r>
          </a:p>
          <a:p>
            <a:r>
              <a:rPr lang="fi-FI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arange</a:t>
            </a:r>
            <a:r>
              <a: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(0.1, 10, 0.1)</a:t>
            </a:r>
          </a:p>
          <a:p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arange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(0.1, 10, 0.1)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[tf_bm25(1.5, 0.5, f, 50, 100) for f in fs]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[tf_bm25(1.5, 0.5, f, 50, 100) for f in fs]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=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plot(x, y)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y2 = [tf_bm25(1, 0.5, f, 50, 100) for f in fs]</a:t>
            </a:r>
          </a:p>
          <a:p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(x, y2)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y3 = [tf_bm25(0.5, 0.5, f, 50, 100) for f in fs]</a:t>
            </a:r>
          </a:p>
          <a:p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(x, y3)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y4 = [tf_bm25(0.1, 0.5, f, 50, 100) for f in fs]</a:t>
            </a:r>
          </a:p>
          <a:p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(x, y4)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y5 = [tf_bm25(5, 0.5, f, 50, 100) for f in fs]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plot(x, y5)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savefig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savefig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legend?</a:t>
            </a:r>
          </a:p>
          <a:p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([1.5, 1, 0.5, 0.1, 5])</a:t>
            </a:r>
          </a:p>
          <a:p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savefig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('bm25_varying_k1.pdf')</a:t>
            </a:r>
          </a:p>
          <a:p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[tf_bm25(1.5, 0.5, f, 50, 100) for f in fs]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y2 = [tf_bm25(1.5, 0.1, f, 50, 100) for f in fs]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y3 = [tf_bm25(1.5, 0.9, f, 50, 100) for f in fs]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[tf_bm25(1.5, 0.5, f, 500, 100) for f in fs]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yl2 = [tf_bm25(1.5, 0.1, f, 500, 100) for f in fs]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yl3 = [tf_bm25(1.5, 0.9, f, 500, 100) for f in fs]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plot(x, y)</a:t>
            </a:r>
          </a:p>
          <a:p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(x, y2)</a:t>
            </a:r>
          </a:p>
          <a:p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(x, y3)</a:t>
            </a:r>
          </a:p>
          <a:p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(x, 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yl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(x, yl2)</a:t>
            </a:r>
          </a:p>
          <a:p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(x, yl3)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legend(['short b=0.5', 'short b=0.1', 'short b=0.9',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'long b=0.5', 'long b=0.1', 'long b=0.9'])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[tf_bm25(1.5, 0.9, 3, b, 100) for b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= 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arange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(50, 500, 10)</a:t>
            </a:r>
          </a:p>
          <a:p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arange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(50, 500, 10)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[tf_bm25(1.5, 0.9, 3, b, 100) for b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plot(x, y)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y)</a:t>
            </a:r>
          </a:p>
          <a:p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plot(bs, y)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y2 = [tf_bm25(1.5, 0.5, 3, b, 100) for b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y3 = [tf_bm25(1.5, 0.1, 3, b, 100) for b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y2)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y3)</a:t>
            </a:r>
          </a:p>
          <a:p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(['b=0.1, 'b=0.5', 'b=0.9'])</a:t>
            </a:r>
          </a:p>
          <a:p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(['b=0.1', 'b=0.5', 'b=0.9'])</a:t>
            </a:r>
          </a:p>
          <a:p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savefig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('bm25_varying_b.pdf')</a:t>
            </a:r>
          </a:p>
          <a:p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[tf_bm25(1.5, 0.9, 3, b, 100) for b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y2 = [tf_bm25(1.5, 0.5, 3, b, 100) for b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y3 = [tf_bm25(1.5, 0.1, 3, b, 100) for b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y2)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y3)</a:t>
            </a:r>
          </a:p>
          <a:p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(['b=0.9', 'b=0.5', 'b=0.1'])</a:t>
            </a:r>
          </a:p>
          <a:p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savefig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('bm25_varying_b.pdf')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47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q|d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_{t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q} P(t | d) 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P(t | d) =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{f_{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t,d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}}{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L_d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hr-H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8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d|q,r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&amp;= \frac{P(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d,q,r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)}{P(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q,r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 \\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&amp;=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{P(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q|d,r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)P(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d|r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)P(r)}{P(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q,r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 \\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propto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q|d,r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)P(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d|r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q|d,r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95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q|d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\prod_{t \in q}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{f_{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t,d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+ \alpha P(t)}{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L_d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\alpha}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13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q|d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_{t \in q} \frac{f_{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t,d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L_d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44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(2</a:t>
            </a:r>
            <a:r>
              <a:rPr lang="en-AU" baseline="0" dirty="0" smtClean="0"/>
              <a:t> + 0.5 * 1/6.) / (4 + 0.5)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6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\log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q|d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\sum_{t \in q} \log(f_{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t,d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+ \alpha P(t)) - \log(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L_d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\alpha)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8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381001" y="4317816"/>
            <a:ext cx="114300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381001" y="4518422"/>
            <a:ext cx="11430000" cy="1902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5443">
                <a:latin typeface="Arial Narrow" panose="020B0606020202030204" pitchFamily="34" charset="0"/>
              </a:defRPr>
            </a:lvl1pPr>
          </a:lstStyle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381001" y="3000375"/>
            <a:ext cx="11430000" cy="126801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16074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32149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48223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642979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1478728" y="303609"/>
            <a:ext cx="335027" cy="310278"/>
          </a:xfrm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690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519300" y="1469269"/>
            <a:ext cx="11430000" cy="5029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Arial" charset="0"/>
              </a:defRPr>
            </a:lvl1pPr>
            <a:lvl2pPr>
              <a:spcBef>
                <a:spcPts val="1500"/>
              </a:spcBef>
              <a:defRPr sz="2400" baseline="0">
                <a:solidFill>
                  <a:schemeClr val="bg1"/>
                </a:solidFill>
                <a:latin typeface="Arial" charset="0"/>
              </a:defRPr>
            </a:lvl2pPr>
            <a:lvl3pPr>
              <a:spcBef>
                <a:spcPts val="1300"/>
              </a:spcBef>
              <a:defRPr sz="2000" baseline="0">
                <a:solidFill>
                  <a:schemeClr val="bg1"/>
                </a:solidFill>
                <a:latin typeface="Arial" charset="0"/>
              </a:defRPr>
            </a:lvl3pPr>
            <a:lvl4pPr>
              <a:spcBef>
                <a:spcPts val="10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4pPr>
            <a:lvl5pPr>
              <a:spcBef>
                <a:spcPts val="8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dirty="0"/>
          </a:p>
        </p:txBody>
      </p:sp>
      <p:sp>
        <p:nvSpPr>
          <p:cNvPr id="6" name="Shape 4"/>
          <p:cNvSpPr txBox="1">
            <a:spLocks/>
          </p:cNvSpPr>
          <p:nvPr/>
        </p:nvSpPr>
        <p:spPr>
          <a:xfrm>
            <a:off x="11644732" y="410766"/>
            <a:ext cx="304569" cy="279819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z="1687" smtClean="0"/>
              <a:pPr/>
              <a:t>‹#›</a:t>
            </a:fld>
            <a:endParaRPr lang="en-AU" sz="1687"/>
          </a:p>
        </p:txBody>
      </p:sp>
      <p:sp>
        <p:nvSpPr>
          <p:cNvPr id="7" name="Shape 11"/>
          <p:cNvSpPr/>
          <p:nvPr/>
        </p:nvSpPr>
        <p:spPr>
          <a:xfrm flipV="1">
            <a:off x="381001" y="1251699"/>
            <a:ext cx="114300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539153" y="1"/>
            <a:ext cx="11430000" cy="1150622"/>
          </a:xfrm>
          <a:prstGeom prst="rect">
            <a:avLst/>
          </a:prstGeom>
        </p:spPr>
        <p:txBody>
          <a:bodyPr anchor="b"/>
          <a:lstStyle/>
          <a:p>
            <a:r>
              <a:rPr lang="en-AU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4446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539153" y="641630"/>
            <a:ext cx="11430000" cy="508993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Shape 11"/>
          <p:cNvSpPr/>
          <p:nvPr/>
        </p:nvSpPr>
        <p:spPr>
          <a:xfrm flipV="1">
            <a:off x="381001" y="1251699"/>
            <a:ext cx="114300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>
      <p:ext uri="{BB962C8B-B14F-4D97-AF65-F5344CB8AC3E}">
        <p14:creationId xmlns:p14="http://schemas.microsoft.com/office/powerpoint/2010/main" val="8306778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50032" y="1010855"/>
            <a:ext cx="114300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50032" y="500062"/>
            <a:ext cx="11430000" cy="508993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50032" y="1160859"/>
            <a:ext cx="1143000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4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50032" y="1010855"/>
            <a:ext cx="114300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50032" y="500062"/>
            <a:ext cx="11430000" cy="508993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50032" y="1160859"/>
            <a:ext cx="571500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/>
              <a:buChar char="•"/>
              <a:defRPr/>
            </a:lvl1pPr>
            <a:lvl2pPr marL="725851" indent="-311079">
              <a:buFont typeface="Lucida Grande"/>
              <a:buChar char="-"/>
              <a:defRPr/>
            </a:lvl2pPr>
            <a:lvl3pPr marL="1088776" indent="-259232">
              <a:buFont typeface="Lucida Grande"/>
              <a:buChar char="-"/>
              <a:defRPr/>
            </a:lvl3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2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81001" y="508991"/>
            <a:ext cx="11430000" cy="508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81001" y="1928813"/>
            <a:ext cx="11430000" cy="429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471397" y="303609"/>
            <a:ext cx="335027" cy="31027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687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28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16074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32149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48223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64297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80372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96446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12521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28595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31255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62511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93767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25023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156279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187535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2187916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250047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281303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16074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32149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48223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64297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80372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96446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12521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28595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terrier.org/" TargetMode="External"/><Relationship Id="rId4" Type="http://schemas.openxmlformats.org/officeDocument/2006/relationships/hyperlink" Target="http://lucene.apache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emurproject.org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Retrieval using BM25 and language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comp90042 lecture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6951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role of </a:t>
            </a:r>
            <a:r>
              <a:rPr lang="en-AU" dirty="0" smtClean="0"/>
              <a:t>b with k</a:t>
            </a:r>
            <a:r>
              <a:rPr lang="en-AU" baseline="-25000" dirty="0" smtClean="0"/>
              <a:t>1 </a:t>
            </a:r>
            <a:r>
              <a:rPr lang="en-AU" dirty="0" smtClean="0"/>
              <a:t>= 1.5, l</a:t>
            </a:r>
            <a:r>
              <a:rPr lang="en-AU" baseline="-25000" dirty="0" smtClean="0"/>
              <a:t>ave</a:t>
            </a:r>
            <a:r>
              <a:rPr lang="en-AU" dirty="0" smtClean="0"/>
              <a:t> = 200, </a:t>
            </a:r>
            <a:r>
              <a:rPr lang="en-AU" dirty="0" err="1" smtClean="0"/>
              <a:t>f</a:t>
            </a:r>
            <a:r>
              <a:rPr lang="en-AU" baseline="-25000" dirty="0" err="1" smtClean="0"/>
              <a:t>t,d</a:t>
            </a:r>
            <a:r>
              <a:rPr lang="en-AU" dirty="0" smtClean="0"/>
              <a:t> = 3</a:t>
            </a:r>
            <a:endParaRPr lang="en-AU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6234113" y="6057602"/>
            <a:ext cx="343043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L</a:t>
            </a:r>
            <a:r>
              <a:rPr kumimoji="0" lang="en-AU" sz="2000" b="0" i="0" u="none" strike="noStrike" cap="none" spc="0" normalizeH="0" baseline="-2500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d</a:t>
            </a:r>
            <a:endParaRPr kumimoji="0" lang="en-AU" sz="2000" b="0" i="0" u="none" strike="noStrike" cap="none" spc="0" normalizeH="0" baseline="-2500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5817" y="2451946"/>
            <a:ext cx="1148199" cy="21339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BM25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score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400" dirty="0" smtClean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(</a:t>
            </a:r>
            <a:r>
              <a:rPr lang="en-AU" sz="2400" dirty="0" err="1" smtClean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tf</a:t>
            </a:r>
            <a:r>
              <a:rPr lang="en-AU" sz="2400" dirty="0" smtClean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 part)</a:t>
            </a:r>
            <a:endParaRPr kumimoji="0" lang="en-AU" sz="2400" b="0" i="0" u="none" strike="noStrike" cap="none" spc="0" normalizeH="0" baseline="-2500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463" y="1387474"/>
            <a:ext cx="65913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485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Alternative probabilistic approach to IR</a:t>
            </a:r>
          </a:p>
          <a:p>
            <a:pPr lvl="1"/>
            <a:r>
              <a:rPr lang="en-AU" dirty="0" smtClean="0"/>
              <a:t>compelling theory</a:t>
            </a:r>
          </a:p>
          <a:p>
            <a:pPr lvl="1"/>
            <a:r>
              <a:rPr lang="en-AU" dirty="0" smtClean="0"/>
              <a:t>highly effective</a:t>
            </a:r>
          </a:p>
          <a:p>
            <a:r>
              <a:rPr lang="en-AU" dirty="0" smtClean="0"/>
              <a:t>Probabilistic IR</a:t>
            </a:r>
            <a:endParaRPr lang="en-AU" dirty="0"/>
          </a:p>
          <a:p>
            <a:endParaRPr lang="en-AU" dirty="0" smtClean="0"/>
          </a:p>
          <a:p>
            <a:r>
              <a:rPr lang="en-AU" dirty="0" smtClean="0"/>
              <a:t>Language model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language models for IR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180" y="3726613"/>
            <a:ext cx="2384856" cy="773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260" y="5140328"/>
            <a:ext cx="1966893" cy="12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4919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Recap: assigns a probability to a sequence of tokens</a:t>
            </a:r>
          </a:p>
          <a:p>
            <a:pPr lvl="1"/>
            <a:r>
              <a:rPr lang="en-AU" dirty="0" smtClean="0"/>
              <a:t>uses a Markov assumption</a:t>
            </a:r>
          </a:p>
          <a:p>
            <a:pPr lvl="1"/>
            <a:r>
              <a:rPr lang="en-AU" dirty="0" smtClean="0"/>
              <a:t>parameterised by simple token frequencies in training data</a:t>
            </a:r>
          </a:p>
          <a:p>
            <a:pPr lvl="1"/>
            <a:r>
              <a:rPr lang="en-AU" dirty="0" smtClean="0"/>
              <a:t>use careful smoothing / </a:t>
            </a:r>
            <a:r>
              <a:rPr lang="en-AU" dirty="0" err="1" smtClean="0"/>
              <a:t>backoff</a:t>
            </a:r>
            <a:r>
              <a:rPr lang="en-AU" dirty="0" smtClean="0"/>
              <a:t> to deal with low counts and unseen events</a:t>
            </a:r>
          </a:p>
          <a:p>
            <a:r>
              <a:rPr lang="en-AU" dirty="0" smtClean="0"/>
              <a:t>Seen before for </a:t>
            </a:r>
            <a:r>
              <a:rPr lang="en-AU" dirty="0" smtClean="0"/>
              <a:t>NLP, where we typically</a:t>
            </a:r>
            <a:endParaRPr lang="en-AU" dirty="0" smtClean="0"/>
          </a:p>
          <a:p>
            <a:pPr lvl="1"/>
            <a:r>
              <a:rPr lang="en-AU" dirty="0" smtClean="0"/>
              <a:t>train </a:t>
            </a:r>
            <a:r>
              <a:rPr lang="en-AU" i="1" dirty="0" smtClean="0"/>
              <a:t>high order </a:t>
            </a:r>
            <a:r>
              <a:rPr lang="en-AU" dirty="0" smtClean="0"/>
              <a:t>LM over large </a:t>
            </a:r>
            <a:r>
              <a:rPr lang="en-AU" i="1" dirty="0" smtClean="0"/>
              <a:t>corpus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apply to </a:t>
            </a:r>
            <a:r>
              <a:rPr lang="en-AU" i="1" dirty="0" smtClean="0"/>
              <a:t>sentence </a:t>
            </a:r>
            <a:r>
              <a:rPr lang="en-AU" dirty="0" smtClean="0"/>
              <a:t>to find its probability, sample the next </a:t>
            </a:r>
            <a:r>
              <a:rPr lang="en-AU" dirty="0" smtClean="0"/>
              <a:t>word, etc.</a:t>
            </a:r>
            <a:endParaRPr lang="en-AU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Language models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86779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Estimate the probability of a </a:t>
            </a:r>
            <a:r>
              <a:rPr lang="en-AU" b="1" i="1" dirty="0" smtClean="0">
                <a:solidFill>
                  <a:srgbClr val="FF0000"/>
                </a:solidFill>
              </a:rPr>
              <a:t>query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smtClean="0"/>
              <a:t>given </a:t>
            </a:r>
            <a:r>
              <a:rPr lang="en-AU" b="1" i="1" dirty="0" smtClean="0">
                <a:solidFill>
                  <a:srgbClr val="FF0000"/>
                </a:solidFill>
              </a:rPr>
              <a:t>LM over </a:t>
            </a:r>
            <a:r>
              <a:rPr lang="en-AU" b="1" i="1" dirty="0" smtClean="0">
                <a:solidFill>
                  <a:srgbClr val="FF0000"/>
                </a:solidFill>
              </a:rPr>
              <a:t>document</a:t>
            </a: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where </a:t>
            </a:r>
            <a:r>
              <a:rPr lang="en-AU" i="1" dirty="0" smtClean="0"/>
              <a:t>P(</a:t>
            </a:r>
            <a:r>
              <a:rPr lang="en-AU" i="1" dirty="0" err="1" smtClean="0"/>
              <a:t>t|d</a:t>
            </a:r>
            <a:r>
              <a:rPr lang="en-AU" i="1" dirty="0" smtClean="0"/>
              <a:t>)</a:t>
            </a:r>
            <a:r>
              <a:rPr lang="en-AU" dirty="0" smtClean="0"/>
              <a:t> is a </a:t>
            </a:r>
            <a:r>
              <a:rPr lang="en-AU" i="1" dirty="0" smtClean="0"/>
              <a:t>unigram</a:t>
            </a:r>
            <a:r>
              <a:rPr lang="en-AU" dirty="0" smtClean="0"/>
              <a:t> language model</a:t>
            </a:r>
            <a:r>
              <a:rPr lang="en-AU" b="1" dirty="0" smtClean="0"/>
              <a:t> </a:t>
            </a:r>
            <a:r>
              <a:rPr lang="en-AU" dirty="0" smtClean="0"/>
              <a:t>trained on </a:t>
            </a:r>
            <a:r>
              <a:rPr lang="en-AU" dirty="0" smtClean="0"/>
              <a:t>document </a:t>
            </a:r>
            <a:r>
              <a:rPr lang="en-AU" i="1" dirty="0" smtClean="0"/>
              <a:t>d</a:t>
            </a:r>
          </a:p>
          <a:p>
            <a:r>
              <a:rPr lang="en-AU" dirty="0" smtClean="0"/>
              <a:t>E.g., maximum likelihood estimate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  <a:p>
            <a:pPr lvl="1"/>
            <a:r>
              <a:rPr lang="en-AU" dirty="0" smtClean="0"/>
              <a:t>where </a:t>
            </a:r>
            <a:r>
              <a:rPr lang="en-AU" i="1" dirty="0" err="1" smtClean="0"/>
              <a:t>L</a:t>
            </a:r>
            <a:r>
              <a:rPr lang="en-AU" i="1" baseline="-25000" dirty="0" err="1" smtClean="0"/>
              <a:t>d</a:t>
            </a:r>
            <a:r>
              <a:rPr lang="en-AU" dirty="0" smtClean="0"/>
              <a:t> is the length in words of document</a:t>
            </a:r>
          </a:p>
          <a:p>
            <a:r>
              <a:rPr lang="en-AU" dirty="0" smtClean="0"/>
              <a:t>Finally, rank </a:t>
            </a:r>
            <a:r>
              <a:rPr lang="en-AU" dirty="0"/>
              <a:t>documents  by decreasing </a:t>
            </a:r>
            <a:r>
              <a:rPr lang="en-AU" i="1" dirty="0" smtClean="0"/>
              <a:t>P(</a:t>
            </a:r>
            <a:r>
              <a:rPr lang="en-AU" i="1" dirty="0" err="1" smtClean="0"/>
              <a:t>q|d</a:t>
            </a:r>
            <a:r>
              <a:rPr lang="en-AU" i="1" dirty="0" smtClean="0"/>
              <a:t>)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Language models in IR</a:t>
            </a:r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046" y="2241917"/>
            <a:ext cx="2501900" cy="698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746" y="4370580"/>
            <a:ext cx="1714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4636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i="1" dirty="0" smtClean="0"/>
              <a:t>P(</a:t>
            </a:r>
            <a:r>
              <a:rPr lang="en-AU" i="1" dirty="0" err="1" smtClean="0"/>
              <a:t>q|d</a:t>
            </a:r>
            <a:r>
              <a:rPr lang="en-AU" i="1" dirty="0" smtClean="0"/>
              <a:t>) </a:t>
            </a:r>
            <a:r>
              <a:rPr lang="en-AU" dirty="0" smtClean="0"/>
              <a:t>asks</a:t>
            </a:r>
            <a:r>
              <a:rPr lang="en-AU" dirty="0"/>
              <a:t>:</a:t>
            </a:r>
          </a:p>
          <a:p>
            <a:pPr lvl="1"/>
            <a:r>
              <a:rPr lang="en-AU" i="1" dirty="0"/>
              <a:t>How likely is </a:t>
            </a:r>
            <a:r>
              <a:rPr lang="en-AU" i="1" dirty="0" smtClean="0"/>
              <a:t>that the </a:t>
            </a:r>
            <a:r>
              <a:rPr lang="en-AU" i="1" dirty="0"/>
              <a:t>model that generated the </a:t>
            </a:r>
            <a:r>
              <a:rPr lang="en-AU" i="1" dirty="0" smtClean="0"/>
              <a:t>document, also generated </a:t>
            </a:r>
            <a:r>
              <a:rPr lang="en-AU" i="1" dirty="0"/>
              <a:t>the query?</a:t>
            </a:r>
          </a:p>
          <a:p>
            <a:r>
              <a:rPr lang="en-AU" dirty="0"/>
              <a:t>Understood as searcher </a:t>
            </a:r>
            <a:r>
              <a:rPr lang="en-AU" dirty="0" smtClean="0"/>
              <a:t>behaviour:</a:t>
            </a:r>
          </a:p>
          <a:p>
            <a:pPr lvl="1"/>
            <a:r>
              <a:rPr lang="en-AU" dirty="0" smtClean="0"/>
              <a:t>Searcher </a:t>
            </a:r>
            <a:r>
              <a:rPr lang="en-AU" dirty="0"/>
              <a:t>told (or learns) to build queries using words likely to occur in relevant </a:t>
            </a:r>
            <a:r>
              <a:rPr lang="en-AU" dirty="0" smtClean="0"/>
              <a:t>documents</a:t>
            </a:r>
          </a:p>
          <a:p>
            <a:pPr lvl="1"/>
            <a:r>
              <a:rPr lang="en-AU" dirty="0" smtClean="0"/>
              <a:t>Thus</a:t>
            </a:r>
            <a:r>
              <a:rPr lang="en-AU" dirty="0"/>
              <a:t>, their query attempts to approximate language of relevant </a:t>
            </a:r>
            <a:r>
              <a:rPr lang="en-AU" dirty="0" smtClean="0"/>
              <a:t>documents</a:t>
            </a:r>
          </a:p>
          <a:p>
            <a:pPr lvl="1"/>
            <a:r>
              <a:rPr lang="en-AU" dirty="0" smtClean="0"/>
              <a:t>Testing </a:t>
            </a:r>
            <a:r>
              <a:rPr lang="en-AU" dirty="0"/>
              <a:t>against document language models then reasonable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Intuition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683638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probabilistic formulation</a:t>
            </a:r>
            <a:endParaRPr lang="en-AU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Consider probability of document, given q (query) and r (binary relevance)</a:t>
            </a:r>
            <a:endParaRPr lang="en-AU" dirty="0"/>
          </a:p>
        </p:txBody>
      </p: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700" y="2363889"/>
            <a:ext cx="6299200" cy="370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51412" y="3551240"/>
            <a:ext cx="2881473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2000" b="0" i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Drop</a:t>
            </a:r>
            <a:r>
              <a:rPr kumimoji="0" lang="en-AU" sz="2000" b="0" i="1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document independent values (irrelevant to ranking)</a:t>
            </a:r>
            <a:endParaRPr kumimoji="0" lang="en-AU" sz="20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87680" y="5532912"/>
            <a:ext cx="2881473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000" i="1" dirty="0" smtClean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Assume uniform prior for P(</a:t>
            </a:r>
            <a:r>
              <a:rPr lang="en-AU" sz="2000" i="1" dirty="0" err="1" smtClean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d|r</a:t>
            </a:r>
            <a:r>
              <a:rPr lang="en-AU" sz="2000" i="1" dirty="0" smtClean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)</a:t>
            </a:r>
            <a:endParaRPr kumimoji="0" lang="en-AU" sz="20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cxnSp>
        <p:nvCxnSpPr>
          <p:cNvPr id="15" name="Straight Arrow Connector 14"/>
          <p:cNvCxnSpPr>
            <a:stCxn id="12" idx="3"/>
          </p:cNvCxnSpPr>
          <p:nvPr/>
        </p:nvCxnSpPr>
        <p:spPr>
          <a:xfrm>
            <a:off x="3632885" y="4218089"/>
            <a:ext cx="1173893" cy="57633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7241059" y="5869459"/>
            <a:ext cx="1692877" cy="12814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35605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For retrieval we have a language model </a:t>
            </a:r>
            <a:r>
              <a:rPr lang="en-AU" b="1" dirty="0" smtClean="0">
                <a:solidFill>
                  <a:schemeClr val="accent5"/>
                </a:solidFill>
              </a:rPr>
              <a:t>per document</a:t>
            </a:r>
            <a:endParaRPr lang="en-AU" b="1" dirty="0">
              <a:solidFill>
                <a:schemeClr val="accent5"/>
              </a:solidFill>
            </a:endParaRPr>
          </a:p>
          <a:p>
            <a:pPr lvl="1"/>
            <a:r>
              <a:rPr lang="en-AU" dirty="0" smtClean="0"/>
              <a:t>versus a single language model of a </a:t>
            </a:r>
            <a:r>
              <a:rPr lang="en-AU" b="1" dirty="0" smtClean="0">
                <a:solidFill>
                  <a:schemeClr val="accent3">
                    <a:lumMod val="75000"/>
                  </a:schemeClr>
                </a:solidFill>
              </a:rPr>
              <a:t>corpus </a:t>
            </a:r>
            <a:r>
              <a:rPr lang="en-AU" dirty="0" smtClean="0"/>
              <a:t>in </a:t>
            </a:r>
            <a:r>
              <a:rPr lang="en-AU" dirty="0" smtClean="0"/>
              <a:t>NLP</a:t>
            </a:r>
            <a:endParaRPr lang="en-AU" dirty="0" smtClean="0"/>
          </a:p>
          <a:p>
            <a:r>
              <a:rPr lang="en-AU" dirty="0" smtClean="0"/>
              <a:t>Use simple </a:t>
            </a:r>
            <a:r>
              <a:rPr lang="en-AU" b="1" dirty="0" smtClean="0">
                <a:solidFill>
                  <a:schemeClr val="accent5"/>
                </a:solidFill>
              </a:rPr>
              <a:t>unigram</a:t>
            </a:r>
            <a:r>
              <a:rPr lang="en-AU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AU" dirty="0" smtClean="0"/>
              <a:t>language model, i.e., </a:t>
            </a:r>
            <a:r>
              <a:rPr lang="en-AU" dirty="0" smtClean="0"/>
              <a:t>bag-of-words</a:t>
            </a:r>
            <a:endParaRPr lang="en-AU" dirty="0" smtClean="0"/>
          </a:p>
          <a:p>
            <a:pPr lvl="1"/>
            <a:r>
              <a:rPr lang="en-AU" dirty="0" smtClean="0"/>
              <a:t>versus </a:t>
            </a:r>
            <a:r>
              <a:rPr lang="en-AU" b="1" dirty="0" smtClean="0">
                <a:solidFill>
                  <a:schemeClr val="accent3">
                    <a:lumMod val="75000"/>
                  </a:schemeClr>
                </a:solidFill>
              </a:rPr>
              <a:t>high order </a:t>
            </a:r>
            <a:r>
              <a:rPr lang="en-AU" dirty="0" smtClean="0"/>
              <a:t>language models to </a:t>
            </a:r>
            <a:r>
              <a:rPr lang="en-AU" dirty="0" smtClean="0"/>
              <a:t>capture word order</a:t>
            </a:r>
            <a:endParaRPr lang="en-AU" dirty="0" smtClean="0"/>
          </a:p>
          <a:p>
            <a:r>
              <a:rPr lang="en-AU" dirty="0" smtClean="0"/>
              <a:t>Apply several </a:t>
            </a:r>
            <a:r>
              <a:rPr lang="en-AU" dirty="0" smtClean="0"/>
              <a:t>different LMs </a:t>
            </a:r>
            <a:r>
              <a:rPr lang="en-AU" dirty="0" smtClean="0"/>
              <a:t>to a </a:t>
            </a:r>
            <a:r>
              <a:rPr lang="en-AU" b="1" dirty="0" smtClean="0">
                <a:solidFill>
                  <a:schemeClr val="accent5"/>
                </a:solidFill>
              </a:rPr>
              <a:t>single query</a:t>
            </a:r>
          </a:p>
          <a:p>
            <a:pPr lvl="1"/>
            <a:r>
              <a:rPr lang="en-AU" dirty="0" smtClean="0"/>
              <a:t>versus a single LM applied to </a:t>
            </a:r>
            <a:r>
              <a:rPr lang="en-AU" b="1" dirty="0" smtClean="0">
                <a:solidFill>
                  <a:schemeClr val="accent3">
                    <a:lumMod val="75000"/>
                  </a:schemeClr>
                </a:solidFill>
              </a:rPr>
              <a:t>several </a:t>
            </a:r>
            <a:r>
              <a:rPr lang="en-AU" b="1" dirty="0" smtClean="0">
                <a:solidFill>
                  <a:schemeClr val="accent3">
                    <a:lumMod val="75000"/>
                  </a:schemeClr>
                </a:solidFill>
              </a:rPr>
              <a:t>sentences</a:t>
            </a:r>
            <a:endParaRPr lang="en-AU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language models in </a:t>
            </a:r>
            <a:r>
              <a:rPr lang="en-AU" dirty="0" err="1" smtClean="0"/>
              <a:t>ir</a:t>
            </a:r>
            <a:r>
              <a:rPr lang="en-AU" dirty="0" smtClean="0"/>
              <a:t> vs </a:t>
            </a:r>
            <a:r>
              <a:rPr lang="en-AU" dirty="0" err="1" smtClean="0"/>
              <a:t>nlp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19467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Terms appear sparsely in documents</a:t>
            </a:r>
          </a:p>
          <a:p>
            <a:pPr lvl="1"/>
            <a:r>
              <a:rPr lang="en-AU" dirty="0" smtClean="0"/>
              <a:t>MLE for unseen terms results in </a:t>
            </a:r>
            <a:r>
              <a:rPr lang="en-AU" i="1" dirty="0" smtClean="0"/>
              <a:t>P(</a:t>
            </a:r>
            <a:r>
              <a:rPr lang="en-AU" i="1" dirty="0" err="1" smtClean="0"/>
              <a:t>t|d</a:t>
            </a:r>
            <a:r>
              <a:rPr lang="en-AU" i="1" dirty="0" smtClean="0"/>
              <a:t>) = 0</a:t>
            </a:r>
            <a:endParaRPr lang="en-AU" dirty="0" smtClean="0"/>
          </a:p>
          <a:p>
            <a:pPr lvl="1"/>
            <a:r>
              <a:rPr lang="en-AU" dirty="0" smtClean="0"/>
              <a:t>LM gives query non-zero probability if all query terms appear in d; effectively a </a:t>
            </a:r>
            <a:r>
              <a:rPr lang="en-AU" b="1" dirty="0" smtClean="0"/>
              <a:t>conjunction</a:t>
            </a:r>
            <a:r>
              <a:rPr lang="en-AU" dirty="0" smtClean="0"/>
              <a:t> querying mechanism</a:t>
            </a:r>
            <a:endParaRPr lang="en-AU" dirty="0"/>
          </a:p>
          <a:p>
            <a:pPr lvl="1"/>
            <a:r>
              <a:rPr lang="en-AU" dirty="0" smtClean="0"/>
              <a:t>also problems with poor probability estimates for low count terms (e.g., </a:t>
            </a:r>
            <a:r>
              <a:rPr lang="en-AU" dirty="0" err="1" smtClean="0"/>
              <a:t>tf</a:t>
            </a:r>
            <a:r>
              <a:rPr lang="en-AU" dirty="0" smtClean="0"/>
              <a:t>=1)</a:t>
            </a:r>
          </a:p>
          <a:p>
            <a:r>
              <a:rPr lang="en-AU" dirty="0" smtClean="0"/>
              <a:t>Use smoothing to address these problems</a:t>
            </a:r>
          </a:p>
          <a:p>
            <a:pPr lvl="1"/>
            <a:r>
              <a:rPr lang="en-AU" dirty="0" smtClean="0"/>
              <a:t>combine document-specific LM with LM over whole </a:t>
            </a:r>
            <a:r>
              <a:rPr lang="en-AU" dirty="0" smtClean="0"/>
              <a:t>corpus, </a:t>
            </a:r>
            <a:r>
              <a:rPr lang="en-AU" i="1" dirty="0" smtClean="0"/>
              <a:t>P(t)</a:t>
            </a:r>
            <a:r>
              <a:rPr lang="en-AU" dirty="0" smtClean="0"/>
              <a:t>, </a:t>
            </a:r>
            <a:r>
              <a:rPr lang="en-AU" dirty="0" smtClean="0"/>
              <a:t>e.g., using interpolation or </a:t>
            </a:r>
            <a:r>
              <a:rPr lang="en-AU" dirty="0" err="1" smtClean="0"/>
              <a:t>Dirichlet</a:t>
            </a:r>
            <a:r>
              <a:rPr lang="en-AU" dirty="0" smtClean="0"/>
              <a:t> smoothing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smoothing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769" y="5758321"/>
            <a:ext cx="33401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85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Need to index various values</a:t>
            </a:r>
          </a:p>
          <a:p>
            <a:pPr lvl="1"/>
            <a:r>
              <a:rPr lang="en-AU" dirty="0" smtClean="0"/>
              <a:t>term frequencies, </a:t>
            </a:r>
            <a:r>
              <a:rPr lang="en-AU" i="1" dirty="0" err="1" smtClean="0"/>
              <a:t>f</a:t>
            </a:r>
            <a:r>
              <a:rPr lang="en-AU" i="1" baseline="-25000" dirty="0" err="1" smtClean="0"/>
              <a:t>d,t</a:t>
            </a:r>
            <a:endParaRPr lang="en-AU" i="1" baseline="-25000" dirty="0" smtClean="0"/>
          </a:p>
          <a:p>
            <a:pPr lvl="1"/>
            <a:r>
              <a:rPr lang="en-AU" dirty="0" smtClean="0"/>
              <a:t>document lengths, </a:t>
            </a:r>
            <a:r>
              <a:rPr lang="en-AU" i="1" dirty="0" err="1" smtClean="0"/>
              <a:t>L</a:t>
            </a:r>
            <a:r>
              <a:rPr lang="en-AU" i="1" baseline="-25000" dirty="0" err="1" smtClean="0"/>
              <a:t>d</a:t>
            </a:r>
            <a:r>
              <a:rPr lang="en-AU" dirty="0" smtClean="0"/>
              <a:t> </a:t>
            </a:r>
            <a:r>
              <a:rPr lang="en-AU" dirty="0" smtClean="0"/>
              <a:t>(in </a:t>
            </a:r>
            <a:r>
              <a:rPr lang="en-AU" dirty="0" smtClean="0"/>
              <a:t>words)</a:t>
            </a:r>
          </a:p>
          <a:p>
            <a:pPr lvl="1"/>
            <a:r>
              <a:rPr lang="en-AU" dirty="0" smtClean="0"/>
              <a:t>unigram language model over complete corpus, </a:t>
            </a:r>
            <a:r>
              <a:rPr lang="en-AU" i="1" dirty="0" smtClean="0"/>
              <a:t>P(t)</a:t>
            </a:r>
            <a:endParaRPr lang="en-AU" dirty="0" smtClean="0"/>
          </a:p>
          <a:p>
            <a:r>
              <a:rPr lang="en-AU" dirty="0" smtClean="0"/>
              <a:t>TF and lengths stored in inverted index, as in the VSM</a:t>
            </a:r>
          </a:p>
          <a:p>
            <a:r>
              <a:rPr lang="en-AU" dirty="0" smtClean="0"/>
              <a:t>Querying can be performed as before</a:t>
            </a:r>
          </a:p>
          <a:p>
            <a:pPr lvl="1"/>
            <a:r>
              <a:rPr lang="en-AU" dirty="0" smtClean="0"/>
              <a:t>minor change to retrieval score computation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indexing and querying with LM-IR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78570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Step 1: estimate corpus</a:t>
            </a:r>
            <a:br>
              <a:rPr lang="en-AU" dirty="0" smtClean="0"/>
            </a:br>
            <a:r>
              <a:rPr lang="en-AU" dirty="0" smtClean="0"/>
              <a:t>language </a:t>
            </a:r>
            <a:r>
              <a:rPr lang="en-AU" dirty="0" smtClean="0"/>
              <a:t>model </a:t>
            </a:r>
            <a:r>
              <a:rPr lang="en-AU" i="1" dirty="0" smtClean="0"/>
              <a:t>P(t)</a:t>
            </a:r>
            <a:endParaRPr lang="en-AU" i="1" dirty="0" smtClean="0"/>
          </a:p>
          <a:p>
            <a:endParaRPr lang="en-AU" dirty="0"/>
          </a:p>
          <a:p>
            <a:r>
              <a:rPr lang="en-AU" dirty="0" smtClean="0"/>
              <a:t>Step 2: estimate document </a:t>
            </a:r>
            <a:r>
              <a:rPr lang="en-AU" dirty="0" smtClean="0"/>
              <a:t>LMs </a:t>
            </a:r>
            <a:r>
              <a:rPr lang="en-AU" i="1" dirty="0"/>
              <a:t>P</a:t>
            </a:r>
            <a:r>
              <a:rPr lang="en-AU" i="1" dirty="0" smtClean="0"/>
              <a:t>(</a:t>
            </a:r>
            <a:r>
              <a:rPr lang="en-AU" i="1" dirty="0" err="1" smtClean="0"/>
              <a:t>t|d</a:t>
            </a:r>
            <a:r>
              <a:rPr lang="en-AU" i="1" dirty="0" smtClean="0"/>
              <a:t>)</a:t>
            </a:r>
            <a:r>
              <a:rPr lang="en-AU" dirty="0" smtClean="0"/>
              <a:t> (setting alpha </a:t>
            </a:r>
            <a:r>
              <a:rPr lang="en-AU" dirty="0" smtClean="0"/>
              <a:t>= 0.5)</a:t>
            </a:r>
          </a:p>
          <a:p>
            <a:pPr lvl="1"/>
            <a:r>
              <a:rPr lang="en-AU" dirty="0" smtClean="0">
                <a:ea typeface="Arial" charset="0"/>
                <a:cs typeface="Arial" charset="0"/>
              </a:rPr>
              <a:t>E.g., p(</a:t>
            </a:r>
            <a:r>
              <a:rPr lang="en-AU" dirty="0" err="1" smtClean="0">
                <a:ea typeface="Arial" charset="0"/>
                <a:cs typeface="Arial" charset="0"/>
              </a:rPr>
              <a:t>two|d</a:t>
            </a:r>
            <a:r>
              <a:rPr lang="en-AU" dirty="0" smtClean="0">
                <a:ea typeface="Arial" charset="0"/>
                <a:cs typeface="Arial" charset="0"/>
              </a:rPr>
              <a:t>)	= (2 + 0.5 * 1/6) / (4 + 0.5)</a:t>
            </a:r>
            <a:br>
              <a:rPr lang="en-AU" dirty="0" smtClean="0">
                <a:ea typeface="Arial" charset="0"/>
                <a:cs typeface="Arial" charset="0"/>
              </a:rPr>
            </a:br>
            <a:r>
              <a:rPr lang="en-AU" dirty="0" smtClean="0">
                <a:ea typeface="Arial" charset="0"/>
                <a:cs typeface="Arial" charset="0"/>
              </a:rPr>
              <a:t>			  		= 0.463</a:t>
            </a:r>
            <a:endParaRPr lang="en-AU" dirty="0">
              <a:ea typeface="Arial" charset="0"/>
              <a:cs typeface="Arial" charset="0"/>
            </a:endParaRP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581" y="1469269"/>
            <a:ext cx="6129572" cy="167276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24092"/>
              </p:ext>
            </p:extLst>
          </p:nvPr>
        </p:nvGraphicFramePr>
        <p:xfrm>
          <a:off x="2518381" y="4853373"/>
          <a:ext cx="7160640" cy="1536192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432128"/>
                <a:gridCol w="1432128"/>
                <a:gridCol w="1432128"/>
                <a:gridCol w="1432128"/>
                <a:gridCol w="1432128"/>
              </a:tblGrid>
              <a:tr h="181714">
                <a:tc>
                  <a:txBody>
                    <a:bodyPr/>
                    <a:lstStyle/>
                    <a:p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</a:t>
                      </a:r>
                      <a:r>
                        <a:rPr lang="en-AU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two|d</a:t>
                      </a:r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</a:t>
                      </a:r>
                      <a:r>
                        <a:rPr lang="en-AU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tea|d</a:t>
                      </a:r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</a:t>
                      </a:r>
                      <a:r>
                        <a:rPr lang="en-AU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me|d</a:t>
                      </a:r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</a:t>
                      </a:r>
                      <a:r>
                        <a:rPr lang="en-AU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you|d</a:t>
                      </a:r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30786"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doc1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0.463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0.481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0.028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0.028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30786"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doc2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0.019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0.481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0.25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0.25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30786"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doc3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0.019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0.037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0.472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0.472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742994"/>
              </p:ext>
            </p:extLst>
          </p:nvPr>
        </p:nvGraphicFramePr>
        <p:xfrm>
          <a:off x="777413" y="2469238"/>
          <a:ext cx="5062168" cy="785448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265542"/>
                <a:gridCol w="1265542"/>
                <a:gridCol w="1265542"/>
                <a:gridCol w="1265542"/>
              </a:tblGrid>
              <a:tr h="367085"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p(two)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p(tea)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p(me)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p(you)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401400"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1/6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1/3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1/4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1/4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826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leading methods for modern IR</a:t>
            </a:r>
          </a:p>
          <a:p>
            <a:pPr lvl="1"/>
            <a:r>
              <a:rPr lang="en-US" dirty="0" smtClean="0"/>
              <a:t>BM25</a:t>
            </a:r>
          </a:p>
          <a:p>
            <a:pPr lvl="1"/>
            <a:r>
              <a:rPr lang="en-US" dirty="0" smtClean="0"/>
              <a:t>Language models</a:t>
            </a:r>
          </a:p>
          <a:p>
            <a:r>
              <a:rPr lang="en-US" dirty="0" smtClean="0"/>
              <a:t>Inspired by nice theory and highly effective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164450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For q=“tea you”</a:t>
            </a:r>
          </a:p>
          <a:p>
            <a:pPr lvl="1"/>
            <a:r>
              <a:rPr lang="en-AU" dirty="0" smtClean="0"/>
              <a:t>p(</a:t>
            </a:r>
            <a:r>
              <a:rPr lang="en-AU" dirty="0" err="1" smtClean="0"/>
              <a:t>q|d</a:t>
            </a:r>
            <a:r>
              <a:rPr lang="en-AU" dirty="0" smtClean="0"/>
              <a:t>=1) 	= p(tea | d=1) p(you | d=1)</a:t>
            </a:r>
            <a:br>
              <a:rPr lang="en-AU" dirty="0" smtClean="0"/>
            </a:br>
            <a:r>
              <a:rPr lang="en-AU" dirty="0" smtClean="0"/>
              <a:t>				= 0.481 x 0.028 = 0.014</a:t>
            </a:r>
          </a:p>
          <a:p>
            <a:pPr lvl="1"/>
            <a:r>
              <a:rPr lang="en-AU" dirty="0" smtClean="0"/>
              <a:t>p(</a:t>
            </a:r>
            <a:r>
              <a:rPr lang="en-AU" dirty="0" err="1" smtClean="0"/>
              <a:t>q|d</a:t>
            </a:r>
            <a:r>
              <a:rPr lang="en-AU" dirty="0" smtClean="0"/>
              <a:t>=2) </a:t>
            </a:r>
            <a:r>
              <a:rPr lang="en-AU" dirty="0"/>
              <a:t>	= p(tea | </a:t>
            </a:r>
            <a:r>
              <a:rPr lang="en-AU" dirty="0" smtClean="0"/>
              <a:t>d=2) </a:t>
            </a:r>
            <a:r>
              <a:rPr lang="en-AU" dirty="0"/>
              <a:t>p(you | </a:t>
            </a:r>
            <a:r>
              <a:rPr lang="en-AU" dirty="0" smtClean="0"/>
              <a:t>d=2)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>				= </a:t>
            </a:r>
            <a:r>
              <a:rPr lang="en-AU" dirty="0" smtClean="0"/>
              <a:t>0.481 x 0.25 = </a:t>
            </a:r>
            <a:r>
              <a:rPr lang="en-AU" b="1" dirty="0" smtClean="0">
                <a:solidFill>
                  <a:schemeClr val="accent5"/>
                </a:solidFill>
              </a:rPr>
              <a:t>0.120</a:t>
            </a:r>
            <a:endParaRPr lang="en-AU" b="1" dirty="0">
              <a:solidFill>
                <a:schemeClr val="accent5"/>
              </a:solidFill>
            </a:endParaRPr>
          </a:p>
          <a:p>
            <a:pPr lvl="1"/>
            <a:r>
              <a:rPr lang="en-AU" dirty="0" smtClean="0"/>
              <a:t>p(</a:t>
            </a:r>
            <a:r>
              <a:rPr lang="en-AU" dirty="0" err="1" smtClean="0"/>
              <a:t>q|d</a:t>
            </a:r>
            <a:r>
              <a:rPr lang="en-AU" dirty="0" smtClean="0"/>
              <a:t>=3) </a:t>
            </a:r>
            <a:r>
              <a:rPr lang="en-AU" dirty="0"/>
              <a:t>	= p(tea | </a:t>
            </a:r>
            <a:r>
              <a:rPr lang="en-AU" dirty="0" smtClean="0"/>
              <a:t>d=3) </a:t>
            </a:r>
            <a:r>
              <a:rPr lang="en-AU" dirty="0"/>
              <a:t>p(you | </a:t>
            </a:r>
            <a:r>
              <a:rPr lang="en-AU" dirty="0" smtClean="0"/>
              <a:t>d=3)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>				= </a:t>
            </a:r>
            <a:r>
              <a:rPr lang="en-AU" dirty="0" smtClean="0"/>
              <a:t>0.037 </a:t>
            </a:r>
            <a:r>
              <a:rPr lang="en-AU" dirty="0"/>
              <a:t>x </a:t>
            </a:r>
            <a:r>
              <a:rPr lang="en-AU" dirty="0" smtClean="0"/>
              <a:t>0.472 = 0.017</a:t>
            </a:r>
            <a:endParaRPr lang="en-AU" dirty="0"/>
          </a:p>
          <a:p>
            <a:pPr lvl="1"/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querying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75613"/>
              </p:ext>
            </p:extLst>
          </p:nvPr>
        </p:nvGraphicFramePr>
        <p:xfrm>
          <a:off x="2356745" y="5087959"/>
          <a:ext cx="7160640" cy="1536192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432128"/>
                <a:gridCol w="1432128"/>
                <a:gridCol w="1432128"/>
                <a:gridCol w="1432128"/>
                <a:gridCol w="1432128"/>
              </a:tblGrid>
              <a:tr h="181714">
                <a:tc>
                  <a:txBody>
                    <a:bodyPr/>
                    <a:lstStyle/>
                    <a:p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</a:t>
                      </a:r>
                      <a:r>
                        <a:rPr lang="en-AU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two|d</a:t>
                      </a:r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</a:t>
                      </a:r>
                      <a:r>
                        <a:rPr lang="en-AU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tea|d</a:t>
                      </a:r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</a:t>
                      </a:r>
                      <a:r>
                        <a:rPr lang="en-AU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me|d</a:t>
                      </a:r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p(</a:t>
                      </a:r>
                      <a:r>
                        <a:rPr lang="en-AU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you|d</a:t>
                      </a:r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30786"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doc1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0.463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0.481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0.028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0.028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30786"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doc2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0.019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0.481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0.25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0.25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30786"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doc3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0.019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0.037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0.472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0.472</a:t>
                      </a:r>
                      <a:endParaRPr lang="en-AU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5791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153" y="1469269"/>
            <a:ext cx="11430000" cy="5029975"/>
          </a:xfrm>
        </p:spPr>
        <p:txBody>
          <a:bodyPr>
            <a:normAutofit/>
          </a:bodyPr>
          <a:lstStyle/>
          <a:p>
            <a:r>
              <a:rPr lang="en-AU" dirty="0" smtClean="0"/>
              <a:t>Consider log probability with </a:t>
            </a:r>
            <a:r>
              <a:rPr lang="en-AU" dirty="0" err="1" smtClean="0"/>
              <a:t>Dirichlet</a:t>
            </a:r>
            <a:r>
              <a:rPr lang="en-AU" dirty="0" smtClean="0"/>
              <a:t> smoothed LM</a:t>
            </a:r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Components are</a:t>
            </a:r>
          </a:p>
          <a:p>
            <a:pPr lvl="1"/>
            <a:r>
              <a:rPr lang="en-AU" dirty="0" smtClean="0"/>
              <a:t>log term </a:t>
            </a:r>
            <a:r>
              <a:rPr lang="en-AU" dirty="0" smtClean="0"/>
              <a:t>frequency; and</a:t>
            </a:r>
          </a:p>
          <a:p>
            <a:pPr lvl="1"/>
            <a:r>
              <a:rPr lang="en-AU" dirty="0" smtClean="0"/>
              <a:t>a form of document length normalisation</a:t>
            </a:r>
          </a:p>
          <a:p>
            <a:r>
              <a:rPr lang="en-AU" dirty="0" smtClean="0"/>
              <a:t>For rare words in collection 𝛼</a:t>
            </a:r>
            <a:r>
              <a:rPr lang="en-AU" i="1" dirty="0" smtClean="0"/>
              <a:t>P(t) </a:t>
            </a:r>
            <a:r>
              <a:rPr lang="en-AU" dirty="0" smtClean="0"/>
              <a:t>is small</a:t>
            </a:r>
            <a:r>
              <a:rPr lang="en-AU" dirty="0" smtClean="0"/>
              <a:t>, so value of </a:t>
            </a:r>
            <a:r>
              <a:rPr lang="en-AU" i="1" dirty="0" err="1" smtClean="0"/>
              <a:t>f</a:t>
            </a:r>
            <a:r>
              <a:rPr lang="en-AU" i="1" baseline="-25000" dirty="0" err="1" smtClean="0"/>
              <a:t>t,d</a:t>
            </a:r>
            <a:r>
              <a:rPr lang="en-AU" i="1" smtClean="0"/>
              <a:t> </a:t>
            </a:r>
            <a:r>
              <a:rPr lang="en-AU" i="1" smtClean="0"/>
              <a:t>becomes </a:t>
            </a:r>
            <a:r>
              <a:rPr lang="en-AU" smtClean="0"/>
              <a:t>more important in ranking (similar </a:t>
            </a:r>
            <a:r>
              <a:rPr lang="en-AU" dirty="0" smtClean="0"/>
              <a:t>effect </a:t>
            </a:r>
            <a:r>
              <a:rPr lang="en-AU" smtClean="0"/>
              <a:t>to </a:t>
            </a:r>
            <a:r>
              <a:rPr lang="en-AU" i="1" smtClean="0"/>
              <a:t>IDF</a:t>
            </a:r>
            <a:r>
              <a:rPr lang="en-AU" smtClean="0"/>
              <a:t>)</a:t>
            </a:r>
            <a:endParaRPr lang="en-AU" baseline="-25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relation to TF*</a:t>
            </a:r>
            <a:r>
              <a:rPr lang="en-AU" dirty="0" err="1" smtClean="0"/>
              <a:t>idf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237" y="2356456"/>
            <a:ext cx="7525831" cy="81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3511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Various toolkits implement optimised versions of BM25 and LMs</a:t>
            </a:r>
          </a:p>
          <a:p>
            <a:pPr lvl="1"/>
            <a:r>
              <a:rPr lang="en-AU" dirty="0" smtClean="0"/>
              <a:t>Lemur </a:t>
            </a:r>
            <a:r>
              <a:rPr lang="en-AU" dirty="0" smtClean="0">
                <a:hlinkClick r:id="rId2"/>
              </a:rPr>
              <a:t>http://www.lemurproject.org</a:t>
            </a:r>
            <a:r>
              <a:rPr lang="en-AU" dirty="0" smtClean="0"/>
              <a:t> </a:t>
            </a:r>
          </a:p>
          <a:p>
            <a:pPr lvl="1"/>
            <a:r>
              <a:rPr lang="en-AU" dirty="0"/>
              <a:t>Terrier </a:t>
            </a:r>
            <a:r>
              <a:rPr lang="en-AU" dirty="0">
                <a:hlinkClick r:id="rId3"/>
              </a:rPr>
              <a:t>http://terrier.org</a:t>
            </a:r>
            <a:r>
              <a:rPr lang="en-AU" dirty="0" smtClean="0">
                <a:hlinkClick r:id="rId3"/>
              </a:rPr>
              <a:t>/</a:t>
            </a:r>
            <a:r>
              <a:rPr lang="en-AU" dirty="0" smtClean="0"/>
              <a:t> </a:t>
            </a:r>
          </a:p>
          <a:p>
            <a:pPr lvl="1"/>
            <a:r>
              <a:rPr lang="en-AU" dirty="0"/>
              <a:t>Apache </a:t>
            </a:r>
            <a:r>
              <a:rPr lang="en-AU" dirty="0" err="1"/>
              <a:t>Lucene</a:t>
            </a:r>
            <a:r>
              <a:rPr lang="en-AU" dirty="0"/>
              <a:t> </a:t>
            </a:r>
            <a:r>
              <a:rPr lang="en-AU" dirty="0">
                <a:hlinkClick r:id="rId4"/>
              </a:rPr>
              <a:t>http://lucene.apache.org</a:t>
            </a:r>
            <a:r>
              <a:rPr lang="en-AU" dirty="0" smtClean="0">
                <a:hlinkClick r:id="rId4"/>
              </a:rPr>
              <a:t>/</a:t>
            </a:r>
            <a:r>
              <a:rPr lang="en-AU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software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40275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BM25 scoring formula for VSM IR</a:t>
            </a:r>
          </a:p>
          <a:p>
            <a:r>
              <a:rPr lang="en-AU" dirty="0" smtClean="0"/>
              <a:t>Language models for IR</a:t>
            </a:r>
          </a:p>
          <a:p>
            <a:r>
              <a:rPr lang="en-AU" dirty="0" smtClean="0"/>
              <a:t>Reading</a:t>
            </a:r>
          </a:p>
          <a:p>
            <a:pPr lvl="1"/>
            <a:r>
              <a:rPr lang="en-AU" dirty="0" smtClean="0"/>
              <a:t>MRS 11.4.3 “Okapi BM25: </a:t>
            </a:r>
            <a:r>
              <a:rPr lang="en-AU" smtClean="0"/>
              <a:t>A non-binary </a:t>
            </a:r>
            <a:r>
              <a:rPr lang="en-AU" dirty="0" smtClean="0"/>
              <a:t>model” </a:t>
            </a:r>
          </a:p>
          <a:p>
            <a:pPr lvl="1"/>
            <a:r>
              <a:rPr lang="en-AU" dirty="0" smtClean="0"/>
              <a:t>MRS Ch12 “Language models for information retrieval” (mainly 12.2)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420477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are bag-of-words, represented as TF*IDF vectors and </a:t>
            </a:r>
            <a:r>
              <a:rPr lang="en-US" dirty="0" err="1" smtClean="0"/>
              <a:t>normalised</a:t>
            </a:r>
            <a:endParaRPr lang="en-US" dirty="0" smtClean="0"/>
          </a:p>
          <a:p>
            <a:r>
              <a:rPr lang="en-US" dirty="0" smtClean="0"/>
              <a:t>Queries represented as binary term occurrence vectors </a:t>
            </a:r>
          </a:p>
          <a:p>
            <a:r>
              <a:rPr lang="en-US" dirty="0" smtClean="0"/>
              <a:t>Cosine measure of similarity between a query and document</a:t>
            </a:r>
          </a:p>
          <a:p>
            <a:r>
              <a:rPr lang="en-US" dirty="0" smtClean="0"/>
              <a:t>Efficient algorithm for finding ranked list of documents by cosine score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Vector space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8209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try other forms of term weighting than TF*IDF?</a:t>
            </a:r>
          </a:p>
          <a:p>
            <a:r>
              <a:rPr lang="en-US" dirty="0" smtClean="0"/>
              <a:t>Can we capture various aspects in simple formula</a:t>
            </a:r>
          </a:p>
          <a:p>
            <a:pPr lvl="1"/>
            <a:r>
              <a:rPr lang="en-US" dirty="0" err="1" smtClean="0"/>
              <a:t>idf</a:t>
            </a:r>
            <a:endParaRPr lang="en-US" dirty="0" smtClean="0"/>
          </a:p>
          <a:p>
            <a:pPr lvl="1"/>
            <a:r>
              <a:rPr lang="en-US" dirty="0" err="1" smtClean="0"/>
              <a:t>tf</a:t>
            </a:r>
            <a:endParaRPr lang="en-US" dirty="0" smtClean="0"/>
          </a:p>
          <a:p>
            <a:pPr lvl="1"/>
            <a:r>
              <a:rPr lang="en-US" dirty="0" smtClean="0"/>
              <a:t>document length</a:t>
            </a:r>
          </a:p>
          <a:p>
            <a:pPr lvl="1"/>
            <a:r>
              <a:rPr lang="en-US" dirty="0" smtClean="0"/>
              <a:t>query </a:t>
            </a:r>
            <a:r>
              <a:rPr lang="en-US" dirty="0" err="1" smtClean="0"/>
              <a:t>tf</a:t>
            </a:r>
            <a:endParaRPr lang="en-US" dirty="0" smtClean="0"/>
          </a:p>
          <a:p>
            <a:r>
              <a:rPr lang="en-US" dirty="0" smtClean="0"/>
              <a:t>Then seek to tune each component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okapi bm25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717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AU" dirty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  <a:p>
            <a:r>
              <a:rPr lang="en-AU" dirty="0" smtClean="0"/>
              <a:t>Parameters k</a:t>
            </a:r>
            <a:r>
              <a:rPr lang="en-AU" baseline="-25000" dirty="0" smtClean="0"/>
              <a:t>1</a:t>
            </a:r>
            <a:r>
              <a:rPr lang="en-AU" dirty="0" smtClean="0"/>
              <a:t>, b, k</a:t>
            </a:r>
            <a:r>
              <a:rPr lang="en-AU" baseline="-25000" dirty="0" smtClean="0"/>
              <a:t>3</a:t>
            </a:r>
            <a:r>
              <a:rPr lang="en-AU" dirty="0" smtClean="0"/>
              <a:t> need to be tuned</a:t>
            </a:r>
          </a:p>
          <a:p>
            <a:pPr lvl="1"/>
            <a:r>
              <a:rPr lang="en-AU" dirty="0" smtClean="0"/>
              <a:t>defaults k</a:t>
            </a:r>
            <a:r>
              <a:rPr lang="en-AU" baseline="-25000" dirty="0" smtClean="0"/>
              <a:t>1</a:t>
            </a:r>
            <a:r>
              <a:rPr lang="en-AU" dirty="0" smtClean="0"/>
              <a:t> = 1.5, b = 0.5, k</a:t>
            </a:r>
            <a:r>
              <a:rPr lang="en-AU" baseline="-25000" dirty="0" smtClean="0"/>
              <a:t>3 </a:t>
            </a:r>
            <a:r>
              <a:rPr lang="en-AU" dirty="0" smtClean="0"/>
              <a:t>= 0</a:t>
            </a:r>
          </a:p>
          <a:p>
            <a:r>
              <a:rPr lang="en-AU" dirty="0" smtClean="0"/>
              <a:t>BM25 most widely used method in IR</a:t>
            </a:r>
            <a:r>
              <a:rPr lang="en-AU" baseline="-25000" dirty="0" smtClean="0"/>
              <a:t> </a:t>
            </a:r>
            <a:endParaRPr lang="en-AU" baseline="-25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okapi bm25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558" y="1469269"/>
            <a:ext cx="7917083" cy="281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3620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Slight difference to standard IDF (what happens when </a:t>
            </a:r>
            <a:r>
              <a:rPr lang="en-AU" dirty="0" err="1" smtClean="0"/>
              <a:t>df</a:t>
            </a:r>
            <a:r>
              <a:rPr lang="en-AU" dirty="0" smtClean="0"/>
              <a:t> nears N?)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  <a:p>
            <a:r>
              <a:rPr lang="en-AU" dirty="0" smtClean="0"/>
              <a:t>Inspired by the </a:t>
            </a:r>
            <a:r>
              <a:rPr lang="en-AU" i="1" dirty="0" smtClean="0"/>
              <a:t>Binary</a:t>
            </a:r>
            <a:r>
              <a:rPr lang="en-AU" dirty="0"/>
              <a:t> </a:t>
            </a:r>
            <a:r>
              <a:rPr lang="en-AU" i="1" dirty="0" smtClean="0"/>
              <a:t>Independence Model </a:t>
            </a:r>
          </a:p>
          <a:p>
            <a:pPr lvl="1"/>
            <a:r>
              <a:rPr lang="en-AU" dirty="0" smtClean="0"/>
              <a:t>frames retrieval as </a:t>
            </a:r>
            <a:r>
              <a:rPr lang="en-AU" i="1" dirty="0" smtClean="0"/>
              <a:t>ranking</a:t>
            </a:r>
            <a:r>
              <a:rPr lang="en-AU" dirty="0" smtClean="0"/>
              <a:t> by probability of relevance, </a:t>
            </a:r>
            <a:r>
              <a:rPr lang="en-AU" i="1" dirty="0" smtClean="0"/>
              <a:t>P(R = 1 | d, q)</a:t>
            </a:r>
          </a:p>
          <a:p>
            <a:pPr lvl="1"/>
            <a:r>
              <a:rPr lang="en-AU" dirty="0" smtClean="0"/>
              <a:t>where </a:t>
            </a:r>
            <a:r>
              <a:rPr lang="en-AU" i="1" dirty="0" smtClean="0"/>
              <a:t>R</a:t>
            </a:r>
            <a:r>
              <a:rPr lang="en-AU" dirty="0" smtClean="0"/>
              <a:t> = </a:t>
            </a:r>
            <a:r>
              <a:rPr lang="en-AU" i="1" dirty="0" smtClean="0"/>
              <a:t>0 </a:t>
            </a:r>
            <a:r>
              <a:rPr lang="en-AU" dirty="0" smtClean="0"/>
              <a:t>or</a:t>
            </a:r>
            <a:r>
              <a:rPr lang="en-AU" i="1" dirty="0" smtClean="0"/>
              <a:t> 1</a:t>
            </a:r>
            <a:r>
              <a:rPr lang="en-AU" dirty="0" smtClean="0"/>
              <a:t> is (</a:t>
            </a:r>
            <a:r>
              <a:rPr lang="en-AU" dirty="0" err="1" smtClean="0"/>
              <a:t>ir</a:t>
            </a:r>
            <a:r>
              <a:rPr lang="en-AU" dirty="0" smtClean="0"/>
              <a:t>-)relevance, </a:t>
            </a:r>
            <a:r>
              <a:rPr lang="en-AU" i="1" dirty="0" smtClean="0"/>
              <a:t>d </a:t>
            </a:r>
            <a:r>
              <a:rPr lang="en-AU" dirty="0" smtClean="0"/>
              <a:t>= document, </a:t>
            </a:r>
            <a:r>
              <a:rPr lang="en-AU" i="1" dirty="0" smtClean="0"/>
              <a:t>q</a:t>
            </a:r>
            <a:r>
              <a:rPr lang="en-AU" dirty="0" smtClean="0"/>
              <a:t> = query</a:t>
            </a:r>
            <a:endParaRPr lang="en-AU" dirty="0"/>
          </a:p>
          <a:p>
            <a:pPr lvl="1"/>
            <a:r>
              <a:rPr lang="en-AU" dirty="0"/>
              <a:t>v</a:t>
            </a:r>
            <a:r>
              <a:rPr lang="en-AU" dirty="0" smtClean="0"/>
              <a:t>arious simplifying assumptions to make practical (and avoid the need for manual </a:t>
            </a:r>
            <a:r>
              <a:rPr lang="en-AU" i="1" dirty="0" smtClean="0"/>
              <a:t>relevance feedback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IDF component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757" y="2086738"/>
            <a:ext cx="3323085" cy="11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50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Next component is based on TF</a:t>
            </a:r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Consider what happens when</a:t>
            </a:r>
          </a:p>
          <a:p>
            <a:pPr lvl="1"/>
            <a:r>
              <a:rPr lang="en-AU" dirty="0"/>
              <a:t>k</a:t>
            </a:r>
            <a:r>
              <a:rPr lang="en-AU" baseline="-25000" dirty="0" smtClean="0"/>
              <a:t>1</a:t>
            </a:r>
            <a:r>
              <a:rPr lang="en-AU" baseline="-25000" dirty="0" smtClean="0"/>
              <a:t> </a:t>
            </a:r>
            <a:r>
              <a:rPr lang="en-AU" dirty="0" smtClean="0"/>
              <a:t>= 0 or limit as </a:t>
            </a:r>
            <a:r>
              <a:rPr lang="en-AU" dirty="0" smtClean="0"/>
              <a:t>k</a:t>
            </a:r>
            <a:r>
              <a:rPr lang="en-AU" baseline="-25000" dirty="0"/>
              <a:t>1</a:t>
            </a:r>
            <a:r>
              <a:rPr lang="en-AU" baseline="-25000" dirty="0" smtClean="0"/>
              <a:t> </a:t>
            </a:r>
            <a:r>
              <a:rPr lang="en-AU" dirty="0" smtClean="0"/>
              <a:t>→ ∞ </a:t>
            </a:r>
            <a:endParaRPr lang="en-AU" dirty="0"/>
          </a:p>
          <a:p>
            <a:pPr lvl="1"/>
            <a:r>
              <a:rPr lang="en-AU" dirty="0" smtClean="0"/>
              <a:t>b = 0 </a:t>
            </a:r>
            <a:r>
              <a:rPr lang="is-IS" dirty="0" smtClean="0"/>
              <a:t>... b = 1</a:t>
            </a:r>
            <a:endParaRPr lang="en-AU" dirty="0" smtClean="0"/>
          </a:p>
          <a:p>
            <a:r>
              <a:rPr lang="en-AU" dirty="0" smtClean="0"/>
              <a:t>b controls length based term to </a:t>
            </a:r>
            <a:r>
              <a:rPr lang="en-AU" i="1" dirty="0" smtClean="0"/>
              <a:t>reward high </a:t>
            </a:r>
            <a:r>
              <a:rPr lang="en-AU" dirty="0" smtClean="0"/>
              <a:t>frequency terms in </a:t>
            </a:r>
            <a:r>
              <a:rPr lang="en-AU" i="1" dirty="0" smtClean="0"/>
              <a:t>shorter </a:t>
            </a:r>
            <a:r>
              <a:rPr lang="en-AU" dirty="0" smtClean="0"/>
              <a:t>documents 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document TF component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323" y="2079665"/>
            <a:ext cx="3859660" cy="104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402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Sometimes we have long form queries</a:t>
            </a:r>
          </a:p>
          <a:p>
            <a:pPr lvl="1"/>
            <a:r>
              <a:rPr lang="en-AU" dirty="0" smtClean="0"/>
              <a:t>E.g., sentences, paragraphs or documents (‘documents like this one’)</a:t>
            </a:r>
          </a:p>
          <a:p>
            <a:r>
              <a:rPr lang="en-AU" dirty="0" smtClean="0"/>
              <a:t>Repeated terms in query might be important</a:t>
            </a:r>
          </a:p>
          <a:p>
            <a:pPr lvl="1"/>
            <a:r>
              <a:rPr lang="en-AU" dirty="0" smtClean="0"/>
              <a:t>tuneable parameter k</a:t>
            </a:r>
            <a:r>
              <a:rPr lang="en-AU" baseline="-25000" dirty="0" smtClean="0"/>
              <a:t>3</a:t>
            </a:r>
            <a:r>
              <a:rPr lang="en-AU" dirty="0" smtClean="0"/>
              <a:t> modulates between </a:t>
            </a:r>
            <a:r>
              <a:rPr lang="en-AU" i="1" dirty="0" smtClean="0"/>
              <a:t>binary</a:t>
            </a:r>
            <a:r>
              <a:rPr lang="en-AU" dirty="0" smtClean="0"/>
              <a:t> occurrence and query frequency count</a:t>
            </a:r>
          </a:p>
          <a:p>
            <a:pPr lvl="1"/>
            <a:r>
              <a:rPr lang="en-AU" dirty="0" smtClean="0"/>
              <a:t>consider </a:t>
            </a:r>
            <a:r>
              <a:rPr lang="en-AU" dirty="0"/>
              <a:t>k</a:t>
            </a:r>
            <a:r>
              <a:rPr lang="en-AU" baseline="-25000" dirty="0"/>
              <a:t>3</a:t>
            </a:r>
            <a:r>
              <a:rPr lang="en-AU" dirty="0"/>
              <a:t> </a:t>
            </a:r>
            <a:r>
              <a:rPr lang="en-AU" dirty="0" smtClean="0"/>
              <a:t>= 0 and limit</a:t>
            </a:r>
            <a:r>
              <a:rPr lang="en-AU" dirty="0"/>
              <a:t> </a:t>
            </a:r>
            <a:r>
              <a:rPr lang="en-AU" baseline="-25000" dirty="0"/>
              <a:t>k3 </a:t>
            </a:r>
            <a:r>
              <a:rPr lang="en-AU" baseline="-25000" dirty="0" smtClean="0"/>
              <a:t>→ ∞</a:t>
            </a:r>
            <a:endParaRPr lang="en-AU" baseline="-25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Query TF component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694" y="1469269"/>
            <a:ext cx="2405211" cy="131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9181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6753" y="1359904"/>
            <a:ext cx="6654800" cy="4902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role of k</a:t>
            </a:r>
            <a:r>
              <a:rPr lang="en-AU" baseline="-25000" dirty="0" smtClean="0"/>
              <a:t>1 </a:t>
            </a:r>
            <a:r>
              <a:rPr lang="en-AU" dirty="0" smtClean="0"/>
              <a:t>with b=0.5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6254153" y="5903031"/>
            <a:ext cx="39273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f</a:t>
            </a:r>
            <a:r>
              <a:rPr kumimoji="0" lang="en-AU" sz="2000" b="0" i="0" u="none" strike="noStrike" cap="none" spc="0" normalizeH="0" baseline="-2500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d,t</a:t>
            </a:r>
            <a:endParaRPr kumimoji="0" lang="en-AU" sz="2000" b="0" i="0" u="none" strike="noStrike" cap="none" spc="0" normalizeH="0" baseline="-2500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8554" y="2330026"/>
            <a:ext cx="1148199" cy="21339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BM25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score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400" dirty="0" smtClean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(</a:t>
            </a:r>
            <a:r>
              <a:rPr lang="en-AU" sz="2400" dirty="0" err="1" smtClean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tf</a:t>
            </a:r>
            <a:r>
              <a:rPr lang="en-AU" sz="2400" dirty="0" smtClean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 part)</a:t>
            </a:r>
            <a:endParaRPr kumimoji="0" lang="en-AU" sz="2400" b="0" i="0" u="none" strike="noStrike" cap="none" spc="0" normalizeH="0" baseline="-2500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569948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STA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WSTA" id="{1D0F0A31-2B3C-3F4E-8217-8F125B7BFE8F}" vid="{D6BCC5D8-E78A-C343-8187-12B6B1363B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WSTA</Template>
  <TotalTime>4935</TotalTime>
  <Words>1599</Words>
  <Application>Microsoft Macintosh PowerPoint</Application>
  <PresentationFormat>Widescreen</PresentationFormat>
  <Paragraphs>280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 Narrow</vt:lpstr>
      <vt:lpstr>Avenir Next</vt:lpstr>
      <vt:lpstr>Avenir Next Medium</vt:lpstr>
      <vt:lpstr>Calibri</vt:lpstr>
      <vt:lpstr>Century Schoolbook</vt:lpstr>
      <vt:lpstr>DIN Alternate</vt:lpstr>
      <vt:lpstr>DIN Condensed</vt:lpstr>
      <vt:lpstr>Helvetica</vt:lpstr>
      <vt:lpstr>Lucida Grande</vt:lpstr>
      <vt:lpstr>Arial</vt:lpstr>
      <vt:lpstr>WSTA</vt:lpstr>
      <vt:lpstr>Retrieval using BM25 and language models</vt:lpstr>
      <vt:lpstr>overview</vt:lpstr>
      <vt:lpstr>Recap: Vector space model</vt:lpstr>
      <vt:lpstr>okapi bm25</vt:lpstr>
      <vt:lpstr>okapi bm25</vt:lpstr>
      <vt:lpstr>IDF component</vt:lpstr>
      <vt:lpstr>document TF component</vt:lpstr>
      <vt:lpstr>Query TF component</vt:lpstr>
      <vt:lpstr>role of k1 with b=0.5</vt:lpstr>
      <vt:lpstr>role of b with k1 = 1.5, lave = 200, ft,d = 3</vt:lpstr>
      <vt:lpstr>language models for IR</vt:lpstr>
      <vt:lpstr>Language models</vt:lpstr>
      <vt:lpstr>Language models in IR</vt:lpstr>
      <vt:lpstr>Intuition</vt:lpstr>
      <vt:lpstr>probabilistic formulation</vt:lpstr>
      <vt:lpstr>language models in ir vs nlp</vt:lpstr>
      <vt:lpstr>smoothing</vt:lpstr>
      <vt:lpstr>indexing and querying with LM-IR</vt:lpstr>
      <vt:lpstr>Example</vt:lpstr>
      <vt:lpstr>querying</vt:lpstr>
      <vt:lpstr>relation to TF*idf</vt:lpstr>
      <vt:lpstr>software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translation II</dc:title>
  <dc:creator>Trevor Anthony Cohn</dc:creator>
  <cp:lastModifiedBy>Trevor Anthony Cohn</cp:lastModifiedBy>
  <cp:revision>244</cp:revision>
  <cp:lastPrinted>2016-05-10T00:07:42Z</cp:lastPrinted>
  <dcterms:created xsi:type="dcterms:W3CDTF">2016-04-18T06:26:05Z</dcterms:created>
  <dcterms:modified xsi:type="dcterms:W3CDTF">2016-05-10T00:14:35Z</dcterms:modified>
</cp:coreProperties>
</file>