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8"/>
  </p:notesMasterIdLst>
  <p:sldIdLst>
    <p:sldId id="256" r:id="rId2"/>
    <p:sldId id="277" r:id="rId3"/>
    <p:sldId id="280" r:id="rId4"/>
    <p:sldId id="278" r:id="rId5"/>
    <p:sldId id="259" r:id="rId6"/>
    <p:sldId id="290" r:id="rId7"/>
    <p:sldId id="282" r:id="rId8"/>
    <p:sldId id="279" r:id="rId9"/>
    <p:sldId id="281" r:id="rId10"/>
    <p:sldId id="260" r:id="rId11"/>
    <p:sldId id="261" r:id="rId12"/>
    <p:sldId id="283" r:id="rId13"/>
    <p:sldId id="292" r:id="rId14"/>
    <p:sldId id="293" r:id="rId15"/>
    <p:sldId id="294" r:id="rId16"/>
    <p:sldId id="284" r:id="rId17"/>
    <p:sldId id="262" r:id="rId18"/>
    <p:sldId id="299" r:id="rId19"/>
    <p:sldId id="300" r:id="rId20"/>
    <p:sldId id="285" r:id="rId21"/>
    <p:sldId id="295" r:id="rId22"/>
    <p:sldId id="296" r:id="rId23"/>
    <p:sldId id="286" r:id="rId24"/>
    <p:sldId id="297" r:id="rId25"/>
    <p:sldId id="298" r:id="rId26"/>
    <p:sldId id="29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71"/>
    <p:restoredTop sz="81758"/>
  </p:normalViewPr>
  <p:slideViewPr>
    <p:cSldViewPr snapToGrid="0" snapToObjects="1">
      <p:cViewPr>
        <p:scale>
          <a:sx n="110" d="100"/>
          <a:sy n="110" d="100"/>
        </p:scale>
        <p:origin x="14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97A5B-EA5E-9E4E-B952-F7E0D0C1A3D8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42DFD-E891-9644-AE8A-31EC826A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4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835025" y="1004888"/>
            <a:ext cx="6102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37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p(\</a:t>
            </a:r>
            <a:r>
              <a:rPr lang="en-US" dirty="0" err="1" smtClean="0"/>
              <a:t>mathbf</a:t>
            </a:r>
            <a:r>
              <a:rPr lang="en-US" dirty="0" smtClean="0"/>
              <a:t>{f}, \</a:t>
            </a:r>
            <a:r>
              <a:rPr lang="en-US" dirty="0" err="1" smtClean="0"/>
              <a:t>mathbf</a:t>
            </a:r>
            <a:r>
              <a:rPr lang="en-US" dirty="0" smtClean="0"/>
              <a:t>{a} | \</a:t>
            </a:r>
            <a:r>
              <a:rPr lang="en-US" dirty="0" err="1" smtClean="0"/>
              <a:t>mathbf</a:t>
            </a:r>
            <a:r>
              <a:rPr lang="en-US" dirty="0" smtClean="0"/>
              <a:t>{e}) </a:t>
            </a:r>
          </a:p>
          <a:p>
            <a:pPr>
              <a:defRPr/>
            </a:pPr>
            <a:r>
              <a:rPr lang="en-US" dirty="0" smtClean="0"/>
              <a:t>= \</a:t>
            </a:r>
            <a:r>
              <a:rPr lang="en-US" dirty="0" err="1" smtClean="0"/>
              <a:t>frac</a:t>
            </a:r>
            <a:r>
              <a:rPr lang="en-US" dirty="0" smtClean="0"/>
              <a:t>{\epsilon}{(l+1)^m} \prod_{j=1}^m t(</a:t>
            </a:r>
            <a:r>
              <a:rPr lang="en-US" dirty="0" err="1" smtClean="0"/>
              <a:t>f_j</a:t>
            </a:r>
            <a:r>
              <a:rPr lang="en-US" dirty="0" smtClean="0"/>
              <a:t> | e_{</a:t>
            </a:r>
            <a:r>
              <a:rPr lang="en-US" dirty="0" err="1" smtClean="0"/>
              <a:t>a_j</a:t>
            </a:r>
            <a:r>
              <a:rPr lang="en-US" dirty="0" smtClean="0"/>
              <a:t>})</a:t>
            </a: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152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835025" y="1004888"/>
            <a:ext cx="6102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475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921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P(A) &amp;= P(a_1) P(a_2 | a_1) P(a_3 | a_2)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ldots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a_{l-1})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54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P(F, A | E) &amp;= P(J|I)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\times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a_{j-1}, I)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5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P(E, A | F) &amp;= \epsilon \times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a_{j-1})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f_{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61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5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73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835025" y="1004888"/>
            <a:ext cx="6102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6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887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P(F, A | E) =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epsilon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}{(I+1)^J}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_{j=1}^{J} t(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1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P(F, A | E) =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epsilon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}{(I+1)^J}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_{j=1}^{J} t(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43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P(E, A | F) &amp; = \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{\epsilon}{5^4} t(\text{the} | \text{das}) t(\text{house} | \text{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Haus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t(\text{is} | \text{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t(\text{small} | \text{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klein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\\</a:t>
            </a:r>
          </a:p>
          <a:p>
            <a:r>
              <a:rPr lang="ro-R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&amp; = 0.00029\epsilon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4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835025" y="1004888"/>
            <a:ext cx="6102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37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p(\</a:t>
            </a:r>
            <a:r>
              <a:rPr lang="en-US" dirty="0" err="1" smtClean="0"/>
              <a:t>mathbf</a:t>
            </a:r>
            <a:r>
              <a:rPr lang="en-US" dirty="0" smtClean="0"/>
              <a:t>{f}, \</a:t>
            </a:r>
            <a:r>
              <a:rPr lang="en-US" dirty="0" err="1" smtClean="0"/>
              <a:t>mathbf</a:t>
            </a:r>
            <a:r>
              <a:rPr lang="en-US" dirty="0" smtClean="0"/>
              <a:t>{a} | \</a:t>
            </a:r>
            <a:r>
              <a:rPr lang="en-US" dirty="0" err="1" smtClean="0"/>
              <a:t>mathbf</a:t>
            </a:r>
            <a:r>
              <a:rPr lang="en-US" dirty="0" smtClean="0"/>
              <a:t>{e}) </a:t>
            </a:r>
          </a:p>
          <a:p>
            <a:pPr>
              <a:defRPr/>
            </a:pPr>
            <a:r>
              <a:rPr lang="en-US" dirty="0" smtClean="0"/>
              <a:t>= \</a:t>
            </a:r>
            <a:r>
              <a:rPr lang="en-US" dirty="0" err="1" smtClean="0"/>
              <a:t>frac</a:t>
            </a:r>
            <a:r>
              <a:rPr lang="en-US" dirty="0" smtClean="0"/>
              <a:t>{\epsilon}{(l+1)^m} \prod_{j=1}^m t(</a:t>
            </a:r>
            <a:r>
              <a:rPr lang="en-US" dirty="0" err="1" smtClean="0"/>
              <a:t>f_j</a:t>
            </a:r>
            <a:r>
              <a:rPr lang="en-US" dirty="0" smtClean="0"/>
              <a:t> | e_{</a:t>
            </a:r>
            <a:r>
              <a:rPr lang="en-US" dirty="0" err="1" smtClean="0"/>
              <a:t>a_j</a:t>
            </a:r>
            <a:r>
              <a:rPr lang="en-US" dirty="0" smtClean="0"/>
              <a:t>})</a:t>
            </a: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6607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 A|E,F) &amp;=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{P(F,A|E)}{P(F|E)}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5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Mention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factorisation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sum_z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f(x) g(y) h(z) 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P(F| E) &amp;=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sum_A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P(F,A|E) \\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&amp;=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_{a_1}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\sum_{a_2}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\sum_{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P(F, A|E) \\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&amp;=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_{a_1}</a:t>
            </a:r>
          </a:p>
          <a:p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\sum_{a_2}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cdots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\sum_{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\frac{\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epsilon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}{(I+1)^J}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_{j=1}^{J} t(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\\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&amp;=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epsilon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}{(I+1)^J}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_{a_1}</a:t>
            </a:r>
          </a:p>
          <a:p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\sum_{a_2}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cdots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\sum_{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_{j=1}^{l} t(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\\</a:t>
            </a:r>
          </a:p>
          <a:p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&amp;= \frac{\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epsilon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}{(I+1)^J}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_{j=1}^{J} \sum_{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t(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33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P(A | E, F) &amp;=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{P(F,A|E)}{P(F|E)}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{\epsilon}{(I+1)^J} \prod_{j=1}^{J} 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{\epsilon}{(I+1)^J} \prod_{j=1}^{J} \sum_{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 \prod_{j=1}^{J}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})}{\sum_{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E, F) &amp;= 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})}{\sum_{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381001" y="4317816"/>
            <a:ext cx="114300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381001" y="4518422"/>
            <a:ext cx="11430000" cy="1902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5443">
                <a:latin typeface="Arial Narrow" panose="020B0606020202030204" pitchFamily="34" charset="0"/>
              </a:defRPr>
            </a:lvl1pPr>
          </a:lstStyle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381001" y="3000375"/>
            <a:ext cx="11430000" cy="126801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16074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32149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48223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642979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1478728" y="303609"/>
            <a:ext cx="335027" cy="310278"/>
          </a:xfrm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690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519300" y="1469269"/>
            <a:ext cx="11430000" cy="5029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charset="0"/>
              </a:defRPr>
            </a:lvl1pPr>
            <a:lvl2pPr>
              <a:defRPr baseline="0">
                <a:solidFill>
                  <a:schemeClr val="bg1"/>
                </a:solidFill>
                <a:latin typeface="Arial" charset="0"/>
              </a:defRPr>
            </a:lvl2pPr>
            <a:lvl3pPr>
              <a:defRPr baseline="0">
                <a:solidFill>
                  <a:schemeClr val="bg1"/>
                </a:solidFill>
                <a:latin typeface="Arial" charset="0"/>
              </a:defRPr>
            </a:lvl3pPr>
            <a:lvl4pPr>
              <a:defRPr baseline="0">
                <a:solidFill>
                  <a:schemeClr val="bg1"/>
                </a:solidFill>
                <a:latin typeface="Arial" charset="0"/>
              </a:defRPr>
            </a:lvl4pPr>
            <a:lvl5pPr>
              <a:defRPr baseline="0">
                <a:solidFill>
                  <a:schemeClr val="bg1"/>
                </a:solidFill>
                <a:latin typeface="Arial" charset="0"/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dirty="0"/>
          </a:p>
        </p:txBody>
      </p:sp>
      <p:sp>
        <p:nvSpPr>
          <p:cNvPr id="6" name="Shape 4"/>
          <p:cNvSpPr txBox="1">
            <a:spLocks/>
          </p:cNvSpPr>
          <p:nvPr/>
        </p:nvSpPr>
        <p:spPr>
          <a:xfrm>
            <a:off x="11644732" y="410766"/>
            <a:ext cx="304569" cy="279819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z="1687" smtClean="0"/>
              <a:pPr/>
              <a:t>‹#›</a:t>
            </a:fld>
            <a:endParaRPr lang="en-AU" sz="1687"/>
          </a:p>
        </p:txBody>
      </p:sp>
      <p:sp>
        <p:nvSpPr>
          <p:cNvPr id="7" name="Shape 11"/>
          <p:cNvSpPr/>
          <p:nvPr/>
        </p:nvSpPr>
        <p:spPr>
          <a:xfrm flipV="1">
            <a:off x="381001" y="1251699"/>
            <a:ext cx="114300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539153" y="1"/>
            <a:ext cx="11430000" cy="1150622"/>
          </a:xfrm>
          <a:prstGeom prst="rect">
            <a:avLst/>
          </a:prstGeom>
        </p:spPr>
        <p:txBody>
          <a:bodyPr anchor="b"/>
          <a:lstStyle/>
          <a:p>
            <a:r>
              <a:rPr lang="en-AU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4446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539153" y="641630"/>
            <a:ext cx="11430000" cy="50899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Shape 11"/>
          <p:cNvSpPr/>
          <p:nvPr/>
        </p:nvSpPr>
        <p:spPr>
          <a:xfrm flipV="1">
            <a:off x="381001" y="1251699"/>
            <a:ext cx="114300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>
      <p:ext uri="{BB962C8B-B14F-4D97-AF65-F5344CB8AC3E}">
        <p14:creationId xmlns:p14="http://schemas.microsoft.com/office/powerpoint/2010/main" val="8306778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50032" y="1010855"/>
            <a:ext cx="114300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50032" y="500062"/>
            <a:ext cx="11430000" cy="50899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50032" y="1160859"/>
            <a:ext cx="1143000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50032" y="1010855"/>
            <a:ext cx="114300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50032" y="500062"/>
            <a:ext cx="11430000" cy="50899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50032" y="1160859"/>
            <a:ext cx="571500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/>
              <a:buChar char="•"/>
              <a:defRPr/>
            </a:lvl1pPr>
            <a:lvl2pPr marL="725851" indent="-311079">
              <a:buFont typeface="Lucida Grande"/>
              <a:buChar char="-"/>
              <a:defRPr/>
            </a:lvl2pPr>
            <a:lvl3pPr marL="1088776" indent="-259232">
              <a:buFont typeface="Lucida Grande"/>
              <a:buChar char="-"/>
              <a:defRPr/>
            </a:lvl3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2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81001" y="508991"/>
            <a:ext cx="11430000" cy="508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81001" y="1928813"/>
            <a:ext cx="11430000" cy="429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471397" y="303609"/>
            <a:ext cx="335027" cy="3102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687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28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16074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32149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48223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64297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80372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96446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12521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28595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31255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62511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93767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25023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156279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187535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2187916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250047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281303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16074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32149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48223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64297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80372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96446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12521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28595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Relationship Id="rId3" Type="http://schemas.openxmlformats.org/officeDocument/2006/relationships/image" Target="../media/image14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translation II:</a:t>
            </a:r>
            <a:br>
              <a:rPr lang="en-US" dirty="0" smtClean="0"/>
            </a:br>
            <a:r>
              <a:rPr lang="en-US" dirty="0" smtClean="0"/>
              <a:t>Statistical word-based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comp90042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099" y="669267"/>
            <a:ext cx="2654388" cy="3181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36951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Seek to learn parameters of the model, namely </a:t>
            </a:r>
            <a:r>
              <a:rPr lang="en-US" i="1" dirty="0" smtClean="0"/>
              <a:t>t</a:t>
            </a:r>
          </a:p>
          <a:p>
            <a:pPr lvl="1"/>
            <a:r>
              <a:rPr lang="en-US" dirty="0" smtClean="0"/>
              <a:t>If word alignments are given, this would be easy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i="1" dirty="0" smtClean="0"/>
              <a:t>t</a:t>
            </a:r>
            <a:r>
              <a:rPr lang="en-US" dirty="0" smtClean="0"/>
              <a:t>(house| </a:t>
            </a:r>
            <a:r>
              <a:rPr lang="en-US" dirty="0" err="1" smtClean="0"/>
              <a:t>Haus</a:t>
            </a:r>
            <a:r>
              <a:rPr lang="en-US" dirty="0" smtClean="0"/>
              <a:t>) = c(house, </a:t>
            </a:r>
            <a:r>
              <a:rPr lang="en-US" dirty="0" err="1" smtClean="0"/>
              <a:t>Haus</a:t>
            </a:r>
            <a:r>
              <a:rPr lang="en-US" dirty="0" smtClean="0"/>
              <a:t>) / c(</a:t>
            </a:r>
            <a:r>
              <a:rPr lang="en-US" dirty="0" err="1" smtClean="0"/>
              <a:t>Haus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where c are counts over all aligned word pairs in the corpus</a:t>
            </a:r>
          </a:p>
          <a:p>
            <a:r>
              <a:rPr lang="en-US" dirty="0" smtClean="0"/>
              <a:t>However, word-alignments are rarely available; how to handle?</a:t>
            </a:r>
          </a:p>
          <a:p>
            <a:pPr lvl="1"/>
            <a:r>
              <a:rPr lang="en-US" dirty="0" smtClean="0"/>
              <a:t>if we had a good model, we could use it to guess alignments</a:t>
            </a:r>
          </a:p>
          <a:p>
            <a:pPr lvl="1"/>
            <a:r>
              <a:rPr lang="en-US" dirty="0" smtClean="0"/>
              <a:t>if we had a good guess about the alignments, we could train a model</a:t>
            </a:r>
          </a:p>
          <a:p>
            <a:pPr lvl="1"/>
            <a:r>
              <a:rPr lang="en-US" dirty="0" smtClean="0"/>
              <a:t>a ‘chicken and egg’ problem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Incomplete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4203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Instance of </a:t>
            </a:r>
            <a:r>
              <a:rPr lang="en-US" altLang="en-US" b="1" dirty="0" smtClean="0"/>
              <a:t>“expectation maximization”</a:t>
            </a:r>
            <a:r>
              <a:rPr lang="en-US" altLang="en-US" dirty="0" smtClean="0"/>
              <a:t> (EM) algorithm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make initial guess of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 parameters, e.g., uniform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estimate alignments of each sentence pair in corpus P(A | E, </a:t>
            </a:r>
            <a:r>
              <a:rPr lang="en-US" altLang="en-US" dirty="0"/>
              <a:t>F</a:t>
            </a:r>
            <a:r>
              <a:rPr lang="en-US" altLang="en-US" dirty="0" smtClean="0"/>
              <a:t>)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learn new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 values, using expected (fractional) alignments over corpus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repeat from step 2</a:t>
            </a:r>
          </a:p>
          <a:p>
            <a:r>
              <a:rPr lang="en-US" altLang="en-US" dirty="0" smtClean="0"/>
              <a:t>In each step we are improving the fit of our model to the data</a:t>
            </a:r>
          </a:p>
          <a:p>
            <a:pPr lvl="1"/>
            <a:r>
              <a:rPr lang="en-US" altLang="en-US" dirty="0" smtClean="0"/>
              <a:t>terminate after fixed number of steps, or</a:t>
            </a:r>
          </a:p>
          <a:p>
            <a:pPr lvl="1"/>
            <a:r>
              <a:rPr lang="en-US" altLang="en-US" dirty="0" smtClean="0"/>
              <a:t>if data likelihood, </a:t>
            </a:r>
            <a:r>
              <a:rPr lang="en-US" altLang="en-US" i="1" dirty="0" smtClean="0"/>
              <a:t>P(F|E)</a:t>
            </a:r>
            <a:r>
              <a:rPr lang="en-US" altLang="en-US" dirty="0" smtClean="0"/>
              <a:t>, does not improve</a:t>
            </a:r>
            <a:endParaRPr lang="en-US" altLang="en-US" dirty="0"/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Estimating the MODEL</a:t>
            </a:r>
          </a:p>
        </p:txBody>
      </p:sp>
    </p:spTree>
    <p:extLst>
      <p:ext uri="{BB962C8B-B14F-4D97-AF65-F5344CB8AC3E}">
        <p14:creationId xmlns:p14="http://schemas.microsoft.com/office/powerpoint/2010/main" val="19823328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Need to calculate expected alignments under our model (step 2)</a:t>
            </a:r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Numerator is from </a:t>
            </a:r>
            <a:br>
              <a:rPr lang="en-AU" dirty="0" smtClean="0"/>
            </a:br>
            <a:r>
              <a:rPr lang="en-AU" dirty="0" smtClean="0"/>
              <a:t>before:</a:t>
            </a:r>
          </a:p>
          <a:p>
            <a:r>
              <a:rPr lang="en-AU" dirty="0" smtClean="0"/>
              <a:t>Denominator more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complex: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 for IBM1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371" y="3145885"/>
            <a:ext cx="5119958" cy="10642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198" y="4528792"/>
            <a:ext cx="3651250" cy="7529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198" y="2090638"/>
            <a:ext cx="3651250" cy="83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773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 for IBM1: computing P(</a:t>
            </a:r>
            <a:r>
              <a:rPr lang="en-AU" dirty="0" err="1" smtClean="0"/>
              <a:t>e|F</a:t>
            </a:r>
            <a:r>
              <a:rPr lang="en-AU" dirty="0" smtClean="0"/>
              <a:t>)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609144" y="5036230"/>
            <a:ext cx="1536050" cy="70481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/>
          <p:cNvSpPr txBox="1"/>
          <p:nvPr/>
        </p:nvSpPr>
        <p:spPr>
          <a:xfrm>
            <a:off x="8145194" y="4004269"/>
            <a:ext cx="3648691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Key trick! Can swap order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</a:t>
            </a:r>
            <a:b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</a:br>
            <a:r>
              <a:rPr lang="en-US" sz="2000" dirty="0" smtClean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of sum and product, as </a:t>
            </a:r>
            <a:r>
              <a:rPr lang="en-US" sz="2000" dirty="0" err="1" smtClean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a</a:t>
            </a:r>
            <a:r>
              <a:rPr lang="en-US" sz="2000" baseline="-25000" dirty="0" err="1" smtClean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j</a:t>
            </a:r>
            <a:r>
              <a:rPr lang="en-US" sz="2000" baseline="-25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 </a:t>
            </a:r>
            <a:r>
              <a:rPr lang="en-US" sz="2000" dirty="0" smtClean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only </a:t>
            </a:r>
            <a:br>
              <a:rPr lang="en-US" sz="2000" dirty="0" smtClean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</a:br>
            <a:r>
              <a:rPr lang="en-US" sz="2000" dirty="0" smtClean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used in a single factor.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49" y="1404852"/>
            <a:ext cx="6516720" cy="51988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88668" y="1640838"/>
            <a:ext cx="327102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800" b="1" i="0" u="none" strike="noStrike" cap="none" spc="0" normalizeH="0" baseline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Corrected,</a:t>
            </a:r>
            <a:r>
              <a:rPr kumimoji="0" lang="en-AU" sz="2800" b="1" i="0" u="none" strike="noStrike" cap="none" spc="0" normalizeH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27/4/16</a:t>
            </a:r>
            <a:endParaRPr kumimoji="0" lang="en-AU" sz="2800" b="1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676627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 for IBM1: putting it together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7364348" y="4294208"/>
            <a:ext cx="2594365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Fairly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simple end</a:t>
            </a:r>
            <a:r>
              <a:rPr lang="en-US" sz="2000" dirty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/>
            </a:r>
            <a:br>
              <a:rPr lang="en-US" sz="2000" dirty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</a:br>
            <a:r>
              <a:rPr lang="en-US" sz="2000" dirty="0" smtClean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result &amp;, even better, </a:t>
            </a:r>
            <a:br>
              <a:rPr lang="en-US" sz="2000" dirty="0" smtClean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</a:br>
            <a:r>
              <a:rPr lang="en-US" sz="2000" dirty="0" smtClean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it </a:t>
            </a:r>
            <a:r>
              <a:rPr lang="en-US" sz="2000" b="1" i="1" dirty="0" err="1" smtClean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factorises</a:t>
            </a:r>
            <a:endParaRPr kumimoji="0" lang="en-US" sz="2000" b="1" i="1" u="none" strike="noStrike" cap="none" spc="0" normalizeH="0" dirty="0" smtClean="0">
              <a:ln>
                <a:noFill/>
              </a:ln>
              <a:solidFill>
                <a:srgbClr val="FF0000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08" y="5349735"/>
            <a:ext cx="4433225" cy="10040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697" y="1564468"/>
            <a:ext cx="5632252" cy="3148238"/>
          </a:xfrm>
          <a:prstGeom prst="rect">
            <a:avLst/>
          </a:prstGeom>
        </p:spPr>
      </p:pic>
      <p:sp>
        <p:nvSpPr>
          <p:cNvPr id="15" name="Curved Left Arrow 14"/>
          <p:cNvSpPr/>
          <p:nvPr/>
        </p:nvSpPr>
        <p:spPr>
          <a:xfrm>
            <a:off x="6035040" y="4294208"/>
            <a:ext cx="1121498" cy="1691461"/>
          </a:xfrm>
          <a:prstGeom prst="curvedLef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782245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EM algorithm: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make initial guess of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 parameters, e.g., uniform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err="1" smtClean="0"/>
              <a:t>initialise</a:t>
            </a:r>
            <a:r>
              <a:rPr lang="en-US" altLang="en-US" dirty="0" smtClean="0"/>
              <a:t> counts,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, of translation pairs to 0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for each sentence pair, (E, F)</a:t>
            </a:r>
          </a:p>
          <a:p>
            <a:pPr lvl="2"/>
            <a:r>
              <a:rPr lang="en-US" altLang="en-US" dirty="0" smtClean="0"/>
              <a:t>for each position </a:t>
            </a:r>
            <a:r>
              <a:rPr lang="en-US" altLang="en-US" i="1" dirty="0" smtClean="0"/>
              <a:t>j</a:t>
            </a:r>
            <a:r>
              <a:rPr lang="en-US" altLang="en-US" dirty="0" smtClean="0"/>
              <a:t>, and value of 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j</a:t>
            </a:r>
            <a:r>
              <a:rPr lang="en-US" altLang="en-US" dirty="0"/>
              <a:t> </a:t>
            </a:r>
            <a:r>
              <a:rPr lang="en-US" altLang="en-US" dirty="0" smtClean="0"/>
              <a:t>∈ {</a:t>
            </a:r>
            <a:r>
              <a:rPr lang="en-US" altLang="en-US" dirty="0"/>
              <a:t>0, 1, 2, …, l</a:t>
            </a:r>
            <a:r>
              <a:rPr lang="en-US" altLang="en-US" dirty="0" smtClean="0"/>
              <a:t>}</a:t>
            </a:r>
          </a:p>
          <a:p>
            <a:pPr lvl="3"/>
            <a:r>
              <a:rPr lang="en-US" altLang="en-US" dirty="0" smtClean="0"/>
              <a:t>compute </a:t>
            </a:r>
            <a:r>
              <a:rPr lang="en-US" altLang="en-US" i="1" dirty="0" smtClean="0"/>
              <a:t>P(</a:t>
            </a:r>
            <a:r>
              <a:rPr lang="en-US" altLang="en-US" i="1" dirty="0" err="1" smtClean="0"/>
              <a:t>a</a:t>
            </a:r>
            <a:r>
              <a:rPr lang="en-US" altLang="en-US" i="1" baseline="-25000" dirty="0" err="1" smtClean="0"/>
              <a:t>j</a:t>
            </a:r>
            <a:r>
              <a:rPr lang="en-US" altLang="en-US" i="1" dirty="0" err="1" smtClean="0"/>
              <a:t>|E</a:t>
            </a:r>
            <a:r>
              <a:rPr lang="en-US" altLang="en-US" i="1" dirty="0" smtClean="0"/>
              <a:t>, F)  </a:t>
            </a:r>
            <a:r>
              <a:rPr lang="en-US" altLang="en-US" dirty="0" smtClean="0"/>
              <a:t>i.e.</a:t>
            </a:r>
            <a:r>
              <a:rPr lang="en-US" altLang="en-US" i="1" dirty="0" smtClean="0"/>
              <a:t>,</a:t>
            </a:r>
          </a:p>
          <a:p>
            <a:pPr lvl="3"/>
            <a:r>
              <a:rPr lang="en-US" altLang="en-US" dirty="0" smtClean="0"/>
              <a:t>update fractional counts, c(</a:t>
            </a:r>
            <a:r>
              <a:rPr lang="en-US" altLang="en-US" dirty="0" err="1" smtClean="0"/>
              <a:t>e</a:t>
            </a:r>
            <a:r>
              <a:rPr lang="en-US" altLang="en-US" baseline="-25000" dirty="0" err="1" smtClean="0"/>
              <a:t>j</a:t>
            </a:r>
            <a:r>
              <a:rPr lang="en-US" altLang="en-US" dirty="0"/>
              <a:t>, </a:t>
            </a:r>
            <a:r>
              <a:rPr lang="en-US" altLang="en-US" dirty="0" err="1" smtClean="0"/>
              <a:t>f</a:t>
            </a:r>
            <a:r>
              <a:rPr lang="en-US" altLang="en-US" baseline="-25000" dirty="0" err="1" smtClean="0"/>
              <a:t>aj</a:t>
            </a:r>
            <a:r>
              <a:rPr lang="en-US" altLang="en-US" dirty="0" smtClean="0"/>
              <a:t>) ← </a:t>
            </a:r>
            <a:r>
              <a:rPr lang="en-US" altLang="en-US" dirty="0"/>
              <a:t>c(</a:t>
            </a:r>
            <a:r>
              <a:rPr lang="en-US" altLang="en-US" dirty="0" err="1"/>
              <a:t>e</a:t>
            </a:r>
            <a:r>
              <a:rPr lang="en-US" altLang="en-US" baseline="-25000" dirty="0" err="1"/>
              <a:t>j</a:t>
            </a:r>
            <a:r>
              <a:rPr lang="en-US" altLang="en-US" dirty="0"/>
              <a:t>, 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aj</a:t>
            </a:r>
            <a:r>
              <a:rPr lang="en-US" altLang="en-US" dirty="0"/>
              <a:t>) </a:t>
            </a:r>
            <a:r>
              <a:rPr lang="en-US" altLang="en-US" dirty="0" smtClean="0"/>
              <a:t> + </a:t>
            </a:r>
            <a:r>
              <a:rPr lang="en-US" altLang="en-US" i="1" dirty="0" smtClean="0"/>
              <a:t>P(</a:t>
            </a:r>
            <a:r>
              <a:rPr lang="en-US" altLang="en-US" i="1" dirty="0" err="1" smtClean="0"/>
              <a:t>a</a:t>
            </a:r>
            <a:r>
              <a:rPr lang="en-US" altLang="en-US" i="1" baseline="-25000" dirty="0" err="1" smtClean="0"/>
              <a:t>j</a:t>
            </a:r>
            <a:r>
              <a:rPr lang="en-US" altLang="en-US" i="1" dirty="0" err="1" smtClean="0"/>
              <a:t>|E</a:t>
            </a:r>
            <a:r>
              <a:rPr lang="en-US" altLang="en-US" i="1" dirty="0"/>
              <a:t>, F</a:t>
            </a:r>
            <a:r>
              <a:rPr lang="en-US" altLang="en-US" i="1" dirty="0" smtClean="0"/>
              <a:t>) </a:t>
            </a:r>
            <a:endParaRPr lang="en-US" altLang="en-US" dirty="0" smtClean="0"/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update </a:t>
            </a:r>
            <a:r>
              <a:rPr lang="en-US" altLang="en-US" i="1" dirty="0" smtClean="0"/>
              <a:t>t </a:t>
            </a:r>
            <a:r>
              <a:rPr lang="en-US" altLang="en-US" dirty="0" smtClean="0"/>
              <a:t>with </a:t>
            </a:r>
            <a:r>
              <a:rPr lang="en-US" altLang="en-US" dirty="0" err="1" smtClean="0"/>
              <a:t>normalised</a:t>
            </a:r>
            <a:r>
              <a:rPr lang="en-US" altLang="en-US" dirty="0" smtClean="0"/>
              <a:t> counts, t(</a:t>
            </a:r>
            <a:r>
              <a:rPr lang="en-US" altLang="en-US" dirty="0" err="1" smtClean="0"/>
              <a:t>f|e</a:t>
            </a:r>
            <a:r>
              <a:rPr lang="en-US" altLang="en-US" dirty="0" smtClean="0"/>
              <a:t>) = c(e, f) / c(e)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repeat from step 2</a:t>
            </a:r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 for model1, summary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393" y="4167753"/>
            <a:ext cx="2740175" cy="62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33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See </a:t>
            </a:r>
            <a:r>
              <a:rPr lang="en-AU" dirty="0" err="1" smtClean="0"/>
              <a:t>ipython</a:t>
            </a:r>
            <a:r>
              <a:rPr lang="en-AU" dirty="0" smtClean="0"/>
              <a:t> notebook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 for IBM1 demonstration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940" y="2036874"/>
            <a:ext cx="2796996" cy="44513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245" y="2036874"/>
            <a:ext cx="2636195" cy="429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5807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932" y="1343661"/>
            <a:ext cx="4355017" cy="5220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519300" y="1469269"/>
            <a:ext cx="7428946" cy="5029975"/>
          </a:xfrm>
        </p:spPr>
        <p:txBody>
          <a:bodyPr>
            <a:normAutofit/>
          </a:bodyPr>
          <a:lstStyle/>
          <a:p>
            <a:r>
              <a:rPr lang="en-US" dirty="0" smtClean="0"/>
              <a:t>Simple model and quite naïve</a:t>
            </a:r>
          </a:p>
          <a:p>
            <a:pPr lvl="1"/>
            <a:r>
              <a:rPr lang="en-US" dirty="0" smtClean="0"/>
              <a:t>ignores the positions of words in both strings</a:t>
            </a:r>
          </a:p>
          <a:p>
            <a:pPr lvl="2"/>
            <a:r>
              <a:rPr lang="en-US" dirty="0" smtClean="0"/>
              <a:t>alignments exhibit consistent patterns</a:t>
            </a:r>
          </a:p>
          <a:p>
            <a:r>
              <a:rPr lang="en-US" dirty="0" smtClean="0"/>
              <a:t>More general issues:</a:t>
            </a:r>
          </a:p>
          <a:p>
            <a:pPr lvl="1"/>
            <a:r>
              <a:rPr lang="en-US" dirty="0" smtClean="0"/>
              <a:t>limited to word-based </a:t>
            </a:r>
            <a:r>
              <a:rPr lang="en-US" dirty="0" err="1" smtClean="0"/>
              <a:t>phenonema</a:t>
            </a:r>
            <a:endParaRPr lang="en-US" dirty="0" smtClean="0"/>
          </a:p>
          <a:p>
            <a:pPr lvl="1"/>
            <a:r>
              <a:rPr lang="en-US" dirty="0" smtClean="0"/>
              <a:t>asymmetric, can’t handle 1:many or </a:t>
            </a:r>
            <a:r>
              <a:rPr lang="en-US" dirty="0" err="1" smtClean="0"/>
              <a:t>many:many</a:t>
            </a:r>
            <a:endParaRPr lang="en-US" dirty="0" smtClean="0"/>
          </a:p>
          <a:p>
            <a:pPr lvl="1"/>
            <a:r>
              <a:rPr lang="en-US" dirty="0" smtClean="0"/>
              <a:t>learning from sparse data (solution: using large corpora)</a:t>
            </a:r>
          </a:p>
        </p:txBody>
      </p:sp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Modelling limitations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7441" y="6564210"/>
            <a:ext cx="4571040" cy="3157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52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Figure from Brown, Della Pietra</a:t>
            </a:r>
            <a:r>
              <a:rPr lang="en-US" sz="1452" baseline="30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1452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Mercer, 1993 </a:t>
            </a:r>
          </a:p>
        </p:txBody>
      </p:sp>
    </p:spTree>
    <p:extLst>
      <p:ext uri="{BB962C8B-B14F-4D97-AF65-F5344CB8AC3E}">
        <p14:creationId xmlns:p14="http://schemas.microsoft.com/office/powerpoint/2010/main" val="182232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IBM paper introduced several models of varying complexity</a:t>
            </a:r>
          </a:p>
          <a:p>
            <a:pPr lvl="1"/>
            <a:r>
              <a:rPr lang="en-US" dirty="0" smtClean="0"/>
              <a:t>IBM2: non-uniform alignment probability, p(</a:t>
            </a:r>
            <a:r>
              <a:rPr lang="en-US" dirty="0" err="1" smtClean="0"/>
              <a:t>i|j</a:t>
            </a:r>
            <a:r>
              <a:rPr lang="en-US" dirty="0" smtClean="0"/>
              <a:t>, I, J)</a:t>
            </a:r>
          </a:p>
          <a:p>
            <a:pPr lvl="1"/>
            <a:r>
              <a:rPr lang="en-US" dirty="0" smtClean="0"/>
              <a:t>IBM3: </a:t>
            </a:r>
            <a:r>
              <a:rPr lang="en-US" i="1" dirty="0" smtClean="0"/>
              <a:t>fertility</a:t>
            </a:r>
            <a:r>
              <a:rPr lang="en-US" dirty="0" smtClean="0"/>
              <a:t> for each word in E</a:t>
            </a:r>
          </a:p>
          <a:p>
            <a:pPr lvl="2"/>
            <a:r>
              <a:rPr lang="en-US" dirty="0" smtClean="0"/>
              <a:t>how many words should it translate as in the other language?</a:t>
            </a:r>
            <a:br>
              <a:rPr lang="en-US" dirty="0" smtClean="0"/>
            </a:br>
            <a:r>
              <a:rPr lang="en-US" dirty="0" smtClean="0"/>
              <a:t>(e.g., </a:t>
            </a:r>
            <a:r>
              <a:rPr lang="en-US" i="1" dirty="0" err="1" smtClean="0"/>
              <a:t>ɸ</a:t>
            </a:r>
            <a:r>
              <a:rPr lang="en-US" i="1" dirty="0" smtClean="0"/>
              <a:t>(did)</a:t>
            </a:r>
            <a:r>
              <a:rPr lang="en-US" dirty="0" smtClean="0"/>
              <a:t> </a:t>
            </a:r>
            <a:r>
              <a:rPr lang="en-US" dirty="0"/>
              <a:t>~ </a:t>
            </a:r>
            <a:r>
              <a:rPr lang="en-US" dirty="0" smtClean="0"/>
              <a:t>0, </a:t>
            </a:r>
            <a:r>
              <a:rPr lang="en-US" i="1" dirty="0" err="1" smtClean="0"/>
              <a:t>ɸ</a:t>
            </a:r>
            <a:r>
              <a:rPr lang="en-US" i="1" dirty="0" smtClean="0"/>
              <a:t>(the)</a:t>
            </a:r>
            <a:r>
              <a:rPr lang="en-US" dirty="0" smtClean="0"/>
              <a:t> ~ 1, </a:t>
            </a:r>
            <a:r>
              <a:rPr lang="en-US" i="1" dirty="0" err="1" smtClean="0"/>
              <a:t>ɸ</a:t>
            </a:r>
            <a:r>
              <a:rPr lang="en-US" i="1" dirty="0" smtClean="0"/>
              <a:t>(implemented)</a:t>
            </a:r>
            <a:r>
              <a:rPr lang="en-US" dirty="0" smtClean="0"/>
              <a:t> </a:t>
            </a:r>
            <a:r>
              <a:rPr lang="en-US" dirty="0"/>
              <a:t>~ </a:t>
            </a:r>
            <a:r>
              <a:rPr lang="en-US" dirty="0" smtClean="0"/>
              <a:t>3) </a:t>
            </a:r>
          </a:p>
          <a:p>
            <a:pPr lvl="1"/>
            <a:r>
              <a:rPr lang="en-US" dirty="0" smtClean="0"/>
              <a:t>IBM4,5: includes </a:t>
            </a:r>
            <a:r>
              <a:rPr lang="en-US" i="1" dirty="0" smtClean="0"/>
              <a:t>word clusters </a:t>
            </a:r>
            <a:r>
              <a:rPr lang="en-US" dirty="0" smtClean="0"/>
              <a:t>in distortion model</a:t>
            </a:r>
          </a:p>
          <a:p>
            <a:pPr lvl="2"/>
            <a:r>
              <a:rPr lang="en-US" dirty="0" smtClean="0"/>
              <a:t>to represent consistent syntactic reordering</a:t>
            </a:r>
          </a:p>
          <a:p>
            <a:r>
              <a:rPr lang="en-US" dirty="0" smtClean="0"/>
              <a:t>Vogel’s HMM</a:t>
            </a:r>
          </a:p>
          <a:p>
            <a:pPr lvl="1"/>
            <a:r>
              <a:rPr lang="en-US" dirty="0" smtClean="0"/>
              <a:t>better distortion model </a:t>
            </a:r>
            <a:r>
              <a:rPr lang="en-US" dirty="0" err="1" smtClean="0"/>
              <a:t>favouring</a:t>
            </a:r>
            <a:r>
              <a:rPr lang="en-US" dirty="0" smtClean="0"/>
              <a:t> monotone alignment with small ‘jumps’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alignment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0963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IBM3 generative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051" y="1852351"/>
            <a:ext cx="7646204" cy="44944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7479" y="6154653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latin typeface="Arial" charset="0"/>
                <a:ea typeface="Arial" charset="0"/>
                <a:cs typeface="Arial" charset="0"/>
              </a:rPr>
              <a:t>Fig from Koehn 09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161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based translation models</a:t>
            </a:r>
          </a:p>
          <a:p>
            <a:pPr lvl="1"/>
            <a:r>
              <a:rPr lang="en-US" dirty="0" smtClean="0"/>
              <a:t>IBM model 1</a:t>
            </a:r>
          </a:p>
          <a:p>
            <a:pPr lvl="1"/>
            <a:r>
              <a:rPr lang="en-US" dirty="0" smtClean="0"/>
              <a:t>IBM model 2, 3, 4, 5 &amp; the HMM</a:t>
            </a:r>
          </a:p>
          <a:p>
            <a:r>
              <a:rPr lang="en-US" dirty="0" smtClean="0"/>
              <a:t>Training using the Expectation </a:t>
            </a:r>
            <a:r>
              <a:rPr lang="en-US" dirty="0" err="1" smtClean="0"/>
              <a:t>Maximisation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Symmetrising</a:t>
            </a:r>
            <a:r>
              <a:rPr lang="en-US" dirty="0" smtClean="0"/>
              <a:t>’ word alignments for use in phrase-based SMT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Word alignment in SMT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019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How to better model the alignment prior?</a:t>
            </a:r>
          </a:p>
          <a:p>
            <a:pPr lvl="1"/>
            <a:r>
              <a:rPr lang="en-AU" dirty="0" smtClean="0"/>
              <a:t>IBM 2 &amp; 3 include an explicit term for modelling typical alignment values using table of condition probabilities, </a:t>
            </a:r>
            <a:r>
              <a:rPr lang="en-AU" dirty="0" err="1" smtClean="0"/>
              <a:t>Pr</a:t>
            </a:r>
            <a:r>
              <a:rPr lang="en-AU" dirty="0" smtClean="0"/>
              <a:t>(</a:t>
            </a:r>
            <a:r>
              <a:rPr lang="en-AU" dirty="0" err="1" smtClean="0"/>
              <a:t>a</a:t>
            </a:r>
            <a:r>
              <a:rPr lang="en-AU" baseline="-25000" dirty="0" err="1" smtClean="0"/>
              <a:t>j</a:t>
            </a:r>
            <a:r>
              <a:rPr lang="en-AU" dirty="0" smtClean="0"/>
              <a:t> = </a:t>
            </a:r>
            <a:r>
              <a:rPr lang="en-AU" dirty="0" err="1" smtClean="0"/>
              <a:t>i|j</a:t>
            </a:r>
            <a:r>
              <a:rPr lang="en-AU" dirty="0" smtClean="0"/>
              <a:t>, l, m)</a:t>
            </a:r>
          </a:p>
          <a:p>
            <a:pPr lvl="1"/>
            <a:r>
              <a:rPr lang="en-AU" dirty="0" smtClean="0"/>
              <a:t>suffers for long sentence pairs, where there too little data to estimate</a:t>
            </a:r>
          </a:p>
          <a:p>
            <a:r>
              <a:rPr lang="en-AU" dirty="0" smtClean="0"/>
              <a:t>HMM provides a better solution</a:t>
            </a:r>
          </a:p>
          <a:p>
            <a:pPr lvl="1"/>
            <a:r>
              <a:rPr lang="en-AU" dirty="0" smtClean="0"/>
              <a:t>each alignment </a:t>
            </a:r>
            <a:r>
              <a:rPr lang="en-AU" dirty="0" err="1" smtClean="0"/>
              <a:t>a</a:t>
            </a:r>
            <a:r>
              <a:rPr lang="en-AU" baseline="-25000" dirty="0" err="1" smtClean="0"/>
              <a:t>j</a:t>
            </a:r>
            <a:r>
              <a:rPr lang="en-AU" baseline="-25000" dirty="0" smtClean="0"/>
              <a:t> </a:t>
            </a:r>
            <a:r>
              <a:rPr lang="en-AU" dirty="0" smtClean="0"/>
              <a:t>depends on the previous alignment a</a:t>
            </a:r>
            <a:r>
              <a:rPr lang="en-AU" baseline="-25000" dirty="0" smtClean="0"/>
              <a:t>j-1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hidden </a:t>
            </a:r>
            <a:r>
              <a:rPr lang="en-AU" dirty="0" err="1" smtClean="0"/>
              <a:t>markov</a:t>
            </a:r>
            <a:r>
              <a:rPr lang="en-AU" dirty="0" smtClean="0"/>
              <a:t> models for word alignment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541" y="5318271"/>
            <a:ext cx="7095001" cy="37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4290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Formulated as</a:t>
            </a:r>
          </a:p>
          <a:p>
            <a:endParaRPr lang="en-AU" dirty="0"/>
          </a:p>
          <a:p>
            <a:pPr lvl="1"/>
            <a:r>
              <a:rPr lang="en-AU" dirty="0" smtClean="0"/>
              <a:t>where </a:t>
            </a:r>
            <a:r>
              <a:rPr lang="en-AU" i="1" dirty="0" smtClean="0"/>
              <a:t>P(a</a:t>
            </a:r>
            <a:r>
              <a:rPr lang="en-AU" i="1" baseline="-25000" dirty="0" smtClean="0"/>
              <a:t>1</a:t>
            </a:r>
            <a:r>
              <a:rPr lang="en-AU" i="1" dirty="0" smtClean="0"/>
              <a:t> |a</a:t>
            </a:r>
            <a:r>
              <a:rPr lang="en-AU" i="1" baseline="-25000" dirty="0" smtClean="0"/>
              <a:t>0</a:t>
            </a:r>
            <a:r>
              <a:rPr lang="en-AU" i="1" dirty="0" smtClean="0"/>
              <a:t>, I) </a:t>
            </a:r>
            <a:r>
              <a:rPr lang="en-AU" dirty="0" smtClean="0"/>
              <a:t>is a placeholder for</a:t>
            </a:r>
            <a:r>
              <a:rPr lang="en-AU" i="1" dirty="0" smtClean="0"/>
              <a:t> P(a</a:t>
            </a:r>
            <a:r>
              <a:rPr lang="en-AU" i="1" baseline="-25000" dirty="0" smtClean="0"/>
              <a:t>1</a:t>
            </a:r>
            <a:r>
              <a:rPr lang="en-AU" i="1" dirty="0" smtClean="0"/>
              <a:t> | I)</a:t>
            </a:r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Vogel’s HMM</a:t>
            </a:r>
            <a:endParaRPr lang="en-AU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69" y="3618497"/>
            <a:ext cx="7105349" cy="27119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649" y="1610360"/>
            <a:ext cx="7963712" cy="87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533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</a:t>
            </a:r>
            <a:r>
              <a:rPr lang="en-AU" dirty="0" smtClean="0"/>
              <a:t>mission probability of </a:t>
            </a:r>
            <a:r>
              <a:rPr lang="en-AU" i="1" dirty="0" err="1" smtClean="0"/>
              <a:t>f</a:t>
            </a:r>
            <a:r>
              <a:rPr lang="en-AU" i="1" baseline="-25000" dirty="0" err="1" smtClean="0"/>
              <a:t>j</a:t>
            </a:r>
            <a:r>
              <a:rPr lang="en-AU" dirty="0" smtClean="0"/>
              <a:t> being generating conditioned on </a:t>
            </a:r>
            <a:r>
              <a:rPr lang="en-AU" i="1" dirty="0" err="1" smtClean="0"/>
              <a:t>a</a:t>
            </a:r>
            <a:r>
              <a:rPr lang="en-AU" i="1" baseline="-25000" dirty="0" err="1" smtClean="0"/>
              <a:t>j</a:t>
            </a:r>
            <a:r>
              <a:rPr lang="en-AU" dirty="0" smtClean="0"/>
              <a:t> </a:t>
            </a:r>
            <a:r>
              <a:rPr lang="en-AU" i="1" dirty="0" err="1" smtClean="0"/>
              <a:t>th</a:t>
            </a:r>
            <a:r>
              <a:rPr lang="en-AU" dirty="0" smtClean="0"/>
              <a:t> word in E</a:t>
            </a:r>
          </a:p>
          <a:p>
            <a:pPr lvl="1"/>
            <a:r>
              <a:rPr lang="en-AU" dirty="0" smtClean="0"/>
              <a:t>versus generating from ‘cluster’ </a:t>
            </a:r>
            <a:r>
              <a:rPr lang="en-AU" i="1" dirty="0" err="1" smtClean="0"/>
              <a:t>a</a:t>
            </a:r>
            <a:r>
              <a:rPr lang="en-AU" i="1" baseline="-25000" dirty="0" err="1" smtClean="0"/>
              <a:t>j</a:t>
            </a:r>
            <a:r>
              <a:rPr lang="en-AU" i="1" dirty="0" smtClean="0"/>
              <a:t> </a:t>
            </a:r>
            <a:r>
              <a:rPr lang="en-AU" dirty="0" smtClean="0"/>
              <a:t>in tagging HMM</a:t>
            </a:r>
          </a:p>
          <a:p>
            <a:r>
              <a:rPr lang="en-AU" dirty="0"/>
              <a:t>T</a:t>
            </a:r>
            <a:r>
              <a:rPr lang="en-AU" dirty="0" smtClean="0"/>
              <a:t>ransition probability based on jump distance, </a:t>
            </a:r>
            <a:r>
              <a:rPr lang="en-AU" i="1" dirty="0" err="1" smtClean="0"/>
              <a:t>a</a:t>
            </a:r>
            <a:r>
              <a:rPr lang="en-AU" i="1" baseline="-25000" dirty="0" err="1" smtClean="0"/>
              <a:t>j</a:t>
            </a:r>
            <a:r>
              <a:rPr lang="en-AU" i="1" dirty="0" smtClean="0"/>
              <a:t> – a</a:t>
            </a:r>
            <a:r>
              <a:rPr lang="en-AU" i="1" baseline="-25000" dirty="0" smtClean="0"/>
              <a:t>j-1</a:t>
            </a:r>
          </a:p>
          <a:p>
            <a:pPr lvl="1"/>
            <a:r>
              <a:rPr lang="en-AU" dirty="0" smtClean="0"/>
              <a:t>versus the pair of integer ‘cluster’ identifiers in tagger</a:t>
            </a:r>
          </a:p>
          <a:p>
            <a:r>
              <a:rPr lang="en-AU" dirty="0" smtClean="0"/>
              <a:t>I.e., transition </a:t>
            </a:r>
            <a:r>
              <a:rPr lang="en-AU" dirty="0" err="1" smtClean="0"/>
              <a:t>dist</a:t>
            </a:r>
            <a:endParaRPr lang="en-AU" dirty="0" smtClean="0"/>
          </a:p>
          <a:p>
            <a:endParaRPr lang="en-AU" dirty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HMM for alignment </a:t>
            </a:r>
            <a:r>
              <a:rPr lang="en-AU" dirty="0" err="1" smtClean="0"/>
              <a:t>cf</a:t>
            </a:r>
            <a:r>
              <a:rPr lang="en-AU" dirty="0" smtClean="0"/>
              <a:t> tagging</a:t>
            </a:r>
            <a:endParaRPr lang="en-AU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678" y="4141765"/>
            <a:ext cx="6176596" cy="2357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492" y="4567833"/>
            <a:ext cx="3352995" cy="8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9334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HMM benefits from efficient algorithms for computing expectations</a:t>
            </a:r>
          </a:p>
          <a:p>
            <a:pPr lvl="1"/>
            <a:r>
              <a:rPr lang="en-AU" dirty="0" smtClean="0"/>
              <a:t>the forward-backward algorithm here has O(JI</a:t>
            </a:r>
            <a:r>
              <a:rPr lang="en-AU" baseline="30000" dirty="0" smtClean="0"/>
              <a:t>2</a:t>
            </a:r>
            <a:r>
              <a:rPr lang="en-AU" dirty="0" smtClean="0"/>
              <a:t>) time</a:t>
            </a:r>
            <a:r>
              <a:rPr lang="en-AU" baseline="30000" dirty="0" smtClean="0"/>
              <a:t> </a:t>
            </a:r>
            <a:r>
              <a:rPr lang="en-AU" dirty="0" smtClean="0"/>
              <a:t>complexity (why?)</a:t>
            </a:r>
          </a:p>
          <a:p>
            <a:r>
              <a:rPr lang="en-AU" dirty="0" smtClean="0"/>
              <a:t>Train the model as per IBM1, but alter step 3</a:t>
            </a:r>
          </a:p>
          <a:p>
            <a:pPr lvl="1"/>
            <a:r>
              <a:rPr lang="en-AU" dirty="0" smtClean="0"/>
              <a:t>calculate expectations using Baum-Welch (forward-backward) over the sentence</a:t>
            </a:r>
          </a:p>
          <a:p>
            <a:pPr lvl="1"/>
            <a:r>
              <a:rPr lang="en-AU" dirty="0" smtClean="0"/>
              <a:t>accumulate counts based on expected values of each </a:t>
            </a:r>
            <a:r>
              <a:rPr lang="en-AU" i="1" dirty="0" err="1" smtClean="0"/>
              <a:t>a</a:t>
            </a:r>
            <a:r>
              <a:rPr lang="en-AU" i="1" baseline="-25000" dirty="0" err="1" smtClean="0"/>
              <a:t>j</a:t>
            </a:r>
            <a:r>
              <a:rPr lang="en-AU" i="1" dirty="0" smtClean="0"/>
              <a:t> </a:t>
            </a:r>
            <a:r>
              <a:rPr lang="en-AU" dirty="0" smtClean="0"/>
              <a:t>as before</a:t>
            </a:r>
            <a:endParaRPr lang="en-AU" i="1" baseline="-25000" dirty="0" smtClean="0"/>
          </a:p>
          <a:p>
            <a:pPr lvl="1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Training the HMM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66635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0662" y="1469269"/>
            <a:ext cx="5862045" cy="5029975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IBM1-5 proposed for training SMT system, but no longer used this way</a:t>
            </a:r>
          </a:p>
          <a:p>
            <a:pPr lvl="1"/>
            <a:r>
              <a:rPr lang="en-AU" dirty="0" smtClean="0"/>
              <a:t>infer word alignment for extracting larger phrase-based or grammar rules</a:t>
            </a:r>
          </a:p>
          <a:p>
            <a:r>
              <a:rPr lang="en-AU" dirty="0" smtClean="0"/>
              <a:t>Best to consolidate alignments F → E and E → F</a:t>
            </a:r>
          </a:p>
          <a:p>
            <a:pPr lvl="1"/>
            <a:r>
              <a:rPr lang="en-AU" dirty="0" smtClean="0"/>
              <a:t>take the </a:t>
            </a:r>
            <a:r>
              <a:rPr lang="en-AU" i="1" dirty="0" smtClean="0"/>
              <a:t>intersection</a:t>
            </a:r>
            <a:r>
              <a:rPr lang="en-AU" dirty="0" smtClean="0"/>
              <a:t> -- models agree</a:t>
            </a:r>
          </a:p>
          <a:p>
            <a:pPr lvl="1"/>
            <a:r>
              <a:rPr lang="en-AU" dirty="0" smtClean="0"/>
              <a:t>add some entries from the </a:t>
            </a:r>
            <a:r>
              <a:rPr lang="en-AU" i="1" dirty="0" smtClean="0"/>
              <a:t>union</a:t>
            </a:r>
            <a:endParaRPr lang="en-AU" dirty="0" smtClean="0"/>
          </a:p>
          <a:p>
            <a:pPr lvl="1"/>
            <a:r>
              <a:rPr lang="en-AU" dirty="0" smtClean="0"/>
              <a:t>range of heuristics in play here!</a:t>
            </a:r>
          </a:p>
          <a:p>
            <a:r>
              <a:rPr lang="en-AU" dirty="0" smtClean="0"/>
              <a:t>Why is this needed?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Extracting word alignments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924" y="1469269"/>
            <a:ext cx="5905229" cy="52474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89217" y="6314578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latin typeface="Arial" charset="0"/>
                <a:ea typeface="Arial" charset="0"/>
                <a:cs typeface="Arial" charset="0"/>
              </a:rPr>
              <a:t>Fig from Koehn09</a:t>
            </a:r>
            <a:endParaRPr lang="en-AU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62492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01204" y="1469269"/>
            <a:ext cx="6648095" cy="5029975"/>
          </a:xfrm>
        </p:spPr>
        <p:txBody>
          <a:bodyPr>
            <a:normAutofit/>
          </a:bodyPr>
          <a:lstStyle/>
          <a:p>
            <a:r>
              <a:rPr lang="en-AU" dirty="0" smtClean="0"/>
              <a:t>Extract all phrase pairs that are consistent with the alignment</a:t>
            </a:r>
          </a:p>
          <a:p>
            <a:r>
              <a:rPr lang="en-AU" dirty="0" smtClean="0"/>
              <a:t>Consistency defined as </a:t>
            </a:r>
          </a:p>
          <a:p>
            <a:pPr lvl="1">
              <a:spcBef>
                <a:spcPts val="1369"/>
              </a:spcBef>
            </a:pPr>
            <a:r>
              <a:rPr lang="en-AU" sz="2000" dirty="0" smtClean="0"/>
              <a:t>all words in the phrase pair are not aligned to words outside the phrase pair</a:t>
            </a:r>
          </a:p>
          <a:p>
            <a:pPr lvl="1">
              <a:spcBef>
                <a:spcPts val="1369"/>
              </a:spcBef>
            </a:pPr>
            <a:r>
              <a:rPr lang="en-AU" sz="2000" dirty="0" smtClean="0"/>
              <a:t>at least one alignment within the phrase pair</a:t>
            </a:r>
          </a:p>
          <a:p>
            <a:endParaRPr lang="is-I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Extracting phrases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377915" y="6129912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latin typeface="Arial" charset="0"/>
                <a:ea typeface="Arial" charset="0"/>
                <a:cs typeface="Arial" charset="0"/>
              </a:rPr>
              <a:t>Fig from Koehn09</a:t>
            </a:r>
            <a:endParaRPr lang="en-AU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53" y="1469269"/>
            <a:ext cx="4867538" cy="44451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55135" y="4421778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ts val="169"/>
              </a:spcBef>
            </a:pPr>
            <a:r>
              <a:rPr lang="en-AU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Michael; </a:t>
            </a:r>
            <a:r>
              <a:rPr lang="en-AU" dirty="0" err="1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michael</a:t>
            </a:r>
            <a:endParaRPr lang="en-AU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ts val="169"/>
              </a:spcBef>
            </a:pPr>
            <a:r>
              <a:rPr lang="en-AU" dirty="0" err="1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michael</a:t>
            </a:r>
            <a:r>
              <a:rPr lang="en-AU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assumes; </a:t>
            </a:r>
            <a:r>
              <a:rPr lang="en-AU" dirty="0" err="1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michael</a:t>
            </a:r>
            <a:r>
              <a:rPr lang="en-AU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AU" dirty="0" err="1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geht</a:t>
            </a:r>
            <a:r>
              <a:rPr lang="en-AU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AU" dirty="0" err="1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davon</a:t>
            </a:r>
            <a:r>
              <a:rPr lang="en-AU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AU" dirty="0" err="1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aus</a:t>
            </a:r>
            <a:endParaRPr lang="en-AU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ts val="169"/>
              </a:spcBef>
            </a:pPr>
            <a:r>
              <a:rPr lang="en-AU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assumes; </a:t>
            </a:r>
            <a:r>
              <a:rPr lang="en-AU" dirty="0" err="1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geht</a:t>
            </a:r>
            <a:r>
              <a:rPr lang="en-AU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AU" dirty="0" err="1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davon</a:t>
            </a:r>
            <a:r>
              <a:rPr lang="en-AU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AU" dirty="0" err="1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aus</a:t>
            </a:r>
            <a:endParaRPr lang="en-AU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ts val="169"/>
              </a:spcBef>
            </a:pPr>
            <a:r>
              <a:rPr lang="en-AU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assumes that; </a:t>
            </a:r>
            <a:r>
              <a:rPr lang="en-AU" dirty="0" err="1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geht</a:t>
            </a:r>
            <a:r>
              <a:rPr lang="en-AU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AU" dirty="0" err="1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davon</a:t>
            </a:r>
            <a:r>
              <a:rPr lang="en-AU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AU" dirty="0" err="1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aus</a:t>
            </a:r>
            <a:r>
              <a:rPr lang="en-AU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, </a:t>
            </a:r>
            <a:r>
              <a:rPr lang="en-AU" dirty="0" err="1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dass</a:t>
            </a:r>
            <a:endParaRPr lang="en-AU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ts val="169"/>
              </a:spcBef>
            </a:pPr>
            <a:r>
              <a:rPr lang="en-AU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that he; </a:t>
            </a:r>
            <a:r>
              <a:rPr lang="en-AU" dirty="0" err="1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dass</a:t>
            </a:r>
            <a:r>
              <a:rPr lang="en-AU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AU" dirty="0" err="1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er</a:t>
            </a:r>
            <a:endParaRPr lang="en-AU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ts val="169"/>
              </a:spcBef>
            </a:pPr>
            <a:r>
              <a:rPr lang="en-AU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will stay in the house; </a:t>
            </a:r>
            <a:r>
              <a:rPr lang="en-AU" dirty="0" err="1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im</a:t>
            </a:r>
            <a:r>
              <a:rPr lang="en-AU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AU" dirty="0" err="1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haus</a:t>
            </a:r>
            <a:r>
              <a:rPr lang="en-AU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AU" dirty="0" err="1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bleibt</a:t>
            </a:r>
            <a:endParaRPr lang="en-AU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ts val="169"/>
              </a:spcBef>
            </a:pPr>
            <a:r>
              <a:rPr lang="is-I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…</a:t>
            </a:r>
            <a:endParaRPr lang="en-AU" sz="1600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99038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IBM1, a word based statistical model of translation</a:t>
            </a:r>
          </a:p>
          <a:p>
            <a:pPr lvl="1"/>
            <a:r>
              <a:rPr lang="en-AU" dirty="0" smtClean="0"/>
              <a:t>EM training method</a:t>
            </a:r>
          </a:p>
          <a:p>
            <a:r>
              <a:rPr lang="en-AU" dirty="0" smtClean="0"/>
              <a:t>Now used widely in learning complex phrase- and grammar-based models to define the space of translation rules learned from </a:t>
            </a:r>
            <a:r>
              <a:rPr lang="en-AU" dirty="0" err="1" smtClean="0"/>
              <a:t>bitexts</a:t>
            </a:r>
            <a:endParaRPr lang="en-AU" dirty="0" smtClean="0"/>
          </a:p>
          <a:p>
            <a:r>
              <a:rPr lang="en-AU" dirty="0" smtClean="0"/>
              <a:t>Reading:</a:t>
            </a:r>
          </a:p>
          <a:p>
            <a:pPr lvl="1"/>
            <a:r>
              <a:rPr lang="en-AU" dirty="0" smtClean="0"/>
              <a:t>JM #25, 25.4-25.6 (optional 25.11 for IBM3)</a:t>
            </a:r>
            <a:endParaRPr lang="en-AU" dirty="0"/>
          </a:p>
          <a:p>
            <a:pPr lvl="1"/>
            <a:r>
              <a:rPr lang="en-AU" dirty="0" smtClean="0"/>
              <a:t>(optional) Koehn09 #4, 4.1-4.3 (more detailed treatment)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337245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Statistical machine translation learns translations from data</a:t>
            </a:r>
          </a:p>
          <a:p>
            <a:pPr lvl="1"/>
            <a:r>
              <a:rPr lang="en-AU" dirty="0" smtClean="0"/>
              <a:t>primarily from </a:t>
            </a:r>
            <a:r>
              <a:rPr lang="en-AU" dirty="0" err="1" smtClean="0"/>
              <a:t>bitexts</a:t>
            </a:r>
            <a:r>
              <a:rPr lang="en-AU" dirty="0" smtClean="0"/>
              <a:t>, using sentences and their translations</a:t>
            </a:r>
          </a:p>
          <a:p>
            <a:pPr lvl="1"/>
            <a:r>
              <a:rPr lang="en-AU" dirty="0" smtClean="0"/>
              <a:t>key questions are:</a:t>
            </a:r>
          </a:p>
          <a:p>
            <a:pPr lvl="2"/>
            <a:r>
              <a:rPr lang="en-AU" dirty="0" smtClean="0"/>
              <a:t>how to formulate process of translation?</a:t>
            </a:r>
          </a:p>
          <a:p>
            <a:pPr lvl="2"/>
            <a:r>
              <a:rPr lang="en-AU" dirty="0" smtClean="0"/>
              <a:t>how can we learn without explicit word-level instruction?</a:t>
            </a:r>
          </a:p>
          <a:p>
            <a:pPr lvl="2"/>
            <a:r>
              <a:rPr lang="en-AU" dirty="0" smtClean="0"/>
              <a:t>how can we use this to produce new translations?</a:t>
            </a:r>
          </a:p>
          <a:p>
            <a:r>
              <a:rPr lang="en-AU" dirty="0" smtClean="0"/>
              <a:t>Seek to describe translation using a formal </a:t>
            </a:r>
            <a:r>
              <a:rPr lang="en-AU" b="1" i="1" dirty="0" smtClean="0"/>
              <a:t>probabilistic model</a:t>
            </a:r>
            <a:r>
              <a:rPr lang="en-AU" dirty="0" smtClean="0"/>
              <a:t>, and perform </a:t>
            </a:r>
            <a:r>
              <a:rPr lang="en-AU" b="1" i="1" dirty="0" smtClean="0"/>
              <a:t>maximum likelihood estimation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word based models of translation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608251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Consider sentences and their translations: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Not always word for word translation, nor do they have the same word order:</a:t>
            </a:r>
          </a:p>
          <a:p>
            <a:pPr lvl="1"/>
            <a:r>
              <a:rPr lang="en-AU" dirty="0" smtClean="0"/>
              <a:t>inserted and dropped words</a:t>
            </a:r>
          </a:p>
          <a:p>
            <a:pPr lvl="1"/>
            <a:r>
              <a:rPr lang="en-AU" dirty="0" smtClean="0"/>
              <a:t>rearrangement of word order, aka ‘</a:t>
            </a:r>
            <a:r>
              <a:rPr lang="en-AU" b="1" dirty="0" smtClean="0"/>
              <a:t>re-ordering</a:t>
            </a:r>
            <a:r>
              <a:rPr lang="en-AU" dirty="0" smtClean="0"/>
              <a:t>’</a:t>
            </a:r>
          </a:p>
          <a:p>
            <a:pPr lvl="1"/>
            <a:r>
              <a:rPr lang="en-AU" dirty="0" smtClean="0"/>
              <a:t>some word/s translate as several words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Alignment in translation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885518" y="1905895"/>
            <a:ext cx="9581745" cy="276075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800100" lvl="1" indent="-342900">
              <a:spcAft>
                <a:spcPts val="1200"/>
              </a:spcAft>
              <a:buFont typeface="Arial" charset="0"/>
              <a:buChar char="•"/>
            </a:pP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das </a:t>
            </a:r>
            <a:r>
              <a:rPr lang="en-AU" sz="2000" i="1" dirty="0" err="1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Haus</a:t>
            </a:r>
            <a:r>
              <a:rPr lang="en-AU" sz="2000" i="1" dirty="0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ist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klein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/>
            </a:r>
            <a:b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</a:br>
            <a:r>
              <a:rPr lang="en-AU" sz="2000" dirty="0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the </a:t>
            </a:r>
            <a:r>
              <a:rPr lang="en-AU" sz="2000" dirty="0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house 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is </a:t>
            </a:r>
            <a:r>
              <a:rPr lang="en-AU" sz="2000" dirty="0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small</a:t>
            </a:r>
          </a:p>
          <a:p>
            <a:pPr marL="800100" lvl="1" indent="-342900">
              <a:spcAft>
                <a:spcPts val="1200"/>
              </a:spcAft>
              <a:buFont typeface="Arial" charset="0"/>
              <a:buChar char="•"/>
            </a:pPr>
            <a:r>
              <a:rPr lang="en-AU" sz="2000" i="1" dirty="0" err="1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klein</a:t>
            </a:r>
            <a:r>
              <a:rPr lang="en-AU" sz="2000" i="1" dirty="0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ist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das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Haus</a:t>
            </a:r>
            <a:r>
              <a:rPr lang="en-AU" sz="2000" dirty="0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/>
            </a:r>
            <a:br>
              <a:rPr lang="en-AU" sz="2000" dirty="0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</a:br>
            <a:r>
              <a:rPr lang="en-AU" sz="2000" dirty="0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the house is small</a:t>
            </a:r>
            <a:endParaRPr lang="en-AU" sz="2000" i="1" dirty="0" smtClean="0">
              <a:solidFill>
                <a:schemeClr val="accent3">
                  <a:lumMod val="50000"/>
                </a:schemeClr>
              </a:solidFill>
              <a:latin typeface="Century Schoolbook" panose="02040604050505020304" pitchFamily="18" charset="0"/>
              <a:ea typeface="Century Schoolbook" panose="02040604050505020304" pitchFamily="18" charset="0"/>
              <a:cs typeface="Century Schoolbook" panose="02040604050505020304" pitchFamily="18" charset="0"/>
              <a:sym typeface="Avenir Next Medium"/>
            </a:endParaRPr>
          </a:p>
          <a:p>
            <a:pPr marL="800100" lvl="1" indent="-342900">
              <a:spcAft>
                <a:spcPts val="1200"/>
              </a:spcAft>
              <a:buFont typeface="Arial" charset="0"/>
              <a:buChar char="•"/>
            </a:pPr>
            <a:r>
              <a:rPr lang="en-AU" sz="2000" i="1" dirty="0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das </a:t>
            </a:r>
            <a:r>
              <a:rPr lang="en-AU" sz="2000" i="1" dirty="0" err="1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Haus</a:t>
            </a:r>
            <a:r>
              <a:rPr lang="en-AU" sz="2000" i="1" dirty="0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i="1" dirty="0" err="1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ist</a:t>
            </a:r>
            <a:r>
              <a:rPr lang="en-AU" sz="2000" i="1" dirty="0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i="1" dirty="0" err="1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klitzeklein</a:t>
            </a:r>
            <a:r>
              <a:rPr lang="en-AU" sz="2000" i="1" dirty="0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/>
            </a:r>
            <a:br>
              <a:rPr lang="en-AU" sz="2000" i="1" dirty="0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</a:br>
            <a:r>
              <a:rPr lang="en-AU" sz="2000" dirty="0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the house is very small</a:t>
            </a:r>
            <a:br>
              <a:rPr lang="en-AU" sz="2000" dirty="0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</a:br>
            <a:endParaRPr lang="en-AU" sz="2000" dirty="0" smtClean="0">
              <a:solidFill>
                <a:schemeClr val="accent3">
                  <a:lumMod val="50000"/>
                </a:schemeClr>
              </a:solidFill>
              <a:latin typeface="Century Schoolbook" panose="02040604050505020304" pitchFamily="18" charset="0"/>
              <a:ea typeface="Century Schoolbook" panose="02040604050505020304" pitchFamily="18" charset="0"/>
              <a:cs typeface="Century Schoolbook" panose="02040604050505020304" pitchFamily="18" charset="0"/>
              <a:sym typeface="Avenir Next Medium"/>
            </a:endParaRPr>
          </a:p>
          <a:p>
            <a:pPr marL="800100" lvl="1" indent="-342900">
              <a:spcAft>
                <a:spcPts val="1200"/>
              </a:spcAft>
              <a:buFont typeface="Arial" charset="0"/>
              <a:buChar char="•"/>
            </a:pPr>
            <a:r>
              <a:rPr lang="en-AU" sz="2000" i="1" dirty="0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das </a:t>
            </a:r>
            <a:r>
              <a:rPr lang="en-AU" sz="2000" i="1" dirty="0" err="1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Haus</a:t>
            </a:r>
            <a:r>
              <a:rPr lang="en-AU" sz="2000" i="1" dirty="0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i="1" dirty="0" err="1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ist</a:t>
            </a:r>
            <a:r>
              <a:rPr lang="en-AU" sz="2000" i="1" dirty="0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ja </a:t>
            </a:r>
            <a:r>
              <a:rPr lang="en-AU" sz="2000" i="1" dirty="0" err="1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klein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/>
            </a:r>
            <a:b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</a:br>
            <a:r>
              <a:rPr lang="en-AU" sz="2000" dirty="0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the house is small</a:t>
            </a:r>
          </a:p>
          <a:p>
            <a:pPr marL="800100" lvl="1" indent="-342900">
              <a:spcAft>
                <a:spcPts val="1200"/>
              </a:spcAft>
              <a:buFont typeface="Arial" charset="0"/>
              <a:buChar char="•"/>
            </a:pPr>
            <a:r>
              <a:rPr lang="en-AU" sz="2000" dirty="0" err="1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ich</a:t>
            </a:r>
            <a:r>
              <a:rPr lang="en-AU" sz="2000" dirty="0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dirty="0" err="1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gehe</a:t>
            </a:r>
            <a:r>
              <a:rPr lang="en-AU" sz="2000" dirty="0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ja </a:t>
            </a:r>
            <a:r>
              <a:rPr lang="en-AU" sz="2000" dirty="0" err="1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nicht</a:t>
            </a:r>
            <a:r>
              <a:rPr lang="en-AU" sz="2000" dirty="0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dirty="0" err="1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zum</a:t>
            </a:r>
            <a:r>
              <a:rPr lang="en-AU" sz="2000" dirty="0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dirty="0" err="1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haus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/>
            </a:r>
            <a:b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</a:br>
            <a:r>
              <a:rPr lang="en-AU" sz="2000" dirty="0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I do not go to the house</a:t>
            </a:r>
            <a:br>
              <a:rPr lang="en-AU" sz="2000" dirty="0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</a:br>
            <a:endParaRPr lang="en-AU" sz="2000" dirty="0">
              <a:solidFill>
                <a:schemeClr val="accent3">
                  <a:lumMod val="50000"/>
                </a:schemeClr>
              </a:solidFill>
              <a:latin typeface="Century Schoolbook" panose="02040604050505020304" pitchFamily="18" charset="0"/>
              <a:ea typeface="Century Schoolbook" panose="02040604050505020304" pitchFamily="18" charset="0"/>
              <a:cs typeface="Century Schoolbook" panose="02040604050505020304" pitchFamily="18" charset="0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6143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E = e</a:t>
            </a:r>
            <a:r>
              <a:rPr lang="en-US" baseline="-25000" dirty="0" smtClean="0"/>
              <a:t>1</a:t>
            </a:r>
            <a:r>
              <a:rPr lang="en-US" dirty="0" smtClean="0"/>
              <a:t> ...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J</a:t>
            </a:r>
            <a:r>
              <a:rPr lang="en-US" dirty="0" smtClean="0"/>
              <a:t> = 	</a:t>
            </a:r>
            <a:r>
              <a:rPr lang="en-US" i="1" dirty="0" smtClean="0"/>
              <a:t>And the program has been implemented</a:t>
            </a:r>
            <a:br>
              <a:rPr lang="en-US" i="1" dirty="0" smtClean="0"/>
            </a:br>
            <a:r>
              <a:rPr lang="en-US" dirty="0" smtClean="0"/>
              <a:t>    F = f</a:t>
            </a:r>
            <a:r>
              <a:rPr lang="en-US" baseline="-25000" dirty="0" smtClean="0"/>
              <a:t>1</a:t>
            </a:r>
            <a:r>
              <a:rPr lang="en-US" dirty="0" smtClean="0"/>
              <a:t> ... </a:t>
            </a:r>
            <a:r>
              <a:rPr lang="en-US" dirty="0" err="1" smtClean="0"/>
              <a:t>f</a:t>
            </a:r>
            <a:r>
              <a:rPr lang="en-US" baseline="-25000" dirty="0" err="1"/>
              <a:t>I</a:t>
            </a:r>
            <a:r>
              <a:rPr lang="en-US" dirty="0" smtClean="0"/>
              <a:t>  </a:t>
            </a:r>
            <a:r>
              <a:rPr lang="en-US" i="1" dirty="0" smtClean="0"/>
              <a:t>= 		Le </a:t>
            </a:r>
            <a:r>
              <a:rPr lang="en-US" i="1" dirty="0" err="1" smtClean="0"/>
              <a:t>programme</a:t>
            </a:r>
            <a:r>
              <a:rPr lang="en-US" i="1" dirty="0" smtClean="0"/>
              <a:t> a </a:t>
            </a:r>
            <a:r>
              <a:rPr lang="en-US" i="1" dirty="0" err="1" smtClean="0"/>
              <a:t>ete</a:t>
            </a:r>
            <a:r>
              <a:rPr lang="en-US" i="1" dirty="0" smtClean="0"/>
              <a:t> </a:t>
            </a:r>
            <a:r>
              <a:rPr lang="en-US" i="1" dirty="0" err="1" smtClean="0"/>
              <a:t>mis</a:t>
            </a:r>
            <a:r>
              <a:rPr lang="en-US" i="1" dirty="0" smtClean="0"/>
              <a:t> en application</a:t>
            </a:r>
            <a:br>
              <a:rPr lang="en-US" i="1" dirty="0" smtClean="0"/>
            </a:br>
            <a:r>
              <a:rPr lang="en-US" dirty="0" smtClean="0"/>
              <a:t>    A = a</a:t>
            </a:r>
            <a:r>
              <a:rPr lang="en-US" baseline="-25000" dirty="0" smtClean="0"/>
              <a:t>1</a:t>
            </a:r>
            <a:r>
              <a:rPr lang="en-US" dirty="0" smtClean="0"/>
              <a:t> ...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= 	2, 3, 4, 5, 6, 6, 6</a:t>
            </a:r>
          </a:p>
        </p:txBody>
      </p:sp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Representing Alignment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447" y="3753715"/>
            <a:ext cx="7408357" cy="230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27853" y="6116222"/>
            <a:ext cx="6859441" cy="3436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633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Figure from Brown, Della </a:t>
            </a:r>
            <a:r>
              <a:rPr lang="en-US" sz="1633" dirty="0" err="1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Pietra</a:t>
            </a:r>
            <a:r>
              <a:rPr lang="en-US" sz="1633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Della </a:t>
            </a:r>
            <a:r>
              <a:rPr lang="en-US" sz="1633" dirty="0" err="1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Pietra</a:t>
            </a:r>
            <a:r>
              <a:rPr lang="en-US" sz="1633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633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Mercer, 1993 </a:t>
            </a:r>
          </a:p>
        </p:txBody>
      </p:sp>
    </p:spTree>
    <p:extLst>
      <p:ext uri="{BB962C8B-B14F-4D97-AF65-F5344CB8AC3E}">
        <p14:creationId xmlns:p14="http://schemas.microsoft.com/office/powerpoint/2010/main" val="779068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Consider translating in the other direction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endParaRPr lang="en-AU" dirty="0"/>
          </a:p>
          <a:p>
            <a:r>
              <a:rPr lang="en-AU" dirty="0" smtClean="0"/>
              <a:t>What are the alignment values?</a:t>
            </a:r>
          </a:p>
          <a:p>
            <a:pPr lvl="1"/>
            <a:r>
              <a:rPr lang="en-AU" i="1" dirty="0" smtClean="0"/>
              <a:t>a=0</a:t>
            </a:r>
            <a:r>
              <a:rPr lang="en-AU" dirty="0" smtClean="0"/>
              <a:t> denotes an unaligned word (also called </a:t>
            </a:r>
            <a:r>
              <a:rPr lang="en-AU" b="1" i="1" dirty="0" smtClean="0"/>
              <a:t>NULL</a:t>
            </a:r>
            <a:r>
              <a:rPr lang="en-AU" dirty="0" smtClean="0"/>
              <a:t>)</a:t>
            </a:r>
            <a:endParaRPr lang="en-AU" dirty="0"/>
          </a:p>
          <a:p>
            <a:pPr lvl="1"/>
            <a:r>
              <a:rPr lang="en-AU" dirty="0" smtClean="0"/>
              <a:t>this approach to alignment imposes modelling limitations &amp; asymmetry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Cautionary note</a:t>
            </a:r>
            <a:endParaRPr lang="en-A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993" y="2181530"/>
            <a:ext cx="6407693" cy="199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11352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Formulate probabilistic model of translation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 smtClean="0"/>
              <a:t>where</a:t>
            </a:r>
            <a:endParaRPr lang="en-AU" dirty="0"/>
          </a:p>
          <a:p>
            <a:pPr lvl="1"/>
            <a:r>
              <a:rPr lang="en-AU" i="1" dirty="0" smtClean="0"/>
              <a:t>t(</a:t>
            </a:r>
            <a:r>
              <a:rPr lang="en-AU" i="1" dirty="0" err="1" smtClean="0"/>
              <a:t>e|f</a:t>
            </a:r>
            <a:r>
              <a:rPr lang="en-AU" i="1" dirty="0" smtClean="0"/>
              <a:t>) </a:t>
            </a:r>
            <a:r>
              <a:rPr lang="en-AU" dirty="0" smtClean="0"/>
              <a:t>are translation probabilities, aka ‘T-table’</a:t>
            </a:r>
          </a:p>
          <a:p>
            <a:pPr lvl="1"/>
            <a:r>
              <a:rPr lang="en-AU" dirty="0" smtClean="0"/>
              <a:t>alignment links each word and its translation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IBM1: A word based model of translation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588" y="2326054"/>
            <a:ext cx="45212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6180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Where does the leading factor come from?</a:t>
            </a:r>
          </a:p>
          <a:p>
            <a:pPr lvl="1"/>
            <a:r>
              <a:rPr lang="en-AU" dirty="0" smtClean="0"/>
              <a:t>𝜖 </a:t>
            </a:r>
            <a:r>
              <a:rPr lang="en-AU" dirty="0"/>
              <a:t>is a small constant </a:t>
            </a:r>
            <a:r>
              <a:rPr lang="en-AU" dirty="0" smtClean="0"/>
              <a:t>reflecting the choice of length J</a:t>
            </a:r>
            <a:endParaRPr lang="en-AU" dirty="0"/>
          </a:p>
          <a:p>
            <a:pPr lvl="1"/>
            <a:r>
              <a:rPr lang="en-AU" dirty="0" smtClean="0"/>
              <a:t>1/(I+1) reflects the alignment probability, using uniform distribution over</a:t>
            </a:r>
          </a:p>
          <a:p>
            <a:pPr lvl="2"/>
            <a:r>
              <a:rPr lang="en-AU" dirty="0" smtClean="0"/>
              <a:t>aligning with any of the </a:t>
            </a:r>
            <a:r>
              <a:rPr lang="en-AU" i="1" dirty="0"/>
              <a:t>I</a:t>
            </a:r>
            <a:r>
              <a:rPr lang="en-AU" dirty="0" smtClean="0"/>
              <a:t> words in </a:t>
            </a:r>
            <a:r>
              <a:rPr lang="en-AU" i="1" dirty="0" smtClean="0"/>
              <a:t>E</a:t>
            </a:r>
            <a:r>
              <a:rPr lang="en-AU" dirty="0" smtClean="0"/>
              <a:t> </a:t>
            </a:r>
          </a:p>
          <a:p>
            <a:pPr lvl="2"/>
            <a:r>
              <a:rPr lang="en-AU" dirty="0" smtClean="0"/>
              <a:t>aligning to the NULL position (</a:t>
            </a:r>
            <a:r>
              <a:rPr lang="en-AU" i="1" dirty="0" err="1" smtClean="0"/>
              <a:t>i</a:t>
            </a:r>
            <a:r>
              <a:rPr lang="en-AU" i="1" dirty="0" smtClean="0"/>
              <a:t>=0</a:t>
            </a:r>
            <a:r>
              <a:rPr lang="en-AU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IBM1: A word based model of translation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588" y="1833683"/>
            <a:ext cx="5119958" cy="106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4097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IBM1 </a:t>
            </a:r>
            <a:r>
              <a:rPr lang="en-AU" b="1" i="1" dirty="0" smtClean="0">
                <a:solidFill>
                  <a:srgbClr val="FF0000"/>
                </a:solidFill>
              </a:rPr>
              <a:t>DIRECTION reversed</a:t>
            </a:r>
            <a:endParaRPr lang="en-AU" b="1" i="1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9153" y="1488122"/>
            <a:ext cx="11430000" cy="5029975"/>
          </a:xfrm>
        </p:spPr>
        <p:txBody>
          <a:bodyPr/>
          <a:lstStyle/>
          <a:p>
            <a:r>
              <a:rPr lang="en-AU" dirty="0" smtClean="0"/>
              <a:t>Given translation table, evaluate the probability of the aligned sentence pair</a:t>
            </a: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77" y="2178653"/>
            <a:ext cx="4911699" cy="186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378" y="2370478"/>
            <a:ext cx="2222779" cy="148185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7479" y="6154653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latin typeface="Arial" charset="0"/>
                <a:ea typeface="Arial" charset="0"/>
                <a:cs typeface="Arial" charset="0"/>
              </a:rPr>
              <a:t>Fig from Koehn 09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789" y="4505996"/>
            <a:ext cx="8786704" cy="102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75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STA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WSTA" id="{1D0F0A31-2B3C-3F4E-8217-8F125B7BFE8F}" vid="{D6BCC5D8-E78A-C343-8187-12B6B1363B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WSTA</Template>
  <TotalTime>287</TotalTime>
  <Words>1603</Words>
  <Application>Microsoft Macintosh PowerPoint</Application>
  <PresentationFormat>Widescreen</PresentationFormat>
  <Paragraphs>210</Paragraphs>
  <Slides>26</Slides>
  <Notes>16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 Narrow</vt:lpstr>
      <vt:lpstr>Avenir Next</vt:lpstr>
      <vt:lpstr>Avenir Next Medium</vt:lpstr>
      <vt:lpstr>Calibri</vt:lpstr>
      <vt:lpstr>Century Schoolbook</vt:lpstr>
      <vt:lpstr>DIN Alternate</vt:lpstr>
      <vt:lpstr>DIN Condensed</vt:lpstr>
      <vt:lpstr>Helvetica</vt:lpstr>
      <vt:lpstr>Lucida Grande</vt:lpstr>
      <vt:lpstr>Arial</vt:lpstr>
      <vt:lpstr>WSTA</vt:lpstr>
      <vt:lpstr>Machine translation II: Statistical word-based models</vt:lpstr>
      <vt:lpstr>overview: Word alignment in SMT</vt:lpstr>
      <vt:lpstr>word based models of translation</vt:lpstr>
      <vt:lpstr>Alignment in translation</vt:lpstr>
      <vt:lpstr>Representing Alignment</vt:lpstr>
      <vt:lpstr>Cautionary note</vt:lpstr>
      <vt:lpstr>IBM1: A word based model of translation</vt:lpstr>
      <vt:lpstr>IBM1: A word based model of translation</vt:lpstr>
      <vt:lpstr>Example IBM1 DIRECTION reversed</vt:lpstr>
      <vt:lpstr>Incomplete data</vt:lpstr>
      <vt:lpstr>Estimating the MODEL</vt:lpstr>
      <vt:lpstr>EM for IBM1</vt:lpstr>
      <vt:lpstr>EM for IBM1: computing P(e|F)</vt:lpstr>
      <vt:lpstr>EM for IBM1: putting it together</vt:lpstr>
      <vt:lpstr>EM for model1, summary</vt:lpstr>
      <vt:lpstr>EM for IBM1 demonstration</vt:lpstr>
      <vt:lpstr>Modelling limitations</vt:lpstr>
      <vt:lpstr>other alignment models</vt:lpstr>
      <vt:lpstr>IBM3 generative process</vt:lpstr>
      <vt:lpstr>hidden markov models for word alignment</vt:lpstr>
      <vt:lpstr>Vogel’s HMM</vt:lpstr>
      <vt:lpstr>HMM for alignment cf tagging</vt:lpstr>
      <vt:lpstr>Training the HMM</vt:lpstr>
      <vt:lpstr>Extracting word alignments</vt:lpstr>
      <vt:lpstr>Extracting phrases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translation II</dc:title>
  <dc:creator>Trevor Anthony Cohn</dc:creator>
  <cp:lastModifiedBy>Trevor Anthony Cohn</cp:lastModifiedBy>
  <cp:revision>138</cp:revision>
  <dcterms:created xsi:type="dcterms:W3CDTF">2016-04-18T06:26:05Z</dcterms:created>
  <dcterms:modified xsi:type="dcterms:W3CDTF">2016-04-27T03:52:49Z</dcterms:modified>
</cp:coreProperties>
</file>