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8" r:id="rId4"/>
    <p:sldId id="259" r:id="rId5"/>
    <p:sldId id="260" r:id="rId6"/>
    <p:sldId id="261" r:id="rId7"/>
    <p:sldId id="257" r:id="rId8"/>
    <p:sldId id="264" r:id="rId9"/>
    <p:sldId id="265" r:id="rId10"/>
    <p:sldId id="266" r:id="rId11"/>
    <p:sldId id="267" r:id="rId12"/>
    <p:sldId id="263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8" autoAdjust="0"/>
    <p:restoredTop sz="94674" autoAdjust="0"/>
  </p:normalViewPr>
  <p:slideViewPr>
    <p:cSldViewPr>
      <p:cViewPr varScale="1">
        <p:scale>
          <a:sx n="87" d="100"/>
          <a:sy n="87" d="100"/>
        </p:scale>
        <p:origin x="1352" y="20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9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youtube.com/watch?v=FC3IryWr4c8" TargetMode="External"/><Relationship Id="rId3" Type="http://schemas.openxmlformats.org/officeDocument/2006/relationships/hyperlink" Target="https://www.youtube.com/watch?v=lI-M7O_bR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 smtClean="0">
                <a:solidFill>
                  <a:schemeClr val="accent1">
                    <a:lumMod val="75000"/>
                  </a:schemeClr>
                </a:solidFill>
              </a:rPr>
              <a:t>Subject Overview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8329" y="4172631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1 a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616" y="695896"/>
            <a:ext cx="5638941" cy="39648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Python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Making extensive use of python</a:t>
            </a:r>
          </a:p>
          <a:p>
            <a:pPr lvl="1"/>
            <a:r>
              <a:rPr lang="en-AU" dirty="0" smtClean="0"/>
              <a:t>workshops feature programming challenges</a:t>
            </a:r>
          </a:p>
          <a:p>
            <a:pPr lvl="1"/>
            <a:r>
              <a:rPr lang="en-AU" dirty="0" smtClean="0"/>
              <a:t>provided as </a:t>
            </a:r>
            <a:r>
              <a:rPr lang="en-AU" dirty="0"/>
              <a:t>interactive ‘notebooks’ for </a:t>
            </a:r>
            <a:r>
              <a:rPr lang="en-AU" dirty="0" smtClean="0"/>
              <a:t>workshops</a:t>
            </a:r>
          </a:p>
          <a:p>
            <a:pPr lvl="1"/>
            <a:r>
              <a:rPr lang="en-AU" dirty="0" smtClean="0"/>
              <a:t>homework and project in python</a:t>
            </a:r>
          </a:p>
          <a:p>
            <a:r>
              <a:rPr lang="en-AU" dirty="0" smtClean="0"/>
              <a:t>Using several great python libraries</a:t>
            </a:r>
          </a:p>
          <a:p>
            <a:pPr lvl="1"/>
            <a:r>
              <a:rPr lang="en-AU" dirty="0" smtClean="0"/>
              <a:t>NLTK (text processing)</a:t>
            </a:r>
          </a:p>
          <a:p>
            <a:pPr lvl="1"/>
            <a:r>
              <a:rPr lang="en-AU" dirty="0" err="1" smtClean="0"/>
              <a:t>Numpy</a:t>
            </a:r>
            <a:r>
              <a:rPr lang="en-AU" dirty="0" smtClean="0"/>
              <a:t>, </a:t>
            </a:r>
            <a:r>
              <a:rPr lang="en-AU" dirty="0" err="1" smtClean="0"/>
              <a:t>Scipy</a:t>
            </a:r>
            <a:r>
              <a:rPr lang="en-AU" dirty="0" smtClean="0"/>
              <a:t>, </a:t>
            </a:r>
            <a:r>
              <a:rPr lang="en-AU" dirty="0" err="1" smtClean="0"/>
              <a:t>Matplotlib</a:t>
            </a:r>
            <a:r>
              <a:rPr lang="en-AU" dirty="0" smtClean="0"/>
              <a:t> (maths, plotting)</a:t>
            </a:r>
            <a:endParaRPr lang="en-AU" dirty="0"/>
          </a:p>
          <a:p>
            <a:pPr lvl="1"/>
            <a:r>
              <a:rPr lang="en-AU" dirty="0" err="1" smtClean="0"/>
              <a:t>Scikit</a:t>
            </a:r>
            <a:r>
              <a:rPr lang="en-AU" dirty="0" smtClean="0"/>
              <a:t>-Learn (machine learning tools)</a:t>
            </a:r>
          </a:p>
        </p:txBody>
      </p:sp>
    </p:spTree>
    <p:extLst>
      <p:ext uri="{BB962C8B-B14F-4D97-AF65-F5344CB8AC3E}">
        <p14:creationId xmlns:p14="http://schemas.microsoft.com/office/powerpoint/2010/main" val="16122214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Python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Python ‘</a:t>
            </a:r>
            <a:r>
              <a:rPr lang="en-AU" i="1" dirty="0"/>
              <a:t>Canopy EPD</a:t>
            </a:r>
            <a:r>
              <a:rPr lang="en-AU" dirty="0"/>
              <a:t>’ installed on workshop machines</a:t>
            </a:r>
          </a:p>
          <a:p>
            <a:pPr lvl="1"/>
            <a:r>
              <a:rPr lang="en-AU" dirty="0" smtClean="0"/>
              <a:t>Can use this at home (free download, but register with your </a:t>
            </a:r>
            <a:r>
              <a:rPr lang="en-AU" dirty="0" err="1" smtClean="0"/>
              <a:t>unimelb</a:t>
            </a:r>
            <a:r>
              <a:rPr lang="en-AU" dirty="0" smtClean="0"/>
              <a:t> email)</a:t>
            </a:r>
          </a:p>
          <a:p>
            <a:pPr lvl="1"/>
            <a:r>
              <a:rPr lang="en-AU" dirty="0"/>
              <a:t>B</a:t>
            </a:r>
            <a:r>
              <a:rPr lang="en-AU" dirty="0" smtClean="0"/>
              <a:t>ased on Python 2.7</a:t>
            </a:r>
            <a:endParaRPr lang="en-AU" dirty="0"/>
          </a:p>
          <a:p>
            <a:r>
              <a:rPr lang="en-AU" dirty="0" smtClean="0"/>
              <a:t>New to Python?</a:t>
            </a:r>
          </a:p>
          <a:p>
            <a:pPr lvl="1"/>
            <a:r>
              <a:rPr lang="en-AU" dirty="0" smtClean="0"/>
              <a:t>Expected to pick this up during the subject, on your own time</a:t>
            </a:r>
          </a:p>
          <a:p>
            <a:r>
              <a:rPr lang="en-AU" dirty="0" smtClean="0"/>
              <a:t>Introductory Python session </a:t>
            </a:r>
            <a:r>
              <a:rPr lang="en-AU" b="1" dirty="0" smtClean="0">
                <a:solidFill>
                  <a:srgbClr val="FF0000"/>
                </a:solidFill>
              </a:rPr>
              <a:t>this week</a:t>
            </a:r>
          </a:p>
          <a:p>
            <a:pPr lvl="1"/>
            <a:r>
              <a:rPr lang="en-US" dirty="0" smtClean="0"/>
              <a:t>Fri 2:15pm-3:15pm</a:t>
            </a:r>
            <a:r>
              <a:rPr lang="en-US" dirty="0"/>
              <a:t>		Alice Hoy </a:t>
            </a:r>
            <a:r>
              <a:rPr lang="en-US" dirty="0" smtClean="0"/>
              <a:t>236</a:t>
            </a:r>
            <a:br>
              <a:rPr lang="en-US" dirty="0" smtClean="0"/>
            </a:br>
            <a:r>
              <a:rPr lang="en-US" dirty="0" smtClean="0"/>
              <a:t>Run by Jeremy, covering Python programming fundamentals.</a:t>
            </a:r>
            <a:endParaRPr lang="en-US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594786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process text?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Masses of information ‘trapped’ in unstructured text</a:t>
            </a:r>
          </a:p>
          <a:p>
            <a:pPr lvl="1"/>
            <a:r>
              <a:rPr lang="en-AU" dirty="0" smtClean="0"/>
              <a:t>How can we find this information? </a:t>
            </a:r>
          </a:p>
          <a:p>
            <a:pPr lvl="1"/>
            <a:r>
              <a:rPr lang="en-AU" dirty="0" smtClean="0"/>
              <a:t>Let computers automatically reason over this data?</a:t>
            </a:r>
          </a:p>
          <a:p>
            <a:pPr lvl="1"/>
            <a:r>
              <a:rPr lang="en-AU" dirty="0" smtClean="0"/>
              <a:t>First need to understand the structure, find important elements and relations, </a:t>
            </a:r>
            <a:r>
              <a:rPr lang="en-AU" dirty="0" err="1" smtClean="0"/>
              <a:t>etc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Over 1000s of languages....</a:t>
            </a:r>
          </a:p>
          <a:p>
            <a:r>
              <a:rPr lang="en-AU" dirty="0" smtClean="0"/>
              <a:t>Challenges</a:t>
            </a:r>
          </a:p>
          <a:p>
            <a:pPr lvl="1"/>
            <a:r>
              <a:rPr lang="en-AU" dirty="0" smtClean="0"/>
              <a:t>Search, displaying results</a:t>
            </a:r>
          </a:p>
          <a:p>
            <a:pPr lvl="1"/>
            <a:r>
              <a:rPr lang="en-AU" dirty="0" smtClean="0"/>
              <a:t>Information extraction</a:t>
            </a:r>
          </a:p>
          <a:p>
            <a:pPr lvl="1"/>
            <a:r>
              <a:rPr lang="en-AU" dirty="0" smtClean="0"/>
              <a:t>Translation</a:t>
            </a:r>
          </a:p>
          <a:p>
            <a:pPr lvl="1"/>
            <a:r>
              <a:rPr lang="en-AU" dirty="0" smtClean="0"/>
              <a:t>Question answering</a:t>
            </a:r>
          </a:p>
          <a:p>
            <a:pPr lvl="1"/>
            <a:r>
              <a:rPr lang="is-IS" dirty="0" smtClean="0"/>
              <a:t>…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6462767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Motivating application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IBM ‘Watson’ system for Question Answering</a:t>
            </a:r>
          </a:p>
          <a:p>
            <a:pPr lvl="1"/>
            <a:r>
              <a:rPr lang="en-AU" dirty="0" smtClean="0"/>
              <a:t>QA over large text collections </a:t>
            </a:r>
          </a:p>
          <a:p>
            <a:pPr lvl="2"/>
            <a:r>
              <a:rPr lang="en-AU" dirty="0" smtClean="0"/>
              <a:t>Incorporating speech recognition, speech synthesis and more</a:t>
            </a:r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www.youtube.com/watch?v=FC3IryWr4c8</a:t>
            </a:r>
            <a:endParaRPr lang="en-AU" dirty="0" smtClean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www.youtube.com/watch?v=lI-M7O_bRNg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(from 3:30-4:30)</a:t>
            </a:r>
          </a:p>
          <a:p>
            <a:r>
              <a:rPr lang="en-AU" dirty="0" smtClean="0"/>
              <a:t>Research behind Watson is </a:t>
            </a:r>
            <a:r>
              <a:rPr lang="en-AU" i="1" dirty="0" smtClean="0"/>
              <a:t>not</a:t>
            </a:r>
            <a:r>
              <a:rPr lang="en-AU" dirty="0" smtClean="0"/>
              <a:t> revolutionary</a:t>
            </a:r>
          </a:p>
          <a:p>
            <a:pPr lvl="1"/>
            <a:r>
              <a:rPr lang="en-AU" dirty="0" smtClean="0"/>
              <a:t>But this is a transformative result in the history of AI</a:t>
            </a:r>
          </a:p>
          <a:p>
            <a:pPr lvl="1"/>
            <a:r>
              <a:rPr lang="en-AU" dirty="0" smtClean="0"/>
              <a:t>Combines cutting-edge text processing components with large text collections and high performance computing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51874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Course overview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T</a:t>
            </a:r>
            <a:r>
              <a:rPr lang="en-AU" b="1" dirty="0" smtClean="0"/>
              <a:t>ext processing</a:t>
            </a:r>
          </a:p>
          <a:p>
            <a:r>
              <a:rPr lang="en-AU" dirty="0" smtClean="0"/>
              <a:t>Machine learning from words and documents</a:t>
            </a:r>
          </a:p>
          <a:p>
            <a:r>
              <a:rPr lang="en-AU" dirty="0" smtClean="0"/>
              <a:t>Structure prediction, words as sequences and trees</a:t>
            </a:r>
          </a:p>
          <a:p>
            <a:pPr marL="0" indent="0">
              <a:buNone/>
            </a:pPr>
            <a:r>
              <a:rPr lang="en-AU" b="1" dirty="0" smtClean="0"/>
              <a:t>Search</a:t>
            </a:r>
          </a:p>
          <a:p>
            <a:r>
              <a:rPr lang="en-AU" dirty="0" smtClean="0"/>
              <a:t>Efficient information retrieval</a:t>
            </a:r>
          </a:p>
          <a:p>
            <a:r>
              <a:rPr lang="en-AU" dirty="0" smtClean="0"/>
              <a:t>Exploiting the structure of the web </a:t>
            </a:r>
          </a:p>
          <a:p>
            <a:pPr marL="0" indent="0">
              <a:buNone/>
            </a:pPr>
            <a:r>
              <a:rPr lang="en-AU" b="1" dirty="0" smtClean="0"/>
              <a:t>End tasks</a:t>
            </a:r>
          </a:p>
          <a:p>
            <a:r>
              <a:rPr lang="en-AU" dirty="0" smtClean="0"/>
              <a:t>Translation, information extraction, 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58373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Prerequisites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COMP90049 / COMP30018 “Knowledge Technologies”</a:t>
            </a:r>
          </a:p>
          <a:p>
            <a:r>
              <a:rPr lang="en-AU" dirty="0" smtClean="0"/>
              <a:t>Some Python programming experience</a:t>
            </a:r>
          </a:p>
          <a:p>
            <a:r>
              <a:rPr lang="en-AU" dirty="0" smtClean="0"/>
              <a:t>No knowledge of linguistics or advanced mathematics is assumed</a:t>
            </a:r>
          </a:p>
          <a:p>
            <a:r>
              <a:rPr lang="en-AU" dirty="0" smtClean="0"/>
              <a:t>Caveats</a:t>
            </a:r>
            <a:r>
              <a:rPr lang="en-AU" dirty="0"/>
              <a:t> </a:t>
            </a:r>
            <a:r>
              <a:rPr lang="mr-IN" dirty="0" smtClean="0"/>
              <a:t>–</a:t>
            </a:r>
            <a:r>
              <a:rPr lang="en-AU" dirty="0" smtClean="0"/>
              <a:t> Not “vanilla” computer science</a:t>
            </a:r>
          </a:p>
          <a:p>
            <a:pPr lvl="1"/>
            <a:r>
              <a:rPr lang="en-AU" dirty="0" smtClean="0"/>
              <a:t>Involves some basic linguistics, e.g., syntax and morphology</a:t>
            </a:r>
          </a:p>
          <a:p>
            <a:pPr lvl="1"/>
            <a:r>
              <a:rPr lang="en-AU" dirty="0" smtClean="0"/>
              <a:t>Requires some maths, e.g., algebra, derivatives, linear algebra, dynamic programming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804803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Expectations and outcomes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Expectations </a:t>
            </a:r>
            <a:endParaRPr lang="en-US" dirty="0"/>
          </a:p>
          <a:p>
            <a:pPr lvl="1"/>
            <a:r>
              <a:rPr lang="en-US" dirty="0"/>
              <a:t>develop Python </a:t>
            </a:r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keep </a:t>
            </a:r>
            <a:r>
              <a:rPr lang="en-US" dirty="0"/>
              <a:t>up with readings </a:t>
            </a:r>
            <a:endParaRPr lang="en-US" dirty="0" smtClean="0"/>
          </a:p>
          <a:p>
            <a:pPr lvl="1"/>
            <a:r>
              <a:rPr lang="en-US" dirty="0" smtClean="0"/>
              <a:t>classroom </a:t>
            </a:r>
            <a:r>
              <a:rPr lang="en-US" dirty="0"/>
              <a:t>participation </a:t>
            </a:r>
          </a:p>
          <a:p>
            <a:r>
              <a:rPr lang="en-US" dirty="0"/>
              <a:t>Outcomes </a:t>
            </a:r>
          </a:p>
          <a:p>
            <a:pPr lvl="1"/>
            <a:r>
              <a:rPr lang="en-US" dirty="0"/>
              <a:t>Practical familiarity with range of text analysis technologies </a:t>
            </a:r>
            <a:endParaRPr lang="en-US" dirty="0" smtClean="0"/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of theoretical models underlying these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Competence </a:t>
            </a:r>
            <a:r>
              <a:rPr lang="en-US" dirty="0"/>
              <a:t>in reading research </a:t>
            </a:r>
            <a:r>
              <a:rPr lang="en-US" dirty="0" smtClean="0"/>
              <a:t>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48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Assessment: </a:t>
            </a:r>
            <a:r>
              <a:rPr lang="en-US" dirty="0"/>
              <a:t>Assignments and Exam </a:t>
            </a:r>
            <a:br>
              <a:rPr lang="en-US" dirty="0"/>
            </a:b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623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Homework (20% total = 4 × 5% each)</a:t>
            </a:r>
          </a:p>
          <a:p>
            <a:pPr lvl="1"/>
            <a:r>
              <a:rPr lang="en-US" dirty="0" smtClean="0"/>
              <a:t>Small activities building on workshop</a:t>
            </a:r>
          </a:p>
          <a:p>
            <a:pPr lvl="1"/>
            <a:r>
              <a:rPr lang="en-US" dirty="0" smtClean="0"/>
              <a:t>Released every 2-3 weeks, due the following week</a:t>
            </a:r>
          </a:p>
          <a:p>
            <a:r>
              <a:rPr lang="en-US" dirty="0" smtClean="0"/>
              <a:t>Project (30</a:t>
            </a:r>
            <a:r>
              <a:rPr lang="en-US" dirty="0"/>
              <a:t>% total) </a:t>
            </a:r>
            <a:endParaRPr lang="en-US" dirty="0" smtClean="0"/>
          </a:p>
          <a:p>
            <a:pPr lvl="1"/>
            <a:r>
              <a:rPr lang="en-US" dirty="0" smtClean="0"/>
              <a:t>Individual </a:t>
            </a:r>
            <a:r>
              <a:rPr lang="en-US" dirty="0"/>
              <a:t>work </a:t>
            </a:r>
            <a:endParaRPr lang="en-US" dirty="0" smtClean="0"/>
          </a:p>
          <a:p>
            <a:pPr lvl="1"/>
            <a:r>
              <a:rPr lang="en-US" dirty="0" smtClean="0"/>
              <a:t>Released before Easter break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/>
              <a:t>d</a:t>
            </a:r>
            <a:r>
              <a:rPr lang="en-US" dirty="0" smtClean="0"/>
              <a:t>ue near end of semester</a:t>
            </a:r>
          </a:p>
          <a:p>
            <a:r>
              <a:rPr lang="en-US" dirty="0" smtClean="0"/>
              <a:t>Exam </a:t>
            </a:r>
            <a:r>
              <a:rPr lang="en-US" dirty="0"/>
              <a:t>(50%) </a:t>
            </a:r>
            <a:endParaRPr lang="en-US" dirty="0" smtClean="0"/>
          </a:p>
          <a:p>
            <a:pPr lvl="1"/>
            <a:r>
              <a:rPr lang="en-US" dirty="0" smtClean="0"/>
              <a:t>two hour, closed </a:t>
            </a:r>
            <a:r>
              <a:rPr lang="en-US" dirty="0"/>
              <a:t>book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overs </a:t>
            </a:r>
            <a:r>
              <a:rPr lang="en-US" dirty="0"/>
              <a:t>content from lectures, </a:t>
            </a:r>
            <a:r>
              <a:rPr lang="en-US" dirty="0" smtClean="0"/>
              <a:t>workshop </a:t>
            </a:r>
            <a:r>
              <a:rPr lang="en-US" b="1" dirty="0" smtClean="0"/>
              <a:t>and </a:t>
            </a:r>
            <a:r>
              <a:rPr lang="en-US" b="1" dirty="0"/>
              <a:t>prescribed reading </a:t>
            </a: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  <a:effectLst/>
              </a:rPr>
              <a:t>Hurdle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&gt;50% exam, and &gt;50% on homework + project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8415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Teaching Staff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62566"/>
            <a:ext cx="12192000" cy="7796858"/>
          </a:xfrm>
        </p:spPr>
        <p:txBody>
          <a:bodyPr/>
          <a:lstStyle/>
          <a:p>
            <a:r>
              <a:rPr lang="en-US" dirty="0" smtClean="0"/>
              <a:t>Lecturers </a:t>
            </a:r>
          </a:p>
          <a:p>
            <a:pPr lvl="1"/>
            <a:r>
              <a:rPr lang="en-US" dirty="0" smtClean="0"/>
              <a:t>Julian Brooke			Trevor Cohn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Teaching </a:t>
            </a:r>
            <a:r>
              <a:rPr lang="en-US" dirty="0" smtClean="0"/>
              <a:t>Assistants					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08" y="6486865"/>
            <a:ext cx="1728192" cy="2643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9133"/>
          <a:stretch/>
        </p:blipFill>
        <p:spPr>
          <a:xfrm>
            <a:off x="2397944" y="3173384"/>
            <a:ext cx="2808312" cy="23876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336" y="3173384"/>
            <a:ext cx="2296440" cy="2482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757" y="6331699"/>
            <a:ext cx="1675909" cy="25631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5182" y="7100538"/>
            <a:ext cx="20227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Jeremy</a:t>
            </a:r>
            <a:br>
              <a:rPr lang="en-US" sz="2800" dirty="0" smtClean="0"/>
            </a:br>
            <a:r>
              <a:rPr lang="en-US" sz="2800" dirty="0" smtClean="0"/>
              <a:t>Nicholson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733441" y="7136222"/>
            <a:ext cx="13853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Karl </a:t>
            </a:r>
            <a:br>
              <a:rPr lang="en-US" sz="2800" dirty="0" smtClean="0"/>
            </a:br>
            <a:r>
              <a:rPr lang="en-US" sz="2800" dirty="0" err="1" smtClean="0"/>
              <a:t>Grieser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8575151" y="7100538"/>
            <a:ext cx="10198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Yuan</a:t>
            </a:r>
            <a:br>
              <a:rPr lang="en-US" sz="2800" dirty="0" smtClean="0"/>
            </a:br>
            <a:r>
              <a:rPr lang="en-US" sz="2800" dirty="0" smtClean="0"/>
              <a:t>Li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3723" y="6331699"/>
            <a:ext cx="1836321" cy="26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18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Course overview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b="1" dirty="0" smtClean="0"/>
              <a:t>Introduction to text processing</a:t>
            </a:r>
          </a:p>
          <a:p>
            <a:r>
              <a:rPr lang="en-AU" dirty="0" smtClean="0"/>
              <a:t>Text classification, word meaning and document representations</a:t>
            </a:r>
            <a:endParaRPr lang="en-AU" dirty="0"/>
          </a:p>
          <a:p>
            <a:pPr marL="0" indent="0">
              <a:buNone/>
            </a:pPr>
            <a:r>
              <a:rPr lang="en-AU" b="1" dirty="0" smtClean="0"/>
              <a:t>Structure learning</a:t>
            </a:r>
          </a:p>
          <a:p>
            <a:r>
              <a:rPr lang="en-AU" dirty="0" smtClean="0"/>
              <a:t>Sequence tagging, n-gram language modelling, parsing &amp; translation</a:t>
            </a:r>
          </a:p>
          <a:p>
            <a:pPr marL="0" indent="0">
              <a:buNone/>
            </a:pPr>
            <a:r>
              <a:rPr lang="en-AU" b="1" dirty="0" smtClean="0"/>
              <a:t>Information Retrieval</a:t>
            </a:r>
          </a:p>
          <a:p>
            <a:r>
              <a:rPr lang="en-AU" dirty="0" smtClean="0"/>
              <a:t>Vector space model, efficient indexing, query expansion and using the web as a graph</a:t>
            </a:r>
          </a:p>
          <a:p>
            <a:pPr marL="0" indent="0">
              <a:buNone/>
            </a:pPr>
            <a:r>
              <a:rPr lang="en-AU" b="1" dirty="0" smtClean="0"/>
              <a:t>Larger tasks in Text Analysis</a:t>
            </a:r>
          </a:p>
          <a:p>
            <a:r>
              <a:rPr lang="en-AU" dirty="0" smtClean="0"/>
              <a:t>Information extraction, 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2439395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Recommended </a:t>
            </a:r>
            <a:r>
              <a:rPr lang="en-US" dirty="0" smtClean="0"/>
              <a:t>Texts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 mixture of texts</a:t>
            </a:r>
          </a:p>
          <a:p>
            <a:pPr lvl="1"/>
            <a:r>
              <a:rPr lang="en-US" i="1" dirty="0"/>
              <a:t>Daniel </a:t>
            </a:r>
            <a:r>
              <a:rPr lang="en-US" i="1" dirty="0" err="1"/>
              <a:t>Jurafsky</a:t>
            </a:r>
            <a:r>
              <a:rPr lang="en-US" i="1" dirty="0"/>
              <a:t> and James H. Martin</a:t>
            </a:r>
            <a:r>
              <a:rPr lang="en-US" dirty="0"/>
              <a:t>, Speech and Language </a:t>
            </a:r>
            <a:r>
              <a:rPr lang="en-US" sz="3600" dirty="0" smtClean="0"/>
              <a:t>Processing</a:t>
            </a:r>
            <a:r>
              <a:rPr lang="en-US" sz="3600" dirty="0"/>
              <a:t>, </a:t>
            </a:r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&amp; 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 eds., </a:t>
            </a:r>
            <a:r>
              <a:rPr lang="en-US" sz="3600" dirty="0"/>
              <a:t>Prentice Hall. </a:t>
            </a:r>
            <a:r>
              <a:rPr lang="en-US" sz="3600" dirty="0" smtClean="0"/>
              <a:t>2009 (out of print) &amp; 2016 draft (</a:t>
            </a:r>
            <a:r>
              <a:rPr lang="en-US" sz="3600" u="sng" dirty="0" smtClean="0"/>
              <a:t>free online</a:t>
            </a:r>
            <a:r>
              <a:rPr lang="en-US" sz="3600" dirty="0" smtClean="0"/>
              <a:t>). </a:t>
            </a:r>
            <a:endParaRPr lang="en-US" dirty="0"/>
          </a:p>
          <a:p>
            <a:pPr lvl="1"/>
            <a:r>
              <a:rPr lang="en-US" i="1" dirty="0"/>
              <a:t>Christopher D. Manning, </a:t>
            </a:r>
            <a:r>
              <a:rPr lang="en-US" i="1" dirty="0" err="1"/>
              <a:t>Prabhakar</a:t>
            </a:r>
            <a:r>
              <a:rPr lang="en-US" i="1" dirty="0"/>
              <a:t> </a:t>
            </a:r>
            <a:r>
              <a:rPr lang="en-US" i="1" dirty="0" err="1"/>
              <a:t>Raghavan</a:t>
            </a:r>
            <a:r>
              <a:rPr lang="en-US" i="1" dirty="0"/>
              <a:t> and </a:t>
            </a:r>
            <a:r>
              <a:rPr lang="en-US" i="1" dirty="0" err="1"/>
              <a:t>Hinrich</a:t>
            </a:r>
            <a:r>
              <a:rPr lang="en-US" i="1" dirty="0"/>
              <a:t> </a:t>
            </a:r>
            <a:r>
              <a:rPr lang="en-US" i="1" dirty="0" err="1"/>
              <a:t>Schtze</a:t>
            </a:r>
            <a:r>
              <a:rPr lang="en-US" dirty="0"/>
              <a:t>, Introduction to Information Retrieval, Cambridge University Press. 2008. $</a:t>
            </a:r>
            <a:r>
              <a:rPr lang="en-US" dirty="0" smtClean="0"/>
              <a:t>105 (</a:t>
            </a:r>
            <a:r>
              <a:rPr lang="en-US" u="sng" dirty="0" smtClean="0"/>
              <a:t>free online</a:t>
            </a:r>
            <a:r>
              <a:rPr lang="en-US" dirty="0" smtClean="0"/>
              <a:t>)</a:t>
            </a:r>
          </a:p>
          <a:p>
            <a:r>
              <a:rPr lang="en-US" dirty="0" smtClean="0">
                <a:effectLst/>
              </a:rPr>
              <a:t>Recommended for learning python:</a:t>
            </a:r>
          </a:p>
          <a:p>
            <a:pPr lvl="1"/>
            <a:r>
              <a:rPr lang="en-US" i="1" dirty="0"/>
              <a:t>Steven Bird, Ewan Klein and Edward </a:t>
            </a:r>
            <a:r>
              <a:rPr lang="en-US" i="1" dirty="0" err="1"/>
              <a:t>Loper</a:t>
            </a:r>
            <a:r>
              <a:rPr lang="en-US" dirty="0"/>
              <a:t>, Natural Language Processing with Python, O’Reilly, 2009. </a:t>
            </a:r>
            <a:r>
              <a:rPr lang="en-US" dirty="0" smtClean="0"/>
              <a:t>(</a:t>
            </a:r>
            <a:r>
              <a:rPr lang="en-US" u="sng" dirty="0" smtClean="0"/>
              <a:t>free online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Reading links or PDFs will be posted to LMS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52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Contact hours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Lectures</a:t>
            </a:r>
          </a:p>
          <a:p>
            <a:pPr lvl="1"/>
            <a:r>
              <a:rPr lang="en-US" dirty="0" smtClean="0"/>
              <a:t>Tue 11-12pm 		</a:t>
            </a:r>
            <a:r>
              <a:rPr lang="en-US" dirty="0"/>
              <a:t>FBE-G06 (</a:t>
            </a:r>
            <a:r>
              <a:rPr lang="en-US" dirty="0" err="1"/>
              <a:t>Prest</a:t>
            </a:r>
            <a:r>
              <a:rPr lang="en-US" dirty="0"/>
              <a:t> Theatre)</a:t>
            </a:r>
            <a:endParaRPr lang="en-US" dirty="0" smtClean="0"/>
          </a:p>
          <a:p>
            <a:pPr lvl="1"/>
            <a:r>
              <a:rPr lang="en-US" dirty="0" smtClean="0"/>
              <a:t>Wed 2:15-3:15pm Chemistry-189 </a:t>
            </a:r>
            <a:r>
              <a:rPr lang="en-US" dirty="0"/>
              <a:t>(Masson Theatre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Workshops: </a:t>
            </a:r>
            <a:r>
              <a:rPr lang="en-US" dirty="0" err="1" smtClean="0"/>
              <a:t>enrol</a:t>
            </a:r>
            <a:r>
              <a:rPr lang="en-US" dirty="0" smtClean="0"/>
              <a:t> in one of </a:t>
            </a:r>
          </a:p>
          <a:p>
            <a:pPr lvl="1"/>
            <a:r>
              <a:rPr lang="en-US" dirty="0" smtClean="0"/>
              <a:t>Mon 11am, 7:15pm		Alice Hoy 108</a:t>
            </a:r>
          </a:p>
          <a:p>
            <a:pPr lvl="1"/>
            <a:r>
              <a:rPr lang="en-US" dirty="0" smtClean="0"/>
              <a:t>Tue 10am					Alice Hoy 222</a:t>
            </a:r>
          </a:p>
          <a:p>
            <a:pPr lvl="1"/>
            <a:r>
              <a:rPr lang="en-US" dirty="0" smtClean="0"/>
              <a:t>Fri 2:15pm, 5:15pm		</a:t>
            </a:r>
            <a:r>
              <a:rPr lang="en-US" dirty="0"/>
              <a:t>Alice Hoy </a:t>
            </a:r>
            <a:r>
              <a:rPr lang="en-US" dirty="0" smtClean="0"/>
              <a:t>236/211</a:t>
            </a:r>
          </a:p>
          <a:p>
            <a:r>
              <a:rPr lang="en-US" dirty="0" smtClean="0"/>
              <a:t>Office hour, casual drop in session</a:t>
            </a:r>
          </a:p>
          <a:p>
            <a:pPr lvl="1"/>
            <a:r>
              <a:rPr lang="en-US" dirty="0" smtClean="0"/>
              <a:t>Bring any questions you have to Julian / Trevor</a:t>
            </a:r>
          </a:p>
          <a:p>
            <a:pPr lvl="1"/>
            <a:r>
              <a:rPr lang="en-US" dirty="0" smtClean="0"/>
              <a:t>Tues 2.15-3.15pm Doug </a:t>
            </a:r>
            <a:r>
              <a:rPr lang="en-US" dirty="0" err="1"/>
              <a:t>McDonell</a:t>
            </a:r>
            <a:r>
              <a:rPr lang="en-US" dirty="0"/>
              <a:t> </a:t>
            </a:r>
            <a:r>
              <a:rPr lang="en-US" dirty="0" smtClean="0"/>
              <a:t>7.02</a:t>
            </a:r>
          </a:p>
        </p:txBody>
      </p:sp>
    </p:spTree>
    <p:extLst>
      <p:ext uri="{BB962C8B-B14F-4D97-AF65-F5344CB8AC3E}">
        <p14:creationId xmlns:p14="http://schemas.microsoft.com/office/powerpoint/2010/main" val="17432595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</TotalTime>
  <Words>577</Words>
  <Application>Microsoft Macintosh PowerPoint</Application>
  <PresentationFormat>Custom</PresentationFormat>
  <Paragraphs>110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Narrow</vt:lpstr>
      <vt:lpstr>Avenir Next</vt:lpstr>
      <vt:lpstr>Avenir Next Medium</vt:lpstr>
      <vt:lpstr>Century Schoolbook</vt:lpstr>
      <vt:lpstr>DIN Alternate</vt:lpstr>
      <vt:lpstr>DIN Condensed</vt:lpstr>
      <vt:lpstr>Helvetica</vt:lpstr>
      <vt:lpstr>Helvetica Neue</vt:lpstr>
      <vt:lpstr>New_Template7</vt:lpstr>
      <vt:lpstr>Subject Overview</vt:lpstr>
      <vt:lpstr>Course overview</vt:lpstr>
      <vt:lpstr>Prerequisites</vt:lpstr>
      <vt:lpstr>Expectations and outcomes</vt:lpstr>
      <vt:lpstr>Assessment: Assignments and Exam  </vt:lpstr>
      <vt:lpstr>Teaching Staff</vt:lpstr>
      <vt:lpstr>Course overview</vt:lpstr>
      <vt:lpstr>Recommended Texts</vt:lpstr>
      <vt:lpstr>Contact hours</vt:lpstr>
      <vt:lpstr>Python</vt:lpstr>
      <vt:lpstr>Python</vt:lpstr>
      <vt:lpstr>Why process text?</vt:lpstr>
      <vt:lpstr>A Motivating application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Compressed Suffix TREES as Language Models</dc:title>
  <dc:creator>Julian Arthur Brooke</dc:creator>
  <cp:lastModifiedBy>Trevor Anthony Cohn</cp:lastModifiedBy>
  <cp:revision>141</cp:revision>
  <cp:lastPrinted>2017-02-27T01:22:35Z</cp:lastPrinted>
  <dcterms:modified xsi:type="dcterms:W3CDTF">2017-02-27T21:48:27Z</dcterms:modified>
</cp:coreProperties>
</file>