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0" r:id="rId5"/>
    <p:sldId id="261" r:id="rId6"/>
    <p:sldId id="277" r:id="rId7"/>
    <p:sldId id="278" r:id="rId8"/>
    <p:sldId id="279" r:id="rId9"/>
    <p:sldId id="262" r:id="rId10"/>
    <p:sldId id="263" r:id="rId11"/>
    <p:sldId id="265" r:id="rId12"/>
    <p:sldId id="264" r:id="rId13"/>
    <p:sldId id="266" r:id="rId14"/>
    <p:sldId id="267" r:id="rId15"/>
    <p:sldId id="268" r:id="rId16"/>
    <p:sldId id="269" r:id="rId17"/>
    <p:sldId id="281" r:id="rId18"/>
    <p:sldId id="280" r:id="rId19"/>
    <p:sldId id="276"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71791" autoAdjust="0"/>
  </p:normalViewPr>
  <p:slideViewPr>
    <p:cSldViewPr>
      <p:cViewPr>
        <p:scale>
          <a:sx n="50" d="100"/>
          <a:sy n="50" d="100"/>
        </p:scale>
        <p:origin x="-954" y="222"/>
      </p:cViewPr>
      <p:guideLst>
        <p:guide orient="horz" pos="3072"/>
        <p:guide pos="409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66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1143000" y="685800"/>
            <a:ext cx="4572000" cy="3429000"/>
          </a:xfrm>
          <a:prstGeom prst="rect">
            <a:avLst/>
          </a:prstGeom>
        </p:spPr>
        <p:txBody>
          <a:bodyPr/>
          <a:lstStyle/>
          <a:p>
            <a:endParaRPr/>
          </a:p>
        </p:txBody>
      </p:sp>
      <p:sp>
        <p:nvSpPr>
          <p:cNvPr id="176" name="Shape 17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4740752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with some very</a:t>
            </a:r>
            <a:r>
              <a:rPr lang="en-AU" baseline="0" dirty="0" smtClean="0"/>
              <a:t> basic definitions, hopefully you’re familiar with these terms from earlier classes, but just in case you’re not. The word “corpus” is probably the only word on this list that you won’t have intuitions about, many people who don’t work with language won’t have heard it, but it’s essential terminology, a way of talking about large collections of documents. The plural, you should note, is corpora, not corpuses. The word document should be more familiar, but we need to be careful; for us, a document can really be any natural division of a corpus into a collection of tokens; it often corresponds to a layman’s definition of a document, but not always. For instance, a tweet can be a document. What is certain about a document is that it contains a collection of words. This are usually ordered. The word “word” is ambiguous, though, between a word token, which is a particular instance of a word, and a word type, which refers to the abstract form. Types can be grouped, usually according to some commonality among the words, for instance you could create a lexicon of first names. The list of all types appearing in some corpus could be viewed as a lexicon, but we have a special term for that, the Vocabulary. Our friend </a:t>
            </a:r>
            <a:r>
              <a:rPr lang="en-AU" baseline="0" dirty="0" err="1" smtClean="0"/>
              <a:t>Hodor</a:t>
            </a:r>
            <a:r>
              <a:rPr lang="en-AU" baseline="0" dirty="0" smtClean="0"/>
              <a:t> here has a vocabulary of just one word, there is only one type, </a:t>
            </a:r>
            <a:r>
              <a:rPr lang="en-AU" baseline="0" dirty="0" err="1" smtClean="0"/>
              <a:t>Hodor</a:t>
            </a:r>
            <a:r>
              <a:rPr lang="en-AU" baseline="0" dirty="0" smtClean="0"/>
              <a:t>, that appears. But if we consider each time he speaks as a document in our </a:t>
            </a:r>
            <a:r>
              <a:rPr lang="en-AU" baseline="0" dirty="0" err="1" smtClean="0"/>
              <a:t>Hodor</a:t>
            </a:r>
            <a:r>
              <a:rPr lang="en-AU" baseline="0" dirty="0" smtClean="0"/>
              <a:t> corpus, each individual document might contain </a:t>
            </a:r>
            <a:r>
              <a:rPr lang="en-AU" baseline="0" dirty="0" err="1" smtClean="0"/>
              <a:t>mutiple</a:t>
            </a:r>
            <a:r>
              <a:rPr lang="en-AU" baseline="0" dirty="0" smtClean="0"/>
              <a:t> tokens of </a:t>
            </a:r>
            <a:r>
              <a:rPr lang="en-AU" baseline="0" dirty="0" err="1" smtClean="0"/>
              <a:t>Hodor</a:t>
            </a:r>
            <a:r>
              <a:rPr lang="en-AU" baseline="0" dirty="0" smtClean="0"/>
              <a:t>. Make sense?</a:t>
            </a:r>
            <a:endParaRPr lang="en-AU" dirty="0"/>
          </a:p>
        </p:txBody>
      </p:sp>
    </p:spTree>
    <p:extLst>
      <p:ext uri="{BB962C8B-B14F-4D97-AF65-F5344CB8AC3E}">
        <p14:creationId xmlns:p14="http://schemas.microsoft.com/office/powerpoint/2010/main" val="234778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reason we are learning about morphology here is, of course, that we want to get rid of it. Lemmatization is one </a:t>
            </a:r>
            <a:r>
              <a:rPr lang="en-AU" baseline="0" dirty="0" err="1" smtClean="0"/>
              <a:t>flavor</a:t>
            </a:r>
            <a:r>
              <a:rPr lang="en-AU" baseline="0" dirty="0" smtClean="0"/>
              <a:t> of this. Lemmatization is the process of changing an inflected form back to the base form, which is known as the lemma. A simple example here, is going from the inflected form speaking, to speak. It’s not always as simple as stripping off the added inflection, mostly due to </a:t>
            </a:r>
            <a:r>
              <a:rPr lang="en-AU" baseline="0" dirty="0" err="1" smtClean="0"/>
              <a:t>weirdnesses</a:t>
            </a:r>
            <a:r>
              <a:rPr lang="en-AU" baseline="0" dirty="0" smtClean="0"/>
              <a:t> in English spelling. When an verb ends with e, we just add d, and so can’t always strip off ed. Some consonants are doubled in English for some of the verb inflections, and that needs to be undone. In some cases an extra e is added before s, actually this isn’t just spelling, it’s a requirement of the phonology of the language, which we won’t be discussing. As non-native speakers will know, English has many irregular inflections that require special attention, the clearest example is the various forms of “to be”, which bear no resemblance to the base verb. For the entirely irregular forms you need a special lookup table, and to deal with all the semi-irregular ones, you need a lexicon of lemma </a:t>
            </a:r>
            <a:endParaRPr lang="en-AU" dirty="0"/>
          </a:p>
        </p:txBody>
      </p:sp>
    </p:spTree>
    <p:extLst>
      <p:ext uri="{BB962C8B-B14F-4D97-AF65-F5344CB8AC3E}">
        <p14:creationId xmlns:p14="http://schemas.microsoft.com/office/powerpoint/2010/main" val="169045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second kind of morphology,</a:t>
            </a:r>
            <a:r>
              <a:rPr lang="en-AU" baseline="0" dirty="0" smtClean="0"/>
              <a:t> derivational morphology, is general considered by linguists to create new words. You can tell they kind of have to be new words, because they have a total different lexical category. In English, adding endings to words generally changes their lexical category -</a:t>
            </a:r>
            <a:r>
              <a:rPr lang="en-AU" baseline="0" dirty="0" err="1" smtClean="0"/>
              <a:t>ly</a:t>
            </a:r>
            <a:r>
              <a:rPr lang="en-AU" baseline="0" dirty="0" smtClean="0"/>
              <a:t> to adjectives creates adverbs, adding </a:t>
            </a:r>
            <a:r>
              <a:rPr lang="en-AU" baseline="0" dirty="0" err="1" smtClean="0"/>
              <a:t>ise</a:t>
            </a:r>
            <a:r>
              <a:rPr lang="en-AU" baseline="0" dirty="0" smtClean="0"/>
              <a:t> (</a:t>
            </a:r>
            <a:r>
              <a:rPr lang="en-AU" baseline="0" dirty="0" err="1" smtClean="0"/>
              <a:t>ize</a:t>
            </a:r>
            <a:r>
              <a:rPr lang="en-AU" baseline="0" dirty="0" smtClean="0"/>
              <a:t>) to adjectives creates verbs meaning to change into that state, and adding </a:t>
            </a:r>
            <a:r>
              <a:rPr lang="en-AU" baseline="0" dirty="0" err="1" smtClean="0"/>
              <a:t>er</a:t>
            </a:r>
            <a:r>
              <a:rPr lang="en-AU" baseline="0" dirty="0" smtClean="0"/>
              <a:t> to verbs creates nouns meaning people who do that verb. Prefixes usually keep the same lexical category, but have a major effect on the meaning, such a “re” meaning to do </a:t>
            </a:r>
            <a:r>
              <a:rPr lang="en-AU" baseline="0" dirty="0" err="1" smtClean="0"/>
              <a:t>sometihng</a:t>
            </a:r>
            <a:r>
              <a:rPr lang="en-AU" baseline="0" dirty="0" smtClean="0"/>
              <a:t> again, or un- which negated the original adjective </a:t>
            </a:r>
            <a:endParaRPr lang="en-AU" dirty="0"/>
          </a:p>
        </p:txBody>
      </p:sp>
    </p:spTree>
    <p:extLst>
      <p:ext uri="{BB962C8B-B14F-4D97-AF65-F5344CB8AC3E}">
        <p14:creationId xmlns:p14="http://schemas.microsoft.com/office/powerpoint/2010/main" val="112592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Stemming is similar</a:t>
            </a:r>
            <a:r>
              <a:rPr lang="en-AU" baseline="0" dirty="0" smtClean="0"/>
              <a:t> process to lemmatization, in that you end up stripping off endings, but there are two important differences: first, stemming works on derivational morphology as well as inflectional morphology, though typically only at the end of the word. The resulting stem is not necessary a word, in fact it often isn’t: for instance, the words automate, automatic, and automation are all stemmed to automat, which is not a real word. The advantage of this more severe cutting of suffixes is even less </a:t>
            </a:r>
            <a:r>
              <a:rPr lang="en-AU" baseline="0" dirty="0" err="1" smtClean="0"/>
              <a:t>sparisty</a:t>
            </a:r>
            <a:r>
              <a:rPr lang="en-AU" baseline="0" dirty="0" smtClean="0"/>
              <a:t>, i.e. fewer word types. However, it complete destroys the syntax of the sentence, and is generally more popular in information retrieval settings when word order is completely ignored. </a:t>
            </a:r>
            <a:endParaRPr lang="en-AU" dirty="0"/>
          </a:p>
        </p:txBody>
      </p:sp>
    </p:spTree>
    <p:extLst>
      <p:ext uri="{BB962C8B-B14F-4D97-AF65-F5344CB8AC3E}">
        <p14:creationId xmlns:p14="http://schemas.microsoft.com/office/powerpoint/2010/main" val="496861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look</a:t>
            </a:r>
            <a:r>
              <a:rPr lang="en-AU" baseline="0" dirty="0" smtClean="0"/>
              <a:t> in a bit more detail about the main algorithm used for stemming. It’s basically a list of rules applied to the end of the word in stages: very generally, it first strips off inflections and normalizes irregularities, and then derivational suffices in reverse of the typical order they are </a:t>
            </a:r>
            <a:r>
              <a:rPr lang="en-AU" baseline="0" dirty="0" err="1" smtClean="0"/>
              <a:t>writen</a:t>
            </a:r>
            <a:r>
              <a:rPr lang="en-AU" baseline="0" dirty="0" smtClean="0"/>
              <a:t>. If we are talking about a </a:t>
            </a:r>
            <a:r>
              <a:rPr lang="en-AU" baseline="0" dirty="0" err="1" smtClean="0"/>
              <a:t>ization</a:t>
            </a:r>
            <a:r>
              <a:rPr lang="en-AU" baseline="0" dirty="0" smtClean="0"/>
              <a:t> word like organization, it will first strip off the </a:t>
            </a:r>
            <a:r>
              <a:rPr lang="en-AU" baseline="0" dirty="0" err="1" smtClean="0"/>
              <a:t>ation</a:t>
            </a:r>
            <a:r>
              <a:rPr lang="en-AU" baseline="0" dirty="0" smtClean="0"/>
              <a:t>, and then the </a:t>
            </a:r>
            <a:r>
              <a:rPr lang="en-AU" baseline="0" dirty="0" err="1" smtClean="0"/>
              <a:t>ize</a:t>
            </a:r>
            <a:r>
              <a:rPr lang="en-AU" baseline="0" dirty="0" smtClean="0"/>
              <a:t>. Special care needs to be taken in certain cases to avoid false positives, one way to do this is to have rules that select</a:t>
            </a:r>
            <a:endParaRPr lang="en-AU" dirty="0"/>
          </a:p>
        </p:txBody>
      </p:sp>
    </p:spTree>
    <p:extLst>
      <p:ext uri="{BB962C8B-B14F-4D97-AF65-F5344CB8AC3E}">
        <p14:creationId xmlns:p14="http://schemas.microsoft.com/office/powerpoint/2010/main" val="56868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Another</a:t>
            </a:r>
            <a:r>
              <a:rPr lang="en-AU" baseline="0" dirty="0" smtClean="0"/>
              <a:t> possible pre-processing step is the correction of spelling errors. Internet genres have a lot of spelling errors, and for large corpora they actually make up a large proportion of the total number of types (thought not tokens). From the perspective of a syntactic parser or a machine system, a word with a small spelling error is a totally new type, one it has no information about. In large texts, one </a:t>
            </a:r>
            <a:r>
              <a:rPr lang="en-AU" baseline="0" dirty="0" err="1" smtClean="0"/>
              <a:t>mispelled</a:t>
            </a:r>
            <a:r>
              <a:rPr lang="en-AU" baseline="0" dirty="0" smtClean="0"/>
              <a:t> word may not have much of a different, but if your document is small, for instance a query, it could have a huge effect, and Google is obviously aware of this, if you’ve ever mistyped a query and been informed that it actually searched for the correct form.</a:t>
            </a:r>
          </a:p>
          <a:p>
            <a:endParaRPr lang="en-AU" baseline="0" dirty="0" smtClean="0"/>
          </a:p>
          <a:p>
            <a:r>
              <a:rPr lang="en-AU" baseline="0" dirty="0" smtClean="0"/>
              <a:t>We won’t be talking about fixing spelling errors in any detail in this class. In Language Technologies, you’ve seen the string side of things, string distance metrics, and I think you’ve also looked at different error types. The part of the solution we will address in this class is context, we’ll talk later about building language models which can help you correct spelling errors using the context around them.</a:t>
            </a:r>
            <a:endParaRPr lang="en-AU" dirty="0"/>
          </a:p>
        </p:txBody>
      </p:sp>
    </p:spTree>
    <p:extLst>
      <p:ext uri="{BB962C8B-B14F-4D97-AF65-F5344CB8AC3E}">
        <p14:creationId xmlns:p14="http://schemas.microsoft.com/office/powerpoint/2010/main" val="342048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Before</a:t>
            </a:r>
            <a:r>
              <a:rPr lang="en-AU" baseline="0" dirty="0" smtClean="0"/>
              <a:t> we move on, a few more kinds of word normalization. English has a variety of spellings, and it is often useful to collapse them. There are a variety of spelling variations associated with texts and twitter, for instance adding extra vowels to indicate stress. Thought not typical, one could also undo </a:t>
            </a:r>
            <a:r>
              <a:rPr lang="en-AU" baseline="0" dirty="0" err="1" smtClean="0"/>
              <a:t>abbreivations</a:t>
            </a:r>
            <a:r>
              <a:rPr lang="en-AU" baseline="0" dirty="0" smtClean="0"/>
              <a:t> to get a normalized form.</a:t>
            </a:r>
            <a:endParaRPr lang="en-AU" dirty="0"/>
          </a:p>
        </p:txBody>
      </p:sp>
    </p:spTree>
    <p:extLst>
      <p:ext uri="{BB962C8B-B14F-4D97-AF65-F5344CB8AC3E}">
        <p14:creationId xmlns:p14="http://schemas.microsoft.com/office/powerpoint/2010/main" val="3881571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last topic for today</a:t>
            </a:r>
            <a:r>
              <a:rPr lang="en-AU" baseline="0" dirty="0" smtClean="0"/>
              <a:t> is, appropriately enough, stop words.  Stop words are simply a list of word types that should be removed from the document. They are often used in cases when a document is represented as a bag-of-words, for instance topic classification; in cases where the sequence of the words is important, it’s usually not appropriate to throw out words, since stop words provide structure. There are standard sets of stop words, usually consisting of the closed-class or function words of the language, words like “a”, “the”, etc. Another approach to building a stop word list which tends to result in a similar list, is to just remove the top n words by frequency, or set a frequency </a:t>
            </a:r>
            <a:r>
              <a:rPr lang="en-AU" baseline="0" dirty="0" err="1" smtClean="0"/>
              <a:t>cutoff</a:t>
            </a:r>
            <a:r>
              <a:rPr lang="en-AU" baseline="0" dirty="0" smtClean="0"/>
              <a:t>. One advantage of the latter approach is it adapts to the specific characteristics of the corpus involved.</a:t>
            </a:r>
            <a:endParaRPr lang="en-AU" dirty="0"/>
          </a:p>
        </p:txBody>
      </p:sp>
    </p:spTree>
    <p:extLst>
      <p:ext uri="{BB962C8B-B14F-4D97-AF65-F5344CB8AC3E}">
        <p14:creationId xmlns:p14="http://schemas.microsoft.com/office/powerpoint/2010/main" val="1762451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Today we’ve looked very briefly at some of the major tasks involved in </a:t>
            </a:r>
            <a:r>
              <a:rPr lang="en-AU" dirty="0" err="1" smtClean="0"/>
              <a:t>preprocessing</a:t>
            </a:r>
            <a:r>
              <a:rPr lang="en-AU" dirty="0" smtClean="0"/>
              <a:t>. Everyone who works with</a:t>
            </a:r>
            <a:r>
              <a:rPr lang="en-AU" baseline="0" dirty="0" smtClean="0"/>
              <a:t> language from a computational perspective sooner or later has to deal with </a:t>
            </a:r>
            <a:r>
              <a:rPr lang="en-AU" baseline="0" dirty="0" err="1" smtClean="0"/>
              <a:t>preprocessing</a:t>
            </a:r>
            <a:r>
              <a:rPr lang="en-AU" baseline="0" dirty="0" smtClean="0"/>
              <a:t>. It looks fairly simple, but you need to be careful, because a bad choice here can have a major effect downstream; when there’s a tough choice, it’s usually worth testing option. Also, remember that there isn’t a single set of </a:t>
            </a:r>
            <a:r>
              <a:rPr lang="en-AU" baseline="0" dirty="0" err="1" smtClean="0"/>
              <a:t>preprocessing</a:t>
            </a:r>
            <a:r>
              <a:rPr lang="en-AU" baseline="0" dirty="0" smtClean="0"/>
              <a:t> steps, what you need to do will depend on the corpus you’re working with, and the task you’re trying to </a:t>
            </a:r>
            <a:r>
              <a:rPr lang="en-AU" baseline="0" dirty="0" err="1" smtClean="0"/>
              <a:t>accompish</a:t>
            </a:r>
            <a:endParaRPr lang="en-AU" dirty="0"/>
          </a:p>
        </p:txBody>
      </p:sp>
    </p:spTree>
    <p:extLst>
      <p:ext uri="{BB962C8B-B14F-4D97-AF65-F5344CB8AC3E}">
        <p14:creationId xmlns:p14="http://schemas.microsoft.com/office/powerpoint/2010/main" val="1306014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Please</a:t>
            </a:r>
            <a:r>
              <a:rPr lang="en-AU" baseline="0" dirty="0" smtClean="0"/>
              <a:t> look over the reading, though you can skim the regex and </a:t>
            </a:r>
            <a:r>
              <a:rPr lang="en-AU" baseline="0" dirty="0" err="1" smtClean="0"/>
              <a:t>Levenshtien</a:t>
            </a:r>
            <a:r>
              <a:rPr lang="en-AU" baseline="0" dirty="0" smtClean="0"/>
              <a:t> distance stuff if you’re still comfortable. The exact details of the Porter Stemmer are also available online.</a:t>
            </a:r>
            <a:endParaRPr lang="en-AU" dirty="0"/>
          </a:p>
        </p:txBody>
      </p:sp>
    </p:spTree>
    <p:extLst>
      <p:ext uri="{BB962C8B-B14F-4D97-AF65-F5344CB8AC3E}">
        <p14:creationId xmlns:p14="http://schemas.microsoft.com/office/powerpoint/2010/main" val="207866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Okay, good. Most of what</a:t>
            </a:r>
            <a:r>
              <a:rPr lang="en-AU" baseline="0" dirty="0" smtClean="0"/>
              <a:t> is call </a:t>
            </a:r>
            <a:r>
              <a:rPr lang="en-AU" baseline="0" dirty="0" err="1" smtClean="0"/>
              <a:t>preprocessing</a:t>
            </a:r>
            <a:r>
              <a:rPr lang="en-AU" baseline="0" dirty="0" smtClean="0"/>
              <a:t> could be view as a process of text normalization: taking some raw text format, and changing into a normal form which is easier to work with. When dealing with internet text, the first step is often to get rid of irrelevant formatting, for instance html tags. This is usually pretty easy, and we won’t talk too much about it. Things get more challenging as we have to start dealing directly with human language. Often though not always, we want to preserve structure such as sentence boundaries. Next, we want to take the raw sentence strings and break it down into words (separating off punctuation). After we have tokens, we might want to change them in subtle ways, usually with the goal of lowering the number of types in our vocabulary. Another way to get lower types is to simply throw them away.</a:t>
            </a:r>
          </a:p>
          <a:p>
            <a:endParaRPr lang="en-AU" baseline="0" dirty="0" smtClean="0"/>
          </a:p>
          <a:p>
            <a:r>
              <a:rPr lang="en-AU" baseline="0" dirty="0" smtClean="0"/>
              <a:t>Here’s a simple example of the process: stripping off &lt;p&gt; html, </a:t>
            </a:r>
            <a:r>
              <a:rPr lang="en-AU" baseline="0" dirty="0" err="1" smtClean="0"/>
              <a:t>spliting</a:t>
            </a:r>
            <a:r>
              <a:rPr lang="en-AU" baseline="0" dirty="0" smtClean="0"/>
              <a:t> into two sentences, splitting apart words, changing the forms a bit, and finally (and not always recommended), throwing out words that aren’t useful. Remember that much </a:t>
            </a:r>
            <a:r>
              <a:rPr lang="en-AU" baseline="0" dirty="0" err="1" smtClean="0"/>
              <a:t>preprocessing</a:t>
            </a:r>
            <a:r>
              <a:rPr lang="en-AU" baseline="0" dirty="0" smtClean="0"/>
              <a:t> won’t involve all of these things.</a:t>
            </a:r>
            <a:endParaRPr lang="en-AU" dirty="0"/>
          </a:p>
        </p:txBody>
      </p:sp>
    </p:spTree>
    <p:extLst>
      <p:ext uri="{BB962C8B-B14F-4D97-AF65-F5344CB8AC3E}">
        <p14:creationId xmlns:p14="http://schemas.microsoft.com/office/powerpoint/2010/main" val="68571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Okay, let’s take a closer look at sentence</a:t>
            </a:r>
            <a:r>
              <a:rPr lang="en-AU" baseline="0" dirty="0" smtClean="0"/>
              <a:t> segmentation problem. Sentence segmentation seems pretty easy, just break on punctuation, right? (By the way, I’m going to be using regular expressions, I’m expecting you are pretty familiar with them, if not, there’s a review in your reading). Well, actually not, because in English periods are used for other stuff like </a:t>
            </a:r>
            <a:r>
              <a:rPr lang="en-AU" baseline="0" dirty="0" err="1" smtClean="0"/>
              <a:t>abbreviatation</a:t>
            </a:r>
            <a:r>
              <a:rPr lang="en-AU" baseline="0" dirty="0" smtClean="0"/>
              <a:t>. Ah, but wait, you say, can’t I check whether the next letter is upper case? Well, yes, that will work better, but actually lots of the most important abbreviations come right before names, for instance Mister. Ah, but can’t I have a list of abbreviations that usually have words after it, and maybe another list of names so that I know that when the word is capitalized, it’s not an indicator of a new sentence? Yup, but that’s not an easy lexicon to build, the latter in particular. Is there a list of all names somewhere? Not really. Is there a good way to find out what is a name from a corpus? Well, maybe. But the point is that you can’t really capture all cases with rules and lists, and the approach that the state-of-the-art system uses is to train a classifier on a bunch on features from a corpus.</a:t>
            </a:r>
            <a:endParaRPr lang="en-AU" dirty="0"/>
          </a:p>
        </p:txBody>
      </p:sp>
    </p:spTree>
    <p:extLst>
      <p:ext uri="{BB962C8B-B14F-4D97-AF65-F5344CB8AC3E}">
        <p14:creationId xmlns:p14="http://schemas.microsoft.com/office/powerpoint/2010/main" val="7573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a:t>
            </a:r>
            <a:r>
              <a:rPr lang="en-AU" baseline="0" dirty="0" smtClean="0"/>
              <a:t> you’ve broken up your sentences, you’ll want to further break them down into words. Easy, right? There’s even a nice \w shortcut in regex. Well, again, regex will get you most of the way, but there are problems. We mentioned abbreviations, which include periods as part of the word. A tricky case in English are shorten forms of words called clitics. From a syntactic, text normalization perspective, we want the </a:t>
            </a:r>
            <a:r>
              <a:rPr lang="en-AU" baseline="0" dirty="0" err="1" smtClean="0"/>
              <a:t>n’t</a:t>
            </a:r>
            <a:r>
              <a:rPr lang="en-AU" baseline="0" dirty="0" smtClean="0"/>
              <a:t> in can’t to be a separate word. Hyphens are a another challenge, since some hyphenated words are obvious a unit, others are marginal, and sometimes hyphens appear as a dash. Numbers and dates are tricky in the same way abbreviations are, with internal punctuation. The internet has, in infinite </a:t>
            </a:r>
            <a:r>
              <a:rPr lang="en-AU" baseline="0" dirty="0" err="1" smtClean="0"/>
              <a:t>wishdom</a:t>
            </a:r>
            <a:r>
              <a:rPr lang="en-AU" baseline="0" dirty="0" smtClean="0"/>
              <a:t>, created a whole new set of tokenization problems: tokenizing website names and twitter hashtags. Finally, there is some argument that one should tokenize obvious units like “New Zealand” into a single word </a:t>
            </a:r>
            <a:endParaRPr lang="en-AU" dirty="0"/>
          </a:p>
        </p:txBody>
      </p:sp>
    </p:spTree>
    <p:extLst>
      <p:ext uri="{BB962C8B-B14F-4D97-AF65-F5344CB8AC3E}">
        <p14:creationId xmlns:p14="http://schemas.microsoft.com/office/powerpoint/2010/main" val="189870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But</a:t>
            </a:r>
            <a:r>
              <a:rPr lang="en-AU" baseline="0" dirty="0" smtClean="0"/>
              <a:t> tokenization in English is easy compared to some other language. In particular, there are a group of Asian languages which are written without any spaces; in Chinese, for instance, a single character might be a word, but it often isn’t. Here’s an example. If you don’t understand Chinese, this just looks like a string of funny drawings, but in fact there’s some structure here, we can break down them down into units that correspond roughly to words, for instance </a:t>
            </a:r>
            <a:r>
              <a:rPr lang="en-AU" baseline="0" dirty="0" err="1" smtClean="0"/>
              <a:t>Moda</a:t>
            </a:r>
            <a:r>
              <a:rPr lang="en-AU" baseline="0" dirty="0" smtClean="0"/>
              <a:t> is an abbreviation for the University of Melbourne that I’ve translated as </a:t>
            </a:r>
            <a:r>
              <a:rPr lang="en-AU" baseline="0" dirty="0" err="1" smtClean="0"/>
              <a:t>unimelb</a:t>
            </a:r>
            <a:r>
              <a:rPr lang="en-AU" baseline="0" dirty="0" smtClean="0"/>
              <a:t>, these two characters together mean student, and this long phrase can be translated as special; it means literally means “different from the crowd”, but it’s obviously a fixed lexical item. When you don’t have word boundaries, you might as well segment things into larger units.</a:t>
            </a:r>
            <a:endParaRPr lang="en-AU" dirty="0"/>
          </a:p>
        </p:txBody>
      </p:sp>
    </p:spTree>
    <p:extLst>
      <p:ext uri="{BB962C8B-B14F-4D97-AF65-F5344CB8AC3E}">
        <p14:creationId xmlns:p14="http://schemas.microsoft.com/office/powerpoint/2010/main" val="630208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how can we segment in Chinese? Well one way to do it is to</a:t>
            </a:r>
            <a:r>
              <a:rPr lang="en-AU" baseline="0" dirty="0" smtClean="0"/>
              <a:t> have the vocabulary already in hand, and then just greedily match words, preferring longer words over shorter ones. If we know there are words like </a:t>
            </a:r>
            <a:r>
              <a:rPr lang="en-AU" baseline="0" dirty="0" err="1" smtClean="0"/>
              <a:t>moda</a:t>
            </a:r>
            <a:r>
              <a:rPr lang="en-AU" baseline="0" dirty="0" smtClean="0"/>
              <a:t>, </a:t>
            </a:r>
            <a:r>
              <a:rPr lang="en-AU" baseline="0" dirty="0" err="1" smtClean="0"/>
              <a:t>xuesheng</a:t>
            </a:r>
            <a:r>
              <a:rPr lang="en-AU" baseline="0" dirty="0" smtClean="0"/>
              <a:t>, and </a:t>
            </a:r>
            <a:r>
              <a:rPr lang="en-AU" baseline="0" dirty="0" err="1" smtClean="0"/>
              <a:t>yuzhongbutong</a:t>
            </a:r>
            <a:r>
              <a:rPr lang="en-AU" baseline="0" dirty="0" smtClean="0"/>
              <a:t>, we can proceed as follows through the sentence: the biggest word we can match at the beginning of the sentence is </a:t>
            </a:r>
            <a:r>
              <a:rPr lang="en-AU" baseline="0" dirty="0" err="1" smtClean="0"/>
              <a:t>moda</a:t>
            </a:r>
            <a:r>
              <a:rPr lang="en-AU" baseline="0" dirty="0" smtClean="0"/>
              <a:t>, so we match that, and proceed to de, de is a character which corresponds to a single word, so we match it, and go the </a:t>
            </a:r>
            <a:r>
              <a:rPr lang="en-AU" baseline="0" dirty="0" err="1" smtClean="0"/>
              <a:t>xue</a:t>
            </a:r>
            <a:r>
              <a:rPr lang="en-AU" baseline="0" dirty="0" smtClean="0"/>
              <a:t>, </a:t>
            </a:r>
            <a:r>
              <a:rPr lang="en-AU" baseline="0" dirty="0" err="1" smtClean="0"/>
              <a:t>xuesheng</a:t>
            </a:r>
            <a:r>
              <a:rPr lang="en-AU" baseline="0" dirty="0" smtClean="0"/>
              <a:t> is the biggest match here, so we skip to </a:t>
            </a:r>
            <a:r>
              <a:rPr lang="en-AU" baseline="0" dirty="0" err="1" smtClean="0"/>
              <a:t>yu</a:t>
            </a:r>
            <a:r>
              <a:rPr lang="en-AU" baseline="0" dirty="0" smtClean="0"/>
              <a:t>, where there’s a march of four words which brings us to the end of the sentence: though there was a match of “</a:t>
            </a:r>
            <a:r>
              <a:rPr lang="en-AU" baseline="0" dirty="0" err="1" smtClean="0"/>
              <a:t>butong</a:t>
            </a:r>
            <a:r>
              <a:rPr lang="en-AU" baseline="0" dirty="0" smtClean="0"/>
              <a:t>” within, we never had a chance to look at it.  Okay, well, that’s not so bad.</a:t>
            </a:r>
            <a:endParaRPr lang="en-AU" dirty="0"/>
          </a:p>
        </p:txBody>
      </p:sp>
    </p:spTree>
    <p:extLst>
      <p:ext uri="{BB962C8B-B14F-4D97-AF65-F5344CB8AC3E}">
        <p14:creationId xmlns:p14="http://schemas.microsoft.com/office/powerpoint/2010/main" val="12724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But how do</a:t>
            </a:r>
            <a:r>
              <a:rPr lang="en-AU" baseline="0" dirty="0" smtClean="0"/>
              <a:t> we build that vocabulary? Languages have thousands and thousands of words, and are changing all the time. And even if we have a vocabulary, it doesn’t always work, for instance here’s an ambiguous case that can’t be properly resolved using </a:t>
            </a:r>
            <a:r>
              <a:rPr lang="en-AU" baseline="0" dirty="0" err="1" smtClean="0"/>
              <a:t>MaxMatch</a:t>
            </a:r>
            <a:r>
              <a:rPr lang="en-AU" baseline="0" dirty="0" smtClean="0"/>
              <a:t>. Hard rules aren’t going to solve the problem, you need some sense of which of these two meanings make more sense.</a:t>
            </a:r>
            <a:endParaRPr lang="en-AU" dirty="0"/>
          </a:p>
        </p:txBody>
      </p:sp>
    </p:spTree>
    <p:extLst>
      <p:ext uri="{BB962C8B-B14F-4D97-AF65-F5344CB8AC3E}">
        <p14:creationId xmlns:p14="http://schemas.microsoft.com/office/powerpoint/2010/main" val="82870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Okay, lets suppose</a:t>
            </a:r>
            <a:r>
              <a:rPr lang="en-AU" baseline="0" dirty="0" smtClean="0"/>
              <a:t> we’ve got words. As I mentioned, we want to take steps to lower the size of the vocabulary and remove </a:t>
            </a:r>
            <a:r>
              <a:rPr lang="en-AU" baseline="0" dirty="0" err="1" smtClean="0"/>
              <a:t>sparsity</a:t>
            </a:r>
            <a:r>
              <a:rPr lang="en-AU" baseline="0" dirty="0" smtClean="0"/>
              <a:t>. One thing people often do is to lower-case words. What property of English makes that a very good idea?</a:t>
            </a:r>
          </a:p>
          <a:p>
            <a:endParaRPr lang="en-AU" baseline="0" dirty="0" smtClean="0"/>
          </a:p>
          <a:p>
            <a:r>
              <a:rPr lang="en-AU" baseline="0" dirty="0" smtClean="0"/>
              <a:t>Another thing that is often done is to change the form of the word to some standard form. Word morphology refers to the regular changes that one word type may undergo to become another. Depending on the corpus, you might also want to look at fixing spelling errors, and expanding abbreviations to their full forms</a:t>
            </a:r>
            <a:endParaRPr lang="en-AU" dirty="0"/>
          </a:p>
        </p:txBody>
      </p:sp>
    </p:spTree>
    <p:extLst>
      <p:ext uri="{BB962C8B-B14F-4D97-AF65-F5344CB8AC3E}">
        <p14:creationId xmlns:p14="http://schemas.microsoft.com/office/powerpoint/2010/main" val="286294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are two main types</a:t>
            </a:r>
            <a:r>
              <a:rPr lang="en-AU" baseline="0" dirty="0" smtClean="0"/>
              <a:t> of morphology, with important distinctions between them that relate to our </a:t>
            </a:r>
            <a:r>
              <a:rPr lang="en-AU" baseline="0" dirty="0" err="1" smtClean="0"/>
              <a:t>preprocessing</a:t>
            </a:r>
            <a:r>
              <a:rPr lang="en-AU" baseline="0" dirty="0" smtClean="0"/>
              <a:t> choices. Inflectional morphology does not, generally, create new words by a linguistics definition (though they are new types by our definition). Inflectional morphology refers to changes that are required by the grammar of the language, they do not generally involve any major changes in meaning. In English, we see inflection on nouns, verbs, and adjectives. Nouns inflect according to the number of the noun, when you say two students, we need an s on the end. Verbs are more complicated, because the number of the noun which is the subject of the sentence can affect them (they study, but he studies), as can the aspect of the action, in particular whether the action referred to has or not finished or now, (he is teaching) and the tense, when something happened in the past we say. Adjectives can inflect when we are using them for comparing two states, you study harder than me, or one with everything else, he studied the hardest in the class. This might all seem confusing, but English actually has a ridiculously simple inflectional system compared to the vast majority of word languages. For instance, many language, including French, inflect for gender. The word for cat in French changes whether or not you are talking about a male or female cat, and if you’re talking about “a chat” you need to use a special form of “a” depending on whether the noun is masculine or </a:t>
            </a:r>
            <a:r>
              <a:rPr lang="en-AU" baseline="0" dirty="0" err="1" smtClean="0"/>
              <a:t>femanine</a:t>
            </a:r>
            <a:endParaRPr lang="en-AU" dirty="0"/>
          </a:p>
        </p:txBody>
      </p:sp>
    </p:spTree>
    <p:extLst>
      <p:ext uri="{BB962C8B-B14F-4D97-AF65-F5344CB8AC3E}">
        <p14:creationId xmlns:p14="http://schemas.microsoft.com/office/powerpoint/2010/main" val="32011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2" name="Shape 12"/>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rPr dirty="0"/>
              <a:t>Title Text</a:t>
            </a:r>
          </a:p>
        </p:txBody>
      </p:sp>
      <p:sp>
        <p:nvSpPr>
          <p:cNvPr id="13" name="Shape 13"/>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1pPr>
            <a:lvl2pPr marL="0" indent="2286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2pPr>
            <a:lvl3pPr marL="0" indent="4572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3pPr>
            <a:lvl4pPr marL="0" indent="6858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4pPr>
            <a:lvl5pPr marL="0" indent="914400">
              <a:lnSpc>
                <a:spcPct val="80000"/>
              </a:lnSpc>
              <a:spcBef>
                <a:spcPts val="2300"/>
              </a:spcBef>
              <a:buClrTx/>
              <a:buSzTx/>
              <a:buFontTx/>
              <a:buNone/>
              <a:defRPr sz="5400" cap="all">
                <a:solidFill>
                  <a:srgbClr val="A6AAA9"/>
                </a:solidFill>
                <a:latin typeface="Arial Narrow" panose="020B0606020202030204" pitchFamily="34" charset="0"/>
                <a:ea typeface="Arial Narrow" panose="020B0606020202030204" pitchFamily="34" charset="0"/>
                <a:cs typeface="Arial Narrow" panose="020B0606020202030204" pitchFamily="34" charset="0"/>
                <a:sym typeface="DIN Alternat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4" name="Shape 14"/>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AU" smtClean="0"/>
              <a:t>‹#›</a:t>
            </a:fld>
            <a:endParaRPr lang="en-AU"/>
          </a:p>
        </p:txBody>
      </p:sp>
      <p:sp>
        <p:nvSpPr>
          <p:cNvPr id="5" name="Shape 3"/>
          <p:cNvSpPr>
            <a:spLocks noGrp="1"/>
          </p:cNvSpPr>
          <p:nvPr>
            <p:ph idx="1"/>
          </p:nvPr>
        </p:nvSpPr>
        <p:spPr>
          <a:xfrm>
            <a:off x="558800" y="28956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hape 4"/>
          <p:cNvSpPr txBox="1">
            <a:spLocks/>
          </p:cNvSpPr>
          <p:nvPr userDrawn="1"/>
        </p:nvSpPr>
        <p:spPr>
          <a:xfrm>
            <a:off x="12339022" y="584200"/>
            <a:ext cx="406897" cy="457200"/>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5842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838787"/>
                </a:solidFill>
                <a:effectLst/>
                <a:uFillTx/>
                <a:latin typeface="DIN Alternate"/>
                <a:ea typeface="DIN Alternate"/>
                <a:cs typeface="DIN Alternate"/>
                <a:sym typeface="DIN Alternate"/>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a:lstStyle>
          <a:p>
            <a:fld id="{86CB4B4D-7CA3-9044-876B-883B54F8677D}" type="slidenum">
              <a:rPr lang="en-AU" smtClean="0"/>
              <a:pPr/>
              <a:t>‹#›</a:t>
            </a:fld>
            <a:endParaRPr lang="en-AU"/>
          </a:p>
        </p:txBody>
      </p:sp>
      <p:sp>
        <p:nvSpPr>
          <p:cNvPr id="7" name="Shape 11"/>
          <p:cNvSpPr/>
          <p:nvPr userDrawn="1"/>
        </p:nvSpPr>
        <p:spPr>
          <a:xfrm flipV="1">
            <a:off x="406400" y="1780193"/>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9" name="Shape 61"/>
          <p:cNvSpPr>
            <a:spLocks noGrp="1"/>
          </p:cNvSpPr>
          <p:nvPr>
            <p:ph type="title"/>
          </p:nvPr>
        </p:nvSpPr>
        <p:spPr>
          <a:xfrm>
            <a:off x="575096" y="912540"/>
            <a:ext cx="12192000" cy="723900"/>
          </a:xfrm>
          <a:prstGeom prst="rect">
            <a:avLst/>
          </a:prstGeom>
        </p:spPr>
        <p:txBody>
          <a:bodyPr/>
          <a:lstStyle/>
          <a:p>
            <a:r>
              <a:rPr dirty="0"/>
              <a:t>Title Text</a:t>
            </a:r>
          </a:p>
        </p:txBody>
      </p:sp>
    </p:spTree>
    <p:extLst>
      <p:ext uri="{BB962C8B-B14F-4D97-AF65-F5344CB8AC3E}">
        <p14:creationId xmlns:p14="http://schemas.microsoft.com/office/powerpoint/2010/main" val="127109952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Shape 61"/>
          <p:cNvSpPr>
            <a:spLocks noGrp="1"/>
          </p:cNvSpPr>
          <p:nvPr>
            <p:ph type="title"/>
          </p:nvPr>
        </p:nvSpPr>
        <p:spPr>
          <a:xfrm>
            <a:off x="575096" y="912540"/>
            <a:ext cx="12192000" cy="723900"/>
          </a:xfrm>
          <a:prstGeom prst="rect">
            <a:avLst/>
          </a:prstGeom>
        </p:spPr>
        <p:txBody>
          <a:bodyPr/>
          <a:lstStyle/>
          <a:p>
            <a:r>
              <a:rPr dirty="0"/>
              <a:t>Title Text</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
        <p:nvSpPr>
          <p:cNvPr id="4" name="Shape 11"/>
          <p:cNvSpPr/>
          <p:nvPr userDrawn="1"/>
        </p:nvSpPr>
        <p:spPr>
          <a:xfrm flipV="1">
            <a:off x="406400" y="1780193"/>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9" name="Shape 69"/>
          <p:cNvSpPr/>
          <p:nvPr/>
        </p:nvSpPr>
        <p:spPr>
          <a:xfrm flipV="1">
            <a:off x="266700" y="14376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266700" y="711200"/>
            <a:ext cx="12192000" cy="723900"/>
          </a:xfrm>
          <a:prstGeom prst="rect">
            <a:avLst/>
          </a:prstGeom>
        </p:spPr>
        <p:txBody>
          <a:bodyPr/>
          <a:lstStyle/>
          <a:p>
            <a:r>
              <a:t>Title Text</a:t>
            </a:r>
          </a:p>
        </p:txBody>
      </p:sp>
      <p:sp>
        <p:nvSpPr>
          <p:cNvPr id="71" name="Shape 71"/>
          <p:cNvSpPr>
            <a:spLocks noGrp="1"/>
          </p:cNvSpPr>
          <p:nvPr>
            <p:ph type="body" idx="1"/>
          </p:nvPr>
        </p:nvSpPr>
        <p:spPr>
          <a:xfrm>
            <a:off x="266700" y="1651000"/>
            <a:ext cx="12192000" cy="7796858"/>
          </a:xfrm>
          <a:prstGeom prst="rect">
            <a:avLst/>
          </a:prstGeom>
        </p:spPr>
        <p:txBody>
          <a:bodyPr/>
          <a:lstStyle>
            <a:lvl1pPr>
              <a:spcBef>
                <a:spcPts val="2600"/>
              </a:spcBef>
              <a:buClr>
                <a:schemeClr val="accent1"/>
              </a:buClr>
              <a:buChar char="▸"/>
              <a:defRPr>
                <a:solidFill>
                  <a:srgbClr val="222222"/>
                </a:solidFill>
              </a:defRPr>
            </a:lvl1pPr>
            <a:lvl2pPr>
              <a:spcBef>
                <a:spcPts val="2000"/>
              </a:spcBef>
              <a:buClr>
                <a:schemeClr val="accent1"/>
              </a:buClr>
              <a:buChar char="▸"/>
              <a:defRPr sz="3200">
                <a:solidFill>
                  <a:srgbClr val="3E4040"/>
                </a:solidFill>
              </a:defRPr>
            </a:lvl2pPr>
            <a:lvl3pPr>
              <a:spcBef>
                <a:spcPts val="1600"/>
              </a:spcBef>
              <a:buClr>
                <a:schemeClr val="accent1"/>
              </a:buClr>
              <a:buChar char="▸"/>
              <a:defRPr sz="2800">
                <a:solidFill>
                  <a:srgbClr val="3E4040"/>
                </a:solidFill>
              </a:defRPr>
            </a:lvl3pPr>
            <a:lvl4pPr>
              <a:spcBef>
                <a:spcPts val="1400"/>
              </a:spcBef>
              <a:buClr>
                <a:schemeClr val="accent1"/>
              </a:buClr>
              <a:buChar char="▸"/>
              <a:defRPr sz="2600">
                <a:solidFill>
                  <a:srgbClr val="3E4040"/>
                </a:solidFill>
              </a:defRPr>
            </a:lvl4pPr>
            <a:lvl5pPr>
              <a:spcBef>
                <a:spcPts val="1000"/>
              </a:spcBef>
              <a:buClr>
                <a:schemeClr val="accent1"/>
              </a:buClr>
              <a:buChar char="▸"/>
              <a:defRPr sz="2400">
                <a:solidFill>
                  <a:srgbClr val="3E404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804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animBg="1">
        <p:tmplLst>
          <p:tmpl>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Title &amp; Bullets_wfigure">
    <p:spTree>
      <p:nvGrpSpPr>
        <p:cNvPr id="1" name=""/>
        <p:cNvGrpSpPr/>
        <p:nvPr/>
      </p:nvGrpSpPr>
      <p:grpSpPr>
        <a:xfrm>
          <a:off x="0" y="0"/>
          <a:ext cx="0" cy="0"/>
          <a:chOff x="0" y="0"/>
          <a:chExt cx="0" cy="0"/>
        </a:xfrm>
      </p:grpSpPr>
      <p:sp>
        <p:nvSpPr>
          <p:cNvPr id="69" name="Shape 69"/>
          <p:cNvSpPr/>
          <p:nvPr/>
        </p:nvSpPr>
        <p:spPr>
          <a:xfrm flipV="1">
            <a:off x="266700" y="14376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266700" y="711200"/>
            <a:ext cx="12192000" cy="723900"/>
          </a:xfrm>
          <a:prstGeom prst="rect">
            <a:avLst/>
          </a:prstGeom>
        </p:spPr>
        <p:txBody>
          <a:bodyPr/>
          <a:lstStyle/>
          <a:p>
            <a:r>
              <a:t>Title Text</a:t>
            </a:r>
          </a:p>
        </p:txBody>
      </p:sp>
      <p:sp>
        <p:nvSpPr>
          <p:cNvPr id="71" name="Shape 71"/>
          <p:cNvSpPr>
            <a:spLocks noGrp="1"/>
          </p:cNvSpPr>
          <p:nvPr>
            <p:ph type="body" idx="1"/>
          </p:nvPr>
        </p:nvSpPr>
        <p:spPr>
          <a:xfrm>
            <a:off x="266700" y="1651000"/>
            <a:ext cx="6096000" cy="7796858"/>
          </a:xfrm>
          <a:prstGeom prst="rect">
            <a:avLst/>
          </a:prstGeom>
        </p:spPr>
        <p:txBody>
          <a:bodyPr/>
          <a:lstStyle>
            <a:lvl1pPr>
              <a:spcBef>
                <a:spcPts val="2600"/>
              </a:spcBef>
              <a:buClr>
                <a:schemeClr val="accent1"/>
              </a:buClr>
              <a:buChar char="▸"/>
              <a:defRPr>
                <a:solidFill>
                  <a:srgbClr val="222222"/>
                </a:solidFill>
              </a:defRPr>
            </a:lvl1pPr>
            <a:lvl2pPr>
              <a:spcBef>
                <a:spcPts val="2000"/>
              </a:spcBef>
              <a:buClr>
                <a:schemeClr val="accent1"/>
              </a:buClr>
              <a:buChar char="▸"/>
              <a:defRPr sz="3200">
                <a:solidFill>
                  <a:srgbClr val="3E4040"/>
                </a:solidFill>
              </a:defRPr>
            </a:lvl2pPr>
            <a:lvl3pPr>
              <a:spcBef>
                <a:spcPts val="1600"/>
              </a:spcBef>
              <a:buClr>
                <a:schemeClr val="accent1"/>
              </a:buClr>
              <a:buChar char="▸"/>
              <a:defRPr sz="2800">
                <a:solidFill>
                  <a:srgbClr val="3E4040"/>
                </a:solidFill>
              </a:defRPr>
            </a:lvl3pPr>
            <a:lvl4pPr>
              <a:spcBef>
                <a:spcPts val="1400"/>
              </a:spcBef>
              <a:buClr>
                <a:schemeClr val="accent1"/>
              </a:buClr>
              <a:buChar char="▸"/>
              <a:defRPr sz="2600">
                <a:solidFill>
                  <a:srgbClr val="3E4040"/>
                </a:solidFill>
              </a:defRPr>
            </a:lvl4pPr>
            <a:lvl5pPr>
              <a:spcBef>
                <a:spcPts val="1000"/>
              </a:spcBef>
              <a:buClr>
                <a:schemeClr val="accent1"/>
              </a:buClr>
              <a:buChar char="▸"/>
              <a:defRPr sz="2400">
                <a:solidFill>
                  <a:srgbClr val="3E4040"/>
                </a:solidFill>
              </a:defRPr>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93110953"/>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06400" y="723900"/>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Title Text</a:t>
            </a:r>
          </a:p>
        </p:txBody>
      </p:sp>
      <p:sp>
        <p:nvSpPr>
          <p:cNvPr id="3" name="Shape 3"/>
          <p:cNvSpPr>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
        <p:nvSpPr>
          <p:cNvPr id="5" name="Rectangle 4"/>
          <p:cNvSpPr/>
          <p:nvPr userDrawn="1"/>
        </p:nvSpPr>
        <p:spPr>
          <a:xfrm>
            <a:off x="309712" y="9125272"/>
            <a:ext cx="5553572" cy="378565"/>
          </a:xfrm>
          <a:prstGeom prst="rect">
            <a:avLst/>
          </a:prstGeom>
        </p:spPr>
        <p:txBody>
          <a:bodyPr wrap="none">
            <a:spAutoFit/>
          </a:bodyPr>
          <a:lstStyle/>
          <a:p>
            <a:r>
              <a:rPr lang="en-US" sz="2000" b="0" i="0" u="none" strike="noStrike" cap="all" spc="0" baseline="0" dirty="0" smtClean="0">
                <a:ln>
                  <a:noFill/>
                </a:ln>
                <a:solidFill>
                  <a:srgbClr val="A6AAA9"/>
                </a:solidFill>
                <a:uFillTx/>
                <a:latin typeface="Arial Narrow" panose="020B0606020202030204" pitchFamily="34" charset="0"/>
                <a:ea typeface="Arial Narrow" panose="020B0606020202030204" pitchFamily="34" charset="0"/>
                <a:cs typeface="Arial Narrow" panose="020B0606020202030204" pitchFamily="34" charset="0"/>
                <a:sym typeface="DIN Alternate"/>
              </a:rPr>
              <a:t>Copyright 2017, The University of Melbourne</a:t>
            </a:r>
            <a:endParaRPr lang="en-US" sz="2000" b="0" i="0" u="none" strike="noStrike" kern="1200" cap="all" spc="0" baseline="0" dirty="0">
              <a:ln>
                <a:noFill/>
              </a:ln>
              <a:solidFill>
                <a:srgbClr val="A6AAA9"/>
              </a:solidFill>
              <a:uFillTx/>
              <a:latin typeface="Arial Narrow" panose="020B0606020202030204" pitchFamily="34" charset="0"/>
              <a:ea typeface="Arial Narrow" panose="020B0606020202030204" pitchFamily="34" charset="0"/>
              <a:cs typeface="Arial Narrow" panose="020B0606020202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8" r:id="rId2"/>
    <p:sldLayoutId id="2147483654" r:id="rId3"/>
    <p:sldLayoutId id="2147483659" r:id="rId4"/>
    <p:sldLayoutId id="2147483660" r:id="rId5"/>
  </p:sldLayoutIdLst>
  <p:transition spd="med"/>
  <p:timing>
    <p:tnLst>
      <p:par>
        <p:cTn id="1" dur="indefinite" restart="never" nodeType="tmRoot"/>
      </p:par>
    </p:tnLst>
  </p:timing>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lumMod val="75000"/>
            </a:schemeClr>
          </a:solidFill>
          <a:uFillTx/>
          <a:latin typeface="Arial Narrow" panose="020B0606020202030204" pitchFamily="34" charset="0"/>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Century Schoolbook" panose="02040604050505020304" pitchFamily="18" charset="0"/>
          <a:ea typeface="Century Schoolbook" panose="02040604050505020304" pitchFamily="18" charset="0"/>
          <a:cs typeface="Century Schoolbook" panose="02040604050505020304" pitchFamily="18" charset="0"/>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ctrTitle"/>
          </p:nvPr>
        </p:nvSpPr>
        <p:spPr>
          <a:xfrm>
            <a:off x="406400" y="6315720"/>
            <a:ext cx="12192000" cy="2705100"/>
          </a:xfrm>
          <a:prstGeom prst="rect">
            <a:avLst/>
          </a:prstGeom>
        </p:spPr>
        <p:txBody>
          <a:bodyPr>
            <a:normAutofit/>
          </a:bodyPr>
          <a:lstStyle>
            <a:lvl1pPr defTabSz="350520">
              <a:defRPr sz="10200"/>
            </a:lvl1pPr>
          </a:lstStyle>
          <a:p>
            <a:r>
              <a:rPr lang="en-AU" sz="7200" dirty="0" err="1" smtClean="0">
                <a:solidFill>
                  <a:schemeClr val="accent1">
                    <a:lumMod val="75000"/>
                  </a:schemeClr>
                </a:solidFill>
              </a:rPr>
              <a:t>pREPROCESSING</a:t>
            </a:r>
            <a:endParaRPr sz="7200" dirty="0">
              <a:solidFill>
                <a:schemeClr val="accent1">
                  <a:lumMod val="75000"/>
                </a:schemeClr>
              </a:solidFill>
            </a:endParaRPr>
          </a:p>
        </p:txBody>
      </p:sp>
      <p:sp>
        <p:nvSpPr>
          <p:cNvPr id="179" name="Shape 179"/>
          <p:cNvSpPr>
            <a:spLocks noGrp="1"/>
          </p:cNvSpPr>
          <p:nvPr>
            <p:ph type="subTitle" sz="quarter" idx="1"/>
          </p:nvPr>
        </p:nvSpPr>
        <p:spPr>
          <a:xfrm>
            <a:off x="406400" y="4156720"/>
            <a:ext cx="12192000" cy="1803400"/>
          </a:xfrm>
          <a:prstGeom prst="rect">
            <a:avLst/>
          </a:prstGeom>
        </p:spPr>
        <p:txBody>
          <a:bodyPr/>
          <a:lstStyle>
            <a:lvl1pPr>
              <a:defRPr sz="4500">
                <a:solidFill>
                  <a:srgbClr val="838787"/>
                </a:solidFill>
              </a:defRPr>
            </a:lvl1pPr>
            <a:lvl2pPr>
              <a:defRPr sz="2900">
                <a:solidFill>
                  <a:srgbClr val="838787"/>
                </a:solidFill>
              </a:defRPr>
            </a:lvl2pPr>
          </a:lstStyle>
          <a:p>
            <a:r>
              <a:rPr lang="en-AU" dirty="0" smtClean="0"/>
              <a:t>COMP90042 LECTURE 1b </a:t>
            </a:r>
            <a:endParaRPr dirty="0"/>
          </a:p>
        </p:txBody>
      </p:sp>
      <p:pic>
        <p:nvPicPr>
          <p:cNvPr id="1026" name="Picture 2" descr="http://www.mathematica-journal.com/data/uploads/2013/04/Wellin_Input_16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320" y="1060376"/>
            <a:ext cx="6839617" cy="2448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Inflectional Morphology</a:t>
            </a:r>
            <a:endParaRPr lang="en-AU" dirty="0"/>
          </a:p>
        </p:txBody>
      </p:sp>
      <p:sp>
        <p:nvSpPr>
          <p:cNvPr id="3" name="Text Placeholder 2"/>
          <p:cNvSpPr>
            <a:spLocks noGrp="1"/>
          </p:cNvSpPr>
          <p:nvPr>
            <p:ph type="body" idx="1"/>
          </p:nvPr>
        </p:nvSpPr>
        <p:spPr/>
        <p:txBody>
          <a:bodyPr/>
          <a:lstStyle/>
          <a:p>
            <a:r>
              <a:rPr lang="en-AU" dirty="0" smtClean="0"/>
              <a:t>Inflectional morphology creates grammatical variants</a:t>
            </a:r>
          </a:p>
          <a:p>
            <a:r>
              <a:rPr lang="en-AU" dirty="0" smtClean="0"/>
              <a:t>English inflects nouns, verbs, and adjectives</a:t>
            </a:r>
          </a:p>
          <a:p>
            <a:pPr lvl="1"/>
            <a:r>
              <a:rPr lang="en-AU" dirty="0" smtClean="0"/>
              <a:t>Nouns: </a:t>
            </a:r>
            <a:r>
              <a:rPr lang="en-AU" i="1" dirty="0" smtClean="0"/>
              <a:t>number</a:t>
            </a:r>
            <a:r>
              <a:rPr lang="en-AU" dirty="0" smtClean="0"/>
              <a:t> of the noun (</a:t>
            </a:r>
            <a:r>
              <a:rPr lang="en-AU" i="1" dirty="0" smtClean="0"/>
              <a:t>-s</a:t>
            </a:r>
            <a:r>
              <a:rPr lang="en-AU" dirty="0" smtClean="0"/>
              <a:t>)</a:t>
            </a:r>
          </a:p>
          <a:p>
            <a:pPr lvl="1"/>
            <a:r>
              <a:rPr lang="en-AU" dirty="0"/>
              <a:t>V</a:t>
            </a:r>
            <a:r>
              <a:rPr lang="en-AU" dirty="0" smtClean="0"/>
              <a:t>erbs: </a:t>
            </a:r>
            <a:r>
              <a:rPr lang="en-AU" i="1" dirty="0" smtClean="0"/>
              <a:t>number</a:t>
            </a:r>
            <a:r>
              <a:rPr lang="en-AU" dirty="0" smtClean="0"/>
              <a:t> of the subject </a:t>
            </a:r>
            <a:r>
              <a:rPr lang="en-AU" i="1" dirty="0" smtClean="0"/>
              <a:t>(-s</a:t>
            </a:r>
            <a:r>
              <a:rPr lang="en-AU" dirty="0" smtClean="0"/>
              <a:t>)</a:t>
            </a:r>
            <a:r>
              <a:rPr lang="en-AU" i="1" dirty="0" smtClean="0"/>
              <a:t>,</a:t>
            </a:r>
            <a:r>
              <a:rPr lang="en-AU" dirty="0" smtClean="0"/>
              <a:t> the </a:t>
            </a:r>
            <a:r>
              <a:rPr lang="en-AU" i="1" dirty="0" smtClean="0"/>
              <a:t>aspect</a:t>
            </a:r>
            <a:r>
              <a:rPr lang="en-AU" dirty="0" smtClean="0"/>
              <a:t> (</a:t>
            </a:r>
            <a:r>
              <a:rPr lang="en-AU" i="1" dirty="0" smtClean="0"/>
              <a:t>-</a:t>
            </a:r>
            <a:r>
              <a:rPr lang="en-AU" i="1" dirty="0" err="1" smtClean="0"/>
              <a:t>ing</a:t>
            </a:r>
            <a:r>
              <a:rPr lang="en-AU" dirty="0" smtClean="0"/>
              <a:t>) of the action and the </a:t>
            </a:r>
            <a:r>
              <a:rPr lang="en-AU" i="1" dirty="0" smtClean="0"/>
              <a:t>tense (-</a:t>
            </a:r>
            <a:r>
              <a:rPr lang="en-AU" i="1" dirty="0" err="1" smtClean="0"/>
              <a:t>ed</a:t>
            </a:r>
            <a:r>
              <a:rPr lang="en-AU" dirty="0" smtClean="0"/>
              <a:t>) of the action</a:t>
            </a:r>
          </a:p>
          <a:p>
            <a:pPr lvl="1"/>
            <a:r>
              <a:rPr lang="en-AU" dirty="0" smtClean="0"/>
              <a:t>Adjectives: </a:t>
            </a:r>
            <a:r>
              <a:rPr lang="en-AU" i="1" dirty="0" smtClean="0"/>
              <a:t>comparatives </a:t>
            </a:r>
            <a:r>
              <a:rPr lang="en-AU" dirty="0" smtClean="0"/>
              <a:t>(</a:t>
            </a:r>
            <a:r>
              <a:rPr lang="en-AU" i="1" dirty="0" smtClean="0"/>
              <a:t>-</a:t>
            </a:r>
            <a:r>
              <a:rPr lang="en-AU" i="1" dirty="0" err="1" smtClean="0"/>
              <a:t>er</a:t>
            </a:r>
            <a:r>
              <a:rPr lang="en-AU" dirty="0" smtClean="0"/>
              <a:t>)</a:t>
            </a:r>
            <a:r>
              <a:rPr lang="en-AU" i="1" dirty="0" smtClean="0"/>
              <a:t> </a:t>
            </a:r>
            <a:r>
              <a:rPr lang="en-AU" dirty="0" smtClean="0"/>
              <a:t>and </a:t>
            </a:r>
            <a:r>
              <a:rPr lang="en-AU" i="1" dirty="0" smtClean="0"/>
              <a:t>superlatives</a:t>
            </a:r>
            <a:r>
              <a:rPr lang="en-AU" dirty="0" smtClean="0"/>
              <a:t> (</a:t>
            </a:r>
            <a:r>
              <a:rPr lang="en-AU" i="1" dirty="0" smtClean="0"/>
              <a:t>-</a:t>
            </a:r>
            <a:r>
              <a:rPr lang="en-AU" i="1" dirty="0" err="1" smtClean="0"/>
              <a:t>est</a:t>
            </a:r>
            <a:r>
              <a:rPr lang="en-AU" dirty="0" smtClean="0"/>
              <a:t>)</a:t>
            </a:r>
          </a:p>
          <a:p>
            <a:r>
              <a:rPr lang="en-AU" dirty="0" smtClean="0"/>
              <a:t>Many languages have much richer inflectional morphology than English</a:t>
            </a:r>
          </a:p>
          <a:p>
            <a:pPr lvl="1"/>
            <a:r>
              <a:rPr lang="en-AU" dirty="0" smtClean="0"/>
              <a:t>E.g. French inflects nouns for gender (</a:t>
            </a:r>
            <a:r>
              <a:rPr lang="en-AU" i="1" dirty="0" smtClean="0"/>
              <a:t>un chat</a:t>
            </a:r>
            <a:r>
              <a:rPr lang="en-AU" dirty="0" smtClean="0"/>
              <a:t>, </a:t>
            </a:r>
            <a:r>
              <a:rPr lang="en-AU" i="1" dirty="0" err="1" smtClean="0"/>
              <a:t>une</a:t>
            </a:r>
            <a:r>
              <a:rPr lang="en-AU" i="1" dirty="0" smtClean="0"/>
              <a:t> </a:t>
            </a:r>
            <a:r>
              <a:rPr lang="en-AU" i="1" dirty="0" err="1" smtClean="0"/>
              <a:t>chatte</a:t>
            </a:r>
            <a:r>
              <a:rPr lang="en-AU" dirty="0" smtClean="0"/>
              <a:t>)</a:t>
            </a:r>
          </a:p>
          <a:p>
            <a:pPr lvl="1"/>
            <a:endParaRPr lang="en-AU" dirty="0" smtClean="0"/>
          </a:p>
          <a:p>
            <a:pPr lvl="1"/>
            <a:endParaRPr lang="en-AU" dirty="0" smtClean="0"/>
          </a:p>
          <a:p>
            <a:pPr lvl="1"/>
            <a:endParaRPr lang="en-AU" dirty="0"/>
          </a:p>
        </p:txBody>
      </p:sp>
    </p:spTree>
    <p:extLst>
      <p:ext uri="{BB962C8B-B14F-4D97-AF65-F5344CB8AC3E}">
        <p14:creationId xmlns:p14="http://schemas.microsoft.com/office/powerpoint/2010/main" val="121329004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Lemmatisation</a:t>
            </a:r>
            <a:endParaRPr lang="en-AU" dirty="0"/>
          </a:p>
        </p:txBody>
      </p:sp>
      <p:sp>
        <p:nvSpPr>
          <p:cNvPr id="3" name="Text Placeholder 2"/>
          <p:cNvSpPr>
            <a:spLocks noGrp="1"/>
          </p:cNvSpPr>
          <p:nvPr>
            <p:ph type="body" idx="1"/>
          </p:nvPr>
        </p:nvSpPr>
        <p:spPr/>
        <p:txBody>
          <a:bodyPr/>
          <a:lstStyle/>
          <a:p>
            <a:r>
              <a:rPr lang="en-AU" dirty="0" smtClean="0"/>
              <a:t>Lemmatisation means removing any inflection to reach the uninflected form, the </a:t>
            </a:r>
            <a:r>
              <a:rPr lang="en-AU" i="1" dirty="0" smtClean="0"/>
              <a:t>lemma</a:t>
            </a:r>
          </a:p>
          <a:p>
            <a:pPr lvl="1"/>
            <a:r>
              <a:rPr lang="en-AU" i="1" dirty="0" smtClean="0"/>
              <a:t>speaking</a:t>
            </a:r>
            <a:r>
              <a:rPr lang="en-AU" dirty="0" smtClean="0"/>
              <a:t> → </a:t>
            </a:r>
            <a:r>
              <a:rPr lang="en-AU" i="1" dirty="0" smtClean="0"/>
              <a:t>speak</a:t>
            </a:r>
          </a:p>
          <a:p>
            <a:r>
              <a:rPr lang="en-AU" dirty="0"/>
              <a:t>I</a:t>
            </a:r>
            <a:r>
              <a:rPr lang="en-AU" dirty="0" smtClean="0"/>
              <a:t>n English, there are irregularities that prevent a trivial solution:</a:t>
            </a:r>
          </a:p>
          <a:p>
            <a:pPr lvl="1"/>
            <a:r>
              <a:rPr lang="en-AU" i="1" dirty="0" smtClean="0"/>
              <a:t>poked</a:t>
            </a:r>
            <a:r>
              <a:rPr lang="en-AU" dirty="0" smtClean="0"/>
              <a:t> → </a:t>
            </a:r>
            <a:r>
              <a:rPr lang="en-AU" i="1" dirty="0" smtClean="0"/>
              <a:t>poke</a:t>
            </a:r>
            <a:r>
              <a:rPr lang="en-AU" dirty="0" smtClean="0"/>
              <a:t> (not </a:t>
            </a:r>
            <a:r>
              <a:rPr lang="en-AU" dirty="0" err="1" smtClean="0"/>
              <a:t>pok</a:t>
            </a:r>
            <a:r>
              <a:rPr lang="en-AU" dirty="0" smtClean="0"/>
              <a:t>)</a:t>
            </a:r>
          </a:p>
          <a:p>
            <a:pPr lvl="1"/>
            <a:r>
              <a:rPr lang="en-AU" i="1" dirty="0" smtClean="0"/>
              <a:t>stopping</a:t>
            </a:r>
            <a:r>
              <a:rPr lang="en-AU" dirty="0" smtClean="0"/>
              <a:t> </a:t>
            </a:r>
            <a:r>
              <a:rPr lang="en-AU" dirty="0"/>
              <a:t>→ </a:t>
            </a:r>
            <a:r>
              <a:rPr lang="en-AU" i="1" dirty="0" smtClean="0"/>
              <a:t>stop</a:t>
            </a:r>
            <a:r>
              <a:rPr lang="en-AU" dirty="0" smtClean="0"/>
              <a:t> (not </a:t>
            </a:r>
            <a:r>
              <a:rPr lang="en-AU" i="1" dirty="0" err="1" smtClean="0"/>
              <a:t>stopp</a:t>
            </a:r>
            <a:r>
              <a:rPr lang="en-AU" dirty="0" smtClean="0"/>
              <a:t>)</a:t>
            </a:r>
          </a:p>
          <a:p>
            <a:pPr lvl="1"/>
            <a:r>
              <a:rPr lang="en-AU" i="1" dirty="0" smtClean="0"/>
              <a:t>watches</a:t>
            </a:r>
            <a:r>
              <a:rPr lang="en-AU" dirty="0" smtClean="0"/>
              <a:t> </a:t>
            </a:r>
            <a:r>
              <a:rPr lang="en-AU" dirty="0"/>
              <a:t>→ </a:t>
            </a:r>
            <a:r>
              <a:rPr lang="en-AU" i="1" dirty="0" smtClean="0"/>
              <a:t>watch </a:t>
            </a:r>
            <a:r>
              <a:rPr lang="en-AU" dirty="0" smtClean="0"/>
              <a:t>(not </a:t>
            </a:r>
            <a:r>
              <a:rPr lang="en-AU" i="1" dirty="0" err="1" smtClean="0"/>
              <a:t>watche</a:t>
            </a:r>
            <a:r>
              <a:rPr lang="en-AU" dirty="0" smtClean="0"/>
              <a:t>)</a:t>
            </a:r>
          </a:p>
          <a:p>
            <a:pPr lvl="1"/>
            <a:r>
              <a:rPr lang="en-AU" dirty="0" smtClean="0"/>
              <a:t>was → be (not </a:t>
            </a:r>
            <a:r>
              <a:rPr lang="en-AU" i="1" dirty="0" err="1" smtClean="0"/>
              <a:t>wa</a:t>
            </a:r>
            <a:r>
              <a:rPr lang="en-AU" dirty="0" smtClean="0"/>
              <a:t>)</a:t>
            </a:r>
          </a:p>
          <a:p>
            <a:r>
              <a:rPr lang="en-AU" dirty="0" smtClean="0"/>
              <a:t>A lexicon of lemmas needed for accurate lemmatisation</a:t>
            </a:r>
            <a:endParaRPr lang="en-AU" dirty="0"/>
          </a:p>
        </p:txBody>
      </p:sp>
    </p:spTree>
    <p:extLst>
      <p:ext uri="{BB962C8B-B14F-4D97-AF65-F5344CB8AC3E}">
        <p14:creationId xmlns:p14="http://schemas.microsoft.com/office/powerpoint/2010/main" val="243014901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Derivational morphology</a:t>
            </a:r>
            <a:endParaRPr lang="en-AU" dirty="0"/>
          </a:p>
        </p:txBody>
      </p:sp>
      <p:sp>
        <p:nvSpPr>
          <p:cNvPr id="3" name="Text Placeholder 2"/>
          <p:cNvSpPr>
            <a:spLocks noGrp="1"/>
          </p:cNvSpPr>
          <p:nvPr>
            <p:ph type="body" idx="1"/>
          </p:nvPr>
        </p:nvSpPr>
        <p:spPr/>
        <p:txBody>
          <a:bodyPr/>
          <a:lstStyle/>
          <a:p>
            <a:r>
              <a:rPr lang="en-AU" dirty="0" smtClean="0"/>
              <a:t>Derivational morphology creates distinct words</a:t>
            </a:r>
          </a:p>
          <a:p>
            <a:r>
              <a:rPr lang="en-AU" dirty="0" smtClean="0"/>
              <a:t>English derivational </a:t>
            </a:r>
            <a:r>
              <a:rPr lang="en-AU" i="1" dirty="0" smtClean="0"/>
              <a:t>suffixes </a:t>
            </a:r>
            <a:r>
              <a:rPr lang="en-AU" dirty="0" smtClean="0"/>
              <a:t>often change the lexical category, e.g.</a:t>
            </a:r>
          </a:p>
          <a:p>
            <a:pPr lvl="1"/>
            <a:r>
              <a:rPr lang="en-AU" i="1" dirty="0" smtClean="0"/>
              <a:t>-</a:t>
            </a:r>
            <a:r>
              <a:rPr lang="en-AU" i="1" dirty="0" err="1" smtClean="0"/>
              <a:t>ly</a:t>
            </a:r>
            <a:r>
              <a:rPr lang="en-AU" dirty="0"/>
              <a:t> (</a:t>
            </a:r>
            <a:r>
              <a:rPr lang="en-AU" i="1" dirty="0"/>
              <a:t>personal</a:t>
            </a:r>
            <a:r>
              <a:rPr lang="en-AU" dirty="0"/>
              <a:t> → </a:t>
            </a:r>
            <a:r>
              <a:rPr lang="en-AU" i="1" dirty="0"/>
              <a:t>personally</a:t>
            </a:r>
            <a:r>
              <a:rPr lang="en-AU" dirty="0"/>
              <a:t>)</a:t>
            </a:r>
          </a:p>
          <a:p>
            <a:pPr lvl="1"/>
            <a:r>
              <a:rPr lang="en-AU" i="1" dirty="0" smtClean="0"/>
              <a:t>-</a:t>
            </a:r>
            <a:r>
              <a:rPr lang="en-AU" i="1" dirty="0" err="1" smtClean="0"/>
              <a:t>ise</a:t>
            </a:r>
            <a:r>
              <a:rPr lang="en-AU" dirty="0"/>
              <a:t> </a:t>
            </a:r>
            <a:r>
              <a:rPr lang="en-AU" dirty="0" smtClean="0"/>
              <a:t>(</a:t>
            </a:r>
            <a:r>
              <a:rPr lang="en-AU" i="1" dirty="0" smtClean="0"/>
              <a:t>final</a:t>
            </a:r>
            <a:r>
              <a:rPr lang="en-AU" dirty="0"/>
              <a:t> → </a:t>
            </a:r>
            <a:r>
              <a:rPr lang="en-AU" i="1" dirty="0" smtClean="0"/>
              <a:t>finalise</a:t>
            </a:r>
            <a:r>
              <a:rPr lang="en-AU" dirty="0" smtClean="0"/>
              <a:t>)</a:t>
            </a:r>
            <a:endParaRPr lang="en-AU" dirty="0"/>
          </a:p>
          <a:p>
            <a:pPr lvl="1"/>
            <a:r>
              <a:rPr lang="en-AU" i="1" dirty="0" smtClean="0"/>
              <a:t>-</a:t>
            </a:r>
            <a:r>
              <a:rPr lang="en-AU" i="1" dirty="0" err="1" smtClean="0"/>
              <a:t>er</a:t>
            </a:r>
            <a:r>
              <a:rPr lang="en-AU" dirty="0" smtClean="0"/>
              <a:t> (</a:t>
            </a:r>
            <a:r>
              <a:rPr lang="en-AU" i="1" dirty="0" smtClean="0"/>
              <a:t>write</a:t>
            </a:r>
            <a:r>
              <a:rPr lang="en-AU" dirty="0"/>
              <a:t> → </a:t>
            </a:r>
            <a:r>
              <a:rPr lang="en-AU" i="1" dirty="0" smtClean="0"/>
              <a:t>writer</a:t>
            </a:r>
            <a:r>
              <a:rPr lang="en-AU" dirty="0" smtClean="0"/>
              <a:t>)</a:t>
            </a:r>
          </a:p>
          <a:p>
            <a:r>
              <a:rPr lang="en-AU" dirty="0" smtClean="0"/>
              <a:t>English derivational </a:t>
            </a:r>
            <a:r>
              <a:rPr lang="en-AU" i="1" dirty="0" smtClean="0"/>
              <a:t>prefixes </a:t>
            </a:r>
            <a:r>
              <a:rPr lang="en-AU" dirty="0" smtClean="0"/>
              <a:t>often change the meaning without changing the lexical category</a:t>
            </a:r>
          </a:p>
          <a:p>
            <a:pPr lvl="1"/>
            <a:r>
              <a:rPr lang="en-AU" i="1" dirty="0"/>
              <a:t>write</a:t>
            </a:r>
            <a:r>
              <a:rPr lang="en-AU" dirty="0"/>
              <a:t> → </a:t>
            </a:r>
            <a:r>
              <a:rPr lang="en-AU" i="1" dirty="0" smtClean="0"/>
              <a:t>rewrite</a:t>
            </a:r>
          </a:p>
          <a:p>
            <a:pPr lvl="1"/>
            <a:r>
              <a:rPr lang="en-AU" i="1" dirty="0"/>
              <a:t>healthy</a:t>
            </a:r>
            <a:r>
              <a:rPr lang="en-AU" dirty="0"/>
              <a:t> → </a:t>
            </a:r>
            <a:r>
              <a:rPr lang="en-AU" i="1" dirty="0"/>
              <a:t>unhealthy</a:t>
            </a:r>
          </a:p>
          <a:p>
            <a:pPr lvl="1"/>
            <a:endParaRPr lang="en-AU" dirty="0" smtClean="0"/>
          </a:p>
        </p:txBody>
      </p:sp>
    </p:spTree>
    <p:extLst>
      <p:ext uri="{BB962C8B-B14F-4D97-AF65-F5344CB8AC3E}">
        <p14:creationId xmlns:p14="http://schemas.microsoft.com/office/powerpoint/2010/main" val="400227899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Stemming</a:t>
            </a:r>
            <a:endParaRPr lang="en-AU" dirty="0"/>
          </a:p>
        </p:txBody>
      </p:sp>
      <p:sp>
        <p:nvSpPr>
          <p:cNvPr id="3" name="Text Placeholder 2"/>
          <p:cNvSpPr>
            <a:spLocks noGrp="1"/>
          </p:cNvSpPr>
          <p:nvPr>
            <p:ph type="body" idx="1"/>
          </p:nvPr>
        </p:nvSpPr>
        <p:spPr/>
        <p:txBody>
          <a:bodyPr/>
          <a:lstStyle/>
          <a:p>
            <a:r>
              <a:rPr lang="en-AU" dirty="0" smtClean="0"/>
              <a:t>Stemming strips off all suffixes, leaving a </a:t>
            </a:r>
            <a:r>
              <a:rPr lang="en-AU" i="1" dirty="0" smtClean="0"/>
              <a:t>stem</a:t>
            </a:r>
          </a:p>
          <a:p>
            <a:pPr lvl="1"/>
            <a:r>
              <a:rPr lang="en-AU" i="1" dirty="0" smtClean="0"/>
              <a:t>E.g. automate</a:t>
            </a:r>
            <a:r>
              <a:rPr lang="en-AU" i="1" dirty="0"/>
              <a:t>, automatic, </a:t>
            </a:r>
            <a:r>
              <a:rPr lang="en-AU" i="1" dirty="0" smtClean="0"/>
              <a:t>automation </a:t>
            </a:r>
            <a:r>
              <a:rPr lang="en-AU" dirty="0"/>
              <a:t>→</a:t>
            </a:r>
            <a:r>
              <a:rPr lang="en-AU" dirty="0" smtClean="0"/>
              <a:t>  </a:t>
            </a:r>
            <a:r>
              <a:rPr lang="en-AU" i="1" dirty="0"/>
              <a:t>automat</a:t>
            </a:r>
            <a:endParaRPr lang="en-AU" i="1" dirty="0" smtClean="0"/>
          </a:p>
          <a:p>
            <a:pPr lvl="1"/>
            <a:r>
              <a:rPr lang="en-AU" dirty="0" smtClean="0"/>
              <a:t>Often not an actual lexical item</a:t>
            </a:r>
          </a:p>
          <a:p>
            <a:r>
              <a:rPr lang="en-AU" dirty="0" smtClean="0"/>
              <a:t>Even less lexical </a:t>
            </a:r>
            <a:r>
              <a:rPr lang="en-AU" dirty="0" err="1" smtClean="0"/>
              <a:t>sparsity</a:t>
            </a:r>
            <a:r>
              <a:rPr lang="en-AU" dirty="0" smtClean="0"/>
              <a:t> than lemmatisation</a:t>
            </a:r>
          </a:p>
          <a:p>
            <a:r>
              <a:rPr lang="en-AU" dirty="0" smtClean="0"/>
              <a:t>Popular in information retrieval</a:t>
            </a:r>
          </a:p>
          <a:p>
            <a:endParaRPr lang="en-AU" dirty="0"/>
          </a:p>
        </p:txBody>
      </p:sp>
    </p:spTree>
    <p:extLst>
      <p:ext uri="{BB962C8B-B14F-4D97-AF65-F5344CB8AC3E}">
        <p14:creationId xmlns:p14="http://schemas.microsoft.com/office/powerpoint/2010/main" val="365973649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Porter stemmer</a:t>
            </a:r>
            <a:endParaRPr lang="en-AU" dirty="0"/>
          </a:p>
        </p:txBody>
      </p:sp>
      <p:sp>
        <p:nvSpPr>
          <p:cNvPr id="3" name="Text Placeholder 2"/>
          <p:cNvSpPr>
            <a:spLocks noGrp="1"/>
          </p:cNvSpPr>
          <p:nvPr>
            <p:ph type="body" idx="1"/>
          </p:nvPr>
        </p:nvSpPr>
        <p:spPr/>
        <p:txBody>
          <a:bodyPr/>
          <a:lstStyle/>
          <a:p>
            <a:r>
              <a:rPr lang="en-AU" dirty="0" smtClean="0"/>
              <a:t>Most popular stemmer for English</a:t>
            </a:r>
          </a:p>
          <a:p>
            <a:r>
              <a:rPr lang="en-AU" dirty="0" smtClean="0"/>
              <a:t>Applies rewrite rules in stages</a:t>
            </a:r>
          </a:p>
          <a:p>
            <a:pPr lvl="1"/>
            <a:r>
              <a:rPr lang="en-AU" dirty="0" smtClean="0"/>
              <a:t>First strip inflectional suffixes,</a:t>
            </a:r>
          </a:p>
          <a:p>
            <a:pPr lvl="2"/>
            <a:r>
              <a:rPr lang="en-AU" dirty="0" smtClean="0"/>
              <a:t>E.g. </a:t>
            </a:r>
            <a:r>
              <a:rPr lang="en-AU" i="1" dirty="0"/>
              <a:t>-</a:t>
            </a:r>
            <a:r>
              <a:rPr lang="en-AU" i="1" dirty="0" err="1" smtClean="0"/>
              <a:t>ies</a:t>
            </a:r>
            <a:r>
              <a:rPr lang="en-AU" i="1" dirty="0" smtClean="0"/>
              <a:t> </a:t>
            </a:r>
            <a:r>
              <a:rPr lang="en-AU" dirty="0" smtClean="0"/>
              <a:t>→</a:t>
            </a:r>
            <a:r>
              <a:rPr lang="en-AU" i="1" dirty="0" smtClean="0"/>
              <a:t> -</a:t>
            </a:r>
            <a:r>
              <a:rPr lang="en-AU" i="1" dirty="0" err="1" smtClean="0"/>
              <a:t>i</a:t>
            </a:r>
            <a:endParaRPr lang="en-AU" i="1" dirty="0" smtClean="0"/>
          </a:p>
          <a:p>
            <a:pPr lvl="1"/>
            <a:r>
              <a:rPr lang="en-AU" dirty="0" smtClean="0"/>
              <a:t>Then derivational suffixes, from right to left</a:t>
            </a:r>
          </a:p>
          <a:p>
            <a:pPr lvl="2"/>
            <a:r>
              <a:rPr lang="en-AU" dirty="0" err="1" smtClean="0"/>
              <a:t>E.g</a:t>
            </a:r>
            <a:r>
              <a:rPr lang="en-AU" dirty="0" smtClean="0"/>
              <a:t> </a:t>
            </a:r>
            <a:r>
              <a:rPr lang="en-AU" i="1" dirty="0"/>
              <a:t>-</a:t>
            </a:r>
            <a:r>
              <a:rPr lang="en-AU" i="1" dirty="0" err="1" smtClean="0"/>
              <a:t>isation</a:t>
            </a:r>
            <a:r>
              <a:rPr lang="en-AU" i="1" dirty="0" smtClean="0"/>
              <a:t> </a:t>
            </a:r>
            <a:r>
              <a:rPr lang="en-AU" dirty="0"/>
              <a:t>→</a:t>
            </a:r>
            <a:r>
              <a:rPr lang="en-AU" i="1" dirty="0"/>
              <a:t> -</a:t>
            </a:r>
            <a:r>
              <a:rPr lang="en-AU" i="1" dirty="0" err="1" smtClean="0"/>
              <a:t>ise</a:t>
            </a:r>
            <a:r>
              <a:rPr lang="en-AU" i="1" dirty="0"/>
              <a:t>;</a:t>
            </a:r>
            <a:r>
              <a:rPr lang="en-AU" i="1" dirty="0" smtClean="0"/>
              <a:t> </a:t>
            </a:r>
            <a:r>
              <a:rPr lang="en-AU" i="1" dirty="0"/>
              <a:t>-</a:t>
            </a:r>
            <a:r>
              <a:rPr lang="en-AU" i="1" dirty="0" err="1" smtClean="0"/>
              <a:t>ise</a:t>
            </a:r>
            <a:r>
              <a:rPr lang="en-AU" i="1" dirty="0" smtClean="0"/>
              <a:t> </a:t>
            </a:r>
            <a:r>
              <a:rPr lang="en-AU"/>
              <a:t>→</a:t>
            </a:r>
            <a:r>
              <a:rPr lang="en-AU" i="1"/>
              <a:t> </a:t>
            </a:r>
            <a:endParaRPr lang="en-AU" i="1" dirty="0" smtClean="0"/>
          </a:p>
          <a:p>
            <a:endParaRPr lang="en-AU" dirty="0"/>
          </a:p>
        </p:txBody>
      </p:sp>
    </p:spTree>
    <p:extLst>
      <p:ext uri="{BB962C8B-B14F-4D97-AF65-F5344CB8AC3E}">
        <p14:creationId xmlns:p14="http://schemas.microsoft.com/office/powerpoint/2010/main" val="125491873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Fixing Spelling errors</a:t>
            </a:r>
            <a:endParaRPr lang="en-AU" dirty="0"/>
          </a:p>
        </p:txBody>
      </p:sp>
      <p:sp>
        <p:nvSpPr>
          <p:cNvPr id="3" name="Text Placeholder 2"/>
          <p:cNvSpPr>
            <a:spLocks noGrp="1"/>
          </p:cNvSpPr>
          <p:nvPr>
            <p:ph type="body" idx="1"/>
          </p:nvPr>
        </p:nvSpPr>
        <p:spPr/>
        <p:txBody>
          <a:bodyPr/>
          <a:lstStyle/>
          <a:p>
            <a:r>
              <a:rPr lang="en-AU" dirty="0" smtClean="0"/>
              <a:t>Why fix them?</a:t>
            </a:r>
          </a:p>
          <a:p>
            <a:pPr lvl="1"/>
            <a:r>
              <a:rPr lang="en-AU" dirty="0" smtClean="0"/>
              <a:t>Spelling errors create new, rare types</a:t>
            </a:r>
          </a:p>
          <a:p>
            <a:pPr lvl="1"/>
            <a:r>
              <a:rPr lang="en-AU" dirty="0" smtClean="0"/>
              <a:t>Disrupt various kinds of linguistic analysis</a:t>
            </a:r>
          </a:p>
          <a:p>
            <a:pPr lvl="1"/>
            <a:r>
              <a:rPr lang="en-AU" dirty="0" smtClean="0"/>
              <a:t>Very common in internet corpora</a:t>
            </a:r>
          </a:p>
          <a:p>
            <a:pPr lvl="1"/>
            <a:r>
              <a:rPr lang="en-AU" dirty="0" smtClean="0"/>
              <a:t>In web search, particularly important in queries</a:t>
            </a:r>
          </a:p>
          <a:p>
            <a:r>
              <a:rPr lang="en-AU" dirty="0" smtClean="0"/>
              <a:t>How?</a:t>
            </a:r>
          </a:p>
          <a:p>
            <a:pPr lvl="1"/>
            <a:r>
              <a:rPr lang="en-AU" dirty="0" smtClean="0"/>
              <a:t>String distance (</a:t>
            </a:r>
            <a:r>
              <a:rPr lang="en-AU" dirty="0" err="1"/>
              <a:t>L</a:t>
            </a:r>
            <a:r>
              <a:rPr lang="en-AU" dirty="0" err="1" smtClean="0"/>
              <a:t>evenshtein</a:t>
            </a:r>
            <a:r>
              <a:rPr lang="en-AU" dirty="0" smtClean="0"/>
              <a:t>, etc.)</a:t>
            </a:r>
          </a:p>
          <a:p>
            <a:pPr lvl="1"/>
            <a:r>
              <a:rPr lang="en-AU" dirty="0" smtClean="0"/>
              <a:t>Modelling of error types (phonetic, typing etc.)</a:t>
            </a:r>
          </a:p>
          <a:p>
            <a:pPr lvl="1"/>
            <a:r>
              <a:rPr lang="en-AU" dirty="0" smtClean="0"/>
              <a:t>Use an </a:t>
            </a:r>
            <a:r>
              <a:rPr lang="en-AU" i="1" dirty="0" smtClean="0"/>
              <a:t>n-</a:t>
            </a:r>
            <a:r>
              <a:rPr lang="en-AU" dirty="0" smtClean="0"/>
              <a:t>gram language model</a:t>
            </a:r>
          </a:p>
          <a:p>
            <a:endParaRPr lang="en-AU" dirty="0"/>
          </a:p>
        </p:txBody>
      </p:sp>
    </p:spTree>
    <p:extLst>
      <p:ext uri="{BB962C8B-B14F-4D97-AF65-F5344CB8AC3E}">
        <p14:creationId xmlns:p14="http://schemas.microsoft.com/office/powerpoint/2010/main" val="397379233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Other word Normalisation</a:t>
            </a:r>
            <a:endParaRPr lang="en-AU" dirty="0"/>
          </a:p>
        </p:txBody>
      </p:sp>
      <p:sp>
        <p:nvSpPr>
          <p:cNvPr id="3" name="Text Placeholder 2"/>
          <p:cNvSpPr>
            <a:spLocks noGrp="1"/>
          </p:cNvSpPr>
          <p:nvPr>
            <p:ph type="body" idx="1"/>
          </p:nvPr>
        </p:nvSpPr>
        <p:spPr/>
        <p:txBody>
          <a:bodyPr/>
          <a:lstStyle/>
          <a:p>
            <a:r>
              <a:rPr lang="en-AU" dirty="0" smtClean="0"/>
              <a:t>Normalising spelling variations</a:t>
            </a:r>
          </a:p>
          <a:p>
            <a:pPr lvl="1"/>
            <a:r>
              <a:rPr lang="en-AU" dirty="0" smtClean="0"/>
              <a:t>Normalize → Normalise (or vice versa)</a:t>
            </a:r>
          </a:p>
          <a:p>
            <a:pPr lvl="1"/>
            <a:r>
              <a:rPr lang="en-AU" dirty="0" smtClean="0"/>
              <a:t>U r so </a:t>
            </a:r>
            <a:r>
              <a:rPr lang="en-AU" dirty="0" err="1" smtClean="0"/>
              <a:t>coool</a:t>
            </a:r>
            <a:r>
              <a:rPr lang="en-AU" dirty="0" smtClean="0"/>
              <a:t>! </a:t>
            </a:r>
            <a:r>
              <a:rPr lang="en-AU" dirty="0"/>
              <a:t>→</a:t>
            </a:r>
            <a:r>
              <a:rPr lang="en-AU" i="1" dirty="0"/>
              <a:t> </a:t>
            </a:r>
            <a:r>
              <a:rPr lang="en-AU" i="1" dirty="0" smtClean="0"/>
              <a:t>you are so cool</a:t>
            </a:r>
            <a:endParaRPr lang="en-AU" dirty="0" smtClean="0"/>
          </a:p>
          <a:p>
            <a:r>
              <a:rPr lang="en-AU" dirty="0"/>
              <a:t>Expanding </a:t>
            </a:r>
            <a:r>
              <a:rPr lang="en-AU" dirty="0" smtClean="0"/>
              <a:t>abbreviations</a:t>
            </a:r>
            <a:endParaRPr lang="en-AU" dirty="0"/>
          </a:p>
          <a:p>
            <a:pPr lvl="1"/>
            <a:r>
              <a:rPr lang="en-AU" dirty="0"/>
              <a:t>US, </a:t>
            </a:r>
            <a:r>
              <a:rPr lang="en-AU" dirty="0" smtClean="0"/>
              <a:t>U.S. </a:t>
            </a:r>
            <a:r>
              <a:rPr lang="en-AU" dirty="0"/>
              <a:t>→ United States</a:t>
            </a:r>
          </a:p>
          <a:p>
            <a:pPr lvl="1"/>
            <a:r>
              <a:rPr lang="en-AU" dirty="0" err="1"/>
              <a:t>imho</a:t>
            </a:r>
            <a:r>
              <a:rPr lang="en-AU" dirty="0"/>
              <a:t> → in my humble opinion</a:t>
            </a:r>
          </a:p>
          <a:p>
            <a:pPr marL="0" indent="0">
              <a:buNone/>
            </a:pPr>
            <a:r>
              <a:rPr lang="en-AU" dirty="0" smtClean="0"/>
              <a:t> </a:t>
            </a:r>
            <a:endParaRPr lang="en-AU" dirty="0"/>
          </a:p>
        </p:txBody>
      </p:sp>
    </p:spTree>
    <p:extLst>
      <p:ext uri="{BB962C8B-B14F-4D97-AF65-F5344CB8AC3E}">
        <p14:creationId xmlns:p14="http://schemas.microsoft.com/office/powerpoint/2010/main" val="190520588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Stop words</a:t>
            </a:r>
            <a:endParaRPr lang="en-AU" dirty="0"/>
          </a:p>
        </p:txBody>
      </p:sp>
      <p:sp>
        <p:nvSpPr>
          <p:cNvPr id="3" name="Text Placeholder 2"/>
          <p:cNvSpPr>
            <a:spLocks noGrp="1"/>
          </p:cNvSpPr>
          <p:nvPr>
            <p:ph type="body" idx="1"/>
          </p:nvPr>
        </p:nvSpPr>
        <p:spPr/>
        <p:txBody>
          <a:bodyPr/>
          <a:lstStyle/>
          <a:p>
            <a:r>
              <a:rPr lang="en-AU" dirty="0" smtClean="0"/>
              <a:t>Definition: a list of words to be removed from the document</a:t>
            </a:r>
          </a:p>
          <a:p>
            <a:pPr lvl="1"/>
            <a:r>
              <a:rPr lang="en-AU" dirty="0" smtClean="0"/>
              <a:t>Typical in bag-of-word (BOW) representations</a:t>
            </a:r>
          </a:p>
          <a:p>
            <a:pPr lvl="1"/>
            <a:r>
              <a:rPr lang="en-AU" dirty="0" smtClean="0"/>
              <a:t>Not appropriate when sequence is important</a:t>
            </a:r>
          </a:p>
          <a:p>
            <a:r>
              <a:rPr lang="en-AU" dirty="0" smtClean="0"/>
              <a:t>How to choose them?</a:t>
            </a:r>
          </a:p>
          <a:p>
            <a:pPr lvl="1"/>
            <a:r>
              <a:rPr lang="en-AU" dirty="0" smtClean="0"/>
              <a:t>All </a:t>
            </a:r>
            <a:r>
              <a:rPr lang="en-AU" i="1" dirty="0"/>
              <a:t>c</a:t>
            </a:r>
            <a:r>
              <a:rPr lang="en-AU" i="1" dirty="0" smtClean="0"/>
              <a:t>losed-class</a:t>
            </a:r>
            <a:r>
              <a:rPr lang="en-AU" dirty="0" smtClean="0"/>
              <a:t> or </a:t>
            </a:r>
            <a:r>
              <a:rPr lang="en-AU" i="1" dirty="0" smtClean="0"/>
              <a:t>function</a:t>
            </a:r>
            <a:r>
              <a:rPr lang="en-AU" dirty="0" smtClean="0"/>
              <a:t> words</a:t>
            </a:r>
          </a:p>
          <a:p>
            <a:pPr lvl="2"/>
            <a:r>
              <a:rPr lang="en-AU" dirty="0" smtClean="0"/>
              <a:t>E.g. </a:t>
            </a:r>
            <a:r>
              <a:rPr lang="en-AU" i="1" dirty="0" smtClean="0"/>
              <a:t>the, a, of, for, he, …</a:t>
            </a:r>
            <a:endParaRPr lang="en-AU" dirty="0" smtClean="0"/>
          </a:p>
          <a:p>
            <a:pPr lvl="1"/>
            <a:r>
              <a:rPr lang="en-AU" dirty="0" smtClean="0"/>
              <a:t>Any high frequency words</a:t>
            </a:r>
          </a:p>
          <a:p>
            <a:pPr lvl="1"/>
            <a:endParaRPr lang="en-AU" dirty="0"/>
          </a:p>
        </p:txBody>
      </p:sp>
    </p:spTree>
    <p:extLst>
      <p:ext uri="{BB962C8B-B14F-4D97-AF65-F5344CB8AC3E}">
        <p14:creationId xmlns:p14="http://schemas.microsoft.com/office/powerpoint/2010/main" val="233140372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 final word</a:t>
            </a:r>
            <a:endParaRPr lang="en-AU" dirty="0"/>
          </a:p>
        </p:txBody>
      </p:sp>
      <p:sp>
        <p:nvSpPr>
          <p:cNvPr id="3" name="Text Placeholder 2"/>
          <p:cNvSpPr>
            <a:spLocks noGrp="1"/>
          </p:cNvSpPr>
          <p:nvPr>
            <p:ph type="body" idx="1"/>
          </p:nvPr>
        </p:nvSpPr>
        <p:spPr/>
        <p:txBody>
          <a:bodyPr/>
          <a:lstStyle/>
          <a:p>
            <a:r>
              <a:rPr lang="en-AU" dirty="0" err="1" smtClean="0"/>
              <a:t>Preprocessing</a:t>
            </a:r>
            <a:r>
              <a:rPr lang="en-AU" dirty="0" smtClean="0"/>
              <a:t> unavoidable in text analysis</a:t>
            </a:r>
          </a:p>
          <a:p>
            <a:r>
              <a:rPr lang="en-AU" dirty="0"/>
              <a:t>Can have a major effect on downstream </a:t>
            </a:r>
            <a:r>
              <a:rPr lang="en-AU" dirty="0" smtClean="0"/>
              <a:t>applications</a:t>
            </a:r>
          </a:p>
          <a:p>
            <a:r>
              <a:rPr lang="en-AU" dirty="0" smtClean="0"/>
              <a:t>Exact steps may vary depending on corpus, task</a:t>
            </a:r>
          </a:p>
          <a:p>
            <a:r>
              <a:rPr lang="en-AU" dirty="0" smtClean="0"/>
              <a:t>Simple rule-based systems work well, but rarely perfectly</a:t>
            </a:r>
          </a:p>
        </p:txBody>
      </p:sp>
    </p:spTree>
    <p:extLst>
      <p:ext uri="{BB962C8B-B14F-4D97-AF65-F5344CB8AC3E}">
        <p14:creationId xmlns:p14="http://schemas.microsoft.com/office/powerpoint/2010/main" val="27742687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Further Reading</a:t>
            </a:r>
            <a:endParaRPr lang="en-AU" dirty="0"/>
          </a:p>
        </p:txBody>
      </p:sp>
      <p:sp>
        <p:nvSpPr>
          <p:cNvPr id="3" name="Text Placeholder 2"/>
          <p:cNvSpPr>
            <a:spLocks noGrp="1"/>
          </p:cNvSpPr>
          <p:nvPr>
            <p:ph type="body" idx="1"/>
          </p:nvPr>
        </p:nvSpPr>
        <p:spPr/>
        <p:txBody>
          <a:bodyPr/>
          <a:lstStyle/>
          <a:p>
            <a:r>
              <a:rPr lang="en-AU" dirty="0" smtClean="0"/>
              <a:t>J&amp;M3 </a:t>
            </a:r>
            <a:r>
              <a:rPr lang="en-AU" dirty="0" err="1" smtClean="0"/>
              <a:t>Ch</a:t>
            </a:r>
            <a:r>
              <a:rPr lang="en-AU" dirty="0" smtClean="0"/>
              <a:t> 2. on Normalisation (includes a review of regex and </a:t>
            </a:r>
            <a:r>
              <a:rPr lang="en-AU" dirty="0" err="1" smtClean="0"/>
              <a:t>Levenshtien</a:t>
            </a:r>
            <a:r>
              <a:rPr lang="en-AU" dirty="0" smtClean="0"/>
              <a:t> distance)</a:t>
            </a:r>
          </a:p>
          <a:p>
            <a:r>
              <a:rPr lang="en-AU" dirty="0" smtClean="0"/>
              <a:t>(Optional) details on the Porter </a:t>
            </a:r>
            <a:r>
              <a:rPr lang="en-AU" dirty="0"/>
              <a:t>Stemmer algorithm (http://</a:t>
            </a:r>
            <a:r>
              <a:rPr lang="en-AU" dirty="0" smtClean="0"/>
              <a:t>snowball.tartarus.org/algorithms/porter/stemmer.html)</a:t>
            </a:r>
            <a:endParaRPr lang="en-AU" dirty="0"/>
          </a:p>
        </p:txBody>
      </p:sp>
    </p:spTree>
    <p:extLst>
      <p:ext uri="{BB962C8B-B14F-4D97-AF65-F5344CB8AC3E}">
        <p14:creationId xmlns:p14="http://schemas.microsoft.com/office/powerpoint/2010/main" val="157131921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Definitions</a:t>
            </a:r>
            <a:endParaRPr lang="en-AU" dirty="0"/>
          </a:p>
        </p:txBody>
      </p:sp>
      <p:sp>
        <p:nvSpPr>
          <p:cNvPr id="5" name="Text Placeholder 4"/>
          <p:cNvSpPr>
            <a:spLocks noGrp="1"/>
          </p:cNvSpPr>
          <p:nvPr>
            <p:ph type="body" idx="1"/>
          </p:nvPr>
        </p:nvSpPr>
        <p:spPr/>
        <p:txBody>
          <a:bodyPr/>
          <a:lstStyle/>
          <a:p>
            <a:r>
              <a:rPr lang="en-AU" dirty="0" smtClean="0"/>
              <a:t>Corpus: a collection of documents</a:t>
            </a:r>
          </a:p>
          <a:p>
            <a:r>
              <a:rPr lang="en-AU" dirty="0" smtClean="0"/>
              <a:t>Document: a collection of tokens</a:t>
            </a:r>
          </a:p>
          <a:p>
            <a:r>
              <a:rPr lang="en-AU" dirty="0" smtClean="0"/>
              <a:t>Token: a particular instance of a type</a:t>
            </a:r>
          </a:p>
          <a:p>
            <a:r>
              <a:rPr lang="en-AU" dirty="0" smtClean="0"/>
              <a:t>Type: a distinct word form</a:t>
            </a:r>
          </a:p>
          <a:p>
            <a:r>
              <a:rPr lang="en-AU" dirty="0" smtClean="0"/>
              <a:t>Lexicon: a grouping of types</a:t>
            </a:r>
          </a:p>
          <a:p>
            <a:r>
              <a:rPr lang="en-AU" dirty="0" smtClean="0"/>
              <a:t>Vocabulary: a list of all word types in the corpus</a:t>
            </a:r>
          </a:p>
        </p:txBody>
      </p:sp>
      <p:sp>
        <p:nvSpPr>
          <p:cNvPr id="2" name="TextBox 1"/>
          <p:cNvSpPr txBox="1"/>
          <p:nvPr/>
        </p:nvSpPr>
        <p:spPr>
          <a:xfrm>
            <a:off x="9742760" y="7613104"/>
            <a:ext cx="3024336"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1" u="none" strike="noStrike" cap="none" spc="0" normalizeH="0" baseline="0" dirty="0" smtClean="0">
                <a:ln>
                  <a:noFill/>
                </a:ln>
                <a:solidFill>
                  <a:schemeClr val="bg1"/>
                </a:solidFill>
                <a:effectLst/>
                <a:uFillTx/>
                <a:latin typeface="Century Schoolbook" panose="02040604050505020304" pitchFamily="18" charset="0"/>
                <a:sym typeface="Avenir Next Medium"/>
              </a:rPr>
              <a:t>V</a:t>
            </a:r>
            <a:r>
              <a:rPr kumimoji="0" lang="en-AU" sz="3000" b="0" i="0" u="none" strike="noStrike" cap="none" spc="0" normalizeH="0" baseline="0" dirty="0" smtClean="0">
                <a:ln>
                  <a:noFill/>
                </a:ln>
                <a:solidFill>
                  <a:schemeClr val="bg1"/>
                </a:solidFill>
                <a:effectLst/>
                <a:uFillTx/>
                <a:latin typeface="Century Schoolbook" panose="02040604050505020304" pitchFamily="18" charset="0"/>
                <a:sym typeface="Avenir Next Medium"/>
              </a:rPr>
              <a:t> = {</a:t>
            </a:r>
            <a:r>
              <a:rPr lang="en-AU" sz="3000" dirty="0" err="1">
                <a:solidFill>
                  <a:schemeClr val="bg1"/>
                </a:solidFill>
                <a:latin typeface="Century Schoolbook" panose="02040604050505020304" pitchFamily="18" charset="0"/>
              </a:rPr>
              <a:t>H</a:t>
            </a:r>
            <a:r>
              <a:rPr kumimoji="0" lang="en-AU" sz="3000" b="0" i="0" u="none" strike="noStrike" cap="none" spc="0" normalizeH="0" baseline="0" dirty="0" err="1" smtClean="0">
                <a:ln>
                  <a:noFill/>
                </a:ln>
                <a:solidFill>
                  <a:schemeClr val="bg1"/>
                </a:solidFill>
                <a:effectLst/>
                <a:uFillTx/>
                <a:latin typeface="Century Schoolbook" panose="02040604050505020304" pitchFamily="18" charset="0"/>
                <a:sym typeface="Avenir Next Medium"/>
              </a:rPr>
              <a:t>odor</a:t>
            </a:r>
            <a:r>
              <a:rPr kumimoji="0" lang="en-AU" sz="3000" b="0" i="0" u="none" strike="noStrike" cap="none" spc="0" normalizeH="0" baseline="0" dirty="0" smtClean="0">
                <a:ln>
                  <a:noFill/>
                </a:ln>
                <a:solidFill>
                  <a:srgbClr val="838787"/>
                </a:solidFill>
                <a:effectLst/>
                <a:uFillTx/>
                <a:latin typeface="Century Schoolbook" panose="02040604050505020304" pitchFamily="18" charset="0"/>
                <a:sym typeface="Avenir Next Medium"/>
              </a:rPr>
              <a:t>}</a:t>
            </a:r>
            <a:endParaRPr kumimoji="0" lang="en-AU" sz="3000" b="0" i="0" u="none" strike="noStrike" cap="none" spc="0" normalizeH="0" baseline="0" dirty="0">
              <a:ln>
                <a:noFill/>
              </a:ln>
              <a:solidFill>
                <a:srgbClr val="838787"/>
              </a:solidFill>
              <a:effectLst/>
              <a:uFillTx/>
              <a:latin typeface="Century Schoolbook" panose="02040604050505020304" pitchFamily="18" charset="0"/>
              <a:sym typeface="Avenir Next Medium"/>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82" y="7037040"/>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ular Callout 12"/>
          <p:cNvSpPr/>
          <p:nvPr/>
        </p:nvSpPr>
        <p:spPr>
          <a:xfrm>
            <a:off x="-986432" y="5524872"/>
            <a:ext cx="914400" cy="612648"/>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14" name="AutoShape 5" descr="Image result for hod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Rounded Rectangular Callout 15"/>
          <p:cNvSpPr/>
          <p:nvPr/>
        </p:nvSpPr>
        <p:spPr>
          <a:xfrm>
            <a:off x="2974008" y="6677000"/>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26" name="Rounded Rectangular Callout 25"/>
          <p:cNvSpPr/>
          <p:nvPr/>
        </p:nvSpPr>
        <p:spPr>
          <a:xfrm>
            <a:off x="3126408" y="6829400"/>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27" name="Rounded Rectangular Callout 26"/>
          <p:cNvSpPr/>
          <p:nvPr/>
        </p:nvSpPr>
        <p:spPr>
          <a:xfrm>
            <a:off x="3278808" y="6981800"/>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28" name="Rounded Rectangular Callout 27"/>
          <p:cNvSpPr/>
          <p:nvPr/>
        </p:nvSpPr>
        <p:spPr>
          <a:xfrm>
            <a:off x="3431208" y="7134200"/>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29" name="Rounded Rectangular Callout 28"/>
          <p:cNvSpPr/>
          <p:nvPr/>
        </p:nvSpPr>
        <p:spPr>
          <a:xfrm>
            <a:off x="3583608" y="7286600"/>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30" name="Rounded Rectangular Callout 29"/>
          <p:cNvSpPr/>
          <p:nvPr/>
        </p:nvSpPr>
        <p:spPr>
          <a:xfrm>
            <a:off x="3692290" y="7774514"/>
            <a:ext cx="2232248" cy="603853"/>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AU" sz="3600" dirty="0" err="1">
                <a:solidFill>
                  <a:schemeClr val="bg1"/>
                </a:solidFill>
                <a:latin typeface="MV Boli" panose="02000500030200090000" pitchFamily="2" charset="0"/>
                <a:ea typeface="+mn-ea"/>
                <a:cs typeface="MV Boli" panose="02000500030200090000" pitchFamily="2" charset="0"/>
                <a:sym typeface="DIN Condensed"/>
              </a:rPr>
              <a:t>H</a:t>
            </a:r>
            <a:r>
              <a:rPr lang="en-AU" sz="3600" dirty="0" err="1" smtClean="0">
                <a:solidFill>
                  <a:schemeClr val="bg1"/>
                </a:solidFill>
                <a:latin typeface="MV Boli" panose="02000500030200090000" pitchFamily="2" charset="0"/>
                <a:ea typeface="+mn-ea"/>
                <a:cs typeface="MV Boli" panose="02000500030200090000" pitchFamily="2" charset="0"/>
                <a:sym typeface="DIN Condensed"/>
              </a:rPr>
              <a:t>odor</a:t>
            </a:r>
            <a:endParaRPr kumimoji="0" lang="en-AU" sz="3600" b="0" i="0" u="none" strike="noStrike" spc="0" normalizeH="0" dirty="0">
              <a:ln>
                <a:noFill/>
              </a:ln>
              <a:solidFill>
                <a:schemeClr val="bg1"/>
              </a:solidFill>
              <a:effectLst/>
              <a:uFillTx/>
              <a:latin typeface="MV Boli" panose="02000500030200090000" pitchFamily="2" charset="0"/>
              <a:ea typeface="+mn-ea"/>
              <a:cs typeface="MV Boli" panose="02000500030200090000" pitchFamily="2" charset="0"/>
              <a:sym typeface="DIN Condensed"/>
            </a:endParaRPr>
          </a:p>
        </p:txBody>
      </p:sp>
      <p:sp>
        <p:nvSpPr>
          <p:cNvPr id="31" name="Rounded Rectangular Callout 30"/>
          <p:cNvSpPr/>
          <p:nvPr/>
        </p:nvSpPr>
        <p:spPr>
          <a:xfrm>
            <a:off x="6502400" y="7181056"/>
            <a:ext cx="2232248" cy="1564818"/>
          </a:xfrm>
          <a:prstGeom prst="wedgeRoundRectCallout">
            <a:avLst/>
          </a:prstGeom>
          <a:solidFill>
            <a:schemeClr val="tx1">
              <a:lumMod val="60000"/>
              <a:lumOff val="4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AU" sz="2800" b="0" i="0" u="none" strike="noStrike" cap="all" spc="0" normalizeH="0" baseline="0">
              <a:ln>
                <a:noFill/>
              </a:ln>
              <a:solidFill>
                <a:srgbClr val="FFFFFF"/>
              </a:solidFill>
              <a:effectLst/>
              <a:uFillTx/>
              <a:latin typeface="+mn-lt"/>
              <a:ea typeface="+mn-ea"/>
              <a:cs typeface="+mn-cs"/>
              <a:sym typeface="DIN Condensed"/>
            </a:endParaRPr>
          </a:p>
        </p:txBody>
      </p:sp>
      <p:sp>
        <p:nvSpPr>
          <p:cNvPr id="32" name="Rounded Rectangular Callout 31"/>
          <p:cNvSpPr/>
          <p:nvPr/>
        </p:nvSpPr>
        <p:spPr>
          <a:xfrm>
            <a:off x="6611082" y="7423797"/>
            <a:ext cx="2232248" cy="1094200"/>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r>
              <a:rPr lang="en-AU" sz="3600" dirty="0" err="1" smtClean="0">
                <a:solidFill>
                  <a:schemeClr val="bg1"/>
                </a:solidFill>
                <a:latin typeface="MV Boli" panose="02000500030200090000" pitchFamily="2" charset="0"/>
                <a:ea typeface="+mn-ea"/>
                <a:cs typeface="MV Boli" panose="02000500030200090000" pitchFamily="2" charset="0"/>
                <a:sym typeface="DIN Condensed"/>
              </a:rPr>
              <a:t>Hodor</a:t>
            </a:r>
            <a:r>
              <a:rPr lang="en-AU" sz="3600" dirty="0" smtClean="0">
                <a:solidFill>
                  <a:schemeClr val="bg1"/>
                </a:solidFill>
                <a:latin typeface="MV Boli" panose="02000500030200090000" pitchFamily="2" charset="0"/>
                <a:ea typeface="+mn-ea"/>
                <a:cs typeface="MV Boli" panose="02000500030200090000" pitchFamily="2" charset="0"/>
                <a:sym typeface="DIN Condensed"/>
              </a:rPr>
              <a:t> </a:t>
            </a:r>
            <a:r>
              <a:rPr lang="en-AU" sz="3600" dirty="0" err="1" smtClean="0">
                <a:solidFill>
                  <a:schemeClr val="bg1"/>
                </a:solidFill>
                <a:latin typeface="MV Boli" panose="02000500030200090000" pitchFamily="2" charset="0"/>
                <a:ea typeface="+mn-ea"/>
                <a:cs typeface="MV Boli" panose="02000500030200090000" pitchFamily="2" charset="0"/>
                <a:sym typeface="DIN Condensed"/>
              </a:rPr>
              <a:t>Hodar</a:t>
            </a:r>
            <a:endParaRPr kumimoji="0" lang="en-AU" sz="3600" b="0" i="0" u="none" strike="noStrike" spc="0" normalizeH="0" dirty="0">
              <a:ln>
                <a:noFill/>
              </a:ln>
              <a:solidFill>
                <a:schemeClr val="bg1"/>
              </a:solidFill>
              <a:effectLst/>
              <a:uFillTx/>
              <a:latin typeface="MV Boli" panose="02000500030200090000" pitchFamily="2" charset="0"/>
              <a:ea typeface="+mn-ea"/>
              <a:cs typeface="MV Boli" panose="02000500030200090000" pitchFamily="2" charset="0"/>
              <a:sym typeface="DIN Condensed"/>
            </a:endParaRPr>
          </a:p>
        </p:txBody>
      </p:sp>
    </p:spTree>
    <p:extLst>
      <p:ext uri="{BB962C8B-B14F-4D97-AF65-F5344CB8AC3E}">
        <p14:creationId xmlns:p14="http://schemas.microsoft.com/office/powerpoint/2010/main" val="2439395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26" grpId="0" animBg="1"/>
      <p:bldP spid="27" grpId="0" animBg="1"/>
      <p:bldP spid="28" grpId="0" animBg="1"/>
      <p:bldP spid="29" grpId="0" animBg="1"/>
      <p:bldP spid="30" grpId="0"/>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Text Normalisation</a:t>
            </a:r>
            <a:endParaRPr lang="en-AU" dirty="0"/>
          </a:p>
        </p:txBody>
      </p:sp>
      <p:sp>
        <p:nvSpPr>
          <p:cNvPr id="3" name="Text Placeholder 2"/>
          <p:cNvSpPr>
            <a:spLocks noGrp="1"/>
          </p:cNvSpPr>
          <p:nvPr>
            <p:ph type="body" idx="1"/>
          </p:nvPr>
        </p:nvSpPr>
        <p:spPr/>
        <p:txBody>
          <a:bodyPr/>
          <a:lstStyle/>
          <a:p>
            <a:r>
              <a:rPr lang="en-AU" dirty="0" smtClean="0"/>
              <a:t>Remove unwanted formatting (e.g. HTML)</a:t>
            </a:r>
          </a:p>
          <a:p>
            <a:r>
              <a:rPr lang="en-AU" dirty="0" smtClean="0"/>
              <a:t>Segment structure (e.g. sentences)</a:t>
            </a:r>
          </a:p>
          <a:p>
            <a:r>
              <a:rPr lang="en-AU" dirty="0" smtClean="0"/>
              <a:t>Tokenise </a:t>
            </a:r>
            <a:r>
              <a:rPr lang="en-AU" dirty="0" smtClean="0"/>
              <a:t>words</a:t>
            </a:r>
          </a:p>
          <a:p>
            <a:r>
              <a:rPr lang="en-AU" dirty="0" smtClean="0"/>
              <a:t>Normalise </a:t>
            </a:r>
            <a:r>
              <a:rPr lang="en-AU" dirty="0" smtClean="0"/>
              <a:t>words</a:t>
            </a:r>
          </a:p>
          <a:p>
            <a:r>
              <a:rPr lang="en-AU" dirty="0" smtClean="0"/>
              <a:t>Remove unwanted words</a:t>
            </a:r>
          </a:p>
          <a:p>
            <a:endParaRPr lang="en-AU" dirty="0"/>
          </a:p>
        </p:txBody>
      </p:sp>
      <p:sp>
        <p:nvSpPr>
          <p:cNvPr id="5" name="TextBox 4"/>
          <p:cNvSpPr txBox="1"/>
          <p:nvPr/>
        </p:nvSpPr>
        <p:spPr>
          <a:xfrm>
            <a:off x="275730" y="5956920"/>
            <a:ext cx="345638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“&lt;p&gt; Hi there. I’m Julian. </a:t>
            </a:r>
            <a:r>
              <a:rPr lang="en-AU" sz="3000" dirty="0">
                <a:solidFill>
                  <a:schemeClr val="bg1"/>
                </a:solidFill>
                <a:latin typeface="Century Schoolbook" panose="02040604050505020304" pitchFamily="18" charset="0"/>
              </a:rPr>
              <a:t>&lt;/p&gt;”</a:t>
            </a:r>
          </a:p>
        </p:txBody>
      </p:sp>
      <p:sp>
        <p:nvSpPr>
          <p:cNvPr id="6" name="TextBox 5"/>
          <p:cNvSpPr txBox="1"/>
          <p:nvPr/>
        </p:nvSpPr>
        <p:spPr>
          <a:xfrm>
            <a:off x="4054128" y="5996607"/>
            <a:ext cx="2709874"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[“Hi there.”,</a:t>
            </a:r>
            <a:b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b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“I’m Julian.”]</a:t>
            </a:r>
            <a:endParaRPr kumimoji="0" lang="en-AU" sz="3000" b="0" i="0" u="none" strike="noStrike" cap="none" spc="0" normalizeH="0" baseline="0" dirty="0">
              <a:ln>
                <a:noFill/>
              </a:ln>
              <a:solidFill>
                <a:srgbClr val="838787"/>
              </a:solidFill>
              <a:effectLst/>
              <a:uFillTx/>
              <a:latin typeface="Century Schoolbook" panose="02040604050505020304" pitchFamily="18" charset="0"/>
              <a:sym typeface="Avenir Next Medium"/>
            </a:endParaRPr>
          </a:p>
        </p:txBody>
      </p:sp>
      <p:sp>
        <p:nvSpPr>
          <p:cNvPr id="7" name="TextBox 6"/>
          <p:cNvSpPr txBox="1"/>
          <p:nvPr/>
        </p:nvSpPr>
        <p:spPr>
          <a:xfrm>
            <a:off x="1983558" y="7716762"/>
            <a:ext cx="246724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“Hi there. I’m Julian.”</a:t>
            </a:r>
            <a:endParaRPr kumimoji="0" lang="en-AU" sz="3000" b="0" i="0" u="none" strike="noStrike" cap="none" spc="0" normalizeH="0" baseline="0" dirty="0">
              <a:ln>
                <a:noFill/>
              </a:ln>
              <a:solidFill>
                <a:srgbClr val="838787"/>
              </a:solidFill>
              <a:effectLst/>
              <a:uFillTx/>
              <a:sym typeface="Avenir Next Medium"/>
            </a:endParaRPr>
          </a:p>
        </p:txBody>
      </p:sp>
      <p:sp>
        <p:nvSpPr>
          <p:cNvPr id="8" name="TextBox 7"/>
          <p:cNvSpPr txBox="1"/>
          <p:nvPr/>
        </p:nvSpPr>
        <p:spPr>
          <a:xfrm>
            <a:off x="5422280" y="7699125"/>
            <a:ext cx="4464496"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[[“Hi”, “there”, “.”],</a:t>
            </a:r>
            <a:b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b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[“I</a:t>
            </a:r>
            <a:r>
              <a:rPr lang="en-AU" sz="3000" dirty="0" smtClean="0">
                <a:solidFill>
                  <a:schemeClr val="bg1"/>
                </a:solidFill>
                <a:latin typeface="Century Schoolbook" panose="02040604050505020304" pitchFamily="18" charset="0"/>
              </a:rPr>
              <a:t>”</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a:t>
            </a:r>
            <a:r>
              <a:rPr lang="en-AU" sz="3000" dirty="0" smtClean="0">
                <a:solidFill>
                  <a:schemeClr val="bg1"/>
                </a:solidFill>
                <a:latin typeface="Century Schoolbook" panose="02040604050505020304" pitchFamily="18" charset="0"/>
              </a:rPr>
              <a:t>“’</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m</a:t>
            </a:r>
            <a:r>
              <a:rPr lang="en-AU" sz="3000" dirty="0" smtClean="0">
                <a:solidFill>
                  <a:schemeClr val="bg1"/>
                </a:solidFill>
                <a:latin typeface="Century Schoolbook" panose="02040604050505020304" pitchFamily="18" charset="0"/>
              </a:rPr>
              <a:t>”</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“Julian</a:t>
            </a:r>
            <a:r>
              <a:rPr lang="en-AU" sz="3000" dirty="0" smtClean="0">
                <a:solidFill>
                  <a:schemeClr val="bg1"/>
                </a:solidFill>
                <a:latin typeface="Century Schoolbook" panose="02040604050505020304" pitchFamily="18" charset="0"/>
              </a:rPr>
              <a:t>”, “.”</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a:t>
            </a:r>
            <a:endParaRPr kumimoji="0" lang="en-AU" sz="3000" b="0" i="0" u="none" strike="noStrike" cap="none" spc="0" normalizeH="0" baseline="0" dirty="0">
              <a:ln>
                <a:noFill/>
              </a:ln>
              <a:solidFill>
                <a:srgbClr val="838787"/>
              </a:solidFill>
              <a:effectLst/>
              <a:uFillTx/>
              <a:latin typeface="Century Schoolbook" panose="02040604050505020304" pitchFamily="18" charset="0"/>
              <a:sym typeface="Avenir Next Medium"/>
            </a:endParaRPr>
          </a:p>
        </p:txBody>
      </p:sp>
      <p:sp>
        <p:nvSpPr>
          <p:cNvPr id="9" name="TextBox 8"/>
          <p:cNvSpPr txBox="1"/>
          <p:nvPr/>
        </p:nvSpPr>
        <p:spPr>
          <a:xfrm>
            <a:off x="7771072" y="6067077"/>
            <a:ext cx="449196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[[“hi”, “there”, “.”],</a:t>
            </a:r>
            <a:b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b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a:t>
            </a:r>
            <a:r>
              <a:rPr kumimoji="0" lang="en-AU" sz="3000" b="0" i="0" u="none" strike="noStrike" cap="none" spc="0" normalizeH="0" dirty="0" err="1" smtClean="0">
                <a:ln>
                  <a:noFill/>
                </a:ln>
                <a:solidFill>
                  <a:schemeClr val="bg1"/>
                </a:solidFill>
                <a:effectLst/>
                <a:uFillTx/>
                <a:latin typeface="Century Schoolbook" panose="02040604050505020304" pitchFamily="18" charset="0"/>
                <a:sym typeface="Avenir Next Medium"/>
              </a:rPr>
              <a:t>i</a:t>
            </a:r>
            <a:r>
              <a:rPr lang="en-AU" sz="3000" dirty="0" smtClean="0">
                <a:solidFill>
                  <a:schemeClr val="bg1"/>
                </a:solidFill>
                <a:latin typeface="Century Schoolbook" panose="02040604050505020304" pitchFamily="18" charset="0"/>
              </a:rPr>
              <a:t>”</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a:t>
            </a:r>
            <a:r>
              <a:rPr lang="en-AU" sz="3000" dirty="0" smtClean="0">
                <a:solidFill>
                  <a:schemeClr val="bg1"/>
                </a:solidFill>
                <a:latin typeface="Century Schoolbook" panose="02040604050505020304" pitchFamily="18" charset="0"/>
              </a:rPr>
              <a:t>“be”</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  “</a:t>
            </a:r>
            <a:r>
              <a:rPr kumimoji="0" lang="en-AU" sz="3000" b="0" i="0" u="none" strike="noStrike" cap="none" spc="0" normalizeH="0" dirty="0" err="1" smtClean="0">
                <a:ln>
                  <a:noFill/>
                </a:ln>
                <a:solidFill>
                  <a:schemeClr val="bg1"/>
                </a:solidFill>
                <a:effectLst/>
                <a:uFillTx/>
                <a:latin typeface="Century Schoolbook" panose="02040604050505020304" pitchFamily="18" charset="0"/>
                <a:sym typeface="Avenir Next Medium"/>
              </a:rPr>
              <a:t>julian</a:t>
            </a:r>
            <a:r>
              <a:rPr lang="en-AU" sz="3000" dirty="0" smtClean="0">
                <a:solidFill>
                  <a:schemeClr val="bg1"/>
                </a:solidFill>
                <a:latin typeface="Century Schoolbook" panose="02040604050505020304" pitchFamily="18" charset="0"/>
              </a:rPr>
              <a:t>”,</a:t>
            </a:r>
            <a:r>
              <a:rPr lang="en-AU" sz="3000" dirty="0">
                <a:solidFill>
                  <a:schemeClr val="bg1"/>
                </a:solidFill>
                <a:latin typeface="Century Schoolbook" panose="02040604050505020304" pitchFamily="18" charset="0"/>
              </a:rPr>
              <a:t> </a:t>
            </a:r>
            <a:r>
              <a:rPr lang="en-AU" sz="3000" dirty="0" smtClean="0">
                <a:solidFill>
                  <a:schemeClr val="bg1"/>
                </a:solidFill>
                <a:latin typeface="Century Schoolbook" panose="02040604050505020304" pitchFamily="18" charset="0"/>
              </a:rPr>
              <a:t>“.”]]</a:t>
            </a:r>
            <a:endParaRPr kumimoji="0" lang="en-AU" sz="3000" b="0" i="0" u="none" strike="noStrike" cap="none" spc="0" normalizeH="0" baseline="0" dirty="0">
              <a:ln>
                <a:noFill/>
              </a:ln>
              <a:solidFill>
                <a:srgbClr val="838787"/>
              </a:solidFill>
              <a:effectLst/>
              <a:uFillTx/>
              <a:latin typeface="Century Schoolbook" panose="02040604050505020304" pitchFamily="18" charset="0"/>
              <a:sym typeface="Avenir Next Medium"/>
            </a:endParaRPr>
          </a:p>
        </p:txBody>
      </p:sp>
      <p:sp>
        <p:nvSpPr>
          <p:cNvPr id="10" name="TextBox 9"/>
          <p:cNvSpPr txBox="1"/>
          <p:nvPr/>
        </p:nvSpPr>
        <p:spPr>
          <a:xfrm>
            <a:off x="10450356" y="7973144"/>
            <a:ext cx="267678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a:t>
            </a:r>
            <a:r>
              <a:rPr kumimoji="0" lang="en-AU" sz="3000" b="0" i="0" u="none" strike="noStrike" cap="none" spc="0" normalizeH="0" dirty="0" err="1" smtClean="0">
                <a:ln>
                  <a:noFill/>
                </a:ln>
                <a:solidFill>
                  <a:schemeClr val="bg1"/>
                </a:solidFill>
                <a:effectLst/>
                <a:uFillTx/>
                <a:latin typeface="Century Schoolbook" panose="02040604050505020304" pitchFamily="18" charset="0"/>
                <a:sym typeface="Avenir Next Medium"/>
              </a:rPr>
              <a:t>julian</a:t>
            </a:r>
            <a:r>
              <a:rPr lang="en-AU" sz="3000" dirty="0" smtClean="0">
                <a:solidFill>
                  <a:schemeClr val="bg1"/>
                </a:solidFill>
                <a:latin typeface="Century Schoolbook" panose="02040604050505020304" pitchFamily="18" charset="0"/>
              </a:rPr>
              <a:t>”</a:t>
            </a:r>
            <a:r>
              <a:rPr lang="en-AU" sz="3000" dirty="0">
                <a:solidFill>
                  <a:schemeClr val="bg1"/>
                </a:solidFill>
                <a:latin typeface="Century Schoolbook" panose="02040604050505020304" pitchFamily="18" charset="0"/>
              </a:rPr>
              <a:t>]</a:t>
            </a:r>
            <a:r>
              <a:rPr kumimoji="0" lang="en-AU" sz="3000" b="0" i="0" u="none" strike="noStrike" cap="none" spc="0" normalizeH="0" dirty="0" smtClean="0">
                <a:ln>
                  <a:noFill/>
                </a:ln>
                <a:solidFill>
                  <a:schemeClr val="bg1"/>
                </a:solidFill>
                <a:effectLst/>
                <a:uFillTx/>
                <a:latin typeface="Century Schoolbook" panose="02040604050505020304" pitchFamily="18" charset="0"/>
                <a:sym typeface="Avenir Next Medium"/>
              </a:rPr>
              <a:t>]</a:t>
            </a:r>
            <a:endParaRPr kumimoji="0" lang="en-AU" sz="3000" b="0" i="0" u="none" strike="noStrike" cap="none" spc="0" normalizeH="0" baseline="0" dirty="0">
              <a:ln>
                <a:noFill/>
              </a:ln>
              <a:solidFill>
                <a:srgbClr val="838787"/>
              </a:solidFill>
              <a:effectLst/>
              <a:uFillTx/>
              <a:latin typeface="Century Schoolbook" panose="02040604050505020304" pitchFamily="18" charset="0"/>
              <a:sym typeface="Avenir Next Medium"/>
            </a:endParaRPr>
          </a:p>
        </p:txBody>
      </p:sp>
      <p:cxnSp>
        <p:nvCxnSpPr>
          <p:cNvPr id="12" name="Straight Arrow Connector 11"/>
          <p:cNvCxnSpPr/>
          <p:nvPr/>
        </p:nvCxnSpPr>
        <p:spPr>
          <a:xfrm>
            <a:off x="1749872" y="7294389"/>
            <a:ext cx="792088" cy="792088"/>
          </a:xfrm>
          <a:prstGeom prst="straightConnector1">
            <a:avLst/>
          </a:prstGeom>
          <a:noFill/>
          <a:ln w="41275" cap="flat">
            <a:solidFill>
              <a:schemeClr val="bg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3" name="Straight Arrow Connector 12"/>
          <p:cNvCxnSpPr/>
          <p:nvPr/>
        </p:nvCxnSpPr>
        <p:spPr>
          <a:xfrm flipV="1">
            <a:off x="3406056" y="7330305"/>
            <a:ext cx="1224136" cy="756172"/>
          </a:xfrm>
          <a:prstGeom prst="straightConnector1">
            <a:avLst/>
          </a:prstGeom>
          <a:noFill/>
          <a:ln w="41275" cap="flat">
            <a:solidFill>
              <a:schemeClr val="bg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7" name="Straight Arrow Connector 16"/>
          <p:cNvCxnSpPr/>
          <p:nvPr/>
        </p:nvCxnSpPr>
        <p:spPr>
          <a:xfrm>
            <a:off x="6070352" y="7400775"/>
            <a:ext cx="936104" cy="685702"/>
          </a:xfrm>
          <a:prstGeom prst="straightConnector1">
            <a:avLst/>
          </a:prstGeom>
          <a:noFill/>
          <a:ln w="41275" cap="flat">
            <a:solidFill>
              <a:schemeClr val="bg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flipV="1">
            <a:off x="7771072" y="7400775"/>
            <a:ext cx="1539640" cy="685702"/>
          </a:xfrm>
          <a:prstGeom prst="straightConnector1">
            <a:avLst/>
          </a:prstGeom>
          <a:noFill/>
          <a:ln w="41275" cap="flat">
            <a:solidFill>
              <a:schemeClr val="bg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a:off x="10030792" y="7400776"/>
            <a:ext cx="1368152" cy="965198"/>
          </a:xfrm>
          <a:prstGeom prst="straightConnector1">
            <a:avLst/>
          </a:prstGeom>
          <a:noFill/>
          <a:ln w="41275" cap="flat">
            <a:solidFill>
              <a:schemeClr val="bg1"/>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150488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Sentence segmentation</a:t>
            </a:r>
            <a:endParaRPr lang="en-AU" dirty="0"/>
          </a:p>
        </p:txBody>
      </p:sp>
      <p:sp>
        <p:nvSpPr>
          <p:cNvPr id="3" name="Text Placeholder 2"/>
          <p:cNvSpPr>
            <a:spLocks noGrp="1"/>
          </p:cNvSpPr>
          <p:nvPr>
            <p:ph type="body" idx="1"/>
          </p:nvPr>
        </p:nvSpPr>
        <p:spPr/>
        <p:txBody>
          <a:bodyPr/>
          <a:lstStyle/>
          <a:p>
            <a:r>
              <a:rPr lang="en-AU" dirty="0" smtClean="0"/>
              <a:t>Naïve approach: break on sentence punctuation ([.?!])</a:t>
            </a:r>
          </a:p>
          <a:p>
            <a:pPr lvl="1"/>
            <a:r>
              <a:rPr lang="en-AU" dirty="0" smtClean="0"/>
              <a:t>But periods are used for abbreviations! (U.S. dollar)</a:t>
            </a:r>
          </a:p>
          <a:p>
            <a:r>
              <a:rPr lang="en-AU" dirty="0" smtClean="0"/>
              <a:t>Second try: use regex to require capital ([.?!] [A-Z])</a:t>
            </a:r>
          </a:p>
          <a:p>
            <a:pPr lvl="1"/>
            <a:r>
              <a:rPr lang="en-AU" dirty="0" smtClean="0"/>
              <a:t>But abbreviations often followed by names (Mr. Brown)</a:t>
            </a:r>
          </a:p>
          <a:p>
            <a:r>
              <a:rPr lang="en-AU" dirty="0" smtClean="0"/>
              <a:t>Better yet: have lexicons</a:t>
            </a:r>
          </a:p>
          <a:p>
            <a:pPr lvl="1"/>
            <a:r>
              <a:rPr lang="en-AU" dirty="0" smtClean="0"/>
              <a:t>But difficult to enumerate all names and abbreviations</a:t>
            </a:r>
          </a:p>
          <a:p>
            <a:r>
              <a:rPr lang="en-AU" dirty="0" smtClean="0"/>
              <a:t>State-of-the-art uses machine learning, not rules</a:t>
            </a:r>
          </a:p>
          <a:p>
            <a:endParaRPr lang="en-AU" dirty="0" smtClean="0"/>
          </a:p>
        </p:txBody>
      </p:sp>
    </p:spTree>
    <p:extLst>
      <p:ext uri="{BB962C8B-B14F-4D97-AF65-F5344CB8AC3E}">
        <p14:creationId xmlns:p14="http://schemas.microsoft.com/office/powerpoint/2010/main" val="92841521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Tokenisation: English</a:t>
            </a:r>
            <a:endParaRPr lang="en-AU" dirty="0"/>
          </a:p>
        </p:txBody>
      </p:sp>
      <p:sp>
        <p:nvSpPr>
          <p:cNvPr id="3" name="Text Placeholder 2"/>
          <p:cNvSpPr>
            <a:spLocks noGrp="1"/>
          </p:cNvSpPr>
          <p:nvPr>
            <p:ph type="body" idx="1"/>
          </p:nvPr>
        </p:nvSpPr>
        <p:spPr/>
        <p:txBody>
          <a:bodyPr>
            <a:normAutofit/>
          </a:bodyPr>
          <a:lstStyle/>
          <a:p>
            <a:r>
              <a:rPr lang="en-AU" dirty="0"/>
              <a:t>Naïve approach: </a:t>
            </a:r>
            <a:r>
              <a:rPr lang="en-AU" dirty="0" smtClean="0"/>
              <a:t>separate out alphabetic strings (\w+)</a:t>
            </a:r>
          </a:p>
          <a:p>
            <a:pPr marL="0"/>
            <a:r>
              <a:rPr lang="en-AU" dirty="0">
                <a:solidFill>
                  <a:schemeClr val="bg1"/>
                </a:solidFill>
              </a:rPr>
              <a:t>Abbreviations </a:t>
            </a:r>
            <a:r>
              <a:rPr lang="en-AU" dirty="0" smtClean="0">
                <a:solidFill>
                  <a:schemeClr val="bg1"/>
                </a:solidFill>
              </a:rPr>
              <a:t>(</a:t>
            </a:r>
            <a:r>
              <a:rPr lang="en-AU" i="1" dirty="0" smtClean="0">
                <a:solidFill>
                  <a:schemeClr val="bg1"/>
                </a:solidFill>
              </a:rPr>
              <a:t>U.S.A.</a:t>
            </a:r>
            <a:r>
              <a:rPr lang="en-AU" dirty="0" smtClean="0">
                <a:solidFill>
                  <a:schemeClr val="bg1"/>
                </a:solidFill>
              </a:rPr>
              <a:t>)</a:t>
            </a:r>
          </a:p>
          <a:p>
            <a:r>
              <a:rPr lang="en-AU" dirty="0" smtClean="0"/>
              <a:t>Hyphens </a:t>
            </a:r>
            <a:r>
              <a:rPr lang="en-AU" dirty="0" smtClean="0"/>
              <a:t>(</a:t>
            </a:r>
            <a:r>
              <a:rPr lang="en-AU" i="1" dirty="0" smtClean="0"/>
              <a:t>merry-go-round vs. well-respected </a:t>
            </a:r>
            <a:r>
              <a:rPr lang="en-AU" dirty="0" smtClean="0"/>
              <a:t>vs. </a:t>
            </a:r>
            <a:r>
              <a:rPr lang="en-AU" i="1" dirty="0"/>
              <a:t>y</a:t>
            </a:r>
            <a:r>
              <a:rPr lang="en-AU" i="1" dirty="0" smtClean="0"/>
              <a:t>es-but</a:t>
            </a:r>
            <a:r>
              <a:rPr lang="en-AU" dirty="0" smtClean="0"/>
              <a:t>)</a:t>
            </a:r>
          </a:p>
          <a:p>
            <a:r>
              <a:rPr lang="en-AU" dirty="0" smtClean="0"/>
              <a:t>Numbers (</a:t>
            </a:r>
            <a:r>
              <a:rPr lang="en-AU" i="1" dirty="0" smtClean="0"/>
              <a:t>1,000,00.01</a:t>
            </a:r>
            <a:r>
              <a:rPr lang="en-AU" dirty="0" smtClean="0"/>
              <a:t>)</a:t>
            </a:r>
          </a:p>
          <a:p>
            <a:r>
              <a:rPr lang="en-AU" dirty="0" smtClean="0"/>
              <a:t>Dates (3/1/2016</a:t>
            </a:r>
            <a:r>
              <a:rPr lang="en-AU" dirty="0" smtClean="0"/>
              <a:t>)</a:t>
            </a:r>
          </a:p>
          <a:p>
            <a:r>
              <a:rPr lang="en-AU" dirty="0"/>
              <a:t>Clitics (</a:t>
            </a:r>
            <a:r>
              <a:rPr lang="en-AU" i="1" dirty="0" err="1"/>
              <a:t>n’t</a:t>
            </a:r>
            <a:r>
              <a:rPr lang="en-AU" i="1" dirty="0"/>
              <a:t> </a:t>
            </a:r>
            <a:r>
              <a:rPr lang="en-AU" dirty="0"/>
              <a:t>in </a:t>
            </a:r>
            <a:r>
              <a:rPr lang="en-AU" i="1" dirty="0"/>
              <a:t>can’t</a:t>
            </a:r>
            <a:r>
              <a:rPr lang="en-AU" dirty="0" smtClean="0"/>
              <a:t>)</a:t>
            </a:r>
            <a:endParaRPr lang="en-AU" dirty="0" smtClean="0"/>
          </a:p>
          <a:p>
            <a:r>
              <a:rPr lang="en-AU" dirty="0" smtClean="0"/>
              <a:t>Internet language (http://www.google.com, #</a:t>
            </a:r>
            <a:r>
              <a:rPr lang="en-AU" dirty="0" err="1" smtClean="0"/>
              <a:t>RefugeesWelcome</a:t>
            </a:r>
            <a:r>
              <a:rPr lang="en-AU" dirty="0" smtClean="0"/>
              <a:t>, :-))</a:t>
            </a:r>
          </a:p>
          <a:p>
            <a:r>
              <a:rPr lang="en-AU" dirty="0" smtClean="0"/>
              <a:t>Multiword units (New Zealand)</a:t>
            </a:r>
          </a:p>
          <a:p>
            <a:pPr lvl="2"/>
            <a:endParaRPr lang="en-AU" dirty="0" smtClean="0"/>
          </a:p>
          <a:p>
            <a:pPr lvl="1"/>
            <a:endParaRPr lang="en-AU" dirty="0" smtClean="0"/>
          </a:p>
          <a:p>
            <a:pPr lvl="1"/>
            <a:endParaRPr lang="en-AU" dirty="0" smtClean="0"/>
          </a:p>
          <a:p>
            <a:pPr lvl="1"/>
            <a:endParaRPr lang="en-AU" dirty="0"/>
          </a:p>
        </p:txBody>
      </p:sp>
    </p:spTree>
    <p:extLst>
      <p:ext uri="{BB962C8B-B14F-4D97-AF65-F5344CB8AC3E}">
        <p14:creationId xmlns:p14="http://schemas.microsoft.com/office/powerpoint/2010/main" val="102071856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Tokenisation: Chinese</a:t>
            </a:r>
            <a:endParaRPr lang="en-AU" dirty="0"/>
          </a:p>
        </p:txBody>
      </p:sp>
      <p:sp>
        <p:nvSpPr>
          <p:cNvPr id="3" name="Text Placeholder 2"/>
          <p:cNvSpPr>
            <a:spLocks noGrp="1"/>
          </p:cNvSpPr>
          <p:nvPr>
            <p:ph type="body" idx="1"/>
          </p:nvPr>
        </p:nvSpPr>
        <p:spPr/>
        <p:txBody>
          <a:bodyPr/>
          <a:lstStyle/>
          <a:p>
            <a:r>
              <a:rPr lang="en-AU" dirty="0" smtClean="0"/>
              <a:t>Some Asian languages are written without spaces between words</a:t>
            </a:r>
            <a:endParaRPr lang="en-US" dirty="0"/>
          </a:p>
          <a:p>
            <a:r>
              <a:rPr lang="en-US" dirty="0" smtClean="0"/>
              <a:t>In Chinese, words often correspond to more than </a:t>
            </a:r>
            <a:r>
              <a:rPr lang="en-US" smtClean="0"/>
              <a:t>one character</a:t>
            </a:r>
            <a:endParaRPr lang="en-AU" dirty="0"/>
          </a:p>
        </p:txBody>
      </p:sp>
      <p:sp>
        <p:nvSpPr>
          <p:cNvPr id="4" name="TextBox 3"/>
          <p:cNvSpPr txBox="1"/>
          <p:nvPr/>
        </p:nvSpPr>
        <p:spPr>
          <a:xfrm>
            <a:off x="3118024" y="4149363"/>
            <a:ext cx="5472608"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sz="4400" b="1" dirty="0">
                <a:solidFill>
                  <a:schemeClr val="bg1"/>
                </a:solidFill>
                <a:latin typeface="MingLiU_HKSCS-ExtB" panose="02020500000000000000" pitchFamily="18" charset="-120"/>
              </a:rPr>
              <a:t>墨大</a:t>
            </a:r>
            <a:r>
              <a:rPr kumimoji="0" lang="zh-CN" altLang="en-US" sz="4400" b="1" i="0" u="none" strike="noStrike" cap="none" spc="0" normalizeH="0" baseline="0" dirty="0" smtClean="0">
                <a:ln>
                  <a:noFill/>
                </a:ln>
                <a:solidFill>
                  <a:schemeClr val="bg1"/>
                </a:solidFill>
                <a:effectLst/>
                <a:uFillTx/>
                <a:latin typeface="MingLiU_HKSCS-ExtB" panose="02020500000000000000" pitchFamily="18" charset="-120"/>
                <a:sym typeface="Avenir Next Medium"/>
              </a:rPr>
              <a:t>的学生</a:t>
            </a:r>
            <a:r>
              <a:rPr lang="zh-CN" altLang="en-US" sz="4400" b="1" dirty="0">
                <a:solidFill>
                  <a:schemeClr val="bg1"/>
                </a:solidFill>
                <a:latin typeface="MingLiU_HKSCS-ExtB" panose="02020500000000000000" pitchFamily="18" charset="-120"/>
              </a:rPr>
              <a:t>与众不同</a:t>
            </a:r>
            <a:endParaRPr kumimoji="0" lang="en-AU" sz="4400" b="1" i="0" u="none" strike="noStrike" cap="none" spc="0" normalizeH="0" baseline="0" dirty="0">
              <a:ln>
                <a:noFill/>
              </a:ln>
              <a:solidFill>
                <a:schemeClr val="bg1"/>
              </a:solidFill>
              <a:effectLst/>
              <a:uFillTx/>
              <a:latin typeface="MingLiU_HKSCS-ExtB" panose="02020500000000000000" pitchFamily="18" charset="-120"/>
              <a:ea typeface="MingLiU_HKSCS-ExtB" panose="02020500000000000000" pitchFamily="18" charset="-120"/>
              <a:sym typeface="Avenir Next Medium"/>
            </a:endParaRPr>
          </a:p>
        </p:txBody>
      </p:sp>
      <p:sp>
        <p:nvSpPr>
          <p:cNvPr id="6" name="TextBox 5"/>
          <p:cNvSpPr txBox="1"/>
          <p:nvPr/>
        </p:nvSpPr>
        <p:spPr>
          <a:xfrm>
            <a:off x="957784" y="5329654"/>
            <a:ext cx="10801200" cy="1918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4400" b="1" i="0" u="none" strike="noStrike" cap="none" spc="0" normalizeH="0" baseline="0" dirty="0" smtClean="0">
                <a:ln>
                  <a:noFill/>
                </a:ln>
                <a:solidFill>
                  <a:schemeClr val="bg1"/>
                </a:solidFill>
                <a:effectLst/>
                <a:uFillTx/>
                <a:latin typeface="Century Schoolbook" panose="02040604050505020304" pitchFamily="18" charset="0"/>
                <a:sym typeface="Avenir Next Medium"/>
              </a:rPr>
              <a:t>  </a:t>
            </a:r>
            <a:r>
              <a:rPr lang="zh-CN" altLang="en-US" sz="4400" b="1" dirty="0">
                <a:solidFill>
                  <a:schemeClr val="bg1"/>
                </a:solidFill>
                <a:latin typeface="Century Schoolbook" panose="02040604050505020304" pitchFamily="18" charset="0"/>
              </a:rPr>
              <a:t>墨大       </a:t>
            </a:r>
            <a:r>
              <a:rPr kumimoji="0" lang="zh-CN" altLang="en-US" sz="4400" b="1" i="0" u="none" strike="noStrike" cap="none" spc="0" normalizeH="0" baseline="0" dirty="0" smtClean="0">
                <a:ln>
                  <a:noFill/>
                </a:ln>
                <a:solidFill>
                  <a:schemeClr val="bg1"/>
                </a:solidFill>
                <a:effectLst/>
                <a:uFillTx/>
                <a:latin typeface="Century Schoolbook" panose="02040604050505020304" pitchFamily="18" charset="0"/>
                <a:sym typeface="Avenir Next Medium"/>
              </a:rPr>
              <a:t>的        学生              </a:t>
            </a:r>
            <a:r>
              <a:rPr lang="zh-CN" altLang="en-US" sz="4400" b="1" dirty="0" smtClean="0">
                <a:solidFill>
                  <a:schemeClr val="bg1"/>
                </a:solidFill>
                <a:latin typeface="Century Schoolbook" panose="02040604050505020304" pitchFamily="18" charset="0"/>
              </a:rPr>
              <a:t>与</a:t>
            </a:r>
            <a:r>
              <a:rPr lang="zh-CN" altLang="en-US" sz="4400" b="1" dirty="0">
                <a:solidFill>
                  <a:schemeClr val="bg1"/>
                </a:solidFill>
                <a:latin typeface="Century Schoolbook" panose="02040604050505020304" pitchFamily="18" charset="0"/>
              </a:rPr>
              <a:t>众不</a:t>
            </a:r>
            <a:r>
              <a:rPr lang="zh-CN" altLang="en-US" sz="4400" b="1" dirty="0" smtClean="0">
                <a:solidFill>
                  <a:schemeClr val="bg1"/>
                </a:solidFill>
                <a:latin typeface="Century Schoolbook" panose="02040604050505020304" pitchFamily="18" charset="0"/>
              </a:rPr>
              <a:t>同</a:t>
            </a:r>
            <a:endParaRPr lang="en-US" altLang="zh-CN" sz="4400" b="1" dirty="0" smtClean="0">
              <a:solidFill>
                <a:schemeClr val="bg1"/>
              </a:solidFill>
              <a:latin typeface="Century Schoolbook" panose="02040604050505020304" pitchFamily="18" charset="0"/>
            </a:endParaRPr>
          </a:p>
          <a:p>
            <a:pPr marL="0" marR="0" indent="0" algn="l" defTabSz="584200" rtl="0" fontAlgn="auto" latinLnBrk="0" hangingPunct="0">
              <a:lnSpc>
                <a:spcPct val="100000"/>
              </a:lnSpc>
              <a:spcBef>
                <a:spcPts val="2400"/>
              </a:spcBef>
              <a:spcAft>
                <a:spcPts val="0"/>
              </a:spcAft>
              <a:buClrTx/>
              <a:buSzTx/>
              <a:buFontTx/>
              <a:buNone/>
              <a:tabLst/>
            </a:pPr>
            <a:r>
              <a:rPr lang="en-US" sz="3400" dirty="0" err="1" smtClean="0">
                <a:solidFill>
                  <a:schemeClr val="bg1"/>
                </a:solidFill>
                <a:latin typeface="Century Schoolbook" panose="02040604050505020304" pitchFamily="18" charset="0"/>
              </a:rPr>
              <a:t>Unimelb</a:t>
            </a:r>
            <a:r>
              <a:rPr lang="en-US" sz="3400" dirty="0" smtClean="0">
                <a:solidFill>
                  <a:schemeClr val="bg1"/>
                </a:solidFill>
                <a:latin typeface="Century Schoolbook" panose="02040604050505020304" pitchFamily="18" charset="0"/>
              </a:rPr>
              <a:t>        ’s          student(s) (are)     special</a:t>
            </a:r>
            <a:endParaRPr kumimoji="0" lang="en-AU" sz="340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Tree>
    <p:extLst>
      <p:ext uri="{BB962C8B-B14F-4D97-AF65-F5344CB8AC3E}">
        <p14:creationId xmlns:p14="http://schemas.microsoft.com/office/powerpoint/2010/main" val="34072758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Tokenisation</a:t>
            </a:r>
            <a:r>
              <a:rPr lang="en-US" dirty="0" smtClean="0"/>
              <a:t>: Chinese</a:t>
            </a:r>
            <a:endParaRPr lang="en-AU" dirty="0"/>
          </a:p>
        </p:txBody>
      </p:sp>
      <p:sp>
        <p:nvSpPr>
          <p:cNvPr id="3" name="Text Placeholder 2"/>
          <p:cNvSpPr>
            <a:spLocks noGrp="1"/>
          </p:cNvSpPr>
          <p:nvPr>
            <p:ph type="body" idx="1"/>
          </p:nvPr>
        </p:nvSpPr>
        <p:spPr/>
        <p:txBody>
          <a:bodyPr>
            <a:normAutofit/>
          </a:bodyPr>
          <a:lstStyle/>
          <a:p>
            <a:r>
              <a:rPr lang="en-US" dirty="0" smtClean="0"/>
              <a:t>Standard approach assumes an existing vocabulary</a:t>
            </a:r>
          </a:p>
          <a:p>
            <a:r>
              <a:rPr lang="en-US" dirty="0" err="1" smtClean="0"/>
              <a:t>MaxMatch</a:t>
            </a:r>
            <a:r>
              <a:rPr lang="en-US" dirty="0" smtClean="0"/>
              <a:t> algorithm</a:t>
            </a:r>
          </a:p>
          <a:p>
            <a:pPr lvl="1"/>
            <a:r>
              <a:rPr lang="en-US" dirty="0"/>
              <a:t>G</a:t>
            </a:r>
            <a:r>
              <a:rPr lang="en-US" dirty="0" smtClean="0"/>
              <a:t>reedily match longest word in the vocabulary</a:t>
            </a:r>
          </a:p>
          <a:p>
            <a:pPr marL="0" indent="0" algn="ctr" rtl="0">
              <a:buNone/>
            </a:pPr>
            <a:r>
              <a:rPr lang="en-US" dirty="0" smtClean="0"/>
              <a:t>V = </a:t>
            </a:r>
            <a:r>
              <a:rPr lang="en-US" sz="3200" dirty="0" smtClean="0"/>
              <a:t>{</a:t>
            </a:r>
            <a:r>
              <a:rPr lang="zh-CN" altLang="en-US" sz="3200" b="1" dirty="0"/>
              <a:t>墨</a:t>
            </a:r>
            <a:r>
              <a:rPr lang="en-US" altLang="zh-CN" sz="3200" b="1" dirty="0" smtClean="0">
                <a:solidFill>
                  <a:schemeClr val="bg1"/>
                </a:solidFill>
              </a:rPr>
              <a:t>,</a:t>
            </a:r>
            <a:r>
              <a:rPr lang="zh-CN" altLang="en-US" sz="3200" b="1" dirty="0" smtClean="0">
                <a:solidFill>
                  <a:schemeClr val="bg1"/>
                </a:solidFill>
              </a:rPr>
              <a:t>大</a:t>
            </a:r>
            <a:r>
              <a:rPr lang="en-US" altLang="zh-CN" sz="3200" b="1" dirty="0" smtClean="0">
                <a:solidFill>
                  <a:schemeClr val="bg1"/>
                </a:solidFill>
              </a:rPr>
              <a:t>,</a:t>
            </a:r>
            <a:r>
              <a:rPr lang="zh-CN" altLang="en-US" sz="3200" b="1" dirty="0" smtClean="0">
                <a:solidFill>
                  <a:schemeClr val="bg1"/>
                </a:solidFill>
              </a:rPr>
              <a:t>的</a:t>
            </a:r>
            <a:r>
              <a:rPr lang="en-US" altLang="zh-CN" sz="3200" b="1" dirty="0" smtClean="0">
                <a:solidFill>
                  <a:schemeClr val="bg1"/>
                </a:solidFill>
              </a:rPr>
              <a:t>,</a:t>
            </a:r>
            <a:r>
              <a:rPr lang="zh-CN" altLang="en-US" sz="3200" b="1" dirty="0" smtClean="0">
                <a:solidFill>
                  <a:schemeClr val="bg1"/>
                </a:solidFill>
              </a:rPr>
              <a:t>学</a:t>
            </a:r>
            <a:r>
              <a:rPr lang="en-US" altLang="zh-CN" sz="3200" b="1" dirty="0" smtClean="0">
                <a:solidFill>
                  <a:schemeClr val="bg1"/>
                </a:solidFill>
              </a:rPr>
              <a:t>,</a:t>
            </a:r>
            <a:r>
              <a:rPr lang="zh-CN" altLang="en-US" sz="3200" b="1" dirty="0" smtClean="0">
                <a:solidFill>
                  <a:schemeClr val="bg1"/>
                </a:solidFill>
              </a:rPr>
              <a:t>生</a:t>
            </a:r>
            <a:r>
              <a:rPr lang="en-US" altLang="zh-CN" sz="3200" b="1" dirty="0" smtClean="0">
                <a:solidFill>
                  <a:schemeClr val="bg1"/>
                </a:solidFill>
              </a:rPr>
              <a:t>,</a:t>
            </a:r>
            <a:r>
              <a:rPr lang="zh-CN" altLang="en-US" sz="3200" b="1" dirty="0" smtClean="0">
                <a:solidFill>
                  <a:schemeClr val="bg1"/>
                </a:solidFill>
              </a:rPr>
              <a:t>与</a:t>
            </a:r>
            <a:r>
              <a:rPr lang="en-US" altLang="zh-CN" sz="3200" b="1" dirty="0" smtClean="0">
                <a:solidFill>
                  <a:schemeClr val="bg1"/>
                </a:solidFill>
              </a:rPr>
              <a:t>,</a:t>
            </a:r>
            <a:r>
              <a:rPr lang="zh-CN" altLang="en-US" sz="3200" b="1" dirty="0" smtClean="0">
                <a:solidFill>
                  <a:schemeClr val="bg1"/>
                </a:solidFill>
              </a:rPr>
              <a:t>众</a:t>
            </a:r>
            <a:r>
              <a:rPr lang="en-US" altLang="zh-CN" sz="3200" b="1" dirty="0" smtClean="0">
                <a:solidFill>
                  <a:schemeClr val="bg1"/>
                </a:solidFill>
              </a:rPr>
              <a:t>,</a:t>
            </a:r>
            <a:r>
              <a:rPr lang="zh-CN" altLang="en-US" sz="3200" b="1" dirty="0" smtClean="0">
                <a:solidFill>
                  <a:schemeClr val="bg1"/>
                </a:solidFill>
              </a:rPr>
              <a:t>不</a:t>
            </a:r>
            <a:r>
              <a:rPr lang="en-US" altLang="zh-CN" sz="3200" b="1" dirty="0" smtClean="0">
                <a:solidFill>
                  <a:schemeClr val="bg1"/>
                </a:solidFill>
              </a:rPr>
              <a:t>,</a:t>
            </a:r>
            <a:r>
              <a:rPr lang="zh-CN" altLang="en-US" sz="3200" b="1" dirty="0" smtClean="0">
                <a:solidFill>
                  <a:schemeClr val="bg1"/>
                </a:solidFill>
              </a:rPr>
              <a:t>同</a:t>
            </a:r>
            <a:r>
              <a:rPr lang="en-US" altLang="zh-CN" sz="3200" b="1" dirty="0" smtClean="0">
                <a:solidFill>
                  <a:schemeClr val="bg1"/>
                </a:solidFill>
              </a:rPr>
              <a:t>,</a:t>
            </a:r>
            <a:r>
              <a:rPr lang="zh-CN" altLang="en-US" sz="3200" b="1" dirty="0"/>
              <a:t> 墨</a:t>
            </a:r>
            <a:r>
              <a:rPr lang="zh-CN" altLang="en-US" sz="3200" b="1" dirty="0" smtClean="0">
                <a:solidFill>
                  <a:schemeClr val="bg1"/>
                </a:solidFill>
              </a:rPr>
              <a:t>大</a:t>
            </a:r>
            <a:r>
              <a:rPr lang="en-US" altLang="zh-CN" sz="3200" b="1" dirty="0" smtClean="0">
                <a:solidFill>
                  <a:schemeClr val="bg1"/>
                </a:solidFill>
              </a:rPr>
              <a:t>,</a:t>
            </a:r>
            <a:r>
              <a:rPr lang="zh-CN" altLang="en-US" sz="3200" b="1" dirty="0">
                <a:solidFill>
                  <a:schemeClr val="bg1"/>
                </a:solidFill>
              </a:rPr>
              <a:t>学</a:t>
            </a:r>
            <a:r>
              <a:rPr lang="zh-CN" altLang="en-US" sz="3200" b="1" dirty="0" smtClean="0">
                <a:solidFill>
                  <a:schemeClr val="bg1"/>
                </a:solidFill>
              </a:rPr>
              <a:t>生</a:t>
            </a:r>
            <a:r>
              <a:rPr lang="en-US" altLang="zh-CN" sz="3200" b="1" dirty="0" smtClean="0">
                <a:solidFill>
                  <a:schemeClr val="bg1"/>
                </a:solidFill>
              </a:rPr>
              <a:t>,</a:t>
            </a:r>
            <a:r>
              <a:rPr lang="zh-CN" altLang="en-US" sz="3200" b="1" dirty="0">
                <a:solidFill>
                  <a:schemeClr val="bg1"/>
                </a:solidFill>
              </a:rPr>
              <a:t>不</a:t>
            </a:r>
            <a:r>
              <a:rPr lang="zh-CN" altLang="en-US" sz="3200" b="1" dirty="0" smtClean="0">
                <a:solidFill>
                  <a:schemeClr val="bg1"/>
                </a:solidFill>
              </a:rPr>
              <a:t>同</a:t>
            </a:r>
            <a:r>
              <a:rPr lang="en-AU" altLang="zh-CN" sz="3200" b="1" dirty="0" smtClean="0">
                <a:solidFill>
                  <a:schemeClr val="bg1"/>
                </a:solidFill>
              </a:rPr>
              <a:t>,</a:t>
            </a:r>
            <a:r>
              <a:rPr lang="zh-CN" altLang="en-US" sz="3200" b="1" dirty="0" smtClean="0">
                <a:solidFill>
                  <a:schemeClr val="bg1"/>
                </a:solidFill>
              </a:rPr>
              <a:t>与</a:t>
            </a:r>
            <a:r>
              <a:rPr lang="zh-CN" altLang="en-US" sz="3200" b="1" dirty="0">
                <a:solidFill>
                  <a:schemeClr val="bg1"/>
                </a:solidFill>
              </a:rPr>
              <a:t>众不</a:t>
            </a:r>
            <a:r>
              <a:rPr lang="zh-CN" altLang="en-US" sz="3200" b="1" dirty="0" smtClean="0">
                <a:solidFill>
                  <a:schemeClr val="bg1"/>
                </a:solidFill>
              </a:rPr>
              <a:t>同</a:t>
            </a:r>
            <a:r>
              <a:rPr lang="en-US" altLang="zh-CN" sz="3200" b="1" dirty="0" smtClean="0">
                <a:solidFill>
                  <a:schemeClr val="bg1"/>
                </a:solidFill>
              </a:rPr>
              <a:t>}</a:t>
            </a:r>
            <a:endParaRPr lang="en-AU" sz="3200" b="1" dirty="0">
              <a:solidFill>
                <a:schemeClr val="bg1"/>
              </a:solidFill>
            </a:endParaRPr>
          </a:p>
          <a:p>
            <a:pPr marL="0" indent="0">
              <a:buNone/>
            </a:pPr>
            <a:r>
              <a:rPr lang="en-US" dirty="0" smtClean="0"/>
              <a:t>	</a:t>
            </a:r>
          </a:p>
          <a:p>
            <a:pPr marL="0" indent="0" algn="ctr" rtl="0">
              <a:buNone/>
            </a:pPr>
            <a:r>
              <a:rPr lang="en-US" dirty="0"/>
              <a:t>	</a:t>
            </a:r>
            <a:r>
              <a:rPr lang="zh-CN" altLang="en-US" sz="3600" b="1" dirty="0"/>
              <a:t>墨</a:t>
            </a:r>
            <a:r>
              <a:rPr lang="zh-CN" altLang="en-US" sz="3600" b="1" dirty="0" smtClean="0">
                <a:solidFill>
                  <a:schemeClr val="bg1"/>
                </a:solidFill>
                <a:ea typeface="Avenir Next Medium"/>
                <a:cs typeface="Avenir Next Medium"/>
              </a:rPr>
              <a:t>大</a:t>
            </a:r>
            <a:r>
              <a:rPr lang="zh-CN" altLang="en-US" sz="3600" b="1" dirty="0">
                <a:solidFill>
                  <a:schemeClr val="bg1"/>
                </a:solidFill>
                <a:ea typeface="Avenir Next Medium"/>
                <a:cs typeface="Avenir Next Medium"/>
              </a:rPr>
              <a:t>的学生</a:t>
            </a:r>
            <a:r>
              <a:rPr lang="zh-CN" altLang="en-US" sz="3600" b="1" dirty="0">
                <a:solidFill>
                  <a:schemeClr val="bg1"/>
                </a:solidFill>
              </a:rPr>
              <a:t>与众不</a:t>
            </a:r>
            <a:r>
              <a:rPr lang="zh-CN" altLang="en-US" sz="3600" b="1" dirty="0" smtClean="0">
                <a:solidFill>
                  <a:schemeClr val="bg1"/>
                </a:solidFill>
              </a:rPr>
              <a:t>同</a:t>
            </a:r>
            <a:endParaRPr lang="en-AU" altLang="zh-CN" sz="3600" b="1" dirty="0">
              <a:solidFill>
                <a:schemeClr val="bg1"/>
              </a:solidFill>
            </a:endParaRPr>
          </a:p>
          <a:p>
            <a:pPr marL="0" indent="0" algn="ctr" rtl="0">
              <a:buNone/>
            </a:pPr>
            <a:endParaRPr lang="en-US" dirty="0" smtClean="0"/>
          </a:p>
        </p:txBody>
      </p:sp>
      <p:sp>
        <p:nvSpPr>
          <p:cNvPr id="8" name="Left Bracket 7"/>
          <p:cNvSpPr/>
          <p:nvPr/>
        </p:nvSpPr>
        <p:spPr>
          <a:xfrm rot="-5400000">
            <a:off x="4909223" y="5803903"/>
            <a:ext cx="162018" cy="1008112"/>
          </a:xfrm>
          <a:prstGeom prst="leftBracket">
            <a:avLst/>
          </a:prstGeom>
          <a:noFill/>
          <a:ln w="25400" cap="flat">
            <a:solidFill>
              <a:schemeClr val="bg2"/>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10" name="Left Bracket 9"/>
          <p:cNvSpPr/>
          <p:nvPr/>
        </p:nvSpPr>
        <p:spPr>
          <a:xfrm rot="-5400000">
            <a:off x="5696811" y="6087434"/>
            <a:ext cx="99011" cy="504056"/>
          </a:xfrm>
          <a:prstGeom prst="leftBracket">
            <a:avLst/>
          </a:prstGeom>
          <a:noFill/>
          <a:ln w="25400" cap="flat">
            <a:solidFill>
              <a:schemeClr val="bg2"/>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11" name="Left Bracket 10"/>
          <p:cNvSpPr/>
          <p:nvPr/>
        </p:nvSpPr>
        <p:spPr>
          <a:xfrm rot="-5400000">
            <a:off x="6385389" y="5839909"/>
            <a:ext cx="162018" cy="936100"/>
          </a:xfrm>
          <a:prstGeom prst="leftBracket">
            <a:avLst/>
          </a:prstGeom>
          <a:noFill/>
          <a:ln w="25400" cap="flat">
            <a:solidFill>
              <a:schemeClr val="bg2"/>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12" name="Left Bracket 11"/>
          <p:cNvSpPr/>
          <p:nvPr/>
        </p:nvSpPr>
        <p:spPr>
          <a:xfrm rot="-5400000">
            <a:off x="7744538" y="5398858"/>
            <a:ext cx="180020" cy="1800200"/>
          </a:xfrm>
          <a:prstGeom prst="leftBracket">
            <a:avLst/>
          </a:prstGeom>
          <a:noFill/>
          <a:ln w="25400" cap="flat">
            <a:solidFill>
              <a:schemeClr val="bg2"/>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AU" sz="1800" b="0" i="0" u="none" strike="noStrike" cap="none" spc="0" normalizeH="0" baseline="0">
              <a:ln>
                <a:noFill/>
              </a:ln>
              <a:solidFill>
                <a:srgbClr val="000000"/>
              </a:solidFill>
              <a:effectLst/>
              <a:uFillTx/>
            </a:endParaRPr>
          </a:p>
        </p:txBody>
      </p:sp>
      <p:sp>
        <p:nvSpPr>
          <p:cNvPr id="13" name="TextBox 12"/>
          <p:cNvSpPr txBox="1"/>
          <p:nvPr/>
        </p:nvSpPr>
        <p:spPr>
          <a:xfrm>
            <a:off x="1533848" y="7009938"/>
            <a:ext cx="252028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solidFill>
                  <a:schemeClr val="bg1"/>
                </a:solidFill>
                <a:latin typeface="Century Schoolbook" panose="02040604050505020304" pitchFamily="18" charset="0"/>
              </a:rPr>
              <a:t>m</a:t>
            </a:r>
            <a:r>
              <a:rPr lang="en-US" sz="3200" dirty="0" smtClean="0">
                <a:solidFill>
                  <a:schemeClr val="bg1"/>
                </a:solidFill>
                <a:latin typeface="Century Schoolbook" panose="02040604050505020304" pitchFamily="18" charset="0"/>
              </a:rPr>
              <a:t>atch </a:t>
            </a:r>
            <a:r>
              <a:rPr lang="zh-CN" altLang="en-US" sz="3200" b="1" dirty="0">
                <a:solidFill>
                  <a:schemeClr val="bg1"/>
                </a:solidFill>
                <a:latin typeface="Century Schoolbook" panose="02040604050505020304" pitchFamily="18" charset="0"/>
              </a:rPr>
              <a:t>墨大</a:t>
            </a:r>
            <a:r>
              <a:rPr lang="en-US" altLang="zh-CN" sz="3200" b="1" dirty="0">
                <a:solidFill>
                  <a:schemeClr val="bg1"/>
                </a:solidFill>
                <a:latin typeface="Century Schoolbook" panose="02040604050505020304" pitchFamily="18" charset="0"/>
              </a:rPr>
              <a:t>, </a:t>
            </a:r>
            <a:r>
              <a:rPr lang="en-US" altLang="zh-CN" sz="3200" dirty="0">
                <a:solidFill>
                  <a:schemeClr val="bg1"/>
                </a:solidFill>
                <a:latin typeface="Century Schoolbook" panose="02040604050505020304" pitchFamily="18" charset="0"/>
              </a:rPr>
              <a:t>move </a:t>
            </a:r>
            <a:r>
              <a:rPr lang="en-US" altLang="zh-CN" sz="3200" dirty="0" smtClean="0">
                <a:solidFill>
                  <a:schemeClr val="bg1"/>
                </a:solidFill>
                <a:latin typeface="Century Schoolbook" panose="02040604050505020304" pitchFamily="18" charset="0"/>
              </a:rPr>
              <a:t>to </a:t>
            </a:r>
            <a:r>
              <a:rPr lang="zh-CN" altLang="en-US" sz="3200" b="1" dirty="0" smtClean="0">
                <a:solidFill>
                  <a:schemeClr val="bg1"/>
                </a:solidFill>
                <a:latin typeface="Century Schoolbook" panose="02040604050505020304" pitchFamily="18" charset="0"/>
              </a:rPr>
              <a:t>的</a:t>
            </a:r>
            <a:endParaRPr kumimoji="0" lang="en-AU" sz="3200" b="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14" name="TextBox 13"/>
          <p:cNvSpPr txBox="1"/>
          <p:nvPr/>
        </p:nvSpPr>
        <p:spPr>
          <a:xfrm>
            <a:off x="4054128" y="7009938"/>
            <a:ext cx="252028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solidFill>
                  <a:schemeClr val="bg1"/>
                </a:solidFill>
                <a:latin typeface="Century Schoolbook" panose="02040604050505020304" pitchFamily="18" charset="0"/>
              </a:rPr>
              <a:t>m</a:t>
            </a:r>
            <a:r>
              <a:rPr lang="en-US" sz="3200" dirty="0" smtClean="0">
                <a:solidFill>
                  <a:schemeClr val="bg1"/>
                </a:solidFill>
                <a:latin typeface="Century Schoolbook" panose="02040604050505020304" pitchFamily="18" charset="0"/>
              </a:rPr>
              <a:t>atch </a:t>
            </a:r>
            <a:r>
              <a:rPr lang="zh-CN" altLang="en-US" sz="3200" b="1" dirty="0" smtClean="0">
                <a:solidFill>
                  <a:schemeClr val="bg1"/>
                </a:solidFill>
              </a:rPr>
              <a:t>的</a:t>
            </a:r>
            <a:r>
              <a:rPr lang="en-US" altLang="zh-CN" sz="3200" b="1" dirty="0" smtClean="0">
                <a:solidFill>
                  <a:schemeClr val="bg1"/>
                </a:solidFill>
                <a:latin typeface="Century Schoolbook" panose="02040604050505020304" pitchFamily="18" charset="0"/>
              </a:rPr>
              <a:t>, </a:t>
            </a:r>
            <a:r>
              <a:rPr lang="en-US" altLang="zh-CN" sz="3200" dirty="0">
                <a:solidFill>
                  <a:schemeClr val="bg1"/>
                </a:solidFill>
                <a:latin typeface="Century Schoolbook" panose="02040604050505020304" pitchFamily="18" charset="0"/>
              </a:rPr>
              <a:t>move </a:t>
            </a:r>
            <a:r>
              <a:rPr lang="en-US" altLang="zh-CN" sz="3200" dirty="0" smtClean="0">
                <a:solidFill>
                  <a:schemeClr val="bg1"/>
                </a:solidFill>
                <a:latin typeface="Century Schoolbook" panose="02040604050505020304" pitchFamily="18" charset="0"/>
              </a:rPr>
              <a:t>to </a:t>
            </a:r>
            <a:r>
              <a:rPr lang="zh-CN" altLang="en-US" sz="3200" b="1" dirty="0" smtClean="0">
                <a:solidFill>
                  <a:schemeClr val="bg1"/>
                </a:solidFill>
              </a:rPr>
              <a:t>学</a:t>
            </a:r>
            <a:endParaRPr kumimoji="0" lang="en-AU" sz="3200" b="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15" name="TextBox 14"/>
          <p:cNvSpPr txBox="1"/>
          <p:nvPr/>
        </p:nvSpPr>
        <p:spPr>
          <a:xfrm>
            <a:off x="6288576" y="7009938"/>
            <a:ext cx="252028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solidFill>
                  <a:schemeClr val="bg1"/>
                </a:solidFill>
                <a:latin typeface="Century Schoolbook" panose="02040604050505020304" pitchFamily="18" charset="0"/>
              </a:rPr>
              <a:t>m</a:t>
            </a:r>
            <a:r>
              <a:rPr lang="en-US" sz="3200" dirty="0" smtClean="0">
                <a:solidFill>
                  <a:schemeClr val="bg1"/>
                </a:solidFill>
                <a:latin typeface="Century Schoolbook" panose="02040604050505020304" pitchFamily="18" charset="0"/>
              </a:rPr>
              <a:t>atch </a:t>
            </a:r>
            <a:r>
              <a:rPr lang="zh-CN" altLang="en-US" sz="3200" b="1" dirty="0" smtClean="0">
                <a:solidFill>
                  <a:schemeClr val="bg1"/>
                </a:solidFill>
              </a:rPr>
              <a:t>学</a:t>
            </a:r>
            <a:r>
              <a:rPr lang="zh-CN" altLang="en-US" sz="3200" b="1" dirty="0">
                <a:solidFill>
                  <a:schemeClr val="bg1"/>
                </a:solidFill>
              </a:rPr>
              <a:t>生</a:t>
            </a:r>
            <a:r>
              <a:rPr lang="en-US" altLang="zh-CN" sz="3200" b="1" dirty="0" smtClean="0">
                <a:solidFill>
                  <a:schemeClr val="bg1"/>
                </a:solidFill>
                <a:latin typeface="Century Schoolbook" panose="02040604050505020304" pitchFamily="18" charset="0"/>
              </a:rPr>
              <a:t>, </a:t>
            </a:r>
            <a:r>
              <a:rPr lang="en-US" altLang="zh-CN" sz="3200" dirty="0">
                <a:solidFill>
                  <a:schemeClr val="bg1"/>
                </a:solidFill>
                <a:latin typeface="Century Schoolbook" panose="02040604050505020304" pitchFamily="18" charset="0"/>
              </a:rPr>
              <a:t>move </a:t>
            </a:r>
            <a:r>
              <a:rPr lang="en-US" altLang="zh-CN" sz="3200" dirty="0" smtClean="0">
                <a:solidFill>
                  <a:schemeClr val="bg1"/>
                </a:solidFill>
                <a:latin typeface="Century Schoolbook" panose="02040604050505020304" pitchFamily="18" charset="0"/>
              </a:rPr>
              <a:t>to </a:t>
            </a:r>
            <a:r>
              <a:rPr lang="zh-CN" altLang="en-US" sz="3200" b="1" dirty="0" smtClean="0">
                <a:solidFill>
                  <a:schemeClr val="bg1"/>
                </a:solidFill>
              </a:rPr>
              <a:t>与</a:t>
            </a:r>
            <a:endParaRPr kumimoji="0" lang="en-AU" sz="3200" b="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16" name="TextBox 15"/>
          <p:cNvSpPr txBox="1"/>
          <p:nvPr/>
        </p:nvSpPr>
        <p:spPr>
          <a:xfrm>
            <a:off x="8698644" y="7009938"/>
            <a:ext cx="3348372"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smtClean="0">
                <a:solidFill>
                  <a:schemeClr val="bg1"/>
                </a:solidFill>
                <a:latin typeface="Century Schoolbook" panose="02040604050505020304" pitchFamily="18" charset="0"/>
              </a:rPr>
              <a:t>match</a:t>
            </a:r>
            <a:r>
              <a:rPr lang="zh-CN" altLang="en-US" sz="3200" b="1" dirty="0">
                <a:solidFill>
                  <a:schemeClr val="bg1"/>
                </a:solidFill>
              </a:rPr>
              <a:t>与众不同</a:t>
            </a:r>
            <a:r>
              <a:rPr lang="en-US" altLang="zh-CN" sz="3200" b="1" dirty="0" smtClean="0">
                <a:solidFill>
                  <a:schemeClr val="bg1"/>
                </a:solidFill>
                <a:latin typeface="Century Schoolbook" panose="02040604050505020304" pitchFamily="18" charset="0"/>
              </a:rPr>
              <a:t>, </a:t>
            </a:r>
            <a:r>
              <a:rPr lang="en-AU" altLang="zh-CN" sz="3200" dirty="0" smtClean="0">
                <a:solidFill>
                  <a:schemeClr val="bg1"/>
                </a:solidFill>
                <a:latin typeface="Century Schoolbook" panose="02040604050505020304" pitchFamily="18" charset="0"/>
              </a:rPr>
              <a:t>done</a:t>
            </a:r>
            <a:endParaRPr kumimoji="0" lang="en-AU" sz="3200" b="0"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Tree>
    <p:extLst>
      <p:ext uri="{BB962C8B-B14F-4D97-AF65-F5344CB8AC3E}">
        <p14:creationId xmlns:p14="http://schemas.microsoft.com/office/powerpoint/2010/main" val="3956884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Tokenisation</a:t>
            </a:r>
            <a:r>
              <a:rPr lang="en-US" dirty="0"/>
              <a:t>: Chinese</a:t>
            </a:r>
            <a:endParaRPr lang="en-AU" dirty="0"/>
          </a:p>
        </p:txBody>
      </p:sp>
      <p:sp>
        <p:nvSpPr>
          <p:cNvPr id="3" name="Text Placeholder 2"/>
          <p:cNvSpPr>
            <a:spLocks noGrp="1"/>
          </p:cNvSpPr>
          <p:nvPr>
            <p:ph type="body" idx="1"/>
          </p:nvPr>
        </p:nvSpPr>
        <p:spPr/>
        <p:txBody>
          <a:bodyPr/>
          <a:lstStyle/>
          <a:p>
            <a:r>
              <a:rPr lang="en-US" dirty="0" smtClean="0"/>
              <a:t>But how do we know what the vocabulary is</a:t>
            </a:r>
          </a:p>
          <a:p>
            <a:r>
              <a:rPr lang="en-US" dirty="0" smtClean="0"/>
              <a:t>And doesn’t always work</a:t>
            </a:r>
          </a:p>
          <a:p>
            <a:endParaRPr lang="en-AU" dirty="0"/>
          </a:p>
        </p:txBody>
      </p:sp>
      <p:sp>
        <p:nvSpPr>
          <p:cNvPr id="4" name="TextBox 3"/>
          <p:cNvSpPr txBox="1"/>
          <p:nvPr/>
        </p:nvSpPr>
        <p:spPr>
          <a:xfrm>
            <a:off x="3694088" y="3436640"/>
            <a:ext cx="3888432"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zh-CN" altLang="en-US" sz="4400" b="1" dirty="0">
                <a:solidFill>
                  <a:schemeClr val="bg1"/>
                </a:solidFill>
              </a:rPr>
              <a:t>去买</a:t>
            </a:r>
            <a:r>
              <a:rPr kumimoji="0" lang="zh-CN" altLang="en-US"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t>新西兰花</a:t>
            </a:r>
            <a:endParaRPr kumimoji="0" lang="en-AU" sz="4400" b="1"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sp>
        <p:nvSpPr>
          <p:cNvPr id="5" name="TextBox 4"/>
          <p:cNvSpPr txBox="1"/>
          <p:nvPr/>
        </p:nvSpPr>
        <p:spPr>
          <a:xfrm>
            <a:off x="1893888" y="4642579"/>
            <a:ext cx="9073008"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zh-CN" altLang="en-US" sz="4400" b="1" dirty="0" smtClean="0">
                <a:solidFill>
                  <a:schemeClr val="bg1"/>
                </a:solidFill>
              </a:rPr>
              <a:t>去   买         </a:t>
            </a:r>
            <a:r>
              <a:rPr kumimoji="0" lang="zh-CN" altLang="en-US"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t>新西兰              花</a:t>
            </a:r>
            <a:r>
              <a:rPr kumimoji="0" lang="en-US" altLang="zh-CN"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t/>
            </a:r>
            <a:br>
              <a:rPr kumimoji="0" lang="en-US" altLang="zh-CN"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br>
            <a:r>
              <a:rPr kumimoji="0" lang="en-US" altLang="zh-CN" sz="4400" i="0" u="none" strike="noStrike" cap="none" spc="0" normalizeH="0" baseline="0" dirty="0" smtClean="0">
                <a:ln>
                  <a:noFill/>
                </a:ln>
                <a:solidFill>
                  <a:schemeClr val="bg1"/>
                </a:solidFill>
                <a:effectLst/>
                <a:uFillTx/>
                <a:latin typeface="Century Schoolbook" panose="02040604050505020304" pitchFamily="18" charset="0"/>
                <a:sym typeface="Avenir Next Medium"/>
              </a:rPr>
              <a:t>go</a:t>
            </a:r>
            <a:r>
              <a:rPr kumimoji="0" lang="zh-CN" altLang="en-US" sz="4400" i="0" u="none" strike="noStrike" cap="none" spc="0" normalizeH="0" baseline="0" dirty="0" smtClean="0">
                <a:ln>
                  <a:noFill/>
                </a:ln>
                <a:solidFill>
                  <a:schemeClr val="bg1"/>
                </a:solidFill>
                <a:effectLst/>
                <a:uFillTx/>
                <a:latin typeface="Century Schoolbook" panose="02040604050505020304" pitchFamily="18" charset="0"/>
                <a:sym typeface="Avenir Next Medium"/>
              </a:rPr>
              <a:t>  </a:t>
            </a:r>
            <a:r>
              <a:rPr kumimoji="0" lang="en-AU" altLang="zh-CN" sz="4400" i="0" u="none" strike="noStrike" cap="none" spc="0" normalizeH="0" dirty="0" smtClean="0">
                <a:ln>
                  <a:noFill/>
                </a:ln>
                <a:solidFill>
                  <a:schemeClr val="bg1"/>
                </a:solidFill>
                <a:effectLst/>
                <a:uFillTx/>
                <a:latin typeface="Century Schoolbook" panose="02040604050505020304" pitchFamily="18" charset="0"/>
                <a:sym typeface="Avenir Next Medium"/>
              </a:rPr>
              <a:t>buy    New Zealand</a:t>
            </a:r>
            <a:r>
              <a:rPr kumimoji="0" lang="zh-CN" altLang="en-US" sz="4400" b="1" i="0" u="none" strike="noStrike" cap="none" spc="0" normalizeH="0" baseline="0" dirty="0" smtClean="0">
                <a:ln>
                  <a:noFill/>
                </a:ln>
                <a:solidFill>
                  <a:schemeClr val="bg1"/>
                </a:solidFill>
                <a:effectLst/>
                <a:uFillTx/>
                <a:latin typeface="Century Schoolbook" panose="02040604050505020304" pitchFamily="18" charset="0"/>
                <a:sym typeface="Avenir Next Medium"/>
              </a:rPr>
              <a:t>    </a:t>
            </a:r>
            <a:r>
              <a:rPr lang="en-AU" altLang="zh-CN" sz="4400" b="1" dirty="0">
                <a:solidFill>
                  <a:schemeClr val="bg1"/>
                </a:solidFill>
                <a:latin typeface="Century Schoolbook" panose="02040604050505020304" pitchFamily="18" charset="0"/>
              </a:rPr>
              <a:t> </a:t>
            </a:r>
            <a:r>
              <a:rPr lang="en-AU" altLang="zh-CN" sz="4400" dirty="0" smtClean="0">
                <a:solidFill>
                  <a:schemeClr val="bg1"/>
                </a:solidFill>
                <a:latin typeface="Century Schoolbook" panose="02040604050505020304" pitchFamily="18" charset="0"/>
              </a:rPr>
              <a:t>flowers</a:t>
            </a:r>
            <a:endParaRPr kumimoji="0" lang="en-AU" sz="4400" b="1"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
        <p:nvSpPr>
          <p:cNvPr id="6" name="TextBox 5"/>
          <p:cNvSpPr txBox="1"/>
          <p:nvPr/>
        </p:nvSpPr>
        <p:spPr>
          <a:xfrm>
            <a:off x="1821880" y="6712614"/>
            <a:ext cx="9073008"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zh-CN" altLang="en-US" sz="4400" b="1" dirty="0" smtClean="0">
                <a:solidFill>
                  <a:schemeClr val="bg1"/>
                </a:solidFill>
              </a:rPr>
              <a:t>去   买         </a:t>
            </a:r>
            <a:r>
              <a:rPr kumimoji="0" lang="zh-CN" altLang="en-US"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t>新      西兰花</a:t>
            </a:r>
            <a:r>
              <a:rPr kumimoji="0" lang="en-US" altLang="zh-CN"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t/>
            </a:r>
            <a:br>
              <a:rPr kumimoji="0" lang="en-US" altLang="zh-CN" sz="4400" b="1" i="0" u="none" strike="noStrike" cap="none" spc="0" normalizeH="0" baseline="0" dirty="0" smtClean="0">
                <a:ln>
                  <a:noFill/>
                </a:ln>
                <a:solidFill>
                  <a:schemeClr val="bg1"/>
                </a:solidFill>
                <a:effectLst/>
                <a:uFillTx/>
                <a:latin typeface="Avenir Next Medium"/>
                <a:ea typeface="Avenir Next Medium"/>
                <a:cs typeface="Avenir Next Medium"/>
                <a:sym typeface="Avenir Next Medium"/>
              </a:rPr>
            </a:br>
            <a:r>
              <a:rPr kumimoji="0" lang="en-US" altLang="zh-CN" sz="4400" i="0" u="none" strike="noStrike" cap="none" spc="0" normalizeH="0" baseline="0" dirty="0" smtClean="0">
                <a:ln>
                  <a:noFill/>
                </a:ln>
                <a:solidFill>
                  <a:schemeClr val="bg1"/>
                </a:solidFill>
                <a:effectLst/>
                <a:uFillTx/>
                <a:latin typeface="Century Schoolbook" panose="02040604050505020304" pitchFamily="18" charset="0"/>
                <a:sym typeface="Avenir Next Medium"/>
              </a:rPr>
              <a:t>go</a:t>
            </a:r>
            <a:r>
              <a:rPr kumimoji="0" lang="zh-CN" altLang="en-US" sz="4400" i="0" u="none" strike="noStrike" cap="none" spc="0" normalizeH="0" baseline="0" dirty="0" smtClean="0">
                <a:ln>
                  <a:noFill/>
                </a:ln>
                <a:solidFill>
                  <a:schemeClr val="bg1"/>
                </a:solidFill>
                <a:effectLst/>
                <a:uFillTx/>
                <a:latin typeface="Century Schoolbook" panose="02040604050505020304" pitchFamily="18" charset="0"/>
                <a:sym typeface="Avenir Next Medium"/>
              </a:rPr>
              <a:t>  </a:t>
            </a:r>
            <a:r>
              <a:rPr kumimoji="0" lang="en-AU" altLang="zh-CN" sz="4400" i="0" u="none" strike="noStrike" cap="none" spc="0" normalizeH="0" dirty="0" smtClean="0">
                <a:ln>
                  <a:noFill/>
                </a:ln>
                <a:solidFill>
                  <a:schemeClr val="bg1"/>
                </a:solidFill>
                <a:effectLst/>
                <a:uFillTx/>
                <a:latin typeface="Century Schoolbook" panose="02040604050505020304" pitchFamily="18" charset="0"/>
                <a:sym typeface="Avenir Next Medium"/>
              </a:rPr>
              <a:t>buy      new </a:t>
            </a:r>
            <a:r>
              <a:rPr lang="en-AU" altLang="zh-CN" sz="4400" dirty="0">
                <a:solidFill>
                  <a:schemeClr val="bg1"/>
                </a:solidFill>
                <a:latin typeface="Century Schoolbook" panose="02040604050505020304" pitchFamily="18" charset="0"/>
              </a:rPr>
              <a:t> </a:t>
            </a:r>
            <a:r>
              <a:rPr lang="en-AU" altLang="zh-CN" sz="4400" dirty="0" smtClean="0">
                <a:solidFill>
                  <a:schemeClr val="bg1"/>
                </a:solidFill>
                <a:latin typeface="Century Schoolbook" panose="02040604050505020304" pitchFamily="18" charset="0"/>
              </a:rPr>
              <a:t>  broccoli</a:t>
            </a:r>
            <a:endParaRPr kumimoji="0" lang="en-AU" sz="4400" b="1" i="0" u="none" strike="noStrike" cap="none" spc="0" normalizeH="0" baseline="0" dirty="0">
              <a:ln>
                <a:noFill/>
              </a:ln>
              <a:solidFill>
                <a:schemeClr val="bg1"/>
              </a:solidFill>
              <a:effectLst/>
              <a:uFillTx/>
              <a:latin typeface="Century Schoolbook" panose="02040604050505020304" pitchFamily="18" charset="0"/>
              <a:sym typeface="Avenir Next Medium"/>
            </a:endParaRPr>
          </a:p>
        </p:txBody>
      </p:sp>
    </p:spTree>
    <p:extLst>
      <p:ext uri="{BB962C8B-B14F-4D97-AF65-F5344CB8AC3E}">
        <p14:creationId xmlns:p14="http://schemas.microsoft.com/office/powerpoint/2010/main" val="22085695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Word normalisation</a:t>
            </a:r>
            <a:endParaRPr lang="en-AU" dirty="0"/>
          </a:p>
        </p:txBody>
      </p:sp>
      <p:sp>
        <p:nvSpPr>
          <p:cNvPr id="3" name="Text Placeholder 2"/>
          <p:cNvSpPr>
            <a:spLocks noGrp="1"/>
          </p:cNvSpPr>
          <p:nvPr>
            <p:ph type="body" idx="1"/>
          </p:nvPr>
        </p:nvSpPr>
        <p:spPr/>
        <p:txBody>
          <a:bodyPr/>
          <a:lstStyle/>
          <a:p>
            <a:r>
              <a:rPr lang="en-AU" dirty="0" smtClean="0"/>
              <a:t>Lower casing (</a:t>
            </a:r>
            <a:r>
              <a:rPr lang="en-AU" dirty="0"/>
              <a:t>A</a:t>
            </a:r>
            <a:r>
              <a:rPr lang="en-AU" dirty="0" smtClean="0"/>
              <a:t>ustralia -&gt; </a:t>
            </a:r>
            <a:r>
              <a:rPr lang="en-AU" dirty="0" err="1" smtClean="0"/>
              <a:t>australia</a:t>
            </a:r>
            <a:r>
              <a:rPr lang="en-AU" dirty="0" smtClean="0"/>
              <a:t>)</a:t>
            </a:r>
          </a:p>
          <a:p>
            <a:r>
              <a:rPr lang="en-AU" dirty="0" smtClean="0"/>
              <a:t>Removing morphology</a:t>
            </a:r>
          </a:p>
          <a:p>
            <a:r>
              <a:rPr lang="en-AU" dirty="0" smtClean="0"/>
              <a:t>Correcting spelling</a:t>
            </a:r>
          </a:p>
          <a:p>
            <a:r>
              <a:rPr lang="en-AU" dirty="0" smtClean="0"/>
              <a:t>Expanding abbreviations</a:t>
            </a:r>
            <a:endParaRPr lang="en-AU" dirty="0"/>
          </a:p>
        </p:txBody>
      </p:sp>
    </p:spTree>
    <p:extLst>
      <p:ext uri="{BB962C8B-B14F-4D97-AF65-F5344CB8AC3E}">
        <p14:creationId xmlns:p14="http://schemas.microsoft.com/office/powerpoint/2010/main" val="190044336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1719</TotalTime>
  <Words>3807</Words>
  <Application>Microsoft Office PowerPoint</Application>
  <PresentationFormat>Custom</PresentationFormat>
  <Paragraphs>169</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New_Template7</vt:lpstr>
      <vt:lpstr>pREPROCESSING</vt:lpstr>
      <vt:lpstr>Definitions</vt:lpstr>
      <vt:lpstr>Text Normalisation</vt:lpstr>
      <vt:lpstr>Sentence segmentation</vt:lpstr>
      <vt:lpstr>Tokenisation: English</vt:lpstr>
      <vt:lpstr>Tokenisation: Chinese</vt:lpstr>
      <vt:lpstr>Tokenisation: Chinese</vt:lpstr>
      <vt:lpstr>Tokenisation: Chinese</vt:lpstr>
      <vt:lpstr>Word normalisation</vt:lpstr>
      <vt:lpstr>Inflectional Morphology</vt:lpstr>
      <vt:lpstr>Lemmatisation</vt:lpstr>
      <vt:lpstr>Derivational morphology</vt:lpstr>
      <vt:lpstr>Stemming</vt:lpstr>
      <vt:lpstr>The Porter stemmer</vt:lpstr>
      <vt:lpstr>Fixing Spelling errors</vt:lpstr>
      <vt:lpstr>Other word Normalisation</vt:lpstr>
      <vt:lpstr>Stop words</vt:lpstr>
      <vt:lpstr>A final word</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Julian Arthur Brooke</dc:creator>
  <cp:lastModifiedBy>Julian Arthur Brooke</cp:lastModifiedBy>
  <cp:revision>187</cp:revision>
  <dcterms:modified xsi:type="dcterms:W3CDTF">2017-02-27T12:56:51Z</dcterms:modified>
</cp:coreProperties>
</file>