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5" r:id="rId4"/>
    <p:sldId id="266" r:id="rId5"/>
    <p:sldId id="267" r:id="rId6"/>
    <p:sldId id="268" r:id="rId7"/>
    <p:sldId id="269" r:id="rId8"/>
    <p:sldId id="270" r:id="rId9"/>
    <p:sldId id="271" r:id="rId10"/>
    <p:sldId id="288" r:id="rId11"/>
    <p:sldId id="286" r:id="rId12"/>
    <p:sldId id="289" r:id="rId13"/>
    <p:sldId id="287" r:id="rId14"/>
    <p:sldId id="290" r:id="rId15"/>
    <p:sldId id="258" r:id="rId16"/>
    <p:sldId id="260" r:id="rId17"/>
    <p:sldId id="261" r:id="rId18"/>
    <p:sldId id="262" r:id="rId19"/>
    <p:sldId id="263" r:id="rId20"/>
    <p:sldId id="280" r:id="rId21"/>
    <p:sldId id="281" r:id="rId22"/>
    <p:sldId id="291" r:id="rId23"/>
    <p:sldId id="295" r:id="rId24"/>
    <p:sldId id="296" r:id="rId25"/>
    <p:sldId id="282" r:id="rId26"/>
    <p:sldId id="292" r:id="rId27"/>
    <p:sldId id="283" r:id="rId28"/>
    <p:sldId id="293" r:id="rId29"/>
    <p:sldId id="284" r:id="rId30"/>
    <p:sldId id="294" r:id="rId31"/>
    <p:sldId id="278" r:id="rId32"/>
    <p:sldId id="279"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revor Anthony Cohn" initials="TAC [7]" lastIdx="2" clrIdx="6">
    <p:extLst/>
  </p:cmAuthor>
  <p:cmAuthor id="1" name="Trevor Anthony Cohn" initials="TAC" lastIdx="1" clrIdx="0">
    <p:extLst/>
  </p:cmAuthor>
  <p:cmAuthor id="8" name="Trevor Anthony Cohn" initials="TAC [8]" lastIdx="2" clrIdx="7">
    <p:extLst/>
  </p:cmAuthor>
  <p:cmAuthor id="2" name="Trevor Anthony Cohn" initials="TAC [2]" lastIdx="1" clrIdx="1">
    <p:extLst/>
  </p:cmAuthor>
  <p:cmAuthor id="9" name="Trevor Anthony Cohn" initials="TAC [9]" lastIdx="1" clrIdx="8">
    <p:extLst/>
  </p:cmAuthor>
  <p:cmAuthor id="3" name="Trevor Anthony Cohn" initials="TAC [3]" lastIdx="1" clrIdx="2">
    <p:extLst/>
  </p:cmAuthor>
  <p:cmAuthor id="10" name="Trevor Anthony Cohn" initials="TAC [10]" lastIdx="1" clrIdx="9">
    <p:extLst/>
  </p:cmAuthor>
  <p:cmAuthor id="4" name="Trevor Anthony Cohn" initials="TAC [4]" lastIdx="1" clrIdx="3">
    <p:extLst/>
  </p:cmAuthor>
  <p:cmAuthor id="11" name="Trevor Anthony Cohn" initials="TAC [11]" lastIdx="2" clrIdx="10">
    <p:extLst/>
  </p:cmAuthor>
  <p:cmAuthor id="5" name="Trevor Anthony Cohn" initials="TAC [5]" lastIdx="1" clrIdx="4">
    <p:extLst/>
  </p:cmAuthor>
  <p:cmAuthor id="6" name="Trevor Anthony Cohn" initials="TAC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702" autoAdjust="0"/>
  </p:normalViewPr>
  <p:slideViewPr>
    <p:cSldViewPr>
      <p:cViewPr varScale="1">
        <p:scale>
          <a:sx n="45" d="100"/>
          <a:sy n="45" d="100"/>
        </p:scale>
        <p:origin x="-96" y="-144"/>
      </p:cViewPr>
      <p:guideLst>
        <p:guide orient="horz" pos="3072"/>
        <p:guide pos="409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21T10:35:57.408" idx="1">
    <p:pos x="9820" y="4562"/>
    <p:text>generate the data (text), rather than features; have to be a bit careful here as certain feature representations would be very tricky (overlapping features, e.g.) </p:text>
    <p:extLst>
      <p:ext uri="{C676402C-5697-4E1C-873F-D02D1690AC5C}">
        <p15:threadingInfo xmlns:p15="http://schemas.microsoft.com/office/powerpoint/2012/main" timeZoneBias="-6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1143000" y="685800"/>
            <a:ext cx="4572000" cy="3429000"/>
          </a:xfrm>
          <a:prstGeom prst="rect">
            <a:avLst/>
          </a:prstGeom>
        </p:spPr>
        <p:txBody>
          <a:bodyPr/>
          <a:lstStyle/>
          <a:p>
            <a:endParaRPr/>
          </a:p>
        </p:txBody>
      </p:sp>
      <p:sp>
        <p:nvSpPr>
          <p:cNvPr id="176" name="Shape 17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4740752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2" name="Shape 12"/>
          <p:cNvSpPr>
            <a:spLocks noGrp="1"/>
          </p:cNvSpPr>
          <p:nvPr>
            <p:ph type="title"/>
          </p:nvPr>
        </p:nvSpPr>
        <p:spPr>
          <a:xfrm>
            <a:off x="406400" y="6426200"/>
            <a:ext cx="12192000" cy="2705100"/>
          </a:xfrm>
          <a:prstGeom prst="rect">
            <a:avLst/>
          </a:prstGeom>
        </p:spPr>
        <p:txBody>
          <a:bodyPr/>
          <a:lstStyle>
            <a:lvl1pPr>
              <a:spcBef>
                <a:spcPts val="0"/>
              </a:spcBef>
              <a:defRPr sz="17000">
                <a:latin typeface="Arial Narrow" panose="020B0606020202030204" pitchFamily="34" charset="0"/>
              </a:defRPr>
            </a:lvl1pPr>
          </a:lstStyle>
          <a:p>
            <a:r>
              <a:rPr dirty="0"/>
              <a:t>Title Text</a:t>
            </a:r>
          </a:p>
        </p:txBody>
      </p:sp>
      <p:sp>
        <p:nvSpPr>
          <p:cNvPr id="13" name="Shape 13"/>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1pPr>
            <a:lvl2pPr marL="0" indent="2286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2pPr>
            <a:lvl3pPr marL="0" indent="4572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3pPr>
            <a:lvl4pPr marL="0" indent="6858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4pPr>
            <a:lvl5pPr marL="0" indent="9144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4" name="Shape 14"/>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AU" smtClean="0"/>
              <a:t>‹#›</a:t>
            </a:fld>
            <a:endParaRPr lang="en-AU"/>
          </a:p>
        </p:txBody>
      </p:sp>
      <p:sp>
        <p:nvSpPr>
          <p:cNvPr id="5" name="Shape 3"/>
          <p:cNvSpPr>
            <a:spLocks noGrp="1"/>
          </p:cNvSpPr>
          <p:nvPr>
            <p:ph idx="1"/>
          </p:nvPr>
        </p:nvSpPr>
        <p:spPr>
          <a:xfrm>
            <a:off x="558800" y="28956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hape 4"/>
          <p:cNvSpPr txBox="1">
            <a:spLocks/>
          </p:cNvSpPr>
          <p:nvPr userDrawn="1"/>
        </p:nvSpPr>
        <p:spPr>
          <a:xfrm>
            <a:off x="12339022" y="584200"/>
            <a:ext cx="406897" cy="457200"/>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842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838787"/>
                </a:solidFill>
                <a:effectLst/>
                <a:uFillTx/>
                <a:latin typeface="DIN Alternate"/>
                <a:ea typeface="DIN Alternate"/>
                <a:cs typeface="DIN Alternate"/>
                <a:sym typeface="DIN Alternate"/>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a:lstStyle>
          <a:p>
            <a:fld id="{86CB4B4D-7CA3-9044-876B-883B54F8677D}" type="slidenum">
              <a:rPr lang="en-AU" smtClean="0"/>
              <a:pPr/>
              <a:t>‹#›</a:t>
            </a:fld>
            <a:endParaRPr lang="en-AU"/>
          </a:p>
        </p:txBody>
      </p:sp>
      <p:sp>
        <p:nvSpPr>
          <p:cNvPr id="7" name="Shape 11"/>
          <p:cNvSpPr/>
          <p:nvPr userDrawn="1"/>
        </p:nvSpPr>
        <p:spPr>
          <a:xfrm flipV="1">
            <a:off x="406400" y="1780193"/>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9" name="Shape 61"/>
          <p:cNvSpPr>
            <a:spLocks noGrp="1"/>
          </p:cNvSpPr>
          <p:nvPr>
            <p:ph type="title"/>
          </p:nvPr>
        </p:nvSpPr>
        <p:spPr>
          <a:xfrm>
            <a:off x="575096" y="912540"/>
            <a:ext cx="12192000" cy="723900"/>
          </a:xfrm>
          <a:prstGeom prst="rect">
            <a:avLst/>
          </a:prstGeom>
        </p:spPr>
        <p:txBody>
          <a:bodyPr/>
          <a:lstStyle/>
          <a:p>
            <a:r>
              <a:rPr dirty="0"/>
              <a:t>Title Text</a:t>
            </a:r>
          </a:p>
        </p:txBody>
      </p:sp>
    </p:spTree>
    <p:extLst>
      <p:ext uri="{BB962C8B-B14F-4D97-AF65-F5344CB8AC3E}">
        <p14:creationId xmlns:p14="http://schemas.microsoft.com/office/powerpoint/2010/main" val="127109952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Shape 61"/>
          <p:cNvSpPr>
            <a:spLocks noGrp="1"/>
          </p:cNvSpPr>
          <p:nvPr>
            <p:ph type="title"/>
          </p:nvPr>
        </p:nvSpPr>
        <p:spPr>
          <a:xfrm>
            <a:off x="575096" y="912540"/>
            <a:ext cx="12192000" cy="723900"/>
          </a:xfrm>
          <a:prstGeom prst="rect">
            <a:avLst/>
          </a:prstGeom>
        </p:spPr>
        <p:txBody>
          <a:bodyPr/>
          <a:lstStyle/>
          <a:p>
            <a:r>
              <a:rPr dirty="0"/>
              <a:t>Title Text</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
        <p:nvSpPr>
          <p:cNvPr id="4" name="Shape 11"/>
          <p:cNvSpPr/>
          <p:nvPr userDrawn="1"/>
        </p:nvSpPr>
        <p:spPr>
          <a:xfrm flipV="1">
            <a:off x="406400" y="1780193"/>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9" name="Shape 69"/>
          <p:cNvSpPr/>
          <p:nvPr/>
        </p:nvSpPr>
        <p:spPr>
          <a:xfrm flipV="1">
            <a:off x="266700" y="14376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266700" y="711200"/>
            <a:ext cx="12192000" cy="723900"/>
          </a:xfrm>
          <a:prstGeom prst="rect">
            <a:avLst/>
          </a:prstGeom>
        </p:spPr>
        <p:txBody>
          <a:bodyPr/>
          <a:lstStyle/>
          <a:p>
            <a:r>
              <a:t>Title Text</a:t>
            </a:r>
          </a:p>
        </p:txBody>
      </p:sp>
      <p:sp>
        <p:nvSpPr>
          <p:cNvPr id="71" name="Shape 71"/>
          <p:cNvSpPr>
            <a:spLocks noGrp="1"/>
          </p:cNvSpPr>
          <p:nvPr>
            <p:ph type="body" idx="1"/>
          </p:nvPr>
        </p:nvSpPr>
        <p:spPr>
          <a:xfrm>
            <a:off x="266700" y="1651000"/>
            <a:ext cx="12192000" cy="7796858"/>
          </a:xfrm>
          <a:prstGeom prst="rect">
            <a:avLst/>
          </a:prstGeom>
        </p:spPr>
        <p:txBody>
          <a:bodyPr/>
          <a:lstStyle>
            <a:lvl1pPr>
              <a:spcBef>
                <a:spcPts val="2600"/>
              </a:spcBef>
              <a:buClr>
                <a:schemeClr val="accent1"/>
              </a:buClr>
              <a:buChar char="▸"/>
              <a:defRPr>
                <a:solidFill>
                  <a:srgbClr val="222222"/>
                </a:solidFill>
              </a:defRPr>
            </a:lvl1pPr>
            <a:lvl2pPr>
              <a:spcBef>
                <a:spcPts val="2000"/>
              </a:spcBef>
              <a:buClr>
                <a:schemeClr val="accent1"/>
              </a:buClr>
              <a:buChar char="▸"/>
              <a:defRPr sz="3200">
                <a:solidFill>
                  <a:srgbClr val="3E4040"/>
                </a:solidFill>
              </a:defRPr>
            </a:lvl2pPr>
            <a:lvl3pPr>
              <a:spcBef>
                <a:spcPts val="1600"/>
              </a:spcBef>
              <a:buClr>
                <a:schemeClr val="accent1"/>
              </a:buClr>
              <a:buChar char="▸"/>
              <a:defRPr sz="2800">
                <a:solidFill>
                  <a:srgbClr val="3E4040"/>
                </a:solidFill>
              </a:defRPr>
            </a:lvl3pPr>
            <a:lvl4pPr>
              <a:spcBef>
                <a:spcPts val="1400"/>
              </a:spcBef>
              <a:buClr>
                <a:schemeClr val="accent1"/>
              </a:buClr>
              <a:buChar char="▸"/>
              <a:defRPr sz="2600">
                <a:solidFill>
                  <a:srgbClr val="3E4040"/>
                </a:solidFill>
              </a:defRPr>
            </a:lvl4pPr>
            <a:lvl5pPr>
              <a:spcBef>
                <a:spcPts val="1000"/>
              </a:spcBef>
              <a:buClr>
                <a:schemeClr val="accent1"/>
              </a:buClr>
              <a:buChar char="▸"/>
              <a:defRPr sz="2400">
                <a:solidFill>
                  <a:srgbClr val="3E404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80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animBg="1">
        <p:tmplLst>
          <p:tmpl>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Title &amp; Bullets_wfigure">
    <p:spTree>
      <p:nvGrpSpPr>
        <p:cNvPr id="1" name=""/>
        <p:cNvGrpSpPr/>
        <p:nvPr/>
      </p:nvGrpSpPr>
      <p:grpSpPr>
        <a:xfrm>
          <a:off x="0" y="0"/>
          <a:ext cx="0" cy="0"/>
          <a:chOff x="0" y="0"/>
          <a:chExt cx="0" cy="0"/>
        </a:xfrm>
      </p:grpSpPr>
      <p:sp>
        <p:nvSpPr>
          <p:cNvPr id="69" name="Shape 69"/>
          <p:cNvSpPr/>
          <p:nvPr/>
        </p:nvSpPr>
        <p:spPr>
          <a:xfrm flipV="1">
            <a:off x="266700" y="14376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266700" y="711200"/>
            <a:ext cx="12192000" cy="723900"/>
          </a:xfrm>
          <a:prstGeom prst="rect">
            <a:avLst/>
          </a:prstGeom>
        </p:spPr>
        <p:txBody>
          <a:bodyPr/>
          <a:lstStyle/>
          <a:p>
            <a:r>
              <a:t>Title Text</a:t>
            </a:r>
          </a:p>
        </p:txBody>
      </p:sp>
      <p:sp>
        <p:nvSpPr>
          <p:cNvPr id="71" name="Shape 71"/>
          <p:cNvSpPr>
            <a:spLocks noGrp="1"/>
          </p:cNvSpPr>
          <p:nvPr>
            <p:ph type="body" idx="1"/>
          </p:nvPr>
        </p:nvSpPr>
        <p:spPr>
          <a:xfrm>
            <a:off x="266700" y="1651000"/>
            <a:ext cx="6096000" cy="7796858"/>
          </a:xfrm>
          <a:prstGeom prst="rect">
            <a:avLst/>
          </a:prstGeom>
        </p:spPr>
        <p:txBody>
          <a:bodyPr/>
          <a:lstStyle>
            <a:lvl1pPr>
              <a:spcBef>
                <a:spcPts val="2600"/>
              </a:spcBef>
              <a:buClr>
                <a:schemeClr val="accent1"/>
              </a:buClr>
              <a:buChar char="▸"/>
              <a:defRPr>
                <a:solidFill>
                  <a:srgbClr val="222222"/>
                </a:solidFill>
              </a:defRPr>
            </a:lvl1pPr>
            <a:lvl2pPr>
              <a:spcBef>
                <a:spcPts val="2000"/>
              </a:spcBef>
              <a:buClr>
                <a:schemeClr val="accent1"/>
              </a:buClr>
              <a:buChar char="▸"/>
              <a:defRPr sz="3200">
                <a:solidFill>
                  <a:srgbClr val="3E4040"/>
                </a:solidFill>
              </a:defRPr>
            </a:lvl2pPr>
            <a:lvl3pPr>
              <a:spcBef>
                <a:spcPts val="1600"/>
              </a:spcBef>
              <a:buClr>
                <a:schemeClr val="accent1"/>
              </a:buClr>
              <a:buChar char="▸"/>
              <a:defRPr sz="2800">
                <a:solidFill>
                  <a:srgbClr val="3E4040"/>
                </a:solidFill>
              </a:defRPr>
            </a:lvl3pPr>
            <a:lvl4pPr>
              <a:spcBef>
                <a:spcPts val="1400"/>
              </a:spcBef>
              <a:buClr>
                <a:schemeClr val="accent1"/>
              </a:buClr>
              <a:buChar char="▸"/>
              <a:defRPr sz="2600">
                <a:solidFill>
                  <a:srgbClr val="3E4040"/>
                </a:solidFill>
              </a:defRPr>
            </a:lvl4pPr>
            <a:lvl5pPr>
              <a:spcBef>
                <a:spcPts val="1000"/>
              </a:spcBef>
              <a:buClr>
                <a:schemeClr val="accent1"/>
              </a:buClr>
              <a:buChar char="▸"/>
              <a:defRPr sz="2400">
                <a:solidFill>
                  <a:srgbClr val="3E404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93110953"/>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06400" y="723900"/>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Title Text</a:t>
            </a:r>
          </a:p>
        </p:txBody>
      </p:sp>
      <p:sp>
        <p:nvSpPr>
          <p:cNvPr id="3" name="Shape 3"/>
          <p:cNvSpPr>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
        <p:nvSpPr>
          <p:cNvPr id="5" name="Rectangle 4"/>
          <p:cNvSpPr/>
          <p:nvPr userDrawn="1"/>
        </p:nvSpPr>
        <p:spPr>
          <a:xfrm>
            <a:off x="309712" y="9125272"/>
            <a:ext cx="5553572" cy="378565"/>
          </a:xfrm>
          <a:prstGeom prst="rect">
            <a:avLst/>
          </a:prstGeom>
        </p:spPr>
        <p:txBody>
          <a:bodyPr wrap="none">
            <a:spAutoFit/>
          </a:bodyPr>
          <a:lstStyle/>
          <a:p>
            <a:r>
              <a:rPr lang="en-US" sz="2000" b="0" i="0" u="none" strike="noStrike" cap="all" spc="0" baseline="0" dirty="0" smtClean="0">
                <a:ln>
                  <a:noFill/>
                </a:ln>
                <a:solidFill>
                  <a:srgbClr val="A6AAA9"/>
                </a:solidFill>
                <a:uFillTx/>
                <a:latin typeface="Arial Narrow" panose="020B0606020202030204" pitchFamily="34" charset="0"/>
                <a:ea typeface="Arial Narrow" panose="020B0606020202030204" pitchFamily="34" charset="0"/>
                <a:cs typeface="Arial Narrow" panose="020B0606020202030204" pitchFamily="34" charset="0"/>
                <a:sym typeface="DIN Alternate"/>
              </a:rPr>
              <a:t>Copyright 2017, The University of Melbourne</a:t>
            </a:r>
            <a:endParaRPr lang="en-US" sz="2000" b="0" i="0" u="none" strike="noStrike" kern="1200" cap="all" spc="0" baseline="0" dirty="0">
              <a:ln>
                <a:noFill/>
              </a:ln>
              <a:solidFill>
                <a:srgbClr val="A6AAA9"/>
              </a:solidFill>
              <a:uFillTx/>
              <a:latin typeface="Arial Narrow" panose="020B0606020202030204" pitchFamily="34" charset="0"/>
              <a:ea typeface="Arial Narrow" panose="020B0606020202030204" pitchFamily="34" charset="0"/>
              <a:cs typeface="Arial Narrow" panose="020B0606020202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8" r:id="rId2"/>
    <p:sldLayoutId id="2147483654" r:id="rId3"/>
    <p:sldLayoutId id="2147483659" r:id="rId4"/>
    <p:sldLayoutId id="2147483660" r:id="rId5"/>
  </p:sldLayoutIdLst>
  <p:transition spd="med"/>
  <p:timing>
    <p:tnLst>
      <p:par>
        <p:cTn id="1" dur="indefinite" restart="never" nodeType="tmRoot"/>
      </p:par>
    </p:tnLst>
  </p:timing>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lumMod val="75000"/>
            </a:schemeClr>
          </a:solidFill>
          <a:uFillTx/>
          <a:latin typeface="Arial Narrow" panose="020B0606020202030204" pitchFamily="34" charset="0"/>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ctrTitle"/>
          </p:nvPr>
        </p:nvSpPr>
        <p:spPr>
          <a:xfrm>
            <a:off x="406400" y="6315720"/>
            <a:ext cx="12192000" cy="2705100"/>
          </a:xfrm>
          <a:prstGeom prst="rect">
            <a:avLst/>
          </a:prstGeom>
        </p:spPr>
        <p:txBody>
          <a:bodyPr>
            <a:normAutofit/>
          </a:bodyPr>
          <a:lstStyle>
            <a:lvl1pPr defTabSz="350520">
              <a:defRPr sz="10200"/>
            </a:lvl1pPr>
          </a:lstStyle>
          <a:p>
            <a:r>
              <a:rPr lang="en-AU" sz="7200" dirty="0" smtClean="0">
                <a:solidFill>
                  <a:schemeClr val="accent1">
                    <a:lumMod val="75000"/>
                  </a:schemeClr>
                </a:solidFill>
              </a:rPr>
              <a:t>Text Classification</a:t>
            </a:r>
            <a:endParaRPr sz="7200" dirty="0">
              <a:solidFill>
                <a:schemeClr val="accent1">
                  <a:lumMod val="75000"/>
                </a:schemeClr>
              </a:solidFill>
            </a:endParaRPr>
          </a:p>
        </p:txBody>
      </p:sp>
      <p:sp>
        <p:nvSpPr>
          <p:cNvPr id="179" name="Shape 179"/>
          <p:cNvSpPr>
            <a:spLocks noGrp="1"/>
          </p:cNvSpPr>
          <p:nvPr>
            <p:ph type="subTitle" sz="quarter" idx="1"/>
          </p:nvPr>
        </p:nvSpPr>
        <p:spPr>
          <a:xfrm>
            <a:off x="406400" y="4156720"/>
            <a:ext cx="12192000" cy="1803400"/>
          </a:xfrm>
          <a:prstGeom prst="rect">
            <a:avLst/>
          </a:prstGeom>
        </p:spPr>
        <p:txBody>
          <a:bodyPr/>
          <a:lstStyle>
            <a:lvl1pPr>
              <a:defRPr sz="4500">
                <a:solidFill>
                  <a:srgbClr val="838787"/>
                </a:solidFill>
              </a:defRPr>
            </a:lvl1pPr>
            <a:lvl2pPr>
              <a:defRPr sz="2900">
                <a:solidFill>
                  <a:srgbClr val="838787"/>
                </a:solidFill>
              </a:defRPr>
            </a:lvl2pPr>
          </a:lstStyle>
          <a:p>
            <a:r>
              <a:rPr lang="en-AU" dirty="0" smtClean="0"/>
              <a:t>COMP90042 </a:t>
            </a:r>
            <a:r>
              <a:rPr lang="en-AU" smtClean="0"/>
              <a:t>LECTURE 2 </a:t>
            </a:r>
            <a:endParaRP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584" y="628328"/>
            <a:ext cx="4032448"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Choosing a classification algorithm</a:t>
            </a:r>
            <a:endParaRPr lang="en-AU" dirty="0"/>
          </a:p>
        </p:txBody>
      </p:sp>
      <p:sp>
        <p:nvSpPr>
          <p:cNvPr id="3" name="Text Placeholder 2"/>
          <p:cNvSpPr>
            <a:spLocks noGrp="1"/>
          </p:cNvSpPr>
          <p:nvPr>
            <p:ph type="body" idx="1"/>
          </p:nvPr>
        </p:nvSpPr>
        <p:spPr/>
        <p:txBody>
          <a:bodyPr/>
          <a:lstStyle/>
          <a:p>
            <a:r>
              <a:rPr lang="en-AU" dirty="0" smtClean="0"/>
              <a:t>Bias vs. Variance</a:t>
            </a:r>
          </a:p>
          <a:p>
            <a:r>
              <a:rPr lang="en-AU" dirty="0" smtClean="0"/>
              <a:t>Feature </a:t>
            </a:r>
            <a:r>
              <a:rPr lang="en-AU" dirty="0"/>
              <a:t>i</a:t>
            </a:r>
            <a:r>
              <a:rPr lang="en-AU" dirty="0" smtClean="0"/>
              <a:t>ndependence</a:t>
            </a:r>
          </a:p>
          <a:p>
            <a:r>
              <a:rPr lang="en-AU" dirty="0" smtClean="0"/>
              <a:t>Feature scaling</a:t>
            </a:r>
          </a:p>
          <a:p>
            <a:r>
              <a:rPr lang="en-AU" dirty="0" smtClean="0"/>
              <a:t>Complexity</a:t>
            </a:r>
          </a:p>
          <a:p>
            <a:r>
              <a:rPr lang="en-AU" dirty="0" smtClean="0"/>
              <a:t>Speed</a:t>
            </a:r>
          </a:p>
          <a:p>
            <a:endParaRPr lang="en-AU" dirty="0"/>
          </a:p>
        </p:txBody>
      </p:sp>
    </p:spTree>
    <p:extLst>
      <p:ext uri="{BB962C8B-B14F-4D97-AF65-F5344CB8AC3E}">
        <p14:creationId xmlns:p14="http://schemas.microsoft.com/office/powerpoint/2010/main" val="1726877275"/>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3728" y="7802026"/>
            <a:ext cx="12457384"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AU" sz="3200" dirty="0">
                <a:solidFill>
                  <a:schemeClr val="bg1"/>
                </a:solidFill>
                <a:latin typeface="Century Schoolbook" panose="02040604050505020304" pitchFamily="18" charset="0"/>
              </a:rPr>
              <a:t>T</a:t>
            </a:r>
            <a:r>
              <a:rPr lang="en-AU" sz="3200" dirty="0" smtClean="0">
                <a:solidFill>
                  <a:schemeClr val="bg1"/>
                </a:solidFill>
                <a:latin typeface="Century Schoolbook" panose="02040604050505020304" pitchFamily="18" charset="0"/>
              </a:rPr>
              <a:t>he proportion of features (i.e. words) for documents of class </a:t>
            </a:r>
            <a:r>
              <a:rPr lang="en-AU" sz="3200" i="1" dirty="0" smtClean="0">
                <a:solidFill>
                  <a:schemeClr val="bg1"/>
                </a:solidFill>
                <a:latin typeface="Century Schoolbook" panose="02040604050505020304" pitchFamily="18" charset="0"/>
              </a:rPr>
              <a:t>n </a:t>
            </a:r>
            <a:r>
              <a:rPr lang="en-AU" sz="3200" dirty="0" smtClean="0">
                <a:solidFill>
                  <a:schemeClr val="bg1"/>
                </a:solidFill>
                <a:latin typeface="Century Schoolbook" panose="02040604050505020304" pitchFamily="18" charset="0"/>
              </a:rPr>
              <a:t>which are feature (word) </a:t>
            </a:r>
            <a:r>
              <a:rPr lang="en-AU" sz="3200" i="1" dirty="0" err="1" smtClean="0">
                <a:solidFill>
                  <a:schemeClr val="bg1"/>
                </a:solidFill>
                <a:latin typeface="Century Schoolbook" panose="02040604050505020304" pitchFamily="18" charset="0"/>
              </a:rPr>
              <a:t>i</a:t>
            </a:r>
            <a:r>
              <a:rPr lang="en-AU" sz="3200" i="1" dirty="0" smtClean="0">
                <a:solidFill>
                  <a:schemeClr val="bg1"/>
                </a:solidFill>
                <a:latin typeface="Century Schoolbook" panose="02040604050505020304" pitchFamily="18" charset="0"/>
              </a:rPr>
              <a:t> </a:t>
            </a:r>
            <a:endParaRPr kumimoji="0" lang="en-AU" sz="3200" i="1"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2" name="Title 1"/>
          <p:cNvSpPr>
            <a:spLocks noGrp="1"/>
          </p:cNvSpPr>
          <p:nvPr>
            <p:ph type="title"/>
          </p:nvPr>
        </p:nvSpPr>
        <p:spPr/>
        <p:txBody>
          <a:bodyPr>
            <a:normAutofit fontScale="90000"/>
          </a:bodyPr>
          <a:lstStyle/>
          <a:p>
            <a:r>
              <a:rPr lang="en-AU" dirty="0" smtClean="0"/>
              <a:t>Naïve Bayes</a:t>
            </a:r>
            <a:endParaRPr lang="en-AU"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r>
                  <a:rPr lang="en-AU" dirty="0" smtClean="0"/>
                  <a:t>Finds the class with the highest</a:t>
                </a:r>
                <a:br>
                  <a:rPr lang="en-AU" dirty="0" smtClean="0"/>
                </a:br>
                <a:r>
                  <a:rPr lang="en-AU" dirty="0" smtClean="0"/>
                  <a:t>likelihood under Bayes law</a:t>
                </a:r>
              </a:p>
              <a:p>
                <a:pPr lvl="1"/>
                <a:r>
                  <a:rPr lang="en-AU" dirty="0" smtClean="0"/>
                  <a:t>i.e. probability of the class times</a:t>
                </a:r>
                <a:br>
                  <a:rPr lang="en-AU" dirty="0" smtClean="0"/>
                </a:br>
                <a:r>
                  <a:rPr lang="en-AU" dirty="0" smtClean="0"/>
                  <a:t>probability of features given</a:t>
                </a:r>
                <a:br>
                  <a:rPr lang="en-AU" dirty="0" smtClean="0"/>
                </a:br>
                <a:r>
                  <a:rPr lang="en-AU" dirty="0" smtClean="0"/>
                  <a:t>the class </a:t>
                </a:r>
              </a:p>
              <a:p>
                <a:r>
                  <a:rPr lang="en-AU" dirty="0" smtClean="0"/>
                  <a:t>Naïvely assumes</a:t>
                </a:r>
                <a:r>
                  <a:rPr lang="en-AU" dirty="0"/>
                  <a:t> </a:t>
                </a:r>
                <a:r>
                  <a:rPr lang="en-AU" dirty="0" smtClean="0"/>
                  <a:t>features are independent</a:t>
                </a:r>
              </a:p>
              <a:p>
                <a:pPr marL="0" indent="0">
                  <a:buNone/>
                </a:pPr>
                <a:r>
                  <a:rPr lang="en-AU" dirty="0">
                    <a:ea typeface="Cambria Math"/>
                  </a:rPr>
                  <a:t/>
                </a:r>
                <a:br>
                  <a:rPr lang="en-AU" dirty="0">
                    <a:ea typeface="Cambria Math"/>
                  </a:rPr>
                </a:br>
                <a:endParaRPr lang="en-AU" dirty="0">
                  <a:ea typeface="Cambria Math"/>
                </a:endParaRPr>
              </a:p>
              <a:p>
                <a:pPr marL="0" indent="0">
                  <a:buNone/>
                </a:pPr>
                <a14:m>
                  <m:oMathPara xmlns:m="http://schemas.openxmlformats.org/officeDocument/2006/math">
                    <m:oMathParaPr>
                      <m:jc m:val="centerGroup"/>
                    </m:oMathParaPr>
                    <m:oMath xmlns:m="http://schemas.openxmlformats.org/officeDocument/2006/math">
                      <m:r>
                        <a:rPr lang="en-AU" i="1" smtClean="0">
                          <a:latin typeface="Cambria Math"/>
                          <a:ea typeface="Cambria Math"/>
                        </a:rPr>
                        <m:t>𝑝</m:t>
                      </m:r>
                      <m:d>
                        <m:dPr>
                          <m:ctrlPr>
                            <a:rPr lang="en-AU" b="0" i="1" smtClean="0">
                              <a:latin typeface="Cambria Math"/>
                              <a:ea typeface="Cambria Math"/>
                            </a:rPr>
                          </m:ctrlPr>
                        </m:dPr>
                        <m:e>
                          <m:sSub>
                            <m:sSubPr>
                              <m:ctrlPr>
                                <a:rPr lang="en-AU" b="0" i="1" smtClean="0">
                                  <a:latin typeface="Cambria Math"/>
                                  <a:ea typeface="Cambria Math"/>
                                </a:rPr>
                              </m:ctrlPr>
                            </m:sSubPr>
                            <m:e>
                              <m:r>
                                <a:rPr lang="en-AU" b="0" i="1" smtClean="0">
                                  <a:latin typeface="Cambria Math"/>
                                  <a:ea typeface="Cambria Math"/>
                                </a:rPr>
                                <m:t>𝑐</m:t>
                              </m:r>
                            </m:e>
                            <m:sub>
                              <m:r>
                                <a:rPr lang="en-AU" b="0" i="1" smtClean="0">
                                  <a:latin typeface="Cambria Math"/>
                                  <a:ea typeface="Cambria Math"/>
                                </a:rPr>
                                <m:t>𝑛</m:t>
                              </m:r>
                            </m:sub>
                          </m:sSub>
                        </m:e>
                        <m:e>
                          <m:sSub>
                            <m:sSubPr>
                              <m:ctrlPr>
                                <a:rPr lang="en-AU" b="0" i="1" smtClean="0">
                                  <a:latin typeface="Cambria Math"/>
                                  <a:ea typeface="Cambria Math"/>
                                </a:rPr>
                              </m:ctrlPr>
                            </m:sSubPr>
                            <m:e>
                              <m:r>
                                <a:rPr lang="en-AU" b="0" i="1" smtClean="0">
                                  <a:latin typeface="Cambria Math"/>
                                  <a:ea typeface="Cambria Math"/>
                                </a:rPr>
                                <m:t>𝑓</m:t>
                              </m:r>
                            </m:e>
                            <m:sub>
                              <m:r>
                                <a:rPr lang="en-AU" b="0" i="1" smtClean="0">
                                  <a:latin typeface="Cambria Math"/>
                                  <a:ea typeface="Cambria Math"/>
                                </a:rPr>
                                <m:t>1</m:t>
                              </m:r>
                            </m:sub>
                          </m:sSub>
                          <m:r>
                            <a:rPr lang="en-AU" b="0" i="1" smtClean="0">
                              <a:latin typeface="Cambria Math"/>
                              <a:ea typeface="Cambria Math"/>
                            </a:rPr>
                            <m:t>…</m:t>
                          </m:r>
                          <m:sSub>
                            <m:sSubPr>
                              <m:ctrlPr>
                                <a:rPr lang="en-AU" b="0" i="1" smtClean="0">
                                  <a:latin typeface="Cambria Math"/>
                                  <a:ea typeface="Cambria Math"/>
                                </a:rPr>
                              </m:ctrlPr>
                            </m:sSubPr>
                            <m:e>
                              <m:r>
                                <a:rPr lang="en-AU" b="0" i="1" smtClean="0">
                                  <a:latin typeface="Cambria Math"/>
                                  <a:ea typeface="Cambria Math"/>
                                </a:rPr>
                                <m:t>𝑓</m:t>
                              </m:r>
                            </m:e>
                            <m:sub>
                              <m:r>
                                <a:rPr lang="en-AU" b="0" i="1" smtClean="0">
                                  <a:latin typeface="Cambria Math"/>
                                  <a:ea typeface="Cambria Math"/>
                                </a:rPr>
                                <m:t>𝑚</m:t>
                              </m:r>
                            </m:sub>
                          </m:sSub>
                        </m:e>
                      </m:d>
                      <m:r>
                        <a:rPr lang="en-AU" i="1" smtClean="0">
                          <a:latin typeface="Cambria Math"/>
                          <a:ea typeface="Cambria Math"/>
                        </a:rPr>
                        <m:t>=</m:t>
                      </m:r>
                      <m:nary>
                        <m:naryPr>
                          <m:chr m:val="∏"/>
                          <m:ctrlPr>
                            <a:rPr lang="en-AU" i="1" smtClean="0">
                              <a:latin typeface="Cambria Math"/>
                              <a:ea typeface="Cambria Math"/>
                            </a:rPr>
                          </m:ctrlPr>
                        </m:naryPr>
                        <m:sub>
                          <m:r>
                            <m:rPr>
                              <m:brk m:alnAt="23"/>
                            </m:rPr>
                            <a:rPr lang="en-AU" b="0" i="1" smtClean="0">
                              <a:latin typeface="Cambria Math"/>
                              <a:ea typeface="Cambria Math"/>
                            </a:rPr>
                            <m:t>𝑖</m:t>
                          </m:r>
                          <m:r>
                            <a:rPr lang="en-AU" b="0" i="1" smtClean="0">
                              <a:latin typeface="Cambria Math"/>
                              <a:ea typeface="Cambria Math"/>
                            </a:rPr>
                            <m:t>=1</m:t>
                          </m:r>
                        </m:sub>
                        <m:sup>
                          <m:r>
                            <a:rPr lang="en-AU" b="0" i="1" smtClean="0">
                              <a:latin typeface="Cambria Math"/>
                              <a:ea typeface="Cambria Math"/>
                            </a:rPr>
                            <m:t>𝑚</m:t>
                          </m:r>
                        </m:sup>
                        <m:e>
                          <m:r>
                            <a:rPr lang="en-AU" i="1">
                              <a:latin typeface="Cambria Math"/>
                              <a:ea typeface="Cambria Math"/>
                            </a:rPr>
                            <m:t>𝑝</m:t>
                          </m:r>
                          <m:r>
                            <a:rPr lang="en-AU" i="1">
                              <a:latin typeface="Cambria Math"/>
                              <a:ea typeface="Cambria Math"/>
                            </a:rPr>
                            <m:t>(</m:t>
                          </m:r>
                          <m:sSub>
                            <m:sSubPr>
                              <m:ctrlPr>
                                <a:rPr lang="en-AU" i="1">
                                  <a:latin typeface="Cambria Math"/>
                                  <a:ea typeface="Cambria Math"/>
                                </a:rPr>
                              </m:ctrlPr>
                            </m:sSubPr>
                            <m:e>
                              <m:r>
                                <a:rPr lang="en-AU" i="1">
                                  <a:latin typeface="Cambria Math"/>
                                  <a:ea typeface="Cambria Math"/>
                                </a:rPr>
                                <m:t>𝑓</m:t>
                              </m:r>
                            </m:e>
                            <m:sub>
                              <m:r>
                                <a:rPr lang="en-AU" b="0" i="1" smtClean="0">
                                  <a:latin typeface="Cambria Math"/>
                                  <a:ea typeface="Cambria Math"/>
                                </a:rPr>
                                <m:t>𝑖</m:t>
                              </m:r>
                            </m:sub>
                          </m:sSub>
                        </m:e>
                      </m:nary>
                      <m:d>
                        <m:dPr>
                          <m:begChr m:val="|"/>
                          <m:ctrlPr>
                            <a:rPr lang="en-AU" b="0" i="1" smtClean="0">
                              <a:latin typeface="Cambria Math"/>
                              <a:ea typeface="Cambria Math"/>
                            </a:rPr>
                          </m:ctrlPr>
                        </m:dPr>
                        <m:e>
                          <m:sSub>
                            <m:sSubPr>
                              <m:ctrlPr>
                                <a:rPr lang="en-AU" b="0" i="1" smtClean="0">
                                  <a:latin typeface="Cambria Math"/>
                                  <a:ea typeface="Cambria Math"/>
                                </a:rPr>
                              </m:ctrlPr>
                            </m:sSubPr>
                            <m:e>
                              <m:r>
                                <a:rPr lang="en-AU" b="0" i="1" smtClean="0">
                                  <a:latin typeface="Cambria Math"/>
                                  <a:ea typeface="Cambria Math"/>
                                </a:rPr>
                                <m:t>𝑐</m:t>
                              </m:r>
                            </m:e>
                            <m:sub>
                              <m:r>
                                <a:rPr lang="en-AU" b="0" i="1" smtClean="0">
                                  <a:latin typeface="Cambria Math"/>
                                  <a:ea typeface="Cambria Math"/>
                                </a:rPr>
                                <m:t>𝑛</m:t>
                              </m:r>
                            </m:sub>
                          </m:sSub>
                        </m:e>
                      </m:d>
                      <m:r>
                        <a:rPr lang="en-AU" b="0" i="1" smtClean="0">
                          <a:latin typeface="Cambria Math"/>
                          <a:ea typeface="Cambria Math"/>
                        </a:rPr>
                        <m:t>𝑝</m:t>
                      </m:r>
                      <m:r>
                        <a:rPr lang="en-AU" b="0" i="1" smtClean="0">
                          <a:latin typeface="Cambria Math"/>
                          <a:ea typeface="Cambria Math"/>
                        </a:rPr>
                        <m:t>(</m:t>
                      </m:r>
                      <m:sSub>
                        <m:sSubPr>
                          <m:ctrlPr>
                            <a:rPr lang="en-AU" i="1">
                              <a:latin typeface="Cambria Math"/>
                              <a:ea typeface="Cambria Math"/>
                            </a:rPr>
                          </m:ctrlPr>
                        </m:sSubPr>
                        <m:e>
                          <m:r>
                            <a:rPr lang="en-AU" i="1">
                              <a:latin typeface="Cambria Math"/>
                              <a:ea typeface="Cambria Math"/>
                            </a:rPr>
                            <m:t>𝑐</m:t>
                          </m:r>
                        </m:e>
                        <m:sub>
                          <m:r>
                            <a:rPr lang="en-AU" i="1">
                              <a:latin typeface="Cambria Math"/>
                              <a:ea typeface="Cambria Math"/>
                            </a:rPr>
                            <m:t>𝑛</m:t>
                          </m:r>
                        </m:sub>
                      </m:sSub>
                      <m:r>
                        <a:rPr lang="en-AU" b="0" i="1" smtClean="0">
                          <a:latin typeface="Cambria Math"/>
                          <a:ea typeface="Cambria Math"/>
                        </a:rPr>
                        <m:t>)</m:t>
                      </m:r>
                    </m:oMath>
                  </m:oMathPara>
                </a14:m>
                <a:endParaRPr lang="en-AU"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1">
                <a:blip r:embed="rId2"/>
                <a:stretch>
                  <a:fillRect l="-1450" t="-1016"/>
                </a:stretch>
              </a:blipFill>
            </p:spPr>
            <p:txBody>
              <a:bodyPr/>
              <a:lstStyle/>
              <a:p>
                <a:r>
                  <a:rPr lang="en-AU">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552" y="1680163"/>
            <a:ext cx="4464496" cy="3188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Brace 3"/>
          <p:cNvSpPr/>
          <p:nvPr/>
        </p:nvSpPr>
        <p:spPr>
          <a:xfrm rot="5400000">
            <a:off x="7546516" y="7289069"/>
            <a:ext cx="432050" cy="1080122"/>
          </a:xfrm>
          <a:prstGeom prst="rightBrace">
            <a:avLst/>
          </a:prstGeom>
          <a:noFill/>
          <a:ln w="25400" cap="flat">
            <a:solidFill>
              <a:schemeClr val="bg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5" name="TextBox 4"/>
          <p:cNvSpPr txBox="1"/>
          <p:nvPr/>
        </p:nvSpPr>
        <p:spPr>
          <a:xfrm>
            <a:off x="1605856" y="5524872"/>
            <a:ext cx="1116124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AU" sz="3200" dirty="0" smtClean="0">
                <a:solidFill>
                  <a:schemeClr val="bg1"/>
                </a:solidFill>
                <a:latin typeface="Century Schoolbook" panose="02040604050505020304" pitchFamily="18" charset="0"/>
              </a:rPr>
              <a:t>The proportion of training documents which are class </a:t>
            </a:r>
            <a:r>
              <a:rPr lang="en-AU" sz="3200" i="1" dirty="0" smtClean="0">
                <a:solidFill>
                  <a:schemeClr val="bg1"/>
                </a:solidFill>
                <a:latin typeface="Century Schoolbook" panose="02040604050505020304" pitchFamily="18" charset="0"/>
              </a:rPr>
              <a:t>n</a:t>
            </a:r>
            <a:endParaRPr kumimoji="0" lang="en-AU" sz="320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7" name="Right Brace 6"/>
          <p:cNvSpPr/>
          <p:nvPr/>
        </p:nvSpPr>
        <p:spPr>
          <a:xfrm rot="16200000">
            <a:off x="8842660" y="6208948"/>
            <a:ext cx="432050" cy="1080122"/>
          </a:xfrm>
          <a:prstGeom prst="rightBrace">
            <a:avLst/>
          </a:prstGeom>
          <a:noFill/>
          <a:ln w="25400" cap="flat">
            <a:solidFill>
              <a:schemeClr val="bg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3757154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animBg="1"/>
      <p:bldP spid="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Naïve Bayes</a:t>
            </a:r>
          </a:p>
        </p:txBody>
      </p:sp>
      <p:sp>
        <p:nvSpPr>
          <p:cNvPr id="3" name="Text Placeholder 2"/>
          <p:cNvSpPr>
            <a:spLocks noGrp="1"/>
          </p:cNvSpPr>
          <p:nvPr>
            <p:ph type="body" idx="1"/>
          </p:nvPr>
        </p:nvSpPr>
        <p:spPr/>
        <p:txBody>
          <a:bodyPr/>
          <a:lstStyle/>
          <a:p>
            <a:r>
              <a:rPr lang="en-AU" dirty="0"/>
              <a:t>Pros: Fast to </a:t>
            </a:r>
            <a:r>
              <a:rPr lang="en-AU" dirty="0" smtClean="0"/>
              <a:t>“train” </a:t>
            </a:r>
            <a:r>
              <a:rPr lang="en-AU" dirty="0"/>
              <a:t>and classify; robust, low-variance; </a:t>
            </a:r>
            <a:r>
              <a:rPr lang="en-AU" dirty="0" smtClean="0"/>
              <a:t>good for </a:t>
            </a:r>
            <a:r>
              <a:rPr lang="en-AU" dirty="0"/>
              <a:t>low data situations; optimal classifier if independence assumption is correct</a:t>
            </a:r>
          </a:p>
          <a:p>
            <a:r>
              <a:rPr lang="en-AU" dirty="0"/>
              <a:t>Cons: Independence assumption rarely holds; low accuracy compared to similar methods in most situations; smoothing required </a:t>
            </a:r>
            <a:r>
              <a:rPr lang="en-AU" dirty="0" smtClean="0"/>
              <a:t>for unseen class/feature combinations</a:t>
            </a:r>
            <a:endParaRPr lang="en-AU" dirty="0"/>
          </a:p>
          <a:p>
            <a:endParaRPr lang="en-AU" dirty="0"/>
          </a:p>
        </p:txBody>
      </p:sp>
    </p:spTree>
    <p:extLst>
      <p:ext uri="{BB962C8B-B14F-4D97-AF65-F5344CB8AC3E}">
        <p14:creationId xmlns:p14="http://schemas.microsoft.com/office/powerpoint/2010/main" val="2040578671"/>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Logistic Regression</a:t>
            </a:r>
            <a:endParaRPr lang="en-AU"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AU" dirty="0" smtClean="0"/>
                  <a:t>A classifier, despite its name</a:t>
                </a:r>
              </a:p>
              <a:p>
                <a:r>
                  <a:rPr lang="en-AU" dirty="0" smtClean="0"/>
                  <a:t>Discriminative model: models </a:t>
                </a:r>
                <a:br>
                  <a:rPr lang="en-AU" dirty="0" smtClean="0"/>
                </a:br>
                <a:r>
                  <a:rPr lang="en-AU" dirty="0" smtClean="0"/>
                  <a:t>P(</a:t>
                </a:r>
                <a:r>
                  <a:rPr lang="en-AU" dirty="0" err="1" smtClean="0"/>
                  <a:t>c|d</a:t>
                </a:r>
                <a:r>
                  <a:rPr lang="en-AU" dirty="0" smtClean="0"/>
                  <a:t>)</a:t>
                </a:r>
                <a:r>
                  <a:rPr lang="en-AU" dirty="0"/>
                  <a:t> </a:t>
                </a:r>
                <a:r>
                  <a:rPr lang="en-AU" dirty="0" smtClean="0"/>
                  <a:t>directly, no need for P(</a:t>
                </a:r>
                <a:r>
                  <a:rPr lang="en-AU" dirty="0" err="1" smtClean="0"/>
                  <a:t>d|c</a:t>
                </a:r>
                <a:r>
                  <a:rPr lang="en-AU" dirty="0" smtClean="0"/>
                  <a:t>)</a:t>
                </a:r>
              </a:p>
              <a:p>
                <a:r>
                  <a:rPr lang="en-AU" dirty="0" smtClean="0"/>
                  <a:t>A linear model, but uses </a:t>
                </a:r>
                <a:r>
                  <a:rPr lang="en-AU" i="1" dirty="0" err="1" smtClean="0"/>
                  <a:t>softmax</a:t>
                </a:r>
                <a:r>
                  <a:rPr lang="en-AU" dirty="0" smtClean="0"/>
                  <a:t/>
                </a:r>
                <a:br>
                  <a:rPr lang="en-AU" dirty="0" smtClean="0"/>
                </a:br>
                <a:r>
                  <a:rPr lang="en-AU" dirty="0" smtClean="0"/>
                  <a:t>“squashing” to get valid probability</a:t>
                </a:r>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a:ea typeface="Cambria Math"/>
                        </a:rPr>
                        <m:t>𝑝</m:t>
                      </m:r>
                      <m:d>
                        <m:dPr>
                          <m:ctrlPr>
                            <a:rPr lang="en-AU" i="1">
                              <a:latin typeface="Cambria Math"/>
                              <a:ea typeface="Cambria Math"/>
                            </a:rPr>
                          </m:ctrlPr>
                        </m:dPr>
                        <m:e>
                          <m:sSub>
                            <m:sSubPr>
                              <m:ctrlPr>
                                <a:rPr lang="en-AU" i="1">
                                  <a:latin typeface="Cambria Math"/>
                                  <a:ea typeface="Cambria Math"/>
                                </a:rPr>
                              </m:ctrlPr>
                            </m:sSubPr>
                            <m:e>
                              <m:r>
                                <a:rPr lang="en-AU" i="1">
                                  <a:latin typeface="Cambria Math"/>
                                  <a:ea typeface="Cambria Math"/>
                                </a:rPr>
                                <m:t>𝑐</m:t>
                              </m:r>
                            </m:e>
                            <m:sub>
                              <m:r>
                                <a:rPr lang="en-AU" i="1">
                                  <a:latin typeface="Cambria Math"/>
                                  <a:ea typeface="Cambria Math"/>
                                </a:rPr>
                                <m:t>𝑛</m:t>
                              </m:r>
                            </m:sub>
                          </m:sSub>
                        </m:e>
                        <m:e>
                          <m:sSub>
                            <m:sSubPr>
                              <m:ctrlPr>
                                <a:rPr lang="en-AU" i="1">
                                  <a:latin typeface="Cambria Math"/>
                                  <a:ea typeface="Cambria Math"/>
                                </a:rPr>
                              </m:ctrlPr>
                            </m:sSubPr>
                            <m:e>
                              <m:r>
                                <a:rPr lang="en-AU" i="1">
                                  <a:latin typeface="Cambria Math"/>
                                  <a:ea typeface="Cambria Math"/>
                                </a:rPr>
                                <m:t>𝑓</m:t>
                              </m:r>
                            </m:e>
                            <m:sub>
                              <m:r>
                                <a:rPr lang="en-AU" i="1">
                                  <a:latin typeface="Cambria Math"/>
                                  <a:ea typeface="Cambria Math"/>
                                </a:rPr>
                                <m:t>1</m:t>
                              </m:r>
                            </m:sub>
                          </m:sSub>
                          <m:r>
                            <a:rPr lang="en-AU" i="1">
                              <a:latin typeface="Cambria Math"/>
                              <a:ea typeface="Cambria Math"/>
                            </a:rPr>
                            <m:t>…</m:t>
                          </m:r>
                          <m:sSub>
                            <m:sSubPr>
                              <m:ctrlPr>
                                <a:rPr lang="en-AU" i="1">
                                  <a:latin typeface="Cambria Math"/>
                                  <a:ea typeface="Cambria Math"/>
                                </a:rPr>
                              </m:ctrlPr>
                            </m:sSubPr>
                            <m:e>
                              <m:r>
                                <a:rPr lang="en-AU" i="1">
                                  <a:latin typeface="Cambria Math"/>
                                  <a:ea typeface="Cambria Math"/>
                                </a:rPr>
                                <m:t>𝑓</m:t>
                              </m:r>
                            </m:e>
                            <m:sub>
                              <m:r>
                                <a:rPr lang="en-AU" i="1">
                                  <a:latin typeface="Cambria Math"/>
                                  <a:ea typeface="Cambria Math"/>
                                </a:rPr>
                                <m:t>𝑚</m:t>
                              </m:r>
                            </m:sub>
                          </m:sSub>
                        </m:e>
                      </m:d>
                      <m:r>
                        <a:rPr lang="en-AU" i="1">
                          <a:latin typeface="Cambria Math"/>
                          <a:ea typeface="Cambria Math"/>
                        </a:rPr>
                        <m:t>=</m:t>
                      </m:r>
                      <m:r>
                        <a:rPr lang="en-AU" b="0" i="1" smtClean="0">
                          <a:latin typeface="Cambria Math"/>
                          <a:ea typeface="Cambria Math"/>
                        </a:rPr>
                        <m:t> </m:t>
                      </m:r>
                      <m:f>
                        <m:fPr>
                          <m:ctrlPr>
                            <a:rPr lang="en-AU" b="0" i="1" smtClean="0">
                              <a:latin typeface="Cambria Math"/>
                              <a:ea typeface="Cambria Math"/>
                            </a:rPr>
                          </m:ctrlPr>
                        </m:fPr>
                        <m:num>
                          <m:r>
                            <a:rPr lang="en-AU" b="0" i="1" smtClean="0">
                              <a:latin typeface="Cambria Math"/>
                              <a:ea typeface="Cambria Math"/>
                            </a:rPr>
                            <m:t>1</m:t>
                          </m:r>
                        </m:num>
                        <m:den>
                          <m:r>
                            <a:rPr lang="en-AU" b="0" i="1" smtClean="0">
                              <a:latin typeface="Cambria Math"/>
                              <a:ea typeface="Cambria Math"/>
                            </a:rPr>
                            <m:t>𝑍</m:t>
                          </m:r>
                        </m:den>
                      </m:f>
                      <m:r>
                        <a:rPr lang="en-AU" b="0" i="1" smtClean="0">
                          <a:latin typeface="Cambria Math"/>
                          <a:ea typeface="Cambria Math"/>
                        </a:rPr>
                        <m:t>∙</m:t>
                      </m:r>
                      <m:r>
                        <m:rPr>
                          <m:sty m:val="p"/>
                        </m:rPr>
                        <a:rPr lang="en-AU">
                          <a:latin typeface="Cambria Math"/>
                          <a:ea typeface="Cambria Math"/>
                        </a:rPr>
                        <m:t>exp</m:t>
                      </m:r>
                      <m:r>
                        <a:rPr lang="en-AU">
                          <a:latin typeface="Cambria Math"/>
                          <a:ea typeface="Cambria Math"/>
                        </a:rPr>
                        <m:t>(</m:t>
                      </m:r>
                      <m:nary>
                        <m:naryPr>
                          <m:chr m:val="∑"/>
                          <m:ctrlPr>
                            <a:rPr lang="en-AU" i="1">
                              <a:latin typeface="Cambria Math"/>
                              <a:ea typeface="Cambria Math"/>
                            </a:rPr>
                          </m:ctrlPr>
                        </m:naryPr>
                        <m:sub>
                          <m:r>
                            <m:rPr>
                              <m:brk m:alnAt="23"/>
                            </m:rPr>
                            <a:rPr lang="en-AU" i="1">
                              <a:latin typeface="Cambria Math"/>
                              <a:ea typeface="Cambria Math"/>
                            </a:rPr>
                            <m:t>𝑖</m:t>
                          </m:r>
                          <m:r>
                            <a:rPr lang="en-AU" i="1">
                              <a:latin typeface="Cambria Math"/>
                              <a:ea typeface="Cambria Math"/>
                            </a:rPr>
                            <m:t>=0</m:t>
                          </m:r>
                        </m:sub>
                        <m:sup>
                          <m:r>
                            <a:rPr lang="en-AU" i="1">
                              <a:latin typeface="Cambria Math"/>
                              <a:ea typeface="Cambria Math"/>
                            </a:rPr>
                            <m:t>𝑚</m:t>
                          </m:r>
                        </m:sup>
                        <m:e>
                          <m:sSub>
                            <m:sSubPr>
                              <m:ctrlPr>
                                <a:rPr lang="en-AU" i="1">
                                  <a:latin typeface="Cambria Math"/>
                                  <a:ea typeface="Cambria Math"/>
                                </a:rPr>
                              </m:ctrlPr>
                            </m:sSubPr>
                            <m:e>
                              <m:r>
                                <a:rPr lang="en-AU" i="1">
                                  <a:latin typeface="Cambria Math"/>
                                  <a:ea typeface="Cambria Math"/>
                                </a:rPr>
                                <m:t>𝑤</m:t>
                              </m:r>
                            </m:e>
                            <m:sub>
                              <m:r>
                                <a:rPr lang="en-AU" i="1">
                                  <a:latin typeface="Cambria Math"/>
                                  <a:ea typeface="Cambria Math"/>
                                </a:rPr>
                                <m:t>𝑖</m:t>
                              </m:r>
                            </m:sub>
                          </m:sSub>
                          <m:sSub>
                            <m:sSubPr>
                              <m:ctrlPr>
                                <a:rPr lang="en-AU" i="1">
                                  <a:latin typeface="Cambria Math"/>
                                  <a:ea typeface="Cambria Math"/>
                                </a:rPr>
                              </m:ctrlPr>
                            </m:sSubPr>
                            <m:e>
                              <m:r>
                                <a:rPr lang="en-AU" i="1">
                                  <a:latin typeface="Cambria Math"/>
                                  <a:ea typeface="Cambria Math"/>
                                </a:rPr>
                                <m:t>𝑓</m:t>
                              </m:r>
                            </m:e>
                            <m:sub>
                              <m:r>
                                <a:rPr lang="en-AU" i="1">
                                  <a:latin typeface="Cambria Math"/>
                                  <a:ea typeface="Cambria Math"/>
                                </a:rPr>
                                <m:t>𝑖</m:t>
                              </m:r>
                            </m:sub>
                          </m:sSub>
                        </m:e>
                      </m:nary>
                      <m:r>
                        <a:rPr lang="en-AU" smtClean="0">
                          <a:latin typeface="Cambria Math"/>
                          <a:ea typeface="Cambria Math"/>
                        </a:rPr>
                        <m:t>)</m:t>
                      </m:r>
                    </m:oMath>
                  </m:oMathPara>
                </a14:m>
                <a:endParaRPr lang="en-AU" dirty="0" smtClean="0"/>
              </a:p>
              <a:p>
                <a:r>
                  <a:rPr lang="en-AU" dirty="0" smtClean="0"/>
                  <a:t>Training maximizes probability of training data subject to regularization which encourages low or sparse weights</a:t>
                </a:r>
              </a:p>
              <a:p>
                <a:endParaRPr lang="en-AU"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1">
                <a:blip r:embed="rId2"/>
                <a:stretch>
                  <a:fillRect l="-1450" t="-1016" r="-2350"/>
                </a:stretch>
              </a:blipFill>
            </p:spPr>
            <p:txBody>
              <a:bodyPr/>
              <a:lstStyle/>
              <a:p>
                <a:r>
                  <a:rPr lang="en-AU">
                    <a:noFill/>
                  </a:rPr>
                  <a:t> </a:t>
                </a:r>
              </a:p>
            </p:txBody>
          </p:sp>
        </mc:Fallback>
      </mc:AlternateContent>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585" y="1637007"/>
            <a:ext cx="4248471" cy="331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020962"/>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Logistic Regression</a:t>
            </a:r>
            <a:endParaRPr lang="en-AU" dirty="0"/>
          </a:p>
        </p:txBody>
      </p:sp>
      <p:sp>
        <p:nvSpPr>
          <p:cNvPr id="3" name="Text Placeholder 2"/>
          <p:cNvSpPr>
            <a:spLocks noGrp="1"/>
          </p:cNvSpPr>
          <p:nvPr>
            <p:ph type="body" idx="1"/>
          </p:nvPr>
        </p:nvSpPr>
        <p:spPr/>
        <p:txBody>
          <a:bodyPr/>
          <a:lstStyle/>
          <a:p>
            <a:r>
              <a:rPr lang="en-AU" dirty="0"/>
              <a:t>Pros: </a:t>
            </a:r>
            <a:r>
              <a:rPr lang="en-AU" dirty="0" smtClean="0"/>
              <a:t>A simple yet low-bias classifier; unlike Naïve Bayes not confounded by diverse, correlated features</a:t>
            </a:r>
            <a:endParaRPr lang="en-AU" dirty="0"/>
          </a:p>
          <a:p>
            <a:r>
              <a:rPr lang="en-AU" dirty="0"/>
              <a:t>Cons: </a:t>
            </a:r>
            <a:r>
              <a:rPr lang="en-AU" dirty="0" smtClean="0"/>
              <a:t>Slow to train; some feature scaling issues; often needs a lot of data to work well; choosing regularisation a nuisance but important since </a:t>
            </a:r>
            <a:r>
              <a:rPr lang="en-AU" dirty="0" err="1" smtClean="0"/>
              <a:t>overfitting</a:t>
            </a:r>
            <a:r>
              <a:rPr lang="en-AU" dirty="0" smtClean="0"/>
              <a:t> is a big problem</a:t>
            </a:r>
            <a:endParaRPr lang="en-AU" dirty="0"/>
          </a:p>
        </p:txBody>
      </p:sp>
    </p:spTree>
    <p:extLst>
      <p:ext uri="{BB962C8B-B14F-4D97-AF65-F5344CB8AC3E}">
        <p14:creationId xmlns:p14="http://schemas.microsoft.com/office/powerpoint/2010/main" val="4156016107"/>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smtClean="0"/>
              <a:t>K</a:t>
            </a:r>
            <a:r>
              <a:rPr lang="en-AU" dirty="0" smtClean="0"/>
              <a:t>-Nearest Neighbour</a:t>
            </a:r>
            <a:endParaRPr lang="en-AU" dirty="0"/>
          </a:p>
        </p:txBody>
      </p:sp>
      <p:sp>
        <p:nvSpPr>
          <p:cNvPr id="3" name="Text Placeholder 2"/>
          <p:cNvSpPr>
            <a:spLocks noGrp="1"/>
          </p:cNvSpPr>
          <p:nvPr>
            <p:ph type="body" idx="1"/>
          </p:nvPr>
        </p:nvSpPr>
        <p:spPr/>
        <p:txBody>
          <a:bodyPr/>
          <a:lstStyle/>
          <a:p>
            <a:r>
              <a:rPr lang="en-AU" dirty="0" smtClean="0"/>
              <a:t>Classify based on majority class </a:t>
            </a:r>
            <a:br>
              <a:rPr lang="en-AU" dirty="0" smtClean="0"/>
            </a:br>
            <a:r>
              <a:rPr lang="en-AU" dirty="0" smtClean="0"/>
              <a:t>of </a:t>
            </a:r>
            <a:r>
              <a:rPr lang="en-AU" i="1" dirty="0" smtClean="0"/>
              <a:t>k</a:t>
            </a:r>
            <a:r>
              <a:rPr lang="en-AU" dirty="0" smtClean="0"/>
              <a:t>-nearest</a:t>
            </a:r>
            <a:r>
              <a:rPr lang="en-AU" dirty="0"/>
              <a:t> </a:t>
            </a:r>
            <a:r>
              <a:rPr lang="en-AU" dirty="0" smtClean="0"/>
              <a:t>training examples</a:t>
            </a:r>
            <a:br>
              <a:rPr lang="en-AU" dirty="0" smtClean="0"/>
            </a:br>
            <a:r>
              <a:rPr lang="en-AU" dirty="0" smtClean="0"/>
              <a:t>in feature space</a:t>
            </a:r>
          </a:p>
          <a:p>
            <a:r>
              <a:rPr lang="en-AU" dirty="0" smtClean="0"/>
              <a:t>Definition of nearest can vary</a:t>
            </a:r>
          </a:p>
          <a:p>
            <a:pPr lvl="1"/>
            <a:r>
              <a:rPr lang="en-AU" dirty="0" smtClean="0"/>
              <a:t>Euclidean distance</a:t>
            </a:r>
          </a:p>
          <a:p>
            <a:pPr lvl="1"/>
            <a:r>
              <a:rPr lang="en-AU" dirty="0" smtClean="0"/>
              <a:t>Cosine distance</a:t>
            </a:r>
          </a:p>
          <a:p>
            <a:r>
              <a:rPr lang="en-AU" dirty="0" smtClean="0"/>
              <a:t>Pros: Simple, effective; no training required; inherently multiclass; optimal with infinite data</a:t>
            </a:r>
          </a:p>
          <a:p>
            <a:r>
              <a:rPr lang="en-AU" dirty="0" smtClean="0"/>
              <a:t>Cons: Have to select </a:t>
            </a:r>
            <a:r>
              <a:rPr lang="en-AU" i="1" dirty="0" smtClean="0"/>
              <a:t>k</a:t>
            </a:r>
            <a:r>
              <a:rPr lang="en-AU" dirty="0"/>
              <a:t>;</a:t>
            </a:r>
            <a:r>
              <a:rPr lang="en-AU" dirty="0" smtClean="0"/>
              <a:t> issues with unbalanced classes; often slow (need to find those </a:t>
            </a:r>
            <a:r>
              <a:rPr lang="en-AU" i="1" dirty="0" smtClean="0"/>
              <a:t>k</a:t>
            </a:r>
            <a:r>
              <a:rPr lang="en-AU" dirty="0" smtClean="0"/>
              <a:t>-neighbours); features must be selected carefully</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504" y="2140496"/>
            <a:ext cx="3744416" cy="305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049024"/>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Support vector machines</a:t>
            </a:r>
            <a:endParaRPr lang="en-AU" dirty="0"/>
          </a:p>
        </p:txBody>
      </p:sp>
      <p:sp>
        <p:nvSpPr>
          <p:cNvPr id="3" name="Text Placeholder 2"/>
          <p:cNvSpPr>
            <a:spLocks noGrp="1"/>
          </p:cNvSpPr>
          <p:nvPr>
            <p:ph type="body" idx="1"/>
          </p:nvPr>
        </p:nvSpPr>
        <p:spPr/>
        <p:txBody>
          <a:bodyPr>
            <a:normAutofit lnSpcReduction="10000"/>
          </a:bodyPr>
          <a:lstStyle/>
          <a:p>
            <a:r>
              <a:rPr lang="en-AU" dirty="0" smtClean="0"/>
              <a:t>Finds </a:t>
            </a:r>
            <a:r>
              <a:rPr lang="en-AU" dirty="0" err="1" smtClean="0"/>
              <a:t>hyperplane</a:t>
            </a:r>
            <a:r>
              <a:rPr lang="en-AU" dirty="0"/>
              <a:t> </a:t>
            </a:r>
            <a:r>
              <a:rPr lang="en-AU" dirty="0" smtClean="0"/>
              <a:t>which separates the</a:t>
            </a:r>
            <a:br>
              <a:rPr lang="en-AU" dirty="0" smtClean="0"/>
            </a:br>
            <a:r>
              <a:rPr lang="en-AU" dirty="0" smtClean="0"/>
              <a:t> training data with maximum margin</a:t>
            </a:r>
          </a:p>
          <a:p>
            <a:pPr lvl="1"/>
            <a:r>
              <a:rPr lang="en-AU" dirty="0" smtClean="0"/>
              <a:t>Allows for some misclassification</a:t>
            </a:r>
          </a:p>
          <a:p>
            <a:r>
              <a:rPr lang="en-AU" dirty="0" smtClean="0"/>
              <a:t>Weight vector is a sum of support</a:t>
            </a:r>
            <a:br>
              <a:rPr lang="en-AU" dirty="0" smtClean="0"/>
            </a:br>
            <a:r>
              <a:rPr lang="en-AU" dirty="0" smtClean="0"/>
              <a:t>vectors (examples on the margin) </a:t>
            </a:r>
          </a:p>
          <a:p>
            <a:endParaRPr lang="en-AU" dirty="0" smtClean="0"/>
          </a:p>
          <a:p>
            <a:r>
              <a:rPr lang="en-AU" dirty="0" smtClean="0"/>
              <a:t>Pros: fast and accurate linear classifier; can do non-linearity with kernel trick; works well with huge feature sets</a:t>
            </a:r>
          </a:p>
          <a:p>
            <a:r>
              <a:rPr lang="en-AU" dirty="0" smtClean="0"/>
              <a:t>Cons: Multiclass classification awkward; feature scaling can be tricky; deals poorly with class imbalances; uninterpretable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551" y="1678529"/>
            <a:ext cx="3827174" cy="412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11457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Decision tree</a:t>
            </a:r>
            <a:endParaRPr lang="en-AU" dirty="0"/>
          </a:p>
        </p:txBody>
      </p:sp>
      <p:sp>
        <p:nvSpPr>
          <p:cNvPr id="3" name="Text Placeholder 2"/>
          <p:cNvSpPr>
            <a:spLocks noGrp="1"/>
          </p:cNvSpPr>
          <p:nvPr>
            <p:ph type="body" idx="1"/>
          </p:nvPr>
        </p:nvSpPr>
        <p:spPr/>
        <p:txBody>
          <a:bodyPr/>
          <a:lstStyle/>
          <a:p>
            <a:r>
              <a:rPr lang="en-AU" dirty="0" smtClean="0"/>
              <a:t>Construct a tree where nodes</a:t>
            </a:r>
            <a:br>
              <a:rPr lang="en-AU" dirty="0" smtClean="0"/>
            </a:br>
            <a:r>
              <a:rPr lang="en-AU" dirty="0" smtClean="0"/>
              <a:t>correspond to tests on </a:t>
            </a:r>
            <a:br>
              <a:rPr lang="en-AU" dirty="0" smtClean="0"/>
            </a:br>
            <a:r>
              <a:rPr lang="en-AU" dirty="0" smtClean="0"/>
              <a:t>individual</a:t>
            </a:r>
            <a:r>
              <a:rPr lang="en-AU" dirty="0"/>
              <a:t> </a:t>
            </a:r>
            <a:r>
              <a:rPr lang="en-AU" dirty="0" smtClean="0"/>
              <a:t>features</a:t>
            </a:r>
          </a:p>
          <a:p>
            <a:r>
              <a:rPr lang="en-AU" dirty="0"/>
              <a:t>L</a:t>
            </a:r>
            <a:r>
              <a:rPr lang="en-AU" dirty="0" smtClean="0"/>
              <a:t>eaves are final class decisions</a:t>
            </a:r>
          </a:p>
          <a:p>
            <a:r>
              <a:rPr lang="en-AU" dirty="0" smtClean="0"/>
              <a:t>Based on greedy maximization</a:t>
            </a:r>
            <a:br>
              <a:rPr lang="en-AU" dirty="0" smtClean="0"/>
            </a:br>
            <a:r>
              <a:rPr lang="en-AU" dirty="0" smtClean="0"/>
              <a:t>of mutual information</a:t>
            </a:r>
          </a:p>
          <a:p>
            <a:r>
              <a:rPr lang="en-AU" dirty="0" smtClean="0"/>
              <a:t>Pros: in theory, very interpretable; fast to build and test; feature representation/scaling irrelevant; good for small feature sets, handles non-linearly-separable problems</a:t>
            </a:r>
          </a:p>
          <a:p>
            <a:r>
              <a:rPr lang="en-AU" dirty="0" smtClean="0"/>
              <a:t>Cons: In practice, often not that interpretable; highly redundant sub-trees; not competitive for large feature sets </a:t>
            </a:r>
            <a:endParaRPr lang="en-AU" dirty="0"/>
          </a:p>
        </p:txBody>
      </p:sp>
      <p:pic>
        <p:nvPicPr>
          <p:cNvPr id="2050" name="Picture 2" descr="Image result for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310" y="1996480"/>
            <a:ext cx="5095697"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63844"/>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Random forests</a:t>
            </a:r>
            <a:endParaRPr lang="en-AU" dirty="0"/>
          </a:p>
        </p:txBody>
      </p:sp>
      <p:sp>
        <p:nvSpPr>
          <p:cNvPr id="3" name="Text Placeholder 2"/>
          <p:cNvSpPr>
            <a:spLocks noGrp="1"/>
          </p:cNvSpPr>
          <p:nvPr>
            <p:ph type="body" idx="1"/>
          </p:nvPr>
        </p:nvSpPr>
        <p:spPr/>
        <p:txBody>
          <a:bodyPr/>
          <a:lstStyle/>
          <a:p>
            <a:r>
              <a:rPr lang="en-AU" dirty="0" smtClean="0"/>
              <a:t>An </a:t>
            </a:r>
            <a:r>
              <a:rPr lang="en-AU" i="1" dirty="0" smtClean="0"/>
              <a:t>ensemble</a:t>
            </a:r>
            <a:r>
              <a:rPr lang="en-AU" dirty="0" smtClean="0"/>
              <a:t> classifier </a:t>
            </a:r>
          </a:p>
          <a:p>
            <a:r>
              <a:rPr lang="en-AU" dirty="0" smtClean="0"/>
              <a:t>Consists of decision trees</a:t>
            </a:r>
            <a:br>
              <a:rPr lang="en-AU" dirty="0" smtClean="0"/>
            </a:br>
            <a:r>
              <a:rPr lang="en-AU" dirty="0" smtClean="0"/>
              <a:t>trained on different subsets </a:t>
            </a:r>
            <a:br>
              <a:rPr lang="en-AU" dirty="0" smtClean="0"/>
            </a:br>
            <a:r>
              <a:rPr lang="en-AU" dirty="0" smtClean="0"/>
              <a:t>of the training and feature </a:t>
            </a:r>
            <a:br>
              <a:rPr lang="en-AU" dirty="0" smtClean="0"/>
            </a:br>
            <a:r>
              <a:rPr lang="en-AU" dirty="0" smtClean="0"/>
              <a:t>space</a:t>
            </a:r>
          </a:p>
          <a:p>
            <a:r>
              <a:rPr lang="en-AU" dirty="0" smtClean="0"/>
              <a:t>Final class decision is majority vote of sub-classifiers</a:t>
            </a:r>
          </a:p>
          <a:p>
            <a:r>
              <a:rPr lang="en-AU" dirty="0" smtClean="0"/>
              <a:t>Pros: Usually more accurate and more robust than decision trees, a great classifier for small- to moderate-sized feature sets; training easily parallelised</a:t>
            </a:r>
          </a:p>
          <a:p>
            <a:r>
              <a:rPr lang="en-AU" dirty="0" smtClean="0"/>
              <a:t>Cons: Same negatives as decision trees: too slow with large feature sets</a:t>
            </a:r>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456" y="1708448"/>
            <a:ext cx="5509393" cy="3193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704919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Neural Networks</a:t>
            </a:r>
            <a:endParaRPr lang="en-AU" dirty="0"/>
          </a:p>
        </p:txBody>
      </p:sp>
      <p:sp>
        <p:nvSpPr>
          <p:cNvPr id="3" name="Text Placeholder 2"/>
          <p:cNvSpPr>
            <a:spLocks noGrp="1"/>
          </p:cNvSpPr>
          <p:nvPr>
            <p:ph type="body" idx="1"/>
          </p:nvPr>
        </p:nvSpPr>
        <p:spPr/>
        <p:txBody>
          <a:bodyPr>
            <a:normAutofit/>
          </a:bodyPr>
          <a:lstStyle/>
          <a:p>
            <a:r>
              <a:rPr lang="en-AU" dirty="0" smtClean="0"/>
              <a:t>An interconnected set of nodes</a:t>
            </a:r>
            <a:br>
              <a:rPr lang="en-AU" dirty="0" smtClean="0"/>
            </a:br>
            <a:r>
              <a:rPr lang="en-AU" dirty="0" smtClean="0"/>
              <a:t>typically arranged in layers</a:t>
            </a:r>
          </a:p>
          <a:p>
            <a:r>
              <a:rPr lang="en-AU" dirty="0" smtClean="0"/>
              <a:t>Input layer (features), output</a:t>
            </a:r>
            <a:br>
              <a:rPr lang="en-AU" dirty="0" smtClean="0"/>
            </a:br>
            <a:r>
              <a:rPr lang="en-AU" dirty="0" smtClean="0"/>
              <a:t>layer (class probabilities),</a:t>
            </a:r>
            <a:br>
              <a:rPr lang="en-AU" dirty="0" smtClean="0"/>
            </a:br>
            <a:r>
              <a:rPr lang="en-AU" dirty="0" smtClean="0"/>
              <a:t>and one or more hidden layers</a:t>
            </a:r>
          </a:p>
          <a:p>
            <a:r>
              <a:rPr lang="en-AU" dirty="0" smtClean="0"/>
              <a:t>Each node performs a linear weighting of its inputs from previous layer, passes result through activation function to nodes in next layer</a:t>
            </a:r>
          </a:p>
          <a:p>
            <a:r>
              <a:rPr lang="en-AU" dirty="0" smtClean="0"/>
              <a:t>Pros: Extremely powerful, state-of-the-art accuracy on many tasks in natural language processing and vision</a:t>
            </a:r>
          </a:p>
          <a:p>
            <a:r>
              <a:rPr lang="en-AU" dirty="0" smtClean="0"/>
              <a:t>Cons: Not an off-the-shelf classifier, very difficult to choose good parameters; slow to train; prone to </a:t>
            </a:r>
            <a:r>
              <a:rPr lang="en-AU" dirty="0" err="1" smtClean="0"/>
              <a:t>overfitting</a:t>
            </a: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80" y="1708448"/>
            <a:ext cx="4824536" cy="3210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81884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Outline</a:t>
            </a:r>
            <a:endParaRPr lang="en-AU" dirty="0"/>
          </a:p>
        </p:txBody>
      </p:sp>
      <p:sp>
        <p:nvSpPr>
          <p:cNvPr id="5" name="Text Placeholder 4"/>
          <p:cNvSpPr>
            <a:spLocks noGrp="1"/>
          </p:cNvSpPr>
          <p:nvPr>
            <p:ph type="body" idx="1"/>
          </p:nvPr>
        </p:nvSpPr>
        <p:spPr/>
        <p:txBody>
          <a:bodyPr/>
          <a:lstStyle/>
          <a:p>
            <a:r>
              <a:rPr lang="en-AU" dirty="0" smtClean="0"/>
              <a:t>Fundamentals of classification</a:t>
            </a:r>
          </a:p>
          <a:p>
            <a:r>
              <a:rPr lang="en-AU" dirty="0" smtClean="0"/>
              <a:t>Algorithms for classification</a:t>
            </a:r>
          </a:p>
          <a:p>
            <a:r>
              <a:rPr lang="en-AU" dirty="0"/>
              <a:t>Text classification </a:t>
            </a:r>
            <a:r>
              <a:rPr lang="en-AU" dirty="0" smtClean="0"/>
              <a:t>tasks</a:t>
            </a:r>
            <a:endParaRPr lang="en-AU" dirty="0"/>
          </a:p>
        </p:txBody>
      </p:sp>
    </p:spTree>
    <p:extLst>
      <p:ext uri="{BB962C8B-B14F-4D97-AF65-F5344CB8AC3E}">
        <p14:creationId xmlns:p14="http://schemas.microsoft.com/office/powerpoint/2010/main" val="24393956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Text classification tasks</a:t>
            </a:r>
            <a:endParaRPr lang="en-AU" dirty="0"/>
          </a:p>
        </p:txBody>
      </p:sp>
      <p:sp>
        <p:nvSpPr>
          <p:cNvPr id="3" name="Text Placeholder 2"/>
          <p:cNvSpPr>
            <a:spLocks noGrp="1"/>
          </p:cNvSpPr>
          <p:nvPr>
            <p:ph type="body" idx="1"/>
          </p:nvPr>
        </p:nvSpPr>
        <p:spPr/>
        <p:txBody>
          <a:bodyPr/>
          <a:lstStyle/>
          <a:p>
            <a:r>
              <a:rPr lang="en-AU" dirty="0" smtClean="0"/>
              <a:t>Obviously more than can be enumerated here</a:t>
            </a:r>
          </a:p>
          <a:p>
            <a:r>
              <a:rPr lang="en-AU" dirty="0" smtClean="0"/>
              <a:t>But let’s briefly look at some major examples:</a:t>
            </a:r>
          </a:p>
          <a:p>
            <a:pPr lvl="1"/>
            <a:r>
              <a:rPr lang="en-AU" dirty="0" smtClean="0"/>
              <a:t>Topic classification</a:t>
            </a:r>
          </a:p>
          <a:p>
            <a:pPr lvl="1"/>
            <a:r>
              <a:rPr lang="en-AU" dirty="0"/>
              <a:t>Polarity </a:t>
            </a:r>
            <a:r>
              <a:rPr lang="en-AU" dirty="0" smtClean="0"/>
              <a:t>classification</a:t>
            </a:r>
          </a:p>
          <a:p>
            <a:pPr lvl="1"/>
            <a:r>
              <a:rPr lang="en-AU" dirty="0" smtClean="0"/>
              <a:t>Genre classification</a:t>
            </a:r>
          </a:p>
          <a:p>
            <a:pPr lvl="1"/>
            <a:r>
              <a:rPr lang="en-AU" dirty="0" smtClean="0"/>
              <a:t>Authorship attribution</a:t>
            </a:r>
          </a:p>
          <a:p>
            <a:pPr lvl="1"/>
            <a:r>
              <a:rPr lang="en-AU" dirty="0" smtClean="0"/>
              <a:t>Native-language identification</a:t>
            </a:r>
          </a:p>
          <a:p>
            <a:r>
              <a:rPr lang="en-AU" dirty="0" smtClean="0"/>
              <a:t>Not necessarily a full-sized “text”</a:t>
            </a:r>
          </a:p>
          <a:p>
            <a:pPr lvl="1"/>
            <a:r>
              <a:rPr lang="en-AU" dirty="0" smtClean="0"/>
              <a:t>E.g. sentence or tweet-level polarity classification</a:t>
            </a:r>
          </a:p>
          <a:p>
            <a:pPr lvl="1"/>
            <a:endParaRPr lang="en-AU" dirty="0"/>
          </a:p>
        </p:txBody>
      </p:sp>
    </p:spTree>
    <p:extLst>
      <p:ext uri="{BB962C8B-B14F-4D97-AF65-F5344CB8AC3E}">
        <p14:creationId xmlns:p14="http://schemas.microsoft.com/office/powerpoint/2010/main" val="69518600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Topic classification</a:t>
            </a:r>
            <a:endParaRPr lang="en-AU" dirty="0"/>
          </a:p>
        </p:txBody>
      </p:sp>
      <p:sp>
        <p:nvSpPr>
          <p:cNvPr id="3" name="Text Placeholder 2"/>
          <p:cNvSpPr>
            <a:spLocks noGrp="1"/>
          </p:cNvSpPr>
          <p:nvPr>
            <p:ph type="body" idx="1"/>
          </p:nvPr>
        </p:nvSpPr>
        <p:spPr/>
        <p:txBody>
          <a:bodyPr/>
          <a:lstStyle/>
          <a:p>
            <a:r>
              <a:rPr lang="en-AU" dirty="0" smtClean="0"/>
              <a:t>Motivation: library science, information retrieval</a:t>
            </a:r>
          </a:p>
          <a:p>
            <a:r>
              <a:rPr lang="en-AU" dirty="0" smtClean="0"/>
              <a:t>Classes: Topic categories, e.g. “jobs”, “anxiety disorders”</a:t>
            </a:r>
          </a:p>
          <a:p>
            <a:r>
              <a:rPr lang="en-AU" dirty="0"/>
              <a:t>F</a:t>
            </a:r>
            <a:r>
              <a:rPr lang="en-AU" dirty="0" smtClean="0"/>
              <a:t>eatures</a:t>
            </a:r>
          </a:p>
          <a:p>
            <a:pPr lvl="1"/>
            <a:r>
              <a:rPr lang="en-AU" i="1" dirty="0"/>
              <a:t>U</a:t>
            </a:r>
            <a:r>
              <a:rPr lang="en-AU" i="1" dirty="0" smtClean="0"/>
              <a:t>nigram</a:t>
            </a:r>
            <a:r>
              <a:rPr lang="en-AU" dirty="0" smtClean="0"/>
              <a:t> bag of words (BOW), with stop-words removed</a:t>
            </a:r>
          </a:p>
          <a:p>
            <a:pPr lvl="1"/>
            <a:r>
              <a:rPr lang="en-AU" dirty="0" smtClean="0"/>
              <a:t>Longer </a:t>
            </a:r>
            <a:r>
              <a:rPr lang="en-AU" i="1" dirty="0" smtClean="0"/>
              <a:t>n-grams (bigrams, trigrams</a:t>
            </a:r>
            <a:r>
              <a:rPr lang="en-AU" dirty="0" smtClean="0"/>
              <a:t>) for phrases</a:t>
            </a:r>
          </a:p>
          <a:p>
            <a:r>
              <a:rPr lang="en-AU" dirty="0" smtClean="0"/>
              <a:t>Examples of corpora</a:t>
            </a:r>
          </a:p>
          <a:p>
            <a:pPr lvl="1"/>
            <a:r>
              <a:rPr lang="en-AU" dirty="0" smtClean="0"/>
              <a:t>Reuters news corpus (RCV1, see NLTK sample)</a:t>
            </a:r>
          </a:p>
          <a:p>
            <a:pPr lvl="1"/>
            <a:r>
              <a:rPr lang="en-AU" dirty="0" err="1" smtClean="0"/>
              <a:t>Pubmed</a:t>
            </a:r>
            <a:r>
              <a:rPr lang="en-AU" dirty="0" smtClean="0"/>
              <a:t> abstracts</a:t>
            </a:r>
          </a:p>
          <a:p>
            <a:pPr lvl="1"/>
            <a:r>
              <a:rPr lang="en-AU" dirty="0" smtClean="0"/>
              <a:t>Tweets with hashtags </a:t>
            </a:r>
          </a:p>
          <a:p>
            <a:endParaRPr lang="en-AU" dirty="0"/>
          </a:p>
        </p:txBody>
      </p:sp>
    </p:spTree>
    <p:extLst>
      <p:ext uri="{BB962C8B-B14F-4D97-AF65-F5344CB8AC3E}">
        <p14:creationId xmlns:p14="http://schemas.microsoft.com/office/powerpoint/2010/main" val="2682197955"/>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Topic classification Example</a:t>
            </a:r>
            <a:endParaRPr lang="en-AU" dirty="0"/>
          </a:p>
        </p:txBody>
      </p:sp>
      <p:sp>
        <p:nvSpPr>
          <p:cNvPr id="3" name="Text Placeholder 2"/>
          <p:cNvSpPr>
            <a:spLocks noGrp="1"/>
          </p:cNvSpPr>
          <p:nvPr>
            <p:ph type="body" idx="1"/>
          </p:nvPr>
        </p:nvSpPr>
        <p:spPr/>
        <p:txBody>
          <a:bodyPr/>
          <a:lstStyle/>
          <a:p>
            <a:pPr marL="0" indent="0">
              <a:buNone/>
            </a:pPr>
            <a:r>
              <a:rPr lang="en-AU" dirty="0" smtClean="0"/>
              <a:t>Is the topic of this text from the </a:t>
            </a:r>
            <a:r>
              <a:rPr lang="en-AU" dirty="0"/>
              <a:t>R</a:t>
            </a:r>
            <a:r>
              <a:rPr lang="en-AU" dirty="0" smtClean="0"/>
              <a:t>euters news corpus acquisitions or earnings?</a:t>
            </a:r>
            <a:endParaRPr lang="en-AU" dirty="0"/>
          </a:p>
          <a:p>
            <a:pPr marL="0" indent="0">
              <a:buNone/>
            </a:pPr>
            <a:r>
              <a:rPr lang="en-AU" dirty="0" smtClean="0"/>
              <a:t> </a:t>
            </a:r>
          </a:p>
          <a:p>
            <a:pPr marL="0" indent="0">
              <a:buNone/>
            </a:pPr>
            <a:endParaRPr lang="en-AU" dirty="0"/>
          </a:p>
        </p:txBody>
      </p:sp>
      <p:sp>
        <p:nvSpPr>
          <p:cNvPr id="5" name="Rounded Rectangle 4"/>
          <p:cNvSpPr/>
          <p:nvPr/>
        </p:nvSpPr>
        <p:spPr>
          <a:xfrm>
            <a:off x="381720" y="3190197"/>
            <a:ext cx="11305256" cy="3559556"/>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AU" sz="2800" dirty="0">
                <a:solidFill>
                  <a:schemeClr val="bg1"/>
                </a:solidFill>
              </a:rPr>
              <a:t>LIEBERT CORP APPROVES MERGER  </a:t>
            </a:r>
          </a:p>
          <a:p>
            <a:r>
              <a:rPr lang="en-AU" sz="2800" dirty="0" err="1">
                <a:solidFill>
                  <a:schemeClr val="bg1"/>
                </a:solidFill>
              </a:rPr>
              <a:t>Liebert</a:t>
            </a:r>
            <a:r>
              <a:rPr lang="en-AU" sz="2800" dirty="0">
                <a:solidFill>
                  <a:schemeClr val="bg1"/>
                </a:solidFill>
              </a:rPr>
              <a:t> Corp said its </a:t>
            </a:r>
            <a:r>
              <a:rPr lang="en-AU" sz="2800" dirty="0" smtClean="0">
                <a:solidFill>
                  <a:schemeClr val="bg1"/>
                </a:solidFill>
              </a:rPr>
              <a:t>shareholders </a:t>
            </a:r>
            <a:r>
              <a:rPr lang="en-AU" sz="2800" dirty="0">
                <a:solidFill>
                  <a:schemeClr val="bg1"/>
                </a:solidFill>
              </a:rPr>
              <a:t>approved the merger of a wholly-owned subsidiary of </a:t>
            </a:r>
            <a:r>
              <a:rPr lang="en-AU" sz="2800" dirty="0" smtClean="0">
                <a:solidFill>
                  <a:schemeClr val="bg1"/>
                </a:solidFill>
              </a:rPr>
              <a:t>Emerson </a:t>
            </a:r>
            <a:r>
              <a:rPr lang="en-AU" sz="2800" dirty="0">
                <a:solidFill>
                  <a:schemeClr val="bg1"/>
                </a:solidFill>
              </a:rPr>
              <a:t>Electric </a:t>
            </a:r>
            <a:r>
              <a:rPr lang="en-AU" sz="2800" dirty="0" smtClean="0">
                <a:solidFill>
                  <a:schemeClr val="bg1"/>
                </a:solidFill>
              </a:rPr>
              <a:t>Co. Under </a:t>
            </a:r>
            <a:r>
              <a:rPr lang="en-AU" sz="2800" dirty="0">
                <a:solidFill>
                  <a:schemeClr val="bg1"/>
                </a:solidFill>
              </a:rPr>
              <a:t>the terms of the merger, each </a:t>
            </a:r>
            <a:r>
              <a:rPr lang="en-AU" sz="2800" dirty="0" err="1">
                <a:solidFill>
                  <a:schemeClr val="bg1"/>
                </a:solidFill>
              </a:rPr>
              <a:t>Liebert</a:t>
            </a:r>
            <a:r>
              <a:rPr lang="en-AU" sz="2800" dirty="0">
                <a:solidFill>
                  <a:schemeClr val="bg1"/>
                </a:solidFill>
              </a:rPr>
              <a:t> </a:t>
            </a:r>
            <a:r>
              <a:rPr lang="en-AU" sz="2800" dirty="0" smtClean="0">
                <a:solidFill>
                  <a:schemeClr val="bg1"/>
                </a:solidFill>
              </a:rPr>
              <a:t>shareholder </a:t>
            </a:r>
            <a:r>
              <a:rPr lang="en-AU" sz="2800" dirty="0">
                <a:solidFill>
                  <a:schemeClr val="bg1"/>
                </a:solidFill>
              </a:rPr>
              <a:t>will receive .3322 shares of Emerson stock for each </a:t>
            </a:r>
            <a:r>
              <a:rPr lang="en-AU" sz="2800" dirty="0" err="1" smtClean="0">
                <a:solidFill>
                  <a:schemeClr val="bg1"/>
                </a:solidFill>
              </a:rPr>
              <a:t>Liebert</a:t>
            </a:r>
            <a:r>
              <a:rPr lang="en-AU" sz="2800" dirty="0" smtClean="0">
                <a:solidFill>
                  <a:schemeClr val="bg1"/>
                </a:solidFill>
              </a:rPr>
              <a:t> </a:t>
            </a:r>
            <a:r>
              <a:rPr lang="en-AU" sz="2800" dirty="0">
                <a:solidFill>
                  <a:schemeClr val="bg1"/>
                </a:solidFill>
              </a:rPr>
              <a:t>share. </a:t>
            </a:r>
          </a:p>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dirty="0">
              <a:ln>
                <a:noFill/>
              </a:ln>
              <a:solidFill>
                <a:srgbClr val="FFFFFF"/>
              </a:solidFill>
              <a:effectLst/>
              <a:uFillTx/>
              <a:latin typeface="+mn-lt"/>
              <a:ea typeface="+mn-ea"/>
              <a:cs typeface="+mn-cs"/>
              <a:sym typeface="DIN Condensed"/>
            </a:endParaRPr>
          </a:p>
        </p:txBody>
      </p:sp>
      <p:sp>
        <p:nvSpPr>
          <p:cNvPr id="4" name="Rounded Rectangle 3"/>
          <p:cNvSpPr/>
          <p:nvPr/>
        </p:nvSpPr>
        <p:spPr>
          <a:xfrm>
            <a:off x="4918224" y="6532984"/>
            <a:ext cx="4824536" cy="494887"/>
          </a:xfrm>
          <a:prstGeom prst="roundRect">
            <a:avLst/>
          </a:prstGeom>
          <a:solidFill>
            <a:schemeClr val="accent5">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80000"/>
              </a:lnSpc>
              <a:spcBef>
                <a:spcPts val="0"/>
              </a:spcBef>
              <a:spcAft>
                <a:spcPts val="0"/>
              </a:spcAft>
              <a:buClrTx/>
              <a:buSzTx/>
              <a:buFontTx/>
              <a:buNone/>
              <a:tabLst/>
            </a:pPr>
            <a:r>
              <a:rPr kumimoji="0" lang="en-AU" sz="2800" b="0" i="0" u="none" strike="noStrike" cap="all" spc="0" normalizeH="0" baseline="0" dirty="0" smtClean="0">
                <a:ln>
                  <a:noFill/>
                </a:ln>
                <a:solidFill>
                  <a:schemeClr val="bg1"/>
                </a:solidFill>
                <a:effectLst/>
                <a:uFillTx/>
                <a:latin typeface="+mn-lt"/>
                <a:ea typeface="+mn-ea"/>
                <a:cs typeface="+mn-cs"/>
                <a:sym typeface="DIN Condensed"/>
              </a:rPr>
              <a:t>Answer: Acquisitions</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Tree>
    <p:extLst>
      <p:ext uri="{BB962C8B-B14F-4D97-AF65-F5344CB8AC3E}">
        <p14:creationId xmlns:p14="http://schemas.microsoft.com/office/powerpoint/2010/main" val="7741376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Polarity classification</a:t>
            </a:r>
            <a:endParaRPr lang="en-AU" dirty="0"/>
          </a:p>
        </p:txBody>
      </p:sp>
      <p:sp>
        <p:nvSpPr>
          <p:cNvPr id="3" name="Text Placeholder 2"/>
          <p:cNvSpPr>
            <a:spLocks noGrp="1"/>
          </p:cNvSpPr>
          <p:nvPr>
            <p:ph type="body" idx="1"/>
          </p:nvPr>
        </p:nvSpPr>
        <p:spPr/>
        <p:txBody>
          <a:bodyPr/>
          <a:lstStyle/>
          <a:p>
            <a:r>
              <a:rPr lang="en-AU" dirty="0" smtClean="0"/>
              <a:t>Motivation: Sentiment </a:t>
            </a:r>
            <a:r>
              <a:rPr lang="en-AU" dirty="0" smtClean="0"/>
              <a:t>analysis, opinion mining</a:t>
            </a:r>
            <a:endParaRPr lang="en-AU" dirty="0" smtClean="0"/>
          </a:p>
          <a:p>
            <a:r>
              <a:rPr lang="en-AU" dirty="0" smtClean="0"/>
              <a:t>Classes: Positive/Negative/(Neutral)</a:t>
            </a:r>
          </a:p>
          <a:p>
            <a:r>
              <a:rPr lang="en-AU" dirty="0" smtClean="0"/>
              <a:t>Features</a:t>
            </a:r>
          </a:p>
          <a:p>
            <a:pPr lvl="1"/>
            <a:r>
              <a:rPr lang="en-AU" i="1" dirty="0" smtClean="0"/>
              <a:t>N-</a:t>
            </a:r>
            <a:r>
              <a:rPr lang="en-AU" dirty="0" smtClean="0"/>
              <a:t>grams</a:t>
            </a:r>
          </a:p>
          <a:p>
            <a:pPr lvl="1"/>
            <a:r>
              <a:rPr lang="en-AU" dirty="0" smtClean="0"/>
              <a:t>Polarity lexicons</a:t>
            </a:r>
          </a:p>
          <a:p>
            <a:r>
              <a:rPr lang="en-AU" dirty="0" smtClean="0"/>
              <a:t>Examples of corpora</a:t>
            </a:r>
          </a:p>
          <a:p>
            <a:pPr lvl="1"/>
            <a:r>
              <a:rPr lang="en-AU" dirty="0" smtClean="0"/>
              <a:t>Polarity movie review dataset (in NLTK)</a:t>
            </a:r>
          </a:p>
          <a:p>
            <a:pPr lvl="1"/>
            <a:r>
              <a:rPr lang="en-AU" dirty="0" smtClean="0"/>
              <a:t>SEMEVAL Twitter polarity datasets </a:t>
            </a:r>
          </a:p>
        </p:txBody>
      </p:sp>
    </p:spTree>
    <p:extLst>
      <p:ext uri="{BB962C8B-B14F-4D97-AF65-F5344CB8AC3E}">
        <p14:creationId xmlns:p14="http://schemas.microsoft.com/office/powerpoint/2010/main" val="994614112"/>
      </p:ext>
    </p:extLst>
  </p:cSld>
  <p:clrMapOvr>
    <a:masterClrMapping/>
  </p:clrMapOvr>
  <p:transition spd="med"/>
  <p:timing>
    <p:tnLst>
      <p:par>
        <p:cTn id="1" dur="indefinite" restart="never" nodeType="tmRoot"/>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Polarity classification example</a:t>
            </a:r>
            <a:endParaRPr lang="en-AU" dirty="0"/>
          </a:p>
        </p:txBody>
      </p:sp>
      <p:sp>
        <p:nvSpPr>
          <p:cNvPr id="3" name="Text Placeholder 2"/>
          <p:cNvSpPr>
            <a:spLocks noGrp="1"/>
          </p:cNvSpPr>
          <p:nvPr>
            <p:ph type="body" idx="1"/>
          </p:nvPr>
        </p:nvSpPr>
        <p:spPr/>
        <p:txBody>
          <a:bodyPr/>
          <a:lstStyle/>
          <a:p>
            <a:pPr marL="0" indent="0">
              <a:buNone/>
            </a:pPr>
            <a:r>
              <a:rPr lang="en-AU" dirty="0" smtClean="0"/>
              <a:t>What is the polarity of this tweet from the SEMEVAL dataset?</a:t>
            </a:r>
            <a:endParaRPr lang="en-AU" dirty="0"/>
          </a:p>
        </p:txBody>
      </p:sp>
      <p:sp>
        <p:nvSpPr>
          <p:cNvPr id="4" name="Rounded Rectangle 3"/>
          <p:cNvSpPr/>
          <p:nvPr/>
        </p:nvSpPr>
        <p:spPr>
          <a:xfrm>
            <a:off x="381720" y="4027873"/>
            <a:ext cx="11305256" cy="1884204"/>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AU" sz="2800" dirty="0">
                <a:solidFill>
                  <a:schemeClr val="bg1"/>
                </a:solidFill>
              </a:rPr>
              <a:t>anyone having problems with Windows 10? may be coincidental but since </a:t>
            </a:r>
            <a:r>
              <a:rPr lang="en-AU" sz="2800" dirty="0" err="1">
                <a:solidFill>
                  <a:schemeClr val="bg1"/>
                </a:solidFill>
              </a:rPr>
              <a:t>i</a:t>
            </a:r>
            <a:r>
              <a:rPr lang="en-AU" sz="2800" dirty="0">
                <a:solidFill>
                  <a:schemeClr val="bg1"/>
                </a:solidFill>
              </a:rPr>
              <a:t> downloaded, my </a:t>
            </a:r>
            <a:r>
              <a:rPr lang="en-AU" sz="2800" dirty="0" err="1">
                <a:solidFill>
                  <a:schemeClr val="bg1"/>
                </a:solidFill>
              </a:rPr>
              <a:t>WiFi</a:t>
            </a:r>
            <a:r>
              <a:rPr lang="en-AU" sz="2800" dirty="0">
                <a:solidFill>
                  <a:schemeClr val="bg1"/>
                </a:solidFill>
              </a:rPr>
              <a:t> keeps dropping out. </a:t>
            </a:r>
            <a:r>
              <a:rPr lang="en-AU" sz="2800" dirty="0" err="1">
                <a:solidFill>
                  <a:schemeClr val="bg1"/>
                </a:solidFill>
              </a:rPr>
              <a:t>Itunes</a:t>
            </a:r>
            <a:r>
              <a:rPr lang="en-AU" sz="2800" dirty="0">
                <a:solidFill>
                  <a:schemeClr val="bg1"/>
                </a:solidFill>
              </a:rPr>
              <a:t> had a malfunction</a:t>
            </a:r>
            <a:endParaRPr kumimoji="0" lang="en-AU" sz="2800" b="0" i="0" u="none" strike="noStrike" cap="all" spc="0" normalizeH="0" baseline="0" dirty="0">
              <a:ln>
                <a:noFill/>
              </a:ln>
              <a:solidFill>
                <a:srgbClr val="FFFFFF"/>
              </a:solidFill>
              <a:effectLst/>
              <a:uFillTx/>
              <a:latin typeface="+mn-lt"/>
              <a:ea typeface="+mn-ea"/>
              <a:cs typeface="+mn-cs"/>
              <a:sym typeface="DIN Condensed"/>
            </a:endParaRPr>
          </a:p>
        </p:txBody>
      </p:sp>
      <p:sp>
        <p:nvSpPr>
          <p:cNvPr id="5" name="Rounded Rectangle 4"/>
          <p:cNvSpPr/>
          <p:nvPr/>
        </p:nvSpPr>
        <p:spPr>
          <a:xfrm>
            <a:off x="5494288" y="5664633"/>
            <a:ext cx="4824536" cy="494887"/>
          </a:xfrm>
          <a:prstGeom prst="roundRect">
            <a:avLst/>
          </a:prstGeom>
          <a:solidFill>
            <a:schemeClr val="accent5">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80000"/>
              </a:lnSpc>
              <a:spcBef>
                <a:spcPts val="0"/>
              </a:spcBef>
              <a:spcAft>
                <a:spcPts val="0"/>
              </a:spcAft>
              <a:buClrTx/>
              <a:buSzTx/>
              <a:buFontTx/>
              <a:buNone/>
              <a:tabLst/>
            </a:pPr>
            <a:r>
              <a:rPr kumimoji="0" lang="en-AU" sz="2800" b="0" i="0" u="none" strike="noStrike" cap="all" spc="0" normalizeH="0" baseline="0" dirty="0" smtClean="0">
                <a:ln>
                  <a:noFill/>
                </a:ln>
                <a:solidFill>
                  <a:schemeClr val="bg1"/>
                </a:solidFill>
                <a:effectLst/>
                <a:uFillTx/>
                <a:latin typeface="+mn-lt"/>
                <a:ea typeface="+mn-ea"/>
                <a:cs typeface="+mn-cs"/>
                <a:sym typeface="DIN Condensed"/>
              </a:rPr>
              <a:t>Answer: negative</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Tree>
    <p:extLst>
      <p:ext uri="{BB962C8B-B14F-4D97-AF65-F5344CB8AC3E}">
        <p14:creationId xmlns:p14="http://schemas.microsoft.com/office/powerpoint/2010/main" val="10506086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Genre classification</a:t>
            </a:r>
            <a:endParaRPr lang="en-AU" dirty="0"/>
          </a:p>
        </p:txBody>
      </p:sp>
      <p:sp>
        <p:nvSpPr>
          <p:cNvPr id="3" name="Text Placeholder 2"/>
          <p:cNvSpPr>
            <a:spLocks noGrp="1"/>
          </p:cNvSpPr>
          <p:nvPr>
            <p:ph type="body" idx="1"/>
          </p:nvPr>
        </p:nvSpPr>
        <p:spPr/>
        <p:txBody>
          <a:bodyPr>
            <a:normAutofit lnSpcReduction="10000"/>
          </a:bodyPr>
          <a:lstStyle/>
          <a:p>
            <a:r>
              <a:rPr lang="en-AU" dirty="0" smtClean="0"/>
              <a:t>Motivation: Information retrieval, study of genre differences</a:t>
            </a:r>
          </a:p>
          <a:p>
            <a:r>
              <a:rPr lang="en-AU" dirty="0" smtClean="0"/>
              <a:t>Classes: types of document, e.g. newswire, fiction, e-mails</a:t>
            </a:r>
          </a:p>
          <a:p>
            <a:r>
              <a:rPr lang="en-AU" dirty="0"/>
              <a:t>F</a:t>
            </a:r>
            <a:r>
              <a:rPr lang="en-AU" dirty="0" smtClean="0"/>
              <a:t>eatures</a:t>
            </a:r>
          </a:p>
          <a:p>
            <a:pPr lvl="1"/>
            <a:r>
              <a:rPr lang="en-AU" dirty="0" smtClean="0"/>
              <a:t>Word </a:t>
            </a:r>
            <a:r>
              <a:rPr lang="en-AU" i="1" dirty="0" smtClean="0"/>
              <a:t>N-</a:t>
            </a:r>
            <a:r>
              <a:rPr lang="en-AU" dirty="0" smtClean="0"/>
              <a:t>grams</a:t>
            </a:r>
          </a:p>
          <a:p>
            <a:pPr lvl="1"/>
            <a:r>
              <a:rPr lang="en-AU" dirty="0" smtClean="0"/>
              <a:t>Structural features (spacing, punctuation)</a:t>
            </a:r>
          </a:p>
          <a:p>
            <a:pPr lvl="1"/>
            <a:r>
              <a:rPr lang="en-AU" dirty="0" smtClean="0"/>
              <a:t>Text statistics (word/sentence length, lexical density, frequency of word categories)</a:t>
            </a:r>
          </a:p>
          <a:p>
            <a:r>
              <a:rPr lang="en-AU" dirty="0" smtClean="0"/>
              <a:t>Examples of corpora</a:t>
            </a:r>
          </a:p>
          <a:p>
            <a:pPr lvl="1"/>
            <a:r>
              <a:rPr lang="en-AU" dirty="0" smtClean="0"/>
              <a:t>Brown corpus (see NLTK sample)</a:t>
            </a:r>
          </a:p>
          <a:p>
            <a:pPr lvl="1"/>
            <a:r>
              <a:rPr lang="en-AU" dirty="0" smtClean="0"/>
              <a:t>British National Corpus (BNC)</a:t>
            </a:r>
            <a:endParaRPr lang="en-AU" dirty="0"/>
          </a:p>
        </p:txBody>
      </p:sp>
    </p:spTree>
    <p:extLst>
      <p:ext uri="{BB962C8B-B14F-4D97-AF65-F5344CB8AC3E}">
        <p14:creationId xmlns:p14="http://schemas.microsoft.com/office/powerpoint/2010/main" val="294002868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Genre classification example</a:t>
            </a:r>
            <a:endParaRPr lang="en-AU" dirty="0"/>
          </a:p>
        </p:txBody>
      </p:sp>
      <p:sp>
        <p:nvSpPr>
          <p:cNvPr id="3" name="Text Placeholder 2"/>
          <p:cNvSpPr>
            <a:spLocks noGrp="1"/>
          </p:cNvSpPr>
          <p:nvPr>
            <p:ph type="body" idx="1"/>
          </p:nvPr>
        </p:nvSpPr>
        <p:spPr/>
        <p:txBody>
          <a:bodyPr/>
          <a:lstStyle/>
          <a:p>
            <a:pPr marL="0" indent="0">
              <a:buNone/>
            </a:pPr>
            <a:r>
              <a:rPr lang="en-AU" dirty="0" smtClean="0"/>
              <a:t>What is the genre of this text from the Brown corpus?</a:t>
            </a:r>
            <a:endParaRPr lang="en-AU" dirty="0"/>
          </a:p>
        </p:txBody>
      </p:sp>
      <p:sp>
        <p:nvSpPr>
          <p:cNvPr id="4" name="Rounded Rectangle 3"/>
          <p:cNvSpPr/>
          <p:nvPr/>
        </p:nvSpPr>
        <p:spPr>
          <a:xfrm>
            <a:off x="381720" y="2665798"/>
            <a:ext cx="11305256" cy="4608354"/>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AU" sz="2800" dirty="0" smtClean="0">
                <a:solidFill>
                  <a:schemeClr val="bg1"/>
                </a:solidFill>
              </a:rPr>
              <a:t>The expense and time involved are astronomical. However, we sent a third vessel out, a much smaller and faster one than the first two. We have learned much about interstellar drives since a hundred years ago; that is all I can tell you about them.</a:t>
            </a:r>
          </a:p>
          <a:p>
            <a:r>
              <a:rPr lang="en-AU" sz="2800" dirty="0" smtClean="0">
                <a:solidFill>
                  <a:schemeClr val="bg1"/>
                </a:solidFill>
              </a:rPr>
              <a:t>`”But the third ship came back several years ago and reported. That it had found a planet on which human beings could live and which was already inhabited by sentient beings!'' said Hal, forgetting in his enthusiasm that he had not been asked to speak .</a:t>
            </a:r>
            <a:endParaRPr kumimoji="0" lang="en-AU" sz="2800" b="0" i="0" u="none" strike="noStrike" cap="all" spc="0" normalizeH="0" baseline="0" dirty="0">
              <a:ln>
                <a:noFill/>
              </a:ln>
              <a:solidFill>
                <a:srgbClr val="FFFFFF"/>
              </a:solidFill>
              <a:effectLst/>
              <a:uFillTx/>
              <a:latin typeface="+mn-lt"/>
              <a:ea typeface="+mn-ea"/>
              <a:cs typeface="+mn-cs"/>
              <a:sym typeface="DIN Condensed"/>
            </a:endParaRPr>
          </a:p>
        </p:txBody>
      </p:sp>
      <p:sp>
        <p:nvSpPr>
          <p:cNvPr id="5" name="Rounded Rectangle 4"/>
          <p:cNvSpPr/>
          <p:nvPr/>
        </p:nvSpPr>
        <p:spPr>
          <a:xfrm>
            <a:off x="6574408" y="7026708"/>
            <a:ext cx="5300795" cy="494887"/>
          </a:xfrm>
          <a:prstGeom prst="roundRect">
            <a:avLst/>
          </a:prstGeom>
          <a:solidFill>
            <a:schemeClr val="accent5">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80000"/>
              </a:lnSpc>
              <a:spcBef>
                <a:spcPts val="0"/>
              </a:spcBef>
              <a:spcAft>
                <a:spcPts val="0"/>
              </a:spcAft>
              <a:buClrTx/>
              <a:buSzTx/>
              <a:buFontTx/>
              <a:buNone/>
              <a:tabLst/>
            </a:pPr>
            <a:r>
              <a:rPr kumimoji="0" lang="en-AU" sz="2800" b="0" i="0" u="none" strike="noStrike" cap="all" spc="0" normalizeH="0" baseline="0" dirty="0" smtClean="0">
                <a:ln>
                  <a:noFill/>
                </a:ln>
                <a:solidFill>
                  <a:schemeClr val="bg1"/>
                </a:solidFill>
                <a:effectLst/>
                <a:uFillTx/>
                <a:latin typeface="+mn-lt"/>
                <a:ea typeface="+mn-ea"/>
                <a:cs typeface="+mn-cs"/>
                <a:sym typeface="DIN Condensed"/>
              </a:rPr>
              <a:t>Answer: Science Fiction</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Tree>
    <p:extLst>
      <p:ext uri="{BB962C8B-B14F-4D97-AF65-F5344CB8AC3E}">
        <p14:creationId xmlns:p14="http://schemas.microsoft.com/office/powerpoint/2010/main" val="32798686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Authorship attribution</a:t>
            </a:r>
            <a:endParaRPr lang="en-AU" dirty="0"/>
          </a:p>
        </p:txBody>
      </p:sp>
      <p:sp>
        <p:nvSpPr>
          <p:cNvPr id="3" name="Text Placeholder 2"/>
          <p:cNvSpPr>
            <a:spLocks noGrp="1"/>
          </p:cNvSpPr>
          <p:nvPr>
            <p:ph type="body" idx="1"/>
          </p:nvPr>
        </p:nvSpPr>
        <p:spPr/>
        <p:txBody>
          <a:bodyPr/>
          <a:lstStyle/>
          <a:p>
            <a:r>
              <a:rPr lang="en-AU" dirty="0" smtClean="0"/>
              <a:t>Motivation: forensic linguistics, plagiarism detection</a:t>
            </a:r>
          </a:p>
          <a:p>
            <a:r>
              <a:rPr lang="en-AU" dirty="0" smtClean="0"/>
              <a:t>Classes: Authors (e.g. Shakespeare)</a:t>
            </a:r>
          </a:p>
          <a:p>
            <a:r>
              <a:rPr lang="en-AU" dirty="0"/>
              <a:t>F</a:t>
            </a:r>
            <a:r>
              <a:rPr lang="en-AU" dirty="0" smtClean="0"/>
              <a:t>eatures</a:t>
            </a:r>
          </a:p>
          <a:p>
            <a:pPr lvl="1"/>
            <a:r>
              <a:rPr lang="en-AU" dirty="0" smtClean="0"/>
              <a:t>Frequency of function words</a:t>
            </a:r>
          </a:p>
          <a:p>
            <a:pPr lvl="1"/>
            <a:r>
              <a:rPr lang="en-AU" dirty="0" smtClean="0"/>
              <a:t>Character </a:t>
            </a:r>
            <a:r>
              <a:rPr lang="en-AU" i="1" dirty="0" smtClean="0"/>
              <a:t>n</a:t>
            </a:r>
            <a:r>
              <a:rPr lang="en-AU" dirty="0" smtClean="0"/>
              <a:t>-grams</a:t>
            </a:r>
          </a:p>
          <a:p>
            <a:pPr lvl="1"/>
            <a:r>
              <a:rPr lang="en-AU" dirty="0" smtClean="0"/>
              <a:t>Discourse structure</a:t>
            </a:r>
          </a:p>
          <a:p>
            <a:r>
              <a:rPr lang="en-AU" dirty="0" smtClean="0"/>
              <a:t>Examples of corpora</a:t>
            </a:r>
          </a:p>
          <a:p>
            <a:pPr lvl="1"/>
            <a:r>
              <a:rPr lang="en-AU" dirty="0" smtClean="0"/>
              <a:t>Project Gutenberg corpus (see NLTK sample)</a:t>
            </a:r>
          </a:p>
          <a:p>
            <a:pPr lvl="1"/>
            <a:r>
              <a:rPr lang="en-AU" dirty="0" err="1" smtClean="0"/>
              <a:t>Livejournal</a:t>
            </a:r>
            <a:r>
              <a:rPr lang="en-AU" dirty="0" smtClean="0"/>
              <a:t> blog corpus</a:t>
            </a:r>
          </a:p>
          <a:p>
            <a:pPr lvl="1"/>
            <a:endParaRPr lang="en-AU" dirty="0"/>
          </a:p>
        </p:txBody>
      </p:sp>
    </p:spTree>
    <p:extLst>
      <p:ext uri="{BB962C8B-B14F-4D97-AF65-F5344CB8AC3E}">
        <p14:creationId xmlns:p14="http://schemas.microsoft.com/office/powerpoint/2010/main" val="390679841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Author attribution example</a:t>
            </a:r>
            <a:endParaRPr lang="en-AU" dirty="0"/>
          </a:p>
        </p:txBody>
      </p:sp>
      <p:sp>
        <p:nvSpPr>
          <p:cNvPr id="3" name="Text Placeholder 2"/>
          <p:cNvSpPr>
            <a:spLocks noGrp="1"/>
          </p:cNvSpPr>
          <p:nvPr>
            <p:ph type="body" idx="1"/>
          </p:nvPr>
        </p:nvSpPr>
        <p:spPr/>
        <p:txBody>
          <a:bodyPr/>
          <a:lstStyle/>
          <a:p>
            <a:pPr marL="0" indent="0">
              <a:buNone/>
            </a:pPr>
            <a:r>
              <a:rPr lang="en-AU" dirty="0" smtClean="0"/>
              <a:t>Which famous novelist wrote this text from Project Gutenberg?</a:t>
            </a:r>
            <a:endParaRPr lang="en-AU" dirty="0"/>
          </a:p>
        </p:txBody>
      </p:sp>
      <p:sp>
        <p:nvSpPr>
          <p:cNvPr id="4" name="Rounded Rectangle 3"/>
          <p:cNvSpPr/>
          <p:nvPr/>
        </p:nvSpPr>
        <p:spPr>
          <a:xfrm>
            <a:off x="381720" y="3083501"/>
            <a:ext cx="11305256" cy="4267835"/>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AU" sz="2800" dirty="0">
                <a:solidFill>
                  <a:schemeClr val="bg1"/>
                </a:solidFill>
              </a:rPr>
              <a:t>Mr. Dashwood's disappointment was, at first, severe; but his temper was cheerful and sanguine; and he might reasonably hope to live many years, and by living economically, lay by a considerable sum from the produce of an estate already large, and capable of almost immediate improvement. But the fortune, which had been so tardy in coming, was his only one twelvemonth. He survived his uncle no longer; and ten thousand pounds, including the late legacies, was all that remained for his widow and daughters.</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
        <p:nvSpPr>
          <p:cNvPr id="5" name="Rounded Rectangle 4"/>
          <p:cNvSpPr/>
          <p:nvPr/>
        </p:nvSpPr>
        <p:spPr>
          <a:xfrm>
            <a:off x="6574409" y="7181056"/>
            <a:ext cx="4392488" cy="494887"/>
          </a:xfrm>
          <a:prstGeom prst="roundRect">
            <a:avLst/>
          </a:prstGeom>
          <a:solidFill>
            <a:schemeClr val="accent5">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80000"/>
              </a:lnSpc>
              <a:spcBef>
                <a:spcPts val="0"/>
              </a:spcBef>
              <a:spcAft>
                <a:spcPts val="0"/>
              </a:spcAft>
              <a:buClrTx/>
              <a:buSzTx/>
              <a:buFontTx/>
              <a:buNone/>
              <a:tabLst/>
            </a:pPr>
            <a:r>
              <a:rPr kumimoji="0" lang="en-AU" sz="2800" b="0" i="0" u="none" strike="noStrike" cap="all" spc="0" normalizeH="0" baseline="0" dirty="0" err="1" smtClean="0">
                <a:ln>
                  <a:noFill/>
                </a:ln>
                <a:solidFill>
                  <a:schemeClr val="bg1"/>
                </a:solidFill>
                <a:effectLst/>
                <a:uFillTx/>
                <a:latin typeface="+mn-lt"/>
                <a:ea typeface="+mn-ea"/>
                <a:cs typeface="+mn-cs"/>
                <a:sym typeface="DIN Condensed"/>
              </a:rPr>
              <a:t>Answer:Jane</a:t>
            </a:r>
            <a:r>
              <a:rPr kumimoji="0" lang="en-AU" sz="2800" b="0" i="0" u="none" strike="noStrike" cap="all" spc="0" normalizeH="0" dirty="0" smtClean="0">
                <a:ln>
                  <a:noFill/>
                </a:ln>
                <a:solidFill>
                  <a:schemeClr val="bg1"/>
                </a:solidFill>
                <a:effectLst/>
                <a:uFillTx/>
                <a:latin typeface="+mn-lt"/>
                <a:ea typeface="+mn-ea"/>
                <a:cs typeface="+mn-cs"/>
                <a:sym typeface="DIN Condensed"/>
              </a:rPr>
              <a:t> Austen</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Tree>
    <p:extLst>
      <p:ext uri="{BB962C8B-B14F-4D97-AF65-F5344CB8AC3E}">
        <p14:creationId xmlns:p14="http://schemas.microsoft.com/office/powerpoint/2010/main" val="3565757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5400" dirty="0" smtClean="0"/>
              <a:t>Native-Language Identification</a:t>
            </a:r>
            <a:endParaRPr lang="en-AU" sz="5400" dirty="0"/>
          </a:p>
        </p:txBody>
      </p:sp>
      <p:sp>
        <p:nvSpPr>
          <p:cNvPr id="3" name="Text Placeholder 2"/>
          <p:cNvSpPr>
            <a:spLocks noGrp="1"/>
          </p:cNvSpPr>
          <p:nvPr>
            <p:ph type="body" idx="1"/>
          </p:nvPr>
        </p:nvSpPr>
        <p:spPr/>
        <p:txBody>
          <a:bodyPr/>
          <a:lstStyle/>
          <a:p>
            <a:r>
              <a:rPr lang="en-AU" dirty="0" smtClean="0"/>
              <a:t>Motivation: forensic linguistics, educational applications</a:t>
            </a:r>
          </a:p>
          <a:p>
            <a:r>
              <a:rPr lang="en-AU" dirty="0" smtClean="0"/>
              <a:t>Classes: first language of author (e.g. Chinese)</a:t>
            </a:r>
          </a:p>
          <a:p>
            <a:r>
              <a:rPr lang="en-AU" dirty="0" smtClean="0"/>
              <a:t>Features</a:t>
            </a:r>
          </a:p>
          <a:p>
            <a:pPr lvl="1"/>
            <a:r>
              <a:rPr lang="en-AU" dirty="0" smtClean="0"/>
              <a:t>Word </a:t>
            </a:r>
            <a:r>
              <a:rPr lang="en-AU" i="1" dirty="0" smtClean="0"/>
              <a:t>N</a:t>
            </a:r>
            <a:r>
              <a:rPr lang="en-AU" dirty="0" smtClean="0"/>
              <a:t>-grams</a:t>
            </a:r>
          </a:p>
          <a:p>
            <a:pPr lvl="1"/>
            <a:r>
              <a:rPr lang="en-AU" dirty="0" smtClean="0"/>
              <a:t>Syntactic patterns (POS, parse trees)</a:t>
            </a:r>
          </a:p>
          <a:p>
            <a:pPr lvl="1"/>
            <a:r>
              <a:rPr lang="en-AU" dirty="0" smtClean="0"/>
              <a:t>Phonological features</a:t>
            </a:r>
          </a:p>
          <a:p>
            <a:r>
              <a:rPr lang="en-AU" dirty="0" smtClean="0"/>
              <a:t>Examples of corpora</a:t>
            </a:r>
          </a:p>
          <a:p>
            <a:pPr lvl="1"/>
            <a:r>
              <a:rPr lang="en-AU" dirty="0" smtClean="0"/>
              <a:t>TOEFL/IELTS essay corpora</a:t>
            </a:r>
          </a:p>
          <a:p>
            <a:pPr lvl="1"/>
            <a:r>
              <a:rPr lang="en-AU" dirty="0" smtClean="0"/>
              <a:t>Lang-8 language learner website</a:t>
            </a:r>
            <a:endParaRPr lang="en-AU" dirty="0"/>
          </a:p>
        </p:txBody>
      </p:sp>
    </p:spTree>
    <p:extLst>
      <p:ext uri="{BB962C8B-B14F-4D97-AF65-F5344CB8AC3E}">
        <p14:creationId xmlns:p14="http://schemas.microsoft.com/office/powerpoint/2010/main" val="5056723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Classification</a:t>
            </a:r>
            <a:endParaRPr lang="en-AU" dirty="0"/>
          </a:p>
        </p:txBody>
      </p:sp>
      <p:sp>
        <p:nvSpPr>
          <p:cNvPr id="4" name="Text Placeholder 3"/>
          <p:cNvSpPr>
            <a:spLocks noGrp="1"/>
          </p:cNvSpPr>
          <p:nvPr>
            <p:ph type="body" idx="1"/>
          </p:nvPr>
        </p:nvSpPr>
        <p:spPr/>
        <p:txBody>
          <a:bodyPr/>
          <a:lstStyle/>
          <a:p>
            <a:r>
              <a:rPr lang="en-AU" dirty="0" smtClean="0"/>
              <a:t>Input</a:t>
            </a:r>
          </a:p>
          <a:p>
            <a:pPr lvl="1"/>
            <a:r>
              <a:rPr lang="en-AU" dirty="0" smtClean="0"/>
              <a:t>A document </a:t>
            </a:r>
            <a:r>
              <a:rPr lang="en-AU" i="1" dirty="0" smtClean="0"/>
              <a:t>d</a:t>
            </a:r>
          </a:p>
          <a:p>
            <a:pPr lvl="2"/>
            <a:r>
              <a:rPr lang="en-AU" dirty="0" smtClean="0"/>
              <a:t>Often represented as a vector of </a:t>
            </a:r>
            <a:r>
              <a:rPr lang="en-AU" i="1" dirty="0" smtClean="0"/>
              <a:t>features</a:t>
            </a:r>
          </a:p>
          <a:p>
            <a:pPr lvl="1"/>
            <a:r>
              <a:rPr lang="en-AU" dirty="0" smtClean="0"/>
              <a:t>A fixed output set of classes </a:t>
            </a:r>
            <a:r>
              <a:rPr lang="en-AU" i="1" dirty="0" smtClean="0"/>
              <a:t>C </a:t>
            </a:r>
            <a:r>
              <a:rPr lang="en-AU" dirty="0" smtClean="0"/>
              <a:t>= {</a:t>
            </a:r>
            <a:r>
              <a:rPr lang="en-AU" i="1" dirty="0" smtClean="0"/>
              <a:t>c</a:t>
            </a:r>
            <a:r>
              <a:rPr lang="en-AU" i="1" baseline="-25000" dirty="0" smtClean="0"/>
              <a:t>1</a:t>
            </a:r>
            <a:r>
              <a:rPr lang="en-AU" i="1" dirty="0" smtClean="0"/>
              <a:t>,c</a:t>
            </a:r>
            <a:r>
              <a:rPr lang="en-AU" i="1" baseline="-25000" dirty="0" smtClean="0"/>
              <a:t>2</a:t>
            </a:r>
            <a:r>
              <a:rPr lang="en-AU" dirty="0" smtClean="0"/>
              <a:t>,…</a:t>
            </a:r>
            <a:r>
              <a:rPr lang="en-AU" dirty="0" err="1" smtClean="0"/>
              <a:t>c</a:t>
            </a:r>
            <a:r>
              <a:rPr lang="en-AU" baseline="-25000" dirty="0" err="1" smtClean="0"/>
              <a:t>k</a:t>
            </a:r>
            <a:r>
              <a:rPr lang="en-AU" dirty="0" smtClean="0"/>
              <a:t>}</a:t>
            </a:r>
          </a:p>
          <a:p>
            <a:pPr lvl="2"/>
            <a:r>
              <a:rPr lang="en-AU" dirty="0" smtClean="0"/>
              <a:t>Categorical, not continuous (regression) or ordinal (ranking)</a:t>
            </a:r>
          </a:p>
          <a:p>
            <a:r>
              <a:rPr lang="en-AU" dirty="0" smtClean="0"/>
              <a:t>Output</a:t>
            </a:r>
          </a:p>
          <a:p>
            <a:pPr lvl="1"/>
            <a:r>
              <a:rPr lang="en-AU" dirty="0" smtClean="0"/>
              <a:t>A predicted class </a:t>
            </a:r>
            <a:r>
              <a:rPr lang="en-AU" i="1" dirty="0" smtClean="0"/>
              <a:t>c </a:t>
            </a:r>
            <a:r>
              <a:rPr lang="en-AU" dirty="0" smtClean="0"/>
              <a:t>∈ </a:t>
            </a:r>
            <a:r>
              <a:rPr lang="en-AU" i="1" dirty="0" smtClean="0"/>
              <a:t>C</a:t>
            </a:r>
          </a:p>
          <a:p>
            <a:pPr lvl="1"/>
            <a:endParaRPr lang="en-AU" i="1" dirty="0" smtClean="0"/>
          </a:p>
          <a:p>
            <a:pPr lvl="1"/>
            <a:endParaRPr lang="en-AU" dirty="0"/>
          </a:p>
        </p:txBody>
      </p:sp>
    </p:spTree>
    <p:extLst>
      <p:ext uri="{BB962C8B-B14F-4D97-AF65-F5344CB8AC3E}">
        <p14:creationId xmlns:p14="http://schemas.microsoft.com/office/powerpoint/2010/main" val="207522425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Native-Language </a:t>
            </a:r>
            <a:r>
              <a:rPr lang="en-AU" dirty="0" smtClean="0"/>
              <a:t>Identification</a:t>
            </a:r>
            <a:endParaRPr lang="en-AU" dirty="0"/>
          </a:p>
        </p:txBody>
      </p:sp>
      <p:sp>
        <p:nvSpPr>
          <p:cNvPr id="3" name="Text Placeholder 2"/>
          <p:cNvSpPr>
            <a:spLocks noGrp="1"/>
          </p:cNvSpPr>
          <p:nvPr>
            <p:ph type="body" idx="1"/>
          </p:nvPr>
        </p:nvSpPr>
        <p:spPr/>
        <p:txBody>
          <a:bodyPr/>
          <a:lstStyle/>
          <a:p>
            <a:pPr marL="0" indent="0">
              <a:buNone/>
            </a:pPr>
            <a:r>
              <a:rPr lang="en-AU" dirty="0" smtClean="0"/>
              <a:t>What is the native language of the writer of this text?</a:t>
            </a:r>
            <a:endParaRPr lang="en-AU" dirty="0"/>
          </a:p>
        </p:txBody>
      </p:sp>
      <p:sp>
        <p:nvSpPr>
          <p:cNvPr id="4" name="Rounded Rectangle 3"/>
          <p:cNvSpPr/>
          <p:nvPr/>
        </p:nvSpPr>
        <p:spPr>
          <a:xfrm>
            <a:off x="381720" y="3076600"/>
            <a:ext cx="11305256" cy="3314383"/>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AU" sz="2800" dirty="0">
                <a:solidFill>
                  <a:schemeClr val="bg1"/>
                </a:solidFill>
              </a:rPr>
              <a:t>Now a festival of my university is being held, and my club is joining it by offering a target practice game using bows and arrows of archery</a:t>
            </a:r>
            <a:r>
              <a:rPr lang="en-AU" sz="2800" dirty="0" smtClean="0">
                <a:solidFill>
                  <a:schemeClr val="bg1"/>
                </a:solidFill>
              </a:rPr>
              <a:t>. I'm </a:t>
            </a:r>
            <a:r>
              <a:rPr lang="en-AU" sz="2800" dirty="0">
                <a:solidFill>
                  <a:schemeClr val="bg1"/>
                </a:solidFill>
              </a:rPr>
              <a:t>a manager of the attraction, so I have worked to make it </a:t>
            </a:r>
            <a:r>
              <a:rPr lang="en-AU" sz="2800" dirty="0" smtClean="0">
                <a:solidFill>
                  <a:schemeClr val="bg1"/>
                </a:solidFill>
              </a:rPr>
              <a:t>succeed. I </a:t>
            </a:r>
            <a:r>
              <a:rPr lang="en-AU" sz="2800" dirty="0">
                <a:solidFill>
                  <a:schemeClr val="bg1"/>
                </a:solidFill>
              </a:rPr>
              <a:t>found it puzzled to manage a event or a program efficiently without generating a free </a:t>
            </a:r>
            <a:r>
              <a:rPr lang="en-AU" sz="2800" dirty="0" err="1">
                <a:solidFill>
                  <a:schemeClr val="bg1"/>
                </a:solidFill>
              </a:rPr>
              <a:t>rider.The</a:t>
            </a:r>
            <a:r>
              <a:rPr lang="en-AU" sz="2800" dirty="0">
                <a:solidFill>
                  <a:schemeClr val="bg1"/>
                </a:solidFill>
              </a:rPr>
              <a:t> event is not free, so we earn a lot of </a:t>
            </a:r>
            <a:r>
              <a:rPr lang="en-AU" sz="2800" dirty="0" smtClean="0">
                <a:solidFill>
                  <a:schemeClr val="bg1"/>
                </a:solidFill>
              </a:rPr>
              <a:t>money.</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
        <p:nvSpPr>
          <p:cNvPr id="5" name="Rounded Rectangle 4"/>
          <p:cNvSpPr/>
          <p:nvPr/>
        </p:nvSpPr>
        <p:spPr>
          <a:xfrm>
            <a:off x="7034253" y="6058526"/>
            <a:ext cx="4076659" cy="494887"/>
          </a:xfrm>
          <a:prstGeom prst="roundRect">
            <a:avLst/>
          </a:prstGeom>
          <a:solidFill>
            <a:schemeClr val="accent5">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80000"/>
              </a:lnSpc>
              <a:spcBef>
                <a:spcPts val="0"/>
              </a:spcBef>
              <a:spcAft>
                <a:spcPts val="0"/>
              </a:spcAft>
              <a:buClrTx/>
              <a:buSzTx/>
              <a:buFontTx/>
              <a:buNone/>
              <a:tabLst/>
            </a:pPr>
            <a:r>
              <a:rPr kumimoji="0" lang="en-AU" sz="2800" b="0" i="0" u="none" strike="noStrike" cap="all" spc="0" normalizeH="0" baseline="0" dirty="0" err="1" smtClean="0">
                <a:ln>
                  <a:noFill/>
                </a:ln>
                <a:solidFill>
                  <a:schemeClr val="bg1"/>
                </a:solidFill>
                <a:effectLst/>
                <a:uFillTx/>
                <a:latin typeface="+mn-lt"/>
                <a:ea typeface="+mn-ea"/>
                <a:cs typeface="+mn-cs"/>
                <a:sym typeface="DIN Condensed"/>
              </a:rPr>
              <a:t>Answer:Japanese</a:t>
            </a:r>
            <a:endParaRPr kumimoji="0" lang="en-AU" sz="2800" b="0" i="0" u="none" strike="noStrike" cap="all" spc="0" normalizeH="0" baseline="0" dirty="0">
              <a:ln>
                <a:noFill/>
              </a:ln>
              <a:solidFill>
                <a:schemeClr val="bg1"/>
              </a:solidFill>
              <a:effectLst/>
              <a:uFillTx/>
              <a:latin typeface="+mn-lt"/>
              <a:ea typeface="+mn-ea"/>
              <a:cs typeface="+mn-cs"/>
              <a:sym typeface="DIN Condensed"/>
            </a:endParaRPr>
          </a:p>
        </p:txBody>
      </p:sp>
    </p:spTree>
    <p:extLst>
      <p:ext uri="{BB962C8B-B14F-4D97-AF65-F5344CB8AC3E}">
        <p14:creationId xmlns:p14="http://schemas.microsoft.com/office/powerpoint/2010/main" val="280348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 final word</a:t>
            </a:r>
            <a:endParaRPr lang="en-AU" dirty="0"/>
          </a:p>
        </p:txBody>
      </p:sp>
      <p:sp>
        <p:nvSpPr>
          <p:cNvPr id="3" name="Text Placeholder 2"/>
          <p:cNvSpPr>
            <a:spLocks noGrp="1"/>
          </p:cNvSpPr>
          <p:nvPr>
            <p:ph type="body" idx="1"/>
          </p:nvPr>
        </p:nvSpPr>
        <p:spPr/>
        <p:txBody>
          <a:bodyPr/>
          <a:lstStyle/>
          <a:p>
            <a:r>
              <a:rPr lang="en-AU" dirty="0" smtClean="0"/>
              <a:t>Lots of algorithms available to try out on your task of interest (see </a:t>
            </a:r>
            <a:r>
              <a:rPr lang="en-AU" dirty="0" err="1" smtClean="0"/>
              <a:t>scikit</a:t>
            </a:r>
            <a:r>
              <a:rPr lang="en-AU" dirty="0" smtClean="0"/>
              <a:t>-learn)</a:t>
            </a:r>
          </a:p>
          <a:p>
            <a:r>
              <a:rPr lang="en-AU" dirty="0" smtClean="0"/>
              <a:t>But if good results on a new task are your goal, then well-annotated, plentiful datasets and appropriate features often more important than the specific algorithm used</a:t>
            </a:r>
          </a:p>
        </p:txBody>
      </p:sp>
    </p:spTree>
    <p:extLst>
      <p:ext uri="{BB962C8B-B14F-4D97-AF65-F5344CB8AC3E}">
        <p14:creationId xmlns:p14="http://schemas.microsoft.com/office/powerpoint/2010/main" val="242011043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Further reading</a:t>
            </a:r>
            <a:endParaRPr lang="en-AU" dirty="0"/>
          </a:p>
        </p:txBody>
      </p:sp>
      <p:sp>
        <p:nvSpPr>
          <p:cNvPr id="3" name="Text Placeholder 2"/>
          <p:cNvSpPr>
            <a:spLocks noGrp="1"/>
          </p:cNvSpPr>
          <p:nvPr>
            <p:ph type="body" idx="1"/>
          </p:nvPr>
        </p:nvSpPr>
        <p:spPr/>
        <p:txBody>
          <a:bodyPr/>
          <a:lstStyle/>
          <a:p>
            <a:r>
              <a:rPr lang="en-AU" dirty="0" smtClean="0"/>
              <a:t>J&amp;M3 Ch. </a:t>
            </a:r>
            <a:r>
              <a:rPr lang="en-AU" smtClean="0"/>
              <a:t>6,7</a:t>
            </a:r>
            <a:endParaRPr lang="en-AU" dirty="0" smtClean="0"/>
          </a:p>
          <a:p>
            <a:r>
              <a:rPr lang="en-AU" i="1" dirty="0" smtClean="0"/>
              <a:t>Optiona</a:t>
            </a:r>
            <a:r>
              <a:rPr lang="en-AU" dirty="0" smtClean="0"/>
              <a:t>l: For more in-depth discussion of machine-learning algorithms mentioned here (and more), </a:t>
            </a:r>
            <a:r>
              <a:rPr lang="en-AU" i="1" dirty="0" smtClean="0"/>
              <a:t>Pattern Recognition and Machine Learning </a:t>
            </a:r>
            <a:r>
              <a:rPr lang="en-AU" dirty="0" smtClean="0"/>
              <a:t>by Bishop is a good general introduction.</a:t>
            </a:r>
          </a:p>
          <a:p>
            <a:endParaRPr lang="en-AU" dirty="0"/>
          </a:p>
        </p:txBody>
      </p:sp>
    </p:spTree>
    <p:extLst>
      <p:ext uri="{BB962C8B-B14F-4D97-AF65-F5344CB8AC3E}">
        <p14:creationId xmlns:p14="http://schemas.microsoft.com/office/powerpoint/2010/main" val="66928478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Types of classification</a:t>
            </a:r>
            <a:endParaRPr lang="en-AU" dirty="0"/>
          </a:p>
        </p:txBody>
      </p:sp>
      <p:sp>
        <p:nvSpPr>
          <p:cNvPr id="3" name="Text Placeholder 2"/>
          <p:cNvSpPr>
            <a:spLocks noGrp="1"/>
          </p:cNvSpPr>
          <p:nvPr>
            <p:ph type="body" idx="1"/>
          </p:nvPr>
        </p:nvSpPr>
        <p:spPr/>
        <p:txBody>
          <a:bodyPr/>
          <a:lstStyle/>
          <a:p>
            <a:r>
              <a:rPr lang="en-AU" dirty="0" smtClean="0"/>
              <a:t>Rule-based vs. statistical</a:t>
            </a:r>
          </a:p>
          <a:p>
            <a:pPr lvl="1"/>
            <a:r>
              <a:rPr lang="en-AU" dirty="0" smtClean="0"/>
              <a:t>Rule-based methods often accurate on simple problems </a:t>
            </a:r>
          </a:p>
          <a:p>
            <a:pPr lvl="1"/>
            <a:r>
              <a:rPr lang="en-AU" dirty="0" smtClean="0"/>
              <a:t>Statistical models usually preferred for large feature spaces</a:t>
            </a:r>
          </a:p>
          <a:p>
            <a:r>
              <a:rPr lang="en-AU" dirty="0" smtClean="0"/>
              <a:t>Supervised vs. </a:t>
            </a:r>
            <a:r>
              <a:rPr lang="en-AU" dirty="0"/>
              <a:t>u</a:t>
            </a:r>
            <a:r>
              <a:rPr lang="en-AU" dirty="0" smtClean="0"/>
              <a:t>nsupervised</a:t>
            </a:r>
          </a:p>
          <a:p>
            <a:pPr lvl="1"/>
            <a:r>
              <a:rPr lang="en-AU" dirty="0" smtClean="0"/>
              <a:t>Supervised usually more accurate</a:t>
            </a:r>
          </a:p>
          <a:p>
            <a:pPr lvl="1"/>
            <a:r>
              <a:rPr lang="en-AU" dirty="0" smtClean="0"/>
              <a:t>But generally requires hand-labelled data</a:t>
            </a:r>
          </a:p>
          <a:p>
            <a:r>
              <a:rPr lang="en-AU" dirty="0" smtClean="0"/>
              <a:t>Generative vs. discriminative</a:t>
            </a:r>
          </a:p>
          <a:p>
            <a:pPr lvl="1"/>
            <a:r>
              <a:rPr lang="en-AU" dirty="0" smtClean="0"/>
              <a:t>Generative classifiers model how classes generate features</a:t>
            </a:r>
          </a:p>
          <a:p>
            <a:pPr lvl="1"/>
            <a:r>
              <a:rPr lang="en-AU" dirty="0" smtClean="0"/>
              <a:t>Discriminative classifiers find best discriminating features</a:t>
            </a:r>
          </a:p>
          <a:p>
            <a:endParaRPr lang="en-AU" dirty="0"/>
          </a:p>
        </p:txBody>
      </p:sp>
    </p:spTree>
    <p:extLst>
      <p:ext uri="{BB962C8B-B14F-4D97-AF65-F5344CB8AC3E}">
        <p14:creationId xmlns:p14="http://schemas.microsoft.com/office/powerpoint/2010/main" val="422088285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5000" dirty="0" smtClean="0"/>
              <a:t>Building a Text classifier</a:t>
            </a:r>
            <a:endParaRPr lang="en-AU" sz="5000" dirty="0"/>
          </a:p>
        </p:txBody>
      </p:sp>
      <p:sp>
        <p:nvSpPr>
          <p:cNvPr id="3" name="Text Placeholder 2"/>
          <p:cNvSpPr>
            <a:spLocks noGrp="1"/>
          </p:cNvSpPr>
          <p:nvPr>
            <p:ph type="body" idx="1"/>
          </p:nvPr>
        </p:nvSpPr>
        <p:spPr/>
        <p:txBody>
          <a:bodyPr/>
          <a:lstStyle/>
          <a:p>
            <a:pPr marL="514350" indent="-514350">
              <a:buAutoNum type="arabicPeriod"/>
            </a:pPr>
            <a:r>
              <a:rPr lang="en-AU" dirty="0" smtClean="0"/>
              <a:t>Identify a task of interest</a:t>
            </a:r>
          </a:p>
          <a:p>
            <a:pPr marL="514350" indent="-514350">
              <a:buAutoNum type="arabicPeriod"/>
            </a:pPr>
            <a:r>
              <a:rPr lang="en-AU" dirty="0" smtClean="0"/>
              <a:t>Collect an appropriate corpus</a:t>
            </a:r>
          </a:p>
          <a:p>
            <a:pPr marL="514350" indent="-514350">
              <a:buAutoNum type="arabicPeriod"/>
            </a:pPr>
            <a:r>
              <a:rPr lang="en-AU" dirty="0" smtClean="0"/>
              <a:t>Carry out annotation</a:t>
            </a:r>
          </a:p>
          <a:p>
            <a:pPr marL="514350" indent="-514350">
              <a:buAutoNum type="arabicPeriod"/>
            </a:pPr>
            <a:r>
              <a:rPr lang="en-AU" dirty="0" smtClean="0"/>
              <a:t>Select features</a:t>
            </a:r>
          </a:p>
          <a:p>
            <a:pPr marL="514350" indent="-514350">
              <a:buAutoNum type="arabicPeriod"/>
            </a:pPr>
            <a:r>
              <a:rPr lang="en-AU" dirty="0" smtClean="0"/>
              <a:t>Choose a machine learning algorithm</a:t>
            </a:r>
          </a:p>
          <a:p>
            <a:pPr marL="514350" indent="-514350">
              <a:buAutoNum type="arabicPeriod"/>
            </a:pPr>
            <a:r>
              <a:rPr lang="en-AU" dirty="0" smtClean="0"/>
              <a:t>Tune </a:t>
            </a:r>
            <a:r>
              <a:rPr lang="en-AU" dirty="0" err="1" smtClean="0"/>
              <a:t>hyperparameters</a:t>
            </a:r>
            <a:r>
              <a:rPr lang="en-AU" dirty="0" smtClean="0"/>
              <a:t> </a:t>
            </a:r>
            <a:r>
              <a:rPr lang="en-AU" dirty="0" smtClean="0"/>
              <a:t>using held-out development data</a:t>
            </a:r>
          </a:p>
          <a:p>
            <a:pPr marL="514350" indent="-514350">
              <a:buFont typeface="Avenir Next"/>
              <a:buAutoNum type="arabicPeriod"/>
            </a:pPr>
            <a:r>
              <a:rPr lang="en-AU" dirty="0"/>
              <a:t>Repeat earlier steps </a:t>
            </a:r>
            <a:r>
              <a:rPr lang="en-AU" dirty="0" smtClean="0"/>
              <a:t>as needed</a:t>
            </a:r>
          </a:p>
          <a:p>
            <a:pPr marL="514350" indent="-514350">
              <a:buFont typeface="Avenir Next"/>
              <a:buAutoNum type="arabicPeriod"/>
            </a:pPr>
            <a:r>
              <a:rPr lang="en-AU" dirty="0" smtClean="0"/>
              <a:t>Train final model</a:t>
            </a:r>
          </a:p>
          <a:p>
            <a:pPr marL="514350" indent="-514350">
              <a:buAutoNum type="arabicPeriod"/>
            </a:pPr>
            <a:r>
              <a:rPr lang="en-AU" dirty="0" smtClean="0"/>
              <a:t>Evaluate model on held-out test data</a:t>
            </a:r>
          </a:p>
          <a:p>
            <a:pPr marL="958850" lvl="1" indent="-514350">
              <a:buAutoNum type="arabicPeriod"/>
            </a:pPr>
            <a:endParaRPr lang="en-AU" dirty="0"/>
          </a:p>
        </p:txBody>
      </p:sp>
    </p:spTree>
    <p:extLst>
      <p:ext uri="{BB962C8B-B14F-4D97-AF65-F5344CB8AC3E}">
        <p14:creationId xmlns:p14="http://schemas.microsoft.com/office/powerpoint/2010/main" val="38461947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Evaluation: Accuracy</a:t>
            </a:r>
            <a:endParaRPr lang="en-AU" dirty="0"/>
          </a:p>
        </p:txBody>
      </p:sp>
      <p:sp>
        <p:nvSpPr>
          <p:cNvPr id="3" name="Text Placeholder 2"/>
          <p:cNvSpPr>
            <a:spLocks noGrp="1"/>
          </p:cNvSpPr>
          <p:nvPr>
            <p:ph type="body" idx="1"/>
          </p:nvPr>
        </p:nvSpPr>
        <p:spPr>
          <a:xfrm>
            <a:off x="338708" y="4660776"/>
            <a:ext cx="12356380" cy="3634954"/>
          </a:xfrm>
        </p:spPr>
        <p:txBody>
          <a:bodyPr>
            <a:normAutofit fontScale="92500" lnSpcReduction="10000"/>
          </a:bodyPr>
          <a:lstStyle/>
          <a:p>
            <a:pPr marL="0" indent="0">
              <a:buNone/>
            </a:pPr>
            <a:endParaRPr lang="en-AU" dirty="0" smtClean="0"/>
          </a:p>
          <a:p>
            <a:pPr marL="0" indent="0">
              <a:buNone/>
            </a:pPr>
            <a:r>
              <a:rPr lang="en-AU" dirty="0" smtClean="0"/>
              <a:t>Accuracy  = correct classifications/total classifications</a:t>
            </a:r>
          </a:p>
          <a:p>
            <a:pPr marL="0" indent="0">
              <a:buNone/>
            </a:pPr>
            <a:r>
              <a:rPr lang="en-AU" dirty="0"/>
              <a:t> </a:t>
            </a:r>
            <a:r>
              <a:rPr lang="en-AU" dirty="0" smtClean="0"/>
              <a:t>                = (79 + 11)/(79 + 11 + 13 + 8)</a:t>
            </a:r>
          </a:p>
          <a:p>
            <a:pPr marL="0" indent="0">
              <a:buNone/>
            </a:pPr>
            <a:r>
              <a:rPr lang="en-AU" dirty="0"/>
              <a:t> </a:t>
            </a:r>
            <a:r>
              <a:rPr lang="en-AU" dirty="0" smtClean="0"/>
              <a:t>                = 0.81</a:t>
            </a:r>
          </a:p>
          <a:p>
            <a:pPr marL="0" indent="0">
              <a:buNone/>
            </a:pPr>
            <a:r>
              <a:rPr lang="en-AU" dirty="0"/>
              <a:t>0.81 looks good, but most common class baseline accuracy is 0.83</a:t>
            </a:r>
          </a:p>
          <a:p>
            <a:pPr marL="0" indent="0">
              <a:buNone/>
            </a:pPr>
            <a:endParaRPr lang="en-AU" dirty="0" smtClean="0"/>
          </a:p>
        </p:txBody>
      </p:sp>
      <p:graphicFrame>
        <p:nvGraphicFramePr>
          <p:cNvPr id="4" name="Table 3"/>
          <p:cNvGraphicFramePr>
            <a:graphicFrameLocks noGrp="1"/>
          </p:cNvGraphicFramePr>
          <p:nvPr>
            <p:extLst>
              <p:ext uri="{D42A27DB-BD31-4B8C-83A1-F6EECF244321}">
                <p14:modId xmlns:p14="http://schemas.microsoft.com/office/powerpoint/2010/main" val="1507745107"/>
              </p:ext>
            </p:extLst>
          </p:nvPr>
        </p:nvGraphicFramePr>
        <p:xfrm>
          <a:off x="2167466" y="1708448"/>
          <a:ext cx="7863327" cy="2529916"/>
        </p:xfrm>
        <a:graphic>
          <a:graphicData uri="http://schemas.openxmlformats.org/drawingml/2006/table">
            <a:tbl>
              <a:tblPr firstRow="1" bandRow="1">
                <a:tableStyleId>{5940675A-B579-460E-94D1-54222C63F5DA}</a:tableStyleId>
              </a:tblPr>
              <a:tblGrid>
                <a:gridCol w="2621109"/>
                <a:gridCol w="2621109"/>
                <a:gridCol w="2621109"/>
              </a:tblGrid>
              <a:tr h="632479">
                <a:tc>
                  <a:txBody>
                    <a:bodyPr/>
                    <a:lstStyle/>
                    <a:p>
                      <a:pPr algn="ctr"/>
                      <a:endParaRPr lang="en-AU" b="1" baseline="0" dirty="0">
                        <a:solidFill>
                          <a:schemeClr val="bg1"/>
                        </a:solidFill>
                        <a:latin typeface="Century Schoolbook" panose="02040604050505020304" pitchFamily="18" charset="0"/>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AU" b="1" baseline="0" dirty="0" smtClean="0">
                          <a:solidFill>
                            <a:schemeClr val="bg1"/>
                          </a:solidFill>
                          <a:latin typeface="Century Schoolbook" panose="02040604050505020304" pitchFamily="18" charset="0"/>
                        </a:rPr>
                        <a:t>Classified As</a:t>
                      </a:r>
                      <a:endParaRPr lang="en-AU" b="1" baseline="0" dirty="0">
                        <a:solidFill>
                          <a:schemeClr val="bg1"/>
                        </a:solidFill>
                        <a:latin typeface="Century Schoolbook" panose="020406040505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AU"/>
                    </a:p>
                  </a:txBody>
                  <a:tcPr>
                    <a:lnB w="12700" cap="flat" cmpd="sng" algn="ctr">
                      <a:solidFill>
                        <a:schemeClr val="tx1"/>
                      </a:solidFill>
                      <a:prstDash val="solid"/>
                      <a:round/>
                      <a:headEnd type="none" w="med" len="med"/>
                      <a:tailEnd type="none" w="med" len="med"/>
                    </a:lnB>
                  </a:tcPr>
                </a:tc>
              </a:tr>
              <a:tr h="632479">
                <a:tc>
                  <a:txBody>
                    <a:bodyPr/>
                    <a:lstStyle/>
                    <a:p>
                      <a:pPr marL="0" marR="0" indent="0" algn="ctr" defTabSz="584200" eaLnBrk="1" fontAlgn="auto" latinLnBrk="0" hangingPunct="1">
                        <a:lnSpc>
                          <a:spcPct val="80000"/>
                        </a:lnSpc>
                        <a:spcBef>
                          <a:spcPts val="0"/>
                        </a:spcBef>
                        <a:spcAft>
                          <a:spcPts val="0"/>
                        </a:spcAft>
                        <a:buClrTx/>
                        <a:buSzTx/>
                        <a:buFontTx/>
                        <a:buNone/>
                        <a:tabLst/>
                        <a:defRPr/>
                      </a:pPr>
                      <a:r>
                        <a:rPr lang="en-AU" b="1" baseline="0" dirty="0" smtClean="0">
                          <a:solidFill>
                            <a:schemeClr val="bg1"/>
                          </a:solidFill>
                          <a:latin typeface="Century Schoolbook" panose="02040604050505020304" pitchFamily="18" charset="0"/>
                        </a:rPr>
                        <a:t>Class</a:t>
                      </a:r>
                    </a:p>
                  </a:txBody>
                  <a:tcPr anchor="ctr">
                    <a:lnT w="12700" cap="flat" cmpd="sng" algn="ctr">
                      <a:solidFill>
                        <a:schemeClr val="tx1"/>
                      </a:solidFill>
                      <a:prstDash val="solid"/>
                      <a:round/>
                      <a:headEnd type="none" w="med" len="med"/>
                      <a:tailEnd type="none" w="med" len="med"/>
                    </a:lnT>
                  </a:tcPr>
                </a:tc>
                <a:tc>
                  <a:txBody>
                    <a:bodyPr/>
                    <a:lstStyle/>
                    <a:p>
                      <a:pPr algn="ctr"/>
                      <a:r>
                        <a:rPr lang="en-AU" baseline="0" dirty="0" smtClean="0">
                          <a:solidFill>
                            <a:schemeClr val="bg1"/>
                          </a:solidFill>
                          <a:latin typeface="Century Schoolbook" panose="02040604050505020304" pitchFamily="18" charset="0"/>
                        </a:rPr>
                        <a:t>A</a:t>
                      </a:r>
                      <a:endParaRPr lang="en-AU" baseline="0" dirty="0">
                        <a:solidFill>
                          <a:schemeClr val="bg1"/>
                        </a:solidFill>
                        <a:latin typeface="Century Schoolbook" panose="020406040505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AU" baseline="0" dirty="0" smtClean="0">
                          <a:solidFill>
                            <a:schemeClr val="bg1"/>
                          </a:solidFill>
                          <a:latin typeface="Century Schoolbook" panose="02040604050505020304" pitchFamily="18" charset="0"/>
                        </a:rPr>
                        <a:t>B</a:t>
                      </a:r>
                      <a:endParaRPr lang="en-AU" baseline="0" dirty="0">
                        <a:solidFill>
                          <a:schemeClr val="bg1"/>
                        </a:solidFill>
                        <a:latin typeface="Century Schoolbook" panose="02040604050505020304" pitchFamily="18" charset="0"/>
                      </a:endParaRPr>
                    </a:p>
                  </a:txBody>
                  <a:tcPr anchor="ctr">
                    <a:lnT w="12700" cap="flat" cmpd="sng" algn="ctr">
                      <a:solidFill>
                        <a:schemeClr val="tx1"/>
                      </a:solidFill>
                      <a:prstDash val="solid"/>
                      <a:round/>
                      <a:headEnd type="none" w="med" len="med"/>
                      <a:tailEnd type="none" w="med" len="med"/>
                    </a:lnT>
                  </a:tcPr>
                </a:tc>
              </a:tr>
              <a:tr h="632479">
                <a:tc>
                  <a:txBody>
                    <a:bodyPr/>
                    <a:lstStyle/>
                    <a:p>
                      <a:pPr algn="ctr"/>
                      <a:r>
                        <a:rPr lang="en-AU" baseline="0" dirty="0" smtClean="0">
                          <a:solidFill>
                            <a:schemeClr val="bg1"/>
                          </a:solidFill>
                          <a:latin typeface="Century Schoolbook" panose="02040604050505020304" pitchFamily="18" charset="0"/>
                        </a:rPr>
                        <a:t>A</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79</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8</a:t>
                      </a:r>
                      <a:endParaRPr lang="en-AU" baseline="0" dirty="0">
                        <a:solidFill>
                          <a:schemeClr val="bg1"/>
                        </a:solidFill>
                        <a:latin typeface="Century Schoolbook" panose="02040604050505020304" pitchFamily="18" charset="0"/>
                      </a:endParaRPr>
                    </a:p>
                  </a:txBody>
                  <a:tcPr anchor="ctr"/>
                </a:tc>
              </a:tr>
              <a:tr h="632479">
                <a:tc>
                  <a:txBody>
                    <a:bodyPr/>
                    <a:lstStyle/>
                    <a:p>
                      <a:pPr algn="ctr"/>
                      <a:r>
                        <a:rPr lang="en-AU" baseline="0" dirty="0" smtClean="0">
                          <a:solidFill>
                            <a:schemeClr val="bg1"/>
                          </a:solidFill>
                          <a:latin typeface="Century Schoolbook" panose="02040604050505020304" pitchFamily="18" charset="0"/>
                        </a:rPr>
                        <a:t>B</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13</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11</a:t>
                      </a:r>
                      <a:endParaRPr lang="en-AU" baseline="0" dirty="0">
                        <a:solidFill>
                          <a:schemeClr val="bg1"/>
                        </a:solidFill>
                        <a:latin typeface="Century Schoolbook" panose="02040604050505020304" pitchFamily="18" charset="0"/>
                      </a:endParaRPr>
                    </a:p>
                  </a:txBody>
                  <a:tcPr anchor="ctr"/>
                </a:tc>
              </a:tr>
            </a:tbl>
          </a:graphicData>
        </a:graphic>
      </p:graphicFrame>
    </p:spTree>
    <p:extLst>
      <p:ext uri="{BB962C8B-B14F-4D97-AF65-F5344CB8AC3E}">
        <p14:creationId xmlns:p14="http://schemas.microsoft.com/office/powerpoint/2010/main" val="10992514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Evaluation: Precision &amp; Recall</a:t>
            </a:r>
            <a:endParaRPr lang="en-AU" dirty="0"/>
          </a:p>
        </p:txBody>
      </p:sp>
      <p:sp>
        <p:nvSpPr>
          <p:cNvPr id="3" name="Text Placeholder 2"/>
          <p:cNvSpPr>
            <a:spLocks noGrp="1"/>
          </p:cNvSpPr>
          <p:nvPr>
            <p:ph type="body" idx="1"/>
          </p:nvPr>
        </p:nvSpPr>
        <p:spPr>
          <a:xfrm>
            <a:off x="266700" y="5668888"/>
            <a:ext cx="12212364" cy="3778970"/>
          </a:xfrm>
        </p:spPr>
        <p:txBody>
          <a:bodyPr/>
          <a:lstStyle/>
          <a:p>
            <a:pPr marL="0" indent="0">
              <a:buNone/>
            </a:pPr>
            <a:endParaRPr lang="en-AU" dirty="0" smtClean="0"/>
          </a:p>
          <a:p>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659327728"/>
              </p:ext>
            </p:extLst>
          </p:nvPr>
        </p:nvGraphicFramePr>
        <p:xfrm>
          <a:off x="2167466" y="1708448"/>
          <a:ext cx="7863327" cy="2529916"/>
        </p:xfrm>
        <a:graphic>
          <a:graphicData uri="http://schemas.openxmlformats.org/drawingml/2006/table">
            <a:tbl>
              <a:tblPr firstRow="1" bandRow="1">
                <a:tableStyleId>{5940675A-B579-460E-94D1-54222C63F5DA}</a:tableStyleId>
              </a:tblPr>
              <a:tblGrid>
                <a:gridCol w="2621109"/>
                <a:gridCol w="2621109"/>
                <a:gridCol w="2621109"/>
              </a:tblGrid>
              <a:tr h="632479">
                <a:tc>
                  <a:txBody>
                    <a:bodyPr/>
                    <a:lstStyle/>
                    <a:p>
                      <a:pPr algn="ctr"/>
                      <a:endParaRPr lang="en-AU" b="1" baseline="0" dirty="0">
                        <a:solidFill>
                          <a:schemeClr val="bg1"/>
                        </a:solidFill>
                        <a:latin typeface="Century Schoolbook" panose="02040604050505020304" pitchFamily="18" charset="0"/>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AU" b="1" baseline="0" dirty="0" smtClean="0">
                          <a:solidFill>
                            <a:schemeClr val="bg1"/>
                          </a:solidFill>
                          <a:latin typeface="Century Schoolbook" panose="02040604050505020304" pitchFamily="18" charset="0"/>
                        </a:rPr>
                        <a:t>Classified As</a:t>
                      </a:r>
                      <a:endParaRPr lang="en-AU" b="1" baseline="0" dirty="0">
                        <a:solidFill>
                          <a:schemeClr val="bg1"/>
                        </a:solidFill>
                        <a:latin typeface="Century Schoolbook" panose="020406040505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AU"/>
                    </a:p>
                  </a:txBody>
                  <a:tcPr>
                    <a:lnB w="12700" cap="flat" cmpd="sng" algn="ctr">
                      <a:solidFill>
                        <a:schemeClr val="tx1"/>
                      </a:solidFill>
                      <a:prstDash val="solid"/>
                      <a:round/>
                      <a:headEnd type="none" w="med" len="med"/>
                      <a:tailEnd type="none" w="med" len="med"/>
                    </a:lnB>
                  </a:tcPr>
                </a:tc>
              </a:tr>
              <a:tr h="632479">
                <a:tc>
                  <a:txBody>
                    <a:bodyPr/>
                    <a:lstStyle/>
                    <a:p>
                      <a:pPr marL="0" marR="0" indent="0" algn="ctr" defTabSz="584200" eaLnBrk="1" fontAlgn="auto" latinLnBrk="0" hangingPunct="1">
                        <a:lnSpc>
                          <a:spcPct val="80000"/>
                        </a:lnSpc>
                        <a:spcBef>
                          <a:spcPts val="0"/>
                        </a:spcBef>
                        <a:spcAft>
                          <a:spcPts val="0"/>
                        </a:spcAft>
                        <a:buClrTx/>
                        <a:buSzTx/>
                        <a:buFontTx/>
                        <a:buNone/>
                        <a:tabLst/>
                        <a:defRPr/>
                      </a:pPr>
                      <a:r>
                        <a:rPr lang="en-AU" b="1" baseline="0" dirty="0" smtClean="0">
                          <a:solidFill>
                            <a:schemeClr val="bg1"/>
                          </a:solidFill>
                          <a:latin typeface="Century Schoolbook" panose="02040604050505020304" pitchFamily="18" charset="0"/>
                        </a:rPr>
                        <a:t>Class</a:t>
                      </a:r>
                    </a:p>
                  </a:txBody>
                  <a:tcPr anchor="ctr">
                    <a:lnT w="12700" cap="flat" cmpd="sng" algn="ctr">
                      <a:solidFill>
                        <a:schemeClr val="tx1"/>
                      </a:solidFill>
                      <a:prstDash val="solid"/>
                      <a:round/>
                      <a:headEnd type="none" w="med" len="med"/>
                      <a:tailEnd type="none" w="med" len="med"/>
                    </a:lnT>
                  </a:tcPr>
                </a:tc>
                <a:tc>
                  <a:txBody>
                    <a:bodyPr/>
                    <a:lstStyle/>
                    <a:p>
                      <a:pPr algn="ctr"/>
                      <a:r>
                        <a:rPr lang="en-AU" baseline="0" dirty="0" smtClean="0">
                          <a:solidFill>
                            <a:schemeClr val="bg1"/>
                          </a:solidFill>
                          <a:latin typeface="Century Schoolbook" panose="02040604050505020304" pitchFamily="18" charset="0"/>
                        </a:rPr>
                        <a:t>A</a:t>
                      </a:r>
                      <a:endParaRPr lang="en-AU" baseline="0" dirty="0">
                        <a:solidFill>
                          <a:schemeClr val="bg1"/>
                        </a:solidFill>
                        <a:latin typeface="Century Schoolbook" panose="020406040505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AU" baseline="0" dirty="0" smtClean="0">
                          <a:solidFill>
                            <a:schemeClr val="bg1"/>
                          </a:solidFill>
                          <a:latin typeface="Century Schoolbook" panose="02040604050505020304" pitchFamily="18" charset="0"/>
                        </a:rPr>
                        <a:t>B</a:t>
                      </a:r>
                      <a:endParaRPr lang="en-AU" baseline="0" dirty="0">
                        <a:solidFill>
                          <a:schemeClr val="bg1"/>
                        </a:solidFill>
                        <a:latin typeface="Century Schoolbook" panose="02040604050505020304" pitchFamily="18" charset="0"/>
                      </a:endParaRPr>
                    </a:p>
                  </a:txBody>
                  <a:tcPr anchor="ctr">
                    <a:lnT w="12700" cap="flat" cmpd="sng" algn="ctr">
                      <a:solidFill>
                        <a:schemeClr val="tx1"/>
                      </a:solidFill>
                      <a:prstDash val="solid"/>
                      <a:round/>
                      <a:headEnd type="none" w="med" len="med"/>
                      <a:tailEnd type="none" w="med" len="med"/>
                    </a:lnT>
                  </a:tcPr>
                </a:tc>
              </a:tr>
              <a:tr h="632479">
                <a:tc>
                  <a:txBody>
                    <a:bodyPr/>
                    <a:lstStyle/>
                    <a:p>
                      <a:pPr algn="ctr"/>
                      <a:r>
                        <a:rPr lang="en-AU" baseline="0" dirty="0" smtClean="0">
                          <a:solidFill>
                            <a:schemeClr val="bg1"/>
                          </a:solidFill>
                          <a:latin typeface="Century Schoolbook" panose="02040604050505020304" pitchFamily="18" charset="0"/>
                        </a:rPr>
                        <a:t>A</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79</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8</a:t>
                      </a:r>
                      <a:endParaRPr lang="en-AU" baseline="0" dirty="0">
                        <a:solidFill>
                          <a:schemeClr val="bg1"/>
                        </a:solidFill>
                        <a:latin typeface="Century Schoolbook" panose="02040604050505020304" pitchFamily="18" charset="0"/>
                      </a:endParaRPr>
                    </a:p>
                  </a:txBody>
                  <a:tcPr anchor="ctr"/>
                </a:tc>
              </a:tr>
              <a:tr h="632479">
                <a:tc>
                  <a:txBody>
                    <a:bodyPr/>
                    <a:lstStyle/>
                    <a:p>
                      <a:pPr algn="ctr"/>
                      <a:r>
                        <a:rPr lang="en-AU" baseline="0" dirty="0" smtClean="0">
                          <a:solidFill>
                            <a:schemeClr val="bg1"/>
                          </a:solidFill>
                          <a:latin typeface="Century Schoolbook" panose="02040604050505020304" pitchFamily="18" charset="0"/>
                        </a:rPr>
                        <a:t>B</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13</a:t>
                      </a:r>
                      <a:endParaRPr lang="en-AU" baseline="0" dirty="0">
                        <a:solidFill>
                          <a:schemeClr val="bg1"/>
                        </a:solidFill>
                        <a:latin typeface="Century Schoolbook" panose="02040604050505020304" pitchFamily="18" charset="0"/>
                      </a:endParaRPr>
                    </a:p>
                  </a:txBody>
                  <a:tcPr anchor="ctr"/>
                </a:tc>
                <a:tc>
                  <a:txBody>
                    <a:bodyPr/>
                    <a:lstStyle/>
                    <a:p>
                      <a:pPr algn="ctr"/>
                      <a:r>
                        <a:rPr lang="en-AU" baseline="0" dirty="0" smtClean="0">
                          <a:solidFill>
                            <a:schemeClr val="bg1"/>
                          </a:solidFill>
                          <a:latin typeface="Century Schoolbook" panose="02040604050505020304" pitchFamily="18" charset="0"/>
                        </a:rPr>
                        <a:t>11</a:t>
                      </a:r>
                      <a:endParaRPr lang="en-AU" baseline="0" dirty="0">
                        <a:solidFill>
                          <a:schemeClr val="bg1"/>
                        </a:solidFill>
                        <a:latin typeface="Century Schoolbook" panose="02040604050505020304" pitchFamily="18" charset="0"/>
                      </a:endParaRPr>
                    </a:p>
                  </a:txBody>
                  <a:tcPr anchor="ctr"/>
                </a:tc>
              </a:tr>
            </a:tbl>
          </a:graphicData>
        </a:graphic>
      </p:graphicFrame>
      <p:sp>
        <p:nvSpPr>
          <p:cNvPr id="7" name="TextBox 6"/>
          <p:cNvSpPr txBox="1"/>
          <p:nvPr/>
        </p:nvSpPr>
        <p:spPr>
          <a:xfrm>
            <a:off x="10246816" y="2718495"/>
            <a:ext cx="2613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2000" b="0" i="0" u="none" strike="noStrike" cap="none" spc="0" normalizeH="0" dirty="0" smtClean="0">
                <a:ln>
                  <a:noFill/>
                </a:ln>
                <a:solidFill>
                  <a:schemeClr val="bg1"/>
                </a:solidFill>
                <a:effectLst/>
                <a:uFillTx/>
                <a:latin typeface="Century Schoolbook" panose="02040604050505020304" pitchFamily="18" charset="0"/>
                <a:sym typeface="Avenir Next Medium"/>
              </a:rPr>
              <a:t>False Positives (</a:t>
            </a:r>
            <a:r>
              <a:rPr kumimoji="0" lang="en-AU" sz="2000" b="0" i="0" u="none" strike="noStrike" cap="none" spc="0" normalizeH="0" dirty="0" err="1" smtClean="0">
                <a:ln>
                  <a:noFill/>
                </a:ln>
                <a:solidFill>
                  <a:schemeClr val="bg1"/>
                </a:solidFill>
                <a:effectLst/>
                <a:uFillTx/>
                <a:latin typeface="Century Schoolbook" panose="02040604050505020304" pitchFamily="18" charset="0"/>
                <a:sym typeface="Avenir Next Medium"/>
              </a:rPr>
              <a:t>fp</a:t>
            </a:r>
            <a:r>
              <a:rPr kumimoji="0" lang="en-AU" sz="2000" b="0" i="0" u="none" strike="noStrike" cap="none" spc="0" normalizeH="0" dirty="0" smtClean="0">
                <a:ln>
                  <a:noFill/>
                </a:ln>
                <a:solidFill>
                  <a:schemeClr val="bg1"/>
                </a:solidFill>
                <a:effectLst/>
                <a:uFillTx/>
                <a:latin typeface="Century Schoolbook" panose="02040604050505020304" pitchFamily="18" charset="0"/>
                <a:sym typeface="Avenir Next Medium"/>
              </a:rPr>
              <a:t>)</a:t>
            </a:r>
            <a:endParaRPr kumimoji="0" lang="en-AU" sz="2000" b="0" i="0" u="none" strike="noStrike" cap="none" spc="0" normalizeH="0" dirty="0">
              <a:ln>
                <a:noFill/>
              </a:ln>
              <a:solidFill>
                <a:schemeClr val="bg1"/>
              </a:solidFill>
              <a:effectLst/>
              <a:uFillTx/>
              <a:latin typeface="Century Schoolbook" panose="02040604050505020304" pitchFamily="18" charset="0"/>
              <a:sym typeface="Avenir Next Medium"/>
            </a:endParaRPr>
          </a:p>
        </p:txBody>
      </p:sp>
      <p:sp>
        <p:nvSpPr>
          <p:cNvPr id="8" name="TextBox 7"/>
          <p:cNvSpPr txBox="1"/>
          <p:nvPr/>
        </p:nvSpPr>
        <p:spPr>
          <a:xfrm>
            <a:off x="10246816" y="3438575"/>
            <a:ext cx="2613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AU" dirty="0" smtClean="0">
                <a:solidFill>
                  <a:schemeClr val="bg1"/>
                </a:solidFill>
                <a:latin typeface="Century Schoolbook" panose="02040604050505020304" pitchFamily="18" charset="0"/>
              </a:rPr>
              <a:t>True</a:t>
            </a:r>
            <a:r>
              <a:rPr kumimoji="0" lang="en-AU" sz="2000" b="0" i="0" u="none" strike="noStrike" cap="none" spc="0" normalizeH="0" dirty="0" smtClean="0">
                <a:ln>
                  <a:noFill/>
                </a:ln>
                <a:solidFill>
                  <a:schemeClr val="bg1"/>
                </a:solidFill>
                <a:effectLst/>
                <a:uFillTx/>
                <a:latin typeface="Century Schoolbook" panose="02040604050505020304" pitchFamily="18" charset="0"/>
                <a:sym typeface="Avenir Next Medium"/>
              </a:rPr>
              <a:t> Positives (</a:t>
            </a:r>
            <a:r>
              <a:rPr kumimoji="0" lang="en-AU" sz="2000" b="0" i="0" u="none" strike="noStrike" cap="none" spc="0" normalizeH="0" dirty="0" err="1" smtClean="0">
                <a:ln>
                  <a:noFill/>
                </a:ln>
                <a:solidFill>
                  <a:schemeClr val="bg1"/>
                </a:solidFill>
                <a:effectLst/>
                <a:uFillTx/>
                <a:latin typeface="Century Schoolbook" panose="02040604050505020304" pitchFamily="18" charset="0"/>
                <a:sym typeface="Avenir Next Medium"/>
              </a:rPr>
              <a:t>tp</a:t>
            </a:r>
            <a:r>
              <a:rPr kumimoji="0" lang="en-AU" sz="2000" b="0" i="0" u="none" strike="noStrike" cap="none" spc="0" normalizeH="0" dirty="0" smtClean="0">
                <a:ln>
                  <a:noFill/>
                </a:ln>
                <a:solidFill>
                  <a:schemeClr val="bg1"/>
                </a:solidFill>
                <a:effectLst/>
                <a:uFillTx/>
                <a:latin typeface="Century Schoolbook" panose="02040604050505020304" pitchFamily="18" charset="0"/>
                <a:sym typeface="Avenir Next Medium"/>
              </a:rPr>
              <a:t>)</a:t>
            </a:r>
            <a:endParaRPr kumimoji="0" lang="en-AU" sz="2000" b="0" i="0" u="none" strike="noStrike" cap="none" spc="0" normalizeH="0" dirty="0">
              <a:ln>
                <a:noFill/>
              </a:ln>
              <a:solidFill>
                <a:schemeClr val="bg1"/>
              </a:solidFill>
              <a:effectLst/>
              <a:uFillTx/>
              <a:latin typeface="Century Schoolbook" panose="02040604050505020304" pitchFamily="18" charset="0"/>
              <a:sym typeface="Avenir Next Medium"/>
            </a:endParaRPr>
          </a:p>
        </p:txBody>
      </p:sp>
      <p:sp>
        <p:nvSpPr>
          <p:cNvPr id="9" name="TextBox 8"/>
          <p:cNvSpPr txBox="1"/>
          <p:nvPr/>
        </p:nvSpPr>
        <p:spPr>
          <a:xfrm>
            <a:off x="5120519" y="4014639"/>
            <a:ext cx="2613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AU" dirty="0" smtClean="0">
                <a:solidFill>
                  <a:schemeClr val="bg1"/>
                </a:solidFill>
                <a:latin typeface="Century Schoolbook" panose="02040604050505020304" pitchFamily="18" charset="0"/>
              </a:rPr>
              <a:t>False</a:t>
            </a:r>
            <a:r>
              <a:rPr kumimoji="0" lang="en-AU" sz="2000" b="0" i="0" u="none" strike="noStrike" cap="none" spc="0" normalizeH="0" dirty="0" smtClean="0">
                <a:ln>
                  <a:noFill/>
                </a:ln>
                <a:solidFill>
                  <a:schemeClr val="bg1"/>
                </a:solidFill>
                <a:effectLst/>
                <a:uFillTx/>
                <a:latin typeface="Century Schoolbook" panose="02040604050505020304" pitchFamily="18" charset="0"/>
                <a:sym typeface="Avenir Next Medium"/>
              </a:rPr>
              <a:t> Negatives (</a:t>
            </a:r>
            <a:r>
              <a:rPr lang="en-AU" dirty="0" err="1">
                <a:solidFill>
                  <a:schemeClr val="bg1"/>
                </a:solidFill>
                <a:latin typeface="Century Schoolbook" panose="02040604050505020304" pitchFamily="18" charset="0"/>
              </a:rPr>
              <a:t>f</a:t>
            </a:r>
            <a:r>
              <a:rPr kumimoji="0" lang="en-AU" sz="2000" b="0" i="0" u="none" strike="noStrike" cap="none" spc="0" normalizeH="0" dirty="0" err="1" smtClean="0">
                <a:ln>
                  <a:noFill/>
                </a:ln>
                <a:solidFill>
                  <a:schemeClr val="bg1"/>
                </a:solidFill>
                <a:effectLst/>
                <a:uFillTx/>
                <a:latin typeface="Century Schoolbook" panose="02040604050505020304" pitchFamily="18" charset="0"/>
                <a:sym typeface="Avenir Next Medium"/>
              </a:rPr>
              <a:t>n</a:t>
            </a:r>
            <a:r>
              <a:rPr kumimoji="0" lang="en-AU" sz="2000" b="0" i="0" u="none" strike="noStrike" cap="none" spc="0" normalizeH="0" dirty="0" smtClean="0">
                <a:ln>
                  <a:noFill/>
                </a:ln>
                <a:solidFill>
                  <a:schemeClr val="bg1"/>
                </a:solidFill>
                <a:effectLst/>
                <a:uFillTx/>
                <a:latin typeface="Avenir Next Medium"/>
                <a:ea typeface="Avenir Next Medium"/>
                <a:cs typeface="Avenir Next Medium"/>
                <a:sym typeface="Avenir Next Medium"/>
              </a:rPr>
              <a:t>)</a:t>
            </a:r>
            <a:endParaRPr kumimoji="0" lang="en-AU" sz="2000" b="0" i="0" u="none" strike="noStrike" cap="none" spc="0" normalizeH="0" dirty="0">
              <a:ln>
                <a:noFill/>
              </a:ln>
              <a:solidFill>
                <a:schemeClr val="bg1"/>
              </a:solidFill>
              <a:effectLst/>
              <a:uFillTx/>
              <a:latin typeface="Avenir Next Medium"/>
              <a:ea typeface="Avenir Next Medium"/>
              <a:cs typeface="Avenir Next Medium"/>
              <a:sym typeface="Avenir Next Medium"/>
            </a:endParaRPr>
          </a:p>
        </p:txBody>
      </p:sp>
      <p:sp>
        <p:nvSpPr>
          <p:cNvPr id="10" name="Text Placeholder 2"/>
          <p:cNvSpPr txBox="1">
            <a:spLocks/>
          </p:cNvSpPr>
          <p:nvPr/>
        </p:nvSpPr>
        <p:spPr>
          <a:xfrm>
            <a:off x="338708" y="4660776"/>
            <a:ext cx="11708308" cy="43204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fontScale="47500" lnSpcReduction="20000"/>
          </a:bodyPr>
          <a:lstStyle>
            <a:lvl1pPr marL="444500" marR="0" indent="-444500" algn="l" defTabSz="584200" latinLnBrk="0">
              <a:lnSpc>
                <a:spcPct val="100000"/>
              </a:lnSpc>
              <a:spcBef>
                <a:spcPts val="26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1pPr>
            <a:lvl2pPr marL="889000" marR="0" indent="-444500" algn="l" defTabSz="584200" latinLnBrk="0">
              <a:lnSpc>
                <a:spcPct val="100000"/>
              </a:lnSpc>
              <a:spcBef>
                <a:spcPts val="2000"/>
              </a:spcBef>
              <a:spcAft>
                <a:spcPts val="0"/>
              </a:spcAft>
              <a:buClr>
                <a:schemeClr val="accent1"/>
              </a:buClr>
              <a:buSzPct val="104999"/>
              <a:buFont typeface="Avenir Next"/>
              <a:buChar char="▸"/>
              <a:tabLst/>
              <a:defRPr sz="3200" b="0" i="0" u="none" strike="noStrike" cap="none" spc="0" baseline="0">
                <a:ln>
                  <a:noFill/>
                </a:ln>
                <a:solidFill>
                  <a:srgbClr val="3E4040"/>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2pPr>
            <a:lvl3pPr marL="1333500" marR="0" indent="-444500" algn="l" defTabSz="584200" latinLnBrk="0">
              <a:lnSpc>
                <a:spcPct val="100000"/>
              </a:lnSpc>
              <a:spcBef>
                <a:spcPts val="1600"/>
              </a:spcBef>
              <a:spcAft>
                <a:spcPts val="0"/>
              </a:spcAft>
              <a:buClr>
                <a:schemeClr val="accent1"/>
              </a:buClr>
              <a:buSzPct val="104999"/>
              <a:buFont typeface="Avenir Next"/>
              <a:buChar char="▸"/>
              <a:tabLst/>
              <a:defRPr sz="2800" b="0" i="0" u="none" strike="noStrike" cap="none" spc="0" baseline="0">
                <a:ln>
                  <a:noFill/>
                </a:ln>
                <a:solidFill>
                  <a:srgbClr val="3E4040"/>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3pPr>
            <a:lvl4pPr marL="1778000" marR="0" indent="-444500" algn="l" defTabSz="584200" latinLnBrk="0">
              <a:lnSpc>
                <a:spcPct val="100000"/>
              </a:lnSpc>
              <a:spcBef>
                <a:spcPts val="1400"/>
              </a:spcBef>
              <a:spcAft>
                <a:spcPts val="0"/>
              </a:spcAft>
              <a:buClr>
                <a:schemeClr val="accent1"/>
              </a:buClr>
              <a:buSzPct val="104999"/>
              <a:buFont typeface="Avenir Next"/>
              <a:buChar char="▸"/>
              <a:tabLst/>
              <a:defRPr sz="2600" b="0" i="0" u="none" strike="noStrike" cap="none" spc="0" baseline="0">
                <a:ln>
                  <a:noFill/>
                </a:ln>
                <a:solidFill>
                  <a:srgbClr val="3E4040"/>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4pPr>
            <a:lvl5pPr marL="2222500" marR="0" indent="-444500" algn="l" defTabSz="584200" latinLnBrk="0">
              <a:lnSpc>
                <a:spcPct val="100000"/>
              </a:lnSpc>
              <a:spcBef>
                <a:spcPts val="1000"/>
              </a:spcBef>
              <a:spcAft>
                <a:spcPts val="0"/>
              </a:spcAft>
              <a:buClr>
                <a:schemeClr val="accent1"/>
              </a:buClr>
              <a:buSzPct val="104999"/>
              <a:buFont typeface="Avenir Next"/>
              <a:buChar char="▸"/>
              <a:tabLst/>
              <a:defRPr sz="2400" b="0" i="0" u="none" strike="noStrike" cap="none" spc="0" baseline="0">
                <a:ln>
                  <a:noFill/>
                </a:ln>
                <a:solidFill>
                  <a:srgbClr val="3E4040"/>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hangingPunct="1">
              <a:buNone/>
            </a:pPr>
            <a:r>
              <a:rPr lang="en-AU" sz="5100" dirty="0"/>
              <a:t>B as “positive class”</a:t>
            </a:r>
          </a:p>
          <a:p>
            <a:pPr marL="0" indent="0" hangingPunct="1">
              <a:buNone/>
            </a:pPr>
            <a:r>
              <a:rPr lang="en-AU" sz="5100" dirty="0"/>
              <a:t>Precision  = correct classifications of B (</a:t>
            </a:r>
            <a:r>
              <a:rPr lang="en-AU" sz="5100" dirty="0" err="1"/>
              <a:t>tp</a:t>
            </a:r>
            <a:r>
              <a:rPr lang="en-AU" sz="5100" dirty="0"/>
              <a:t>) /total classifications as B (</a:t>
            </a:r>
            <a:r>
              <a:rPr lang="en-AU" sz="5100" dirty="0" err="1"/>
              <a:t>tp</a:t>
            </a:r>
            <a:r>
              <a:rPr lang="en-AU" sz="5100" dirty="0"/>
              <a:t> + </a:t>
            </a:r>
            <a:r>
              <a:rPr lang="en-AU" sz="5100" dirty="0" err="1"/>
              <a:t>fp</a:t>
            </a:r>
            <a:r>
              <a:rPr lang="en-AU" sz="5100" dirty="0"/>
              <a:t>)</a:t>
            </a:r>
          </a:p>
          <a:p>
            <a:pPr marL="0" indent="0" hangingPunct="1">
              <a:buNone/>
            </a:pPr>
            <a:r>
              <a:rPr lang="en-AU" sz="5100" dirty="0"/>
              <a:t>                 = 11/(11 + 8)</a:t>
            </a:r>
          </a:p>
          <a:p>
            <a:pPr marL="0" indent="0" hangingPunct="1">
              <a:buNone/>
            </a:pPr>
            <a:r>
              <a:rPr lang="en-AU" sz="5100" dirty="0"/>
              <a:t>                 = 0.57</a:t>
            </a:r>
          </a:p>
          <a:p>
            <a:pPr marL="0" indent="0" hangingPunct="1">
              <a:buNone/>
            </a:pPr>
            <a:r>
              <a:rPr lang="en-AU" sz="5100" dirty="0"/>
              <a:t>Recall       = correct classifications of B (</a:t>
            </a:r>
            <a:r>
              <a:rPr lang="en-AU" sz="5100" dirty="0" err="1"/>
              <a:t>tp</a:t>
            </a:r>
            <a:r>
              <a:rPr lang="en-AU" sz="5100" dirty="0"/>
              <a:t>)/total instances of B (</a:t>
            </a:r>
            <a:r>
              <a:rPr lang="en-AU" sz="5100" dirty="0" err="1"/>
              <a:t>tp</a:t>
            </a:r>
            <a:r>
              <a:rPr lang="en-AU" sz="5100" dirty="0"/>
              <a:t> + </a:t>
            </a:r>
            <a:r>
              <a:rPr lang="en-AU" sz="5100" dirty="0" err="1"/>
              <a:t>fn</a:t>
            </a:r>
            <a:r>
              <a:rPr lang="en-AU" sz="5100" dirty="0"/>
              <a:t>)</a:t>
            </a:r>
          </a:p>
          <a:p>
            <a:pPr marL="0" indent="0" hangingPunct="1">
              <a:buNone/>
            </a:pPr>
            <a:r>
              <a:rPr lang="en-AU" sz="5100" dirty="0"/>
              <a:t>                 = 11/(11 + 13)</a:t>
            </a:r>
          </a:p>
          <a:p>
            <a:pPr marL="0" indent="0" hangingPunct="1">
              <a:buNone/>
            </a:pPr>
            <a:r>
              <a:rPr lang="en-AU" sz="5100" dirty="0"/>
              <a:t>                 = 0.46</a:t>
            </a:r>
          </a:p>
          <a:p>
            <a:pPr marL="0" indent="0" hangingPunct="1">
              <a:buNone/>
            </a:pPr>
            <a:endParaRPr lang="en-AU" dirty="0"/>
          </a:p>
          <a:p>
            <a:pPr marL="0" indent="0" hangingPunct="1">
              <a:buNone/>
            </a:pPr>
            <a:endParaRPr lang="en-AU" dirty="0"/>
          </a:p>
        </p:txBody>
      </p:sp>
    </p:spTree>
    <p:extLst>
      <p:ext uri="{BB962C8B-B14F-4D97-AF65-F5344CB8AC3E}">
        <p14:creationId xmlns:p14="http://schemas.microsoft.com/office/powerpoint/2010/main" val="20147841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Evaluation: F(1)-score</a:t>
            </a:r>
            <a:endParaRPr lang="en-AU" dirty="0"/>
          </a:p>
        </p:txBody>
      </p:sp>
      <p:sp>
        <p:nvSpPr>
          <p:cNvPr id="3" name="Text Placeholder 2"/>
          <p:cNvSpPr>
            <a:spLocks noGrp="1"/>
          </p:cNvSpPr>
          <p:nvPr>
            <p:ph type="body" idx="1"/>
          </p:nvPr>
        </p:nvSpPr>
        <p:spPr/>
        <p:txBody>
          <a:bodyPr/>
          <a:lstStyle/>
          <a:p>
            <a:r>
              <a:rPr lang="en-AU" dirty="0" smtClean="0"/>
              <a:t>Harmonic mean of precision and recall</a:t>
            </a:r>
          </a:p>
          <a:p>
            <a:pPr marL="0" indent="0">
              <a:buNone/>
            </a:pPr>
            <a:r>
              <a:rPr lang="en-AU" dirty="0" smtClean="0"/>
              <a:t>               F1   =   2 precision*recall/(precision + recall)</a:t>
            </a:r>
          </a:p>
          <a:p>
            <a:r>
              <a:rPr lang="en-AU" dirty="0" smtClean="0"/>
              <a:t>Like precision and recall, defined relative to a specific positive class</a:t>
            </a:r>
          </a:p>
          <a:p>
            <a:r>
              <a:rPr lang="en-AU" dirty="0" smtClean="0"/>
              <a:t>But can be used as a general multiclass metric</a:t>
            </a:r>
          </a:p>
          <a:p>
            <a:pPr lvl="1"/>
            <a:r>
              <a:rPr lang="en-AU" dirty="0" err="1" smtClean="0"/>
              <a:t>Macroaverage</a:t>
            </a:r>
            <a:r>
              <a:rPr lang="en-AU" dirty="0" smtClean="0"/>
              <a:t>: </a:t>
            </a:r>
            <a:r>
              <a:rPr lang="en-AU" dirty="0"/>
              <a:t>A</a:t>
            </a:r>
            <a:r>
              <a:rPr lang="en-AU" dirty="0" smtClean="0"/>
              <a:t>verage F-score across classes</a:t>
            </a:r>
          </a:p>
          <a:p>
            <a:pPr lvl="1"/>
            <a:r>
              <a:rPr lang="en-AU" dirty="0" err="1" smtClean="0"/>
              <a:t>Microaverage</a:t>
            </a:r>
            <a:r>
              <a:rPr lang="en-AU" dirty="0" smtClean="0"/>
              <a:t>: </a:t>
            </a:r>
            <a:r>
              <a:rPr lang="en-AU" dirty="0"/>
              <a:t>C</a:t>
            </a:r>
            <a:r>
              <a:rPr lang="en-AU" dirty="0" smtClean="0"/>
              <a:t>alculate F-score using sum of counts</a:t>
            </a:r>
          </a:p>
        </p:txBody>
      </p:sp>
    </p:spTree>
    <p:extLst>
      <p:ext uri="{BB962C8B-B14F-4D97-AF65-F5344CB8AC3E}">
        <p14:creationId xmlns:p14="http://schemas.microsoft.com/office/powerpoint/2010/main" val="169820731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err="1" smtClean="0"/>
              <a:t>HyperParameter</a:t>
            </a:r>
            <a:r>
              <a:rPr lang="en-AU" dirty="0" smtClean="0"/>
              <a:t> </a:t>
            </a:r>
            <a:r>
              <a:rPr lang="en-AU" dirty="0" smtClean="0"/>
              <a:t>tuning</a:t>
            </a:r>
            <a:endParaRPr lang="en-AU" dirty="0"/>
          </a:p>
        </p:txBody>
      </p:sp>
      <p:sp>
        <p:nvSpPr>
          <p:cNvPr id="3" name="Text Placeholder 2"/>
          <p:cNvSpPr>
            <a:spLocks noGrp="1"/>
          </p:cNvSpPr>
          <p:nvPr>
            <p:ph type="body" idx="1"/>
          </p:nvPr>
        </p:nvSpPr>
        <p:spPr>
          <a:xfrm>
            <a:off x="266700" y="1564432"/>
            <a:ext cx="12192000" cy="7796858"/>
          </a:xfrm>
        </p:spPr>
        <p:txBody>
          <a:bodyPr>
            <a:normAutofit lnSpcReduction="10000"/>
          </a:bodyPr>
          <a:lstStyle/>
          <a:p>
            <a:r>
              <a:rPr lang="en-AU" dirty="0" smtClean="0"/>
              <a:t>Dataset for tuning</a:t>
            </a:r>
          </a:p>
          <a:p>
            <a:pPr lvl="1"/>
            <a:r>
              <a:rPr lang="en-AU" dirty="0"/>
              <a:t>D</a:t>
            </a:r>
            <a:r>
              <a:rPr lang="en-AU" dirty="0" smtClean="0"/>
              <a:t>evelopment set </a:t>
            </a:r>
          </a:p>
          <a:p>
            <a:pPr lvl="1"/>
            <a:r>
              <a:rPr lang="en-AU" dirty="0"/>
              <a:t>Not the training set or the test </a:t>
            </a:r>
            <a:r>
              <a:rPr lang="en-AU" dirty="0" smtClean="0"/>
              <a:t>set</a:t>
            </a:r>
          </a:p>
          <a:p>
            <a:pPr lvl="1"/>
            <a:r>
              <a:rPr lang="en-AU" i="1" dirty="0"/>
              <a:t>k</a:t>
            </a:r>
            <a:r>
              <a:rPr lang="en-AU" dirty="0" smtClean="0"/>
              <a:t>-fold cross-validation</a:t>
            </a:r>
          </a:p>
          <a:p>
            <a:r>
              <a:rPr lang="en-AU" dirty="0" smtClean="0"/>
              <a:t>Specific </a:t>
            </a:r>
            <a:r>
              <a:rPr lang="en-AU" dirty="0" err="1" smtClean="0"/>
              <a:t>hyperparameters</a:t>
            </a:r>
            <a:r>
              <a:rPr lang="en-AU" dirty="0" smtClean="0"/>
              <a:t> </a:t>
            </a:r>
            <a:r>
              <a:rPr lang="en-AU" dirty="0" smtClean="0"/>
              <a:t>are classifier specific</a:t>
            </a:r>
          </a:p>
          <a:p>
            <a:pPr lvl="1"/>
            <a:r>
              <a:rPr lang="en-AU" dirty="0" smtClean="0"/>
              <a:t>E.g. tree depth for decision trees</a:t>
            </a:r>
          </a:p>
          <a:p>
            <a:r>
              <a:rPr lang="en-AU" dirty="0" smtClean="0"/>
              <a:t>But many </a:t>
            </a:r>
            <a:r>
              <a:rPr lang="en-AU" dirty="0" err="1" smtClean="0"/>
              <a:t>hyperparameters</a:t>
            </a:r>
            <a:r>
              <a:rPr lang="en-AU" dirty="0" smtClean="0"/>
              <a:t> </a:t>
            </a:r>
            <a:r>
              <a:rPr lang="en-AU" dirty="0" smtClean="0"/>
              <a:t>relate to regularization</a:t>
            </a:r>
          </a:p>
          <a:p>
            <a:pPr lvl="1"/>
            <a:r>
              <a:rPr lang="en-AU" dirty="0" smtClean="0"/>
              <a:t>Regularization </a:t>
            </a:r>
            <a:r>
              <a:rPr lang="en-AU" dirty="0" err="1" smtClean="0"/>
              <a:t>hyperparameters</a:t>
            </a:r>
            <a:r>
              <a:rPr lang="en-AU" dirty="0" smtClean="0"/>
              <a:t> </a:t>
            </a:r>
            <a:r>
              <a:rPr lang="en-AU" dirty="0" smtClean="0"/>
              <a:t>penalize model complexity</a:t>
            </a:r>
          </a:p>
          <a:p>
            <a:pPr lvl="1"/>
            <a:r>
              <a:rPr lang="en-AU" dirty="0" smtClean="0"/>
              <a:t>Used to prevent </a:t>
            </a:r>
            <a:r>
              <a:rPr lang="en-AU" dirty="0" err="1" smtClean="0"/>
              <a:t>overfitting</a:t>
            </a:r>
            <a:endParaRPr lang="en-AU" dirty="0" smtClean="0"/>
          </a:p>
          <a:p>
            <a:r>
              <a:rPr lang="en-AU" dirty="0" smtClean="0"/>
              <a:t>For </a:t>
            </a:r>
            <a:r>
              <a:rPr lang="en-AU" dirty="0" smtClean="0"/>
              <a:t>multiple </a:t>
            </a:r>
            <a:r>
              <a:rPr lang="en-AU" dirty="0" err="1" smtClean="0"/>
              <a:t>hyperparameters</a:t>
            </a:r>
            <a:r>
              <a:rPr lang="en-AU" dirty="0" smtClean="0"/>
              <a:t>, use grid search</a:t>
            </a:r>
            <a:endParaRPr lang="en-AU" dirty="0"/>
          </a:p>
          <a:p>
            <a:pPr lvl="1"/>
            <a:endParaRPr lang="en-AU" dirty="0"/>
          </a:p>
        </p:txBody>
      </p:sp>
    </p:spTree>
    <p:extLst>
      <p:ext uri="{BB962C8B-B14F-4D97-AF65-F5344CB8AC3E}">
        <p14:creationId xmlns:p14="http://schemas.microsoft.com/office/powerpoint/2010/main" val="419588765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2311</TotalTime>
  <Words>1413</Words>
  <Application>Microsoft Office PowerPoint</Application>
  <PresentationFormat>Custom</PresentationFormat>
  <Paragraphs>235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New_Template7</vt:lpstr>
      <vt:lpstr>Text Classification</vt:lpstr>
      <vt:lpstr>Outline</vt:lpstr>
      <vt:lpstr>Classification</vt:lpstr>
      <vt:lpstr>Types of classification</vt:lpstr>
      <vt:lpstr>Building a Text classifier</vt:lpstr>
      <vt:lpstr>Evaluation: Accuracy</vt:lpstr>
      <vt:lpstr>Evaluation: Precision &amp; Recall</vt:lpstr>
      <vt:lpstr>Evaluation: F(1)-score</vt:lpstr>
      <vt:lpstr>HyperParameter tuning</vt:lpstr>
      <vt:lpstr>Choosing a classification algorithm</vt:lpstr>
      <vt:lpstr>Naïve Bayes</vt:lpstr>
      <vt:lpstr>Naïve Bayes</vt:lpstr>
      <vt:lpstr>Logistic Regression</vt:lpstr>
      <vt:lpstr>Logistic Regression</vt:lpstr>
      <vt:lpstr>K-Nearest Neighbour</vt:lpstr>
      <vt:lpstr>Support vector machines</vt:lpstr>
      <vt:lpstr>Decision tree</vt:lpstr>
      <vt:lpstr>Random forests</vt:lpstr>
      <vt:lpstr>Neural Networks</vt:lpstr>
      <vt:lpstr>Text classification tasks</vt:lpstr>
      <vt:lpstr>Topic classification</vt:lpstr>
      <vt:lpstr>Topic classification Example</vt:lpstr>
      <vt:lpstr>Polarity classification</vt:lpstr>
      <vt:lpstr>Polarity classification example</vt:lpstr>
      <vt:lpstr>Genre classification</vt:lpstr>
      <vt:lpstr>Genre classification example</vt:lpstr>
      <vt:lpstr>Authorship attribution</vt:lpstr>
      <vt:lpstr>Author attribution example</vt:lpstr>
      <vt:lpstr>Native-Language Identification</vt:lpstr>
      <vt:lpstr>Native-Language Identification</vt:lpstr>
      <vt:lpstr>A final word</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dc:title>
  <dc:creator>Julian Arthur Brooke</dc:creator>
  <cp:lastModifiedBy>Julian Arthur Brooke</cp:lastModifiedBy>
  <cp:revision>276</cp:revision>
  <dcterms:modified xsi:type="dcterms:W3CDTF">2017-03-01T05:58:17Z</dcterms:modified>
</cp:coreProperties>
</file>