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89" r:id="rId15"/>
    <p:sldId id="291" r:id="rId16"/>
    <p:sldId id="292" r:id="rId17"/>
    <p:sldId id="298" r:id="rId18"/>
    <p:sldId id="293" r:id="rId19"/>
    <p:sldId id="294" r:id="rId20"/>
    <p:sldId id="297" r:id="rId21"/>
    <p:sldId id="29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 varScale="1">
        <p:scale>
          <a:sx n="48" d="100"/>
          <a:sy n="48" d="100"/>
        </p:scale>
        <p:origin x="-52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/>
              <a:t>Part of speech tagging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3 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71" y="628328"/>
            <a:ext cx="488282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Major Penn Treebank tags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NN   noun           			</a:t>
            </a:r>
            <a:r>
              <a:rPr lang="en-US" altLang="en-US" dirty="0" smtClean="0">
                <a:latin typeface="Lucidatypewriter" pitchFamily="32" charset="0"/>
              </a:rPr>
              <a:t>VB   verb</a:t>
            </a: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JJ </a:t>
            </a:r>
            <a:r>
              <a:rPr lang="en-US" altLang="en-US" dirty="0" smtClean="0">
                <a:latin typeface="Lucidatypewriter" pitchFamily="32" charset="0"/>
              </a:rPr>
              <a:t>   adjective </a:t>
            </a:r>
            <a:r>
              <a:rPr lang="en-US" altLang="en-US" dirty="0">
                <a:latin typeface="Lucidatypewriter" pitchFamily="32" charset="0"/>
              </a:rPr>
              <a:t>	</a:t>
            </a:r>
            <a:r>
              <a:rPr lang="en-US" altLang="en-US" dirty="0" smtClean="0">
                <a:latin typeface="Lucidatypewriter" pitchFamily="32" charset="0"/>
              </a:rPr>
              <a:t>			RB   </a:t>
            </a:r>
            <a:r>
              <a:rPr lang="en-US" altLang="en-US" dirty="0">
                <a:latin typeface="Lucidatypewriter" pitchFamily="32" charset="0"/>
              </a:rPr>
              <a:t>adverb</a:t>
            </a:r>
          </a:p>
          <a:p>
            <a:pPr marL="109537" indent="0" eaLnBrk="1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Lucidatypewriter" pitchFamily="32" charset="0"/>
              </a:rPr>
              <a:t>DT   </a:t>
            </a:r>
            <a:r>
              <a:rPr lang="en-US" altLang="en-US" dirty="0">
                <a:latin typeface="Lucidatypewriter" pitchFamily="32" charset="0"/>
              </a:rPr>
              <a:t>determiner  </a:t>
            </a:r>
            <a:r>
              <a:rPr lang="en-US" altLang="en-US" dirty="0" smtClean="0">
                <a:latin typeface="Lucidatypewriter" pitchFamily="32" charset="0"/>
              </a:rPr>
              <a:t> </a:t>
            </a:r>
            <a:r>
              <a:rPr lang="en-US" altLang="en-US" dirty="0">
                <a:latin typeface="Lucidatypewriter" pitchFamily="32" charset="0"/>
              </a:rPr>
              <a:t>		</a:t>
            </a:r>
            <a:r>
              <a:rPr lang="en-US" altLang="en-US" dirty="0" smtClean="0">
                <a:latin typeface="Lucidatypewriter" pitchFamily="32" charset="0"/>
              </a:rPr>
              <a:t>	CD   </a:t>
            </a:r>
            <a:r>
              <a:rPr lang="en-US" altLang="en-US" dirty="0">
                <a:latin typeface="Lucidatypewriter" pitchFamily="32" charset="0"/>
              </a:rPr>
              <a:t>cardinal number</a:t>
            </a:r>
          </a:p>
          <a:p>
            <a:pPr marL="109537" indent="0" eaLnBrk="1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IN   </a:t>
            </a:r>
            <a:r>
              <a:rPr lang="en-US" altLang="en-US" dirty="0" smtClean="0">
                <a:latin typeface="Lucidatypewriter" pitchFamily="32" charset="0"/>
              </a:rPr>
              <a:t>preposition			PRP   personal </a:t>
            </a:r>
            <a:r>
              <a:rPr lang="en-US" altLang="en-US" dirty="0">
                <a:latin typeface="Lucidatypewriter" pitchFamily="32" charset="0"/>
              </a:rPr>
              <a:t>pronoun </a:t>
            </a:r>
            <a:endParaRPr lang="en-US" altLang="en-US" dirty="0" smtClean="0">
              <a:latin typeface="Lucidatypewriter" pitchFamily="32" charset="0"/>
            </a:endParaRP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MD  </a:t>
            </a:r>
            <a:r>
              <a:rPr lang="en-US" altLang="en-US" dirty="0" smtClean="0">
                <a:latin typeface="Lucidatypewriter" pitchFamily="32" charset="0"/>
              </a:rPr>
              <a:t> modal 				CC   </a:t>
            </a:r>
            <a:r>
              <a:rPr lang="en-US" altLang="en-US" dirty="0">
                <a:latin typeface="Lucidatypewriter" pitchFamily="32" charset="0"/>
              </a:rPr>
              <a:t>coordinating </a:t>
            </a:r>
            <a:r>
              <a:rPr lang="en-US" altLang="en-US" dirty="0" smtClean="0">
                <a:latin typeface="Lucidatypewriter" pitchFamily="32" charset="0"/>
              </a:rPr>
              <a:t>conjunction</a:t>
            </a: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Lucidatypewriter" pitchFamily="32" charset="0"/>
              </a:rPr>
              <a:t>RP   particle				WH   </a:t>
            </a:r>
            <a:r>
              <a:rPr lang="en-US" altLang="en-US" dirty="0" err="1" smtClean="0">
                <a:latin typeface="Lucidatypewriter" pitchFamily="32" charset="0"/>
              </a:rPr>
              <a:t>wh</a:t>
            </a:r>
            <a:r>
              <a:rPr lang="en-US" altLang="en-US" dirty="0" smtClean="0">
                <a:latin typeface="Lucidatypewriter" pitchFamily="32" charset="0"/>
              </a:rPr>
              <a:t>-pronoun</a:t>
            </a: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Lucidatypewriter" pitchFamily="32" charset="0"/>
              </a:rPr>
              <a:t>TO   </a:t>
            </a:r>
            <a:r>
              <a:rPr lang="en-US" altLang="en-US" i="1" dirty="0" err="1" smtClean="0">
                <a:latin typeface="Lucidatypewriter" pitchFamily="32" charset="0"/>
              </a:rPr>
              <a:t>to</a:t>
            </a:r>
            <a:endParaRPr lang="en-US" altLang="en-US" dirty="0" smtClean="0">
              <a:latin typeface="Lucidatypewriter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32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Penn </a:t>
            </a:r>
            <a:r>
              <a:rPr lang="en-AU" dirty="0" err="1" smtClean="0"/>
              <a:t>treebank</a:t>
            </a:r>
            <a:r>
              <a:rPr lang="en-AU" dirty="0" smtClean="0"/>
              <a:t> derived tags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NN: NNS (</a:t>
            </a:r>
            <a:r>
              <a:rPr lang="en-US" altLang="en-US" dirty="0" smtClean="0">
                <a:latin typeface="Lucidatypewriter" pitchFamily="32" charset="0"/>
              </a:rPr>
              <a:t>plural, </a:t>
            </a:r>
            <a:r>
              <a:rPr lang="en-US" altLang="en-US" i="1" dirty="0" smtClean="0">
                <a:latin typeface="Lucidatypewriter" pitchFamily="32" charset="0"/>
              </a:rPr>
              <a:t>wombats</a:t>
            </a:r>
            <a:r>
              <a:rPr lang="en-US" altLang="en-US" dirty="0" smtClean="0">
                <a:latin typeface="Lucidatypewriter" pitchFamily="32" charset="0"/>
              </a:rPr>
              <a:t>), </a:t>
            </a:r>
            <a:r>
              <a:rPr lang="en-US" altLang="en-US" dirty="0">
                <a:latin typeface="Lucidatypewriter" pitchFamily="32" charset="0"/>
              </a:rPr>
              <a:t>NNP (</a:t>
            </a:r>
            <a:r>
              <a:rPr lang="en-US" altLang="en-US" dirty="0" smtClean="0">
                <a:latin typeface="Lucidatypewriter" pitchFamily="32" charset="0"/>
              </a:rPr>
              <a:t>proper, </a:t>
            </a:r>
            <a:r>
              <a:rPr lang="en-US" altLang="en-US" i="1" dirty="0" smtClean="0">
                <a:latin typeface="Lucidatypewriter" pitchFamily="32" charset="0"/>
              </a:rPr>
              <a:t>Australia</a:t>
            </a:r>
            <a:r>
              <a:rPr lang="en-US" altLang="en-US" dirty="0" smtClean="0">
                <a:latin typeface="Lucidatypewriter" pitchFamily="32" charset="0"/>
              </a:rPr>
              <a:t>), </a:t>
            </a:r>
            <a:r>
              <a:rPr lang="en-US" altLang="en-US" dirty="0">
                <a:latin typeface="Lucidatypewriter" pitchFamily="32" charset="0"/>
              </a:rPr>
              <a:t>NNPS (proper </a:t>
            </a:r>
            <a:r>
              <a:rPr lang="en-US" altLang="en-US" dirty="0" smtClean="0">
                <a:latin typeface="Lucidatypewriter" pitchFamily="32" charset="0"/>
              </a:rPr>
              <a:t>plural, </a:t>
            </a:r>
            <a:r>
              <a:rPr lang="en-US" altLang="en-US" i="1" dirty="0" smtClean="0">
                <a:latin typeface="Lucidatypewriter" pitchFamily="32" charset="0"/>
              </a:rPr>
              <a:t>Australians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  <a:endParaRPr lang="en-US" altLang="en-US" dirty="0">
              <a:latin typeface="Lucidatypewriter" pitchFamily="32" charset="0"/>
            </a:endParaRP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VB: VBP (</a:t>
            </a:r>
            <a:r>
              <a:rPr lang="en-US" altLang="en-US" dirty="0" smtClean="0">
                <a:latin typeface="Lucidatypewriter" pitchFamily="32" charset="0"/>
              </a:rPr>
              <a:t>base, </a:t>
            </a:r>
            <a:r>
              <a:rPr lang="en-US" altLang="en-US" i="1" dirty="0" smtClean="0">
                <a:latin typeface="Lucidatypewriter" pitchFamily="32" charset="0"/>
              </a:rPr>
              <a:t>eat</a:t>
            </a:r>
            <a:r>
              <a:rPr lang="en-US" altLang="en-US" dirty="0" smtClean="0">
                <a:latin typeface="Lucidatypewriter" pitchFamily="32" charset="0"/>
              </a:rPr>
              <a:t>), </a:t>
            </a:r>
            <a:r>
              <a:rPr lang="en-US" altLang="en-US" dirty="0">
                <a:latin typeface="Lucidatypewriter" pitchFamily="32" charset="0"/>
              </a:rPr>
              <a:t>VB (</a:t>
            </a:r>
            <a:r>
              <a:rPr lang="en-US" altLang="en-US" dirty="0" smtClean="0">
                <a:latin typeface="Lucidatypewriter" pitchFamily="32" charset="0"/>
              </a:rPr>
              <a:t>infinitive, </a:t>
            </a:r>
            <a:r>
              <a:rPr lang="en-US" altLang="en-US" i="1" dirty="0" smtClean="0">
                <a:latin typeface="Lucidatypewriter" pitchFamily="32" charset="0"/>
              </a:rPr>
              <a:t>eat</a:t>
            </a:r>
            <a:r>
              <a:rPr lang="en-US" altLang="en-US" dirty="0" smtClean="0">
                <a:latin typeface="Lucidatypewriter" pitchFamily="32" charset="0"/>
              </a:rPr>
              <a:t>), VBZ (3</a:t>
            </a:r>
            <a:r>
              <a:rPr lang="en-US" altLang="en-US" baseline="30000" dirty="0" smtClean="0">
                <a:latin typeface="Lucidatypewriter" pitchFamily="32" charset="0"/>
              </a:rPr>
              <a:t>rd</a:t>
            </a:r>
            <a:r>
              <a:rPr lang="en-US" altLang="en-US" dirty="0" smtClean="0">
                <a:latin typeface="Lucidatypewriter" pitchFamily="32" charset="0"/>
              </a:rPr>
              <a:t> person singular, </a:t>
            </a:r>
            <a:r>
              <a:rPr lang="en-US" altLang="en-US" i="1" dirty="0" smtClean="0">
                <a:latin typeface="Lucidatypewriter" pitchFamily="32" charset="0"/>
              </a:rPr>
              <a:t>eats</a:t>
            </a:r>
            <a:r>
              <a:rPr lang="en-US" altLang="en-US" dirty="0" smtClean="0">
                <a:latin typeface="Lucidatypewriter" pitchFamily="32" charset="0"/>
              </a:rPr>
              <a:t>), VBD (past tense, </a:t>
            </a:r>
            <a:r>
              <a:rPr lang="en-US" altLang="en-US" i="1" dirty="0" smtClean="0">
                <a:latin typeface="Lucidatypewriter" pitchFamily="32" charset="0"/>
              </a:rPr>
              <a:t>ate</a:t>
            </a:r>
            <a:r>
              <a:rPr lang="en-US" altLang="en-US" dirty="0" smtClean="0">
                <a:latin typeface="Lucidatypewriter" pitchFamily="32" charset="0"/>
              </a:rPr>
              <a:t>), VBG (gerund, </a:t>
            </a:r>
            <a:r>
              <a:rPr lang="en-US" altLang="en-US" i="1" dirty="0" smtClean="0">
                <a:latin typeface="Lucidatypewriter" pitchFamily="32" charset="0"/>
              </a:rPr>
              <a:t>eating</a:t>
            </a:r>
            <a:r>
              <a:rPr lang="en-US" altLang="en-US" dirty="0" smtClean="0">
                <a:latin typeface="Lucidatypewriter" pitchFamily="32" charset="0"/>
              </a:rPr>
              <a:t>), VBN (past participle, </a:t>
            </a:r>
            <a:r>
              <a:rPr lang="en-US" altLang="en-US" i="1" dirty="0" smtClean="0">
                <a:latin typeface="Lucidatypewriter" pitchFamily="32" charset="0"/>
              </a:rPr>
              <a:t>eaten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  <a:endParaRPr lang="en-US" altLang="en-US" dirty="0">
              <a:latin typeface="Lucidatypewriter" pitchFamily="32" charset="0"/>
            </a:endParaRP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>
                <a:latin typeface="Lucidatypewriter" pitchFamily="32" charset="0"/>
              </a:rPr>
              <a:t>JJ: JJR (</a:t>
            </a:r>
            <a:r>
              <a:rPr lang="en-US" altLang="en-US" dirty="0" smtClean="0">
                <a:latin typeface="Lucidatypewriter" pitchFamily="32" charset="0"/>
              </a:rPr>
              <a:t>comparative, </a:t>
            </a:r>
            <a:r>
              <a:rPr lang="en-US" altLang="en-US" i="1" dirty="0" smtClean="0">
                <a:latin typeface="Lucidatypewriter" pitchFamily="32" charset="0"/>
              </a:rPr>
              <a:t>nicer</a:t>
            </a:r>
            <a:r>
              <a:rPr lang="en-US" altLang="en-US" dirty="0" smtClean="0">
                <a:latin typeface="Lucidatypewriter" pitchFamily="32" charset="0"/>
              </a:rPr>
              <a:t>), </a:t>
            </a:r>
            <a:r>
              <a:rPr lang="en-US" altLang="en-US" dirty="0">
                <a:latin typeface="Lucidatypewriter" pitchFamily="32" charset="0"/>
              </a:rPr>
              <a:t>JJS (</a:t>
            </a:r>
            <a:r>
              <a:rPr lang="en-US" altLang="en-US" dirty="0" smtClean="0">
                <a:latin typeface="Lucidatypewriter" pitchFamily="32" charset="0"/>
              </a:rPr>
              <a:t>superlative, </a:t>
            </a:r>
            <a:r>
              <a:rPr lang="en-US" altLang="en-US" i="1" dirty="0" smtClean="0">
                <a:latin typeface="Lucidatypewriter" pitchFamily="32" charset="0"/>
              </a:rPr>
              <a:t>nicest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  <a:endParaRPr lang="en-US" altLang="en-US" dirty="0">
              <a:latin typeface="Lucidatypewriter" pitchFamily="32" charset="0"/>
            </a:endParaRP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Lucidatypewriter" pitchFamily="32" charset="0"/>
              </a:rPr>
              <a:t>RB: RBR (comparative, </a:t>
            </a:r>
            <a:r>
              <a:rPr lang="en-US" altLang="en-US" i="1" dirty="0" smtClean="0">
                <a:latin typeface="Lucidatypewriter" pitchFamily="32" charset="0"/>
              </a:rPr>
              <a:t>faster</a:t>
            </a:r>
            <a:r>
              <a:rPr lang="en-US" altLang="en-US" dirty="0" smtClean="0">
                <a:latin typeface="Lucidatypewriter" pitchFamily="32" charset="0"/>
              </a:rPr>
              <a:t>), RBS </a:t>
            </a:r>
            <a:r>
              <a:rPr lang="en-US" altLang="en-US" dirty="0">
                <a:latin typeface="Lucidatypewriter" pitchFamily="32" charset="0"/>
              </a:rPr>
              <a:t>(superlative, </a:t>
            </a:r>
            <a:r>
              <a:rPr lang="en-US" altLang="en-US" i="1" dirty="0" smtClean="0">
                <a:latin typeface="Lucidatypewriter" pitchFamily="32" charset="0"/>
              </a:rPr>
              <a:t>fastest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Lucidatypewriter" pitchFamily="32" charset="0"/>
              </a:rPr>
              <a:t>PRP: PRP$ (possessive, </a:t>
            </a:r>
            <a:r>
              <a:rPr lang="en-US" altLang="en-US" i="1" dirty="0" smtClean="0">
                <a:latin typeface="Lucidatypewriter" pitchFamily="32" charset="0"/>
              </a:rPr>
              <a:t>my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</a:p>
          <a:p>
            <a:pPr marL="109537" indent="0">
              <a:lnSpc>
                <a:spcPct val="94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>
                <a:latin typeface="Lucidatypewriter" pitchFamily="32" charset="0"/>
              </a:rPr>
              <a:t>WH: WH$ (possessive, </a:t>
            </a:r>
            <a:r>
              <a:rPr lang="en-US" altLang="en-US" i="1" dirty="0" smtClean="0">
                <a:latin typeface="Lucidatypewriter" pitchFamily="32" charset="0"/>
              </a:rPr>
              <a:t>whose</a:t>
            </a:r>
            <a:r>
              <a:rPr lang="en-US" altLang="en-US" dirty="0" smtClean="0">
                <a:latin typeface="Lucidatypewriter" pitchFamily="32" charset="0"/>
              </a:rPr>
              <a:t>), WDT</a:t>
            </a:r>
            <a:r>
              <a:rPr lang="en-US" altLang="en-US" i="1" dirty="0" smtClean="0">
                <a:latin typeface="Lucidatypewriter" pitchFamily="32" charset="0"/>
              </a:rPr>
              <a:t>(</a:t>
            </a:r>
            <a:r>
              <a:rPr lang="en-US" altLang="en-US" i="1" dirty="0" err="1" smtClean="0">
                <a:latin typeface="Lucidatypewriter" pitchFamily="32" charset="0"/>
              </a:rPr>
              <a:t>wh</a:t>
            </a:r>
            <a:r>
              <a:rPr lang="en-US" altLang="en-US" dirty="0" smtClean="0">
                <a:latin typeface="Lucidatypewriter" pitchFamily="32" charset="0"/>
              </a:rPr>
              <a:t>-determiner, </a:t>
            </a:r>
            <a:r>
              <a:rPr lang="en-US" altLang="en-US" i="1" dirty="0" smtClean="0">
                <a:latin typeface="Lucidatypewriter" pitchFamily="32" charset="0"/>
              </a:rPr>
              <a:t>who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  <a:r>
              <a:rPr lang="en-US" altLang="en-US" i="1" dirty="0" smtClean="0">
                <a:latin typeface="Lucidatypewriter" pitchFamily="32" charset="0"/>
              </a:rPr>
              <a:t>,</a:t>
            </a:r>
            <a:r>
              <a:rPr lang="en-US" altLang="en-US" dirty="0" smtClean="0">
                <a:latin typeface="Lucidatypewriter" pitchFamily="32" charset="0"/>
              </a:rPr>
              <a:t> WRB (</a:t>
            </a:r>
            <a:r>
              <a:rPr lang="en-US" altLang="en-US" i="1" dirty="0" err="1" smtClean="0">
                <a:latin typeface="Lucidatypewriter" pitchFamily="32" charset="0"/>
              </a:rPr>
              <a:t>wh</a:t>
            </a:r>
            <a:r>
              <a:rPr lang="en-US" altLang="en-US" dirty="0" smtClean="0">
                <a:latin typeface="Lucidatypewriter" pitchFamily="32" charset="0"/>
              </a:rPr>
              <a:t>-adverb, </a:t>
            </a:r>
            <a:r>
              <a:rPr lang="en-US" altLang="en-US" i="1" dirty="0" smtClean="0">
                <a:latin typeface="Lucidatypewriter" pitchFamily="32" charset="0"/>
              </a:rPr>
              <a:t>where</a:t>
            </a:r>
            <a:r>
              <a:rPr lang="en-US" altLang="en-US" dirty="0" smtClean="0">
                <a:latin typeface="Lucidatypewriter" pitchFamily="32" charset="0"/>
              </a:rPr>
              <a:t>)</a:t>
            </a:r>
            <a:endParaRPr lang="en-US" altLang="en-US" dirty="0">
              <a:latin typeface="Lucidatypewriter" pitchFamily="32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73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Tagged text Example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/>
              <a:t>limits</a:t>
            </a:r>
            <a:r>
              <a:rPr lang="en-US" altLang="en-US" dirty="0">
                <a:solidFill>
                  <a:srgbClr val="FF0000"/>
                </a:solidFill>
              </a:rPr>
              <a:t>/NNS </a:t>
            </a:r>
            <a:r>
              <a:rPr lang="en-US" altLang="en-US" dirty="0"/>
              <a:t>to</a:t>
            </a:r>
            <a:r>
              <a:rPr lang="en-US" altLang="en-US" dirty="0">
                <a:solidFill>
                  <a:srgbClr val="FF0000"/>
                </a:solidFill>
              </a:rPr>
              <a:t>/TO </a:t>
            </a:r>
            <a:r>
              <a:rPr lang="en-US" altLang="en-US" dirty="0"/>
              <a:t>legal</a:t>
            </a:r>
            <a:r>
              <a:rPr lang="en-US" altLang="en-US" dirty="0">
                <a:solidFill>
                  <a:srgbClr val="FF0000"/>
                </a:solidFill>
              </a:rPr>
              <a:t>/JJ </a:t>
            </a:r>
            <a:r>
              <a:rPr lang="en-US" altLang="en-US" dirty="0"/>
              <a:t>absurdity</a:t>
            </a:r>
            <a:r>
              <a:rPr lang="en-US" altLang="en-US" dirty="0">
                <a:solidFill>
                  <a:srgbClr val="FF0000"/>
                </a:solidFill>
              </a:rPr>
              <a:t>/NN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stretched</a:t>
            </a:r>
            <a:r>
              <a:rPr lang="en-US" altLang="en-US" dirty="0">
                <a:solidFill>
                  <a:srgbClr val="FF0000"/>
                </a:solidFill>
              </a:rPr>
              <a:t>/VBD</a:t>
            </a:r>
            <a:r>
              <a:rPr lang="en-US" altLang="en-US" dirty="0"/>
              <a:t> another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/>
              <a:t>notch</a:t>
            </a:r>
            <a:r>
              <a:rPr lang="en-US" altLang="en-US" dirty="0">
                <a:solidFill>
                  <a:srgbClr val="FF0000"/>
                </a:solidFill>
              </a:rPr>
              <a:t>/NN</a:t>
            </a:r>
            <a:r>
              <a:rPr lang="en-US" altLang="en-US" dirty="0"/>
              <a:t> this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/>
              <a:t>week</a:t>
            </a:r>
            <a:r>
              <a:rPr lang="en-US" altLang="en-US" dirty="0">
                <a:solidFill>
                  <a:srgbClr val="FF0000"/>
                </a:solidFill>
              </a:rPr>
              <a:t>/NN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when</a:t>
            </a:r>
            <a:r>
              <a:rPr lang="en-US" altLang="en-US" dirty="0">
                <a:solidFill>
                  <a:srgbClr val="FF0000"/>
                </a:solidFill>
              </a:rPr>
              <a:t>/WRB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/>
              <a:t>Supreme</a:t>
            </a:r>
            <a:r>
              <a:rPr lang="en-US" altLang="en-US" dirty="0">
                <a:solidFill>
                  <a:srgbClr val="FF0000"/>
                </a:solidFill>
              </a:rPr>
              <a:t>/NNP </a:t>
            </a:r>
            <a:r>
              <a:rPr lang="en-US" altLang="en-US" dirty="0"/>
              <a:t>Court</a:t>
            </a:r>
            <a:r>
              <a:rPr lang="en-US" altLang="en-US" dirty="0">
                <a:solidFill>
                  <a:srgbClr val="FF0000"/>
                </a:solidFill>
              </a:rPr>
              <a:t>/NNP </a:t>
            </a:r>
            <a:r>
              <a:rPr lang="en-US" altLang="en-US" dirty="0"/>
              <a:t>refused</a:t>
            </a:r>
            <a:r>
              <a:rPr lang="en-US" altLang="en-US" dirty="0">
                <a:solidFill>
                  <a:srgbClr val="FF0000"/>
                </a:solidFill>
              </a:rPr>
              <a:t>/VBD </a:t>
            </a:r>
            <a:r>
              <a:rPr lang="en-US" altLang="en-US" dirty="0"/>
              <a:t>to</a:t>
            </a:r>
            <a:r>
              <a:rPr lang="en-US" altLang="en-US" dirty="0">
                <a:solidFill>
                  <a:srgbClr val="FF0000"/>
                </a:solidFill>
              </a:rPr>
              <a:t>/TO</a:t>
            </a:r>
            <a:r>
              <a:rPr lang="en-US" altLang="en-US" dirty="0"/>
              <a:t> hear</a:t>
            </a:r>
            <a:r>
              <a:rPr lang="en-US" altLang="en-US" dirty="0">
                <a:solidFill>
                  <a:srgbClr val="FF0000"/>
                </a:solidFill>
              </a:rPr>
              <a:t>/VB </a:t>
            </a:r>
            <a:r>
              <a:rPr lang="en-US" altLang="en-US" dirty="0"/>
              <a:t>an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 smtClean="0"/>
              <a:t>appeal</a:t>
            </a:r>
            <a:r>
              <a:rPr lang="en-US" altLang="en-US" dirty="0" smtClean="0">
                <a:solidFill>
                  <a:srgbClr val="FF0000"/>
                </a:solidFill>
              </a:rPr>
              <a:t>/VB </a:t>
            </a:r>
            <a:r>
              <a:rPr lang="en-US" altLang="en-US" dirty="0"/>
              <a:t>from</a:t>
            </a:r>
            <a:r>
              <a:rPr lang="en-US" altLang="en-US" dirty="0">
                <a:solidFill>
                  <a:srgbClr val="FF0000"/>
                </a:solidFill>
              </a:rPr>
              <a:t>/IN </a:t>
            </a:r>
            <a:r>
              <a:rPr lang="en-US" altLang="en-US" dirty="0"/>
              <a:t>a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/>
              <a:t>case</a:t>
            </a:r>
            <a:r>
              <a:rPr lang="en-US" altLang="en-US" dirty="0">
                <a:solidFill>
                  <a:srgbClr val="FF0000"/>
                </a:solidFill>
              </a:rPr>
              <a:t>/NN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that</a:t>
            </a:r>
            <a:r>
              <a:rPr lang="en-US" altLang="en-US" dirty="0">
                <a:solidFill>
                  <a:srgbClr val="FF0000"/>
                </a:solidFill>
              </a:rPr>
              <a:t>/WDT </a:t>
            </a:r>
            <a:r>
              <a:rPr lang="en-US" altLang="en-US" dirty="0"/>
              <a:t>says</a:t>
            </a:r>
            <a:r>
              <a:rPr lang="en-US" altLang="en-US" dirty="0">
                <a:solidFill>
                  <a:srgbClr val="FF0000"/>
                </a:solidFill>
              </a:rPr>
              <a:t>/VBZ </a:t>
            </a:r>
            <a:r>
              <a:rPr lang="en-US" altLang="en-US" dirty="0"/>
              <a:t>corporate</a:t>
            </a:r>
            <a:r>
              <a:rPr lang="en-US" altLang="en-US" dirty="0">
                <a:solidFill>
                  <a:srgbClr val="FF0000"/>
                </a:solidFill>
              </a:rPr>
              <a:t>/JJ </a:t>
            </a:r>
            <a:r>
              <a:rPr lang="en-US" altLang="en-US" dirty="0"/>
              <a:t>defendants</a:t>
            </a:r>
            <a:r>
              <a:rPr lang="en-US" altLang="en-US" dirty="0">
                <a:solidFill>
                  <a:srgbClr val="FF0000"/>
                </a:solidFill>
              </a:rPr>
              <a:t>/NNS </a:t>
            </a:r>
            <a:r>
              <a:rPr lang="en-US" altLang="en-US" dirty="0"/>
              <a:t>must</a:t>
            </a:r>
            <a:r>
              <a:rPr lang="en-US" altLang="en-US" dirty="0">
                <a:solidFill>
                  <a:srgbClr val="FF0000"/>
                </a:solidFill>
              </a:rPr>
              <a:t>/MD </a:t>
            </a:r>
            <a:r>
              <a:rPr lang="en-US" altLang="en-US" dirty="0"/>
              <a:t>pay</a:t>
            </a:r>
            <a:r>
              <a:rPr lang="en-US" altLang="en-US" dirty="0">
                <a:solidFill>
                  <a:srgbClr val="FF0000"/>
                </a:solidFill>
              </a:rPr>
              <a:t>/VB </a:t>
            </a:r>
            <a:r>
              <a:rPr lang="en-US" altLang="en-US" dirty="0"/>
              <a:t>damages</a:t>
            </a:r>
            <a:r>
              <a:rPr lang="en-US" altLang="en-US" dirty="0">
                <a:solidFill>
                  <a:srgbClr val="FF0000"/>
                </a:solidFill>
              </a:rPr>
              <a:t>/NNS </a:t>
            </a:r>
            <a:r>
              <a:rPr lang="en-US" altLang="en-US" dirty="0"/>
              <a:t>even</a:t>
            </a:r>
            <a:r>
              <a:rPr lang="en-US" altLang="en-US" dirty="0">
                <a:solidFill>
                  <a:srgbClr val="FF0000"/>
                </a:solidFill>
              </a:rPr>
              <a:t>/RB </a:t>
            </a:r>
            <a:r>
              <a:rPr lang="en-US" altLang="en-US" dirty="0"/>
              <a:t>after</a:t>
            </a:r>
            <a:r>
              <a:rPr lang="en-US" altLang="en-US" dirty="0">
                <a:solidFill>
                  <a:srgbClr val="FF0000"/>
                </a:solidFill>
              </a:rPr>
              <a:t>/IN </a:t>
            </a:r>
            <a:r>
              <a:rPr lang="en-US" altLang="en-US" dirty="0"/>
              <a:t>proving</a:t>
            </a:r>
            <a:r>
              <a:rPr lang="en-US" altLang="en-US" dirty="0">
                <a:solidFill>
                  <a:srgbClr val="FF0000"/>
                </a:solidFill>
              </a:rPr>
              <a:t>/VBG </a:t>
            </a:r>
            <a:r>
              <a:rPr lang="en-US" altLang="en-US" dirty="0"/>
              <a:t>that</a:t>
            </a:r>
            <a:r>
              <a:rPr lang="en-US" altLang="en-US" dirty="0">
                <a:solidFill>
                  <a:srgbClr val="FF0000"/>
                </a:solidFill>
              </a:rPr>
              <a:t>/IN </a:t>
            </a:r>
            <a:r>
              <a:rPr lang="en-US" altLang="en-US" dirty="0"/>
              <a:t>they</a:t>
            </a:r>
            <a:r>
              <a:rPr lang="en-US" altLang="en-US" dirty="0">
                <a:solidFill>
                  <a:srgbClr val="FF0000"/>
                </a:solidFill>
              </a:rPr>
              <a:t>/PRP </a:t>
            </a:r>
            <a:r>
              <a:rPr lang="en-US" altLang="en-US" dirty="0"/>
              <a:t>could</a:t>
            </a:r>
            <a:r>
              <a:rPr lang="en-US" altLang="en-US" dirty="0">
                <a:solidFill>
                  <a:srgbClr val="FF0000"/>
                </a:solidFill>
              </a:rPr>
              <a:t>/MD </a:t>
            </a:r>
            <a:r>
              <a:rPr lang="en-US" altLang="en-US" dirty="0"/>
              <a:t>not</a:t>
            </a:r>
            <a:r>
              <a:rPr lang="en-US" altLang="en-US" dirty="0">
                <a:solidFill>
                  <a:srgbClr val="FF0000"/>
                </a:solidFill>
              </a:rPr>
              <a:t>/RB </a:t>
            </a:r>
            <a:r>
              <a:rPr lang="en-US" altLang="en-US" dirty="0"/>
              <a:t>possibly</a:t>
            </a:r>
            <a:r>
              <a:rPr lang="en-US" altLang="en-US" dirty="0">
                <a:solidFill>
                  <a:srgbClr val="FF0000"/>
                </a:solidFill>
              </a:rPr>
              <a:t>/RB </a:t>
            </a:r>
            <a:r>
              <a:rPr lang="en-US" altLang="en-US" dirty="0"/>
              <a:t>have</a:t>
            </a:r>
            <a:r>
              <a:rPr lang="en-US" altLang="en-US" dirty="0">
                <a:solidFill>
                  <a:srgbClr val="FF0000"/>
                </a:solidFill>
              </a:rPr>
              <a:t>/VB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caused</a:t>
            </a:r>
            <a:r>
              <a:rPr lang="en-US" altLang="en-US" dirty="0">
                <a:solidFill>
                  <a:srgbClr val="FF0000"/>
                </a:solidFill>
              </a:rPr>
              <a:t>/VBN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FF0000"/>
                </a:solidFill>
              </a:rPr>
              <a:t>/DT </a:t>
            </a:r>
            <a:r>
              <a:rPr lang="en-US" altLang="en-US" dirty="0"/>
              <a:t>harm</a:t>
            </a:r>
            <a:r>
              <a:rPr lang="en-US" altLang="en-US" dirty="0">
                <a:solidFill>
                  <a:srgbClr val="FF0000"/>
                </a:solidFill>
              </a:rPr>
              <a:t>/NN 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chemeClr val="accent5"/>
                </a:solidFill>
              </a:rPr>
              <a:t>/.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4630192" y="3220616"/>
            <a:ext cx="2304256" cy="648072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9880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automatically </a:t>
            </a:r>
            <a:r>
              <a:rPr lang="en-AU" dirty="0" err="1" smtClean="0"/>
              <a:t>pos</a:t>
            </a:r>
            <a:r>
              <a:rPr lang="en-AU" dirty="0" smtClean="0"/>
              <a:t> tag?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Important for morphological analysis, e.g. lemmatisation</a:t>
            </a:r>
          </a:p>
          <a:p>
            <a:r>
              <a:rPr lang="en-AU" dirty="0" smtClean="0"/>
              <a:t>For some applications, we want to focus on certain POS</a:t>
            </a:r>
          </a:p>
          <a:p>
            <a:pPr lvl="1"/>
            <a:r>
              <a:rPr lang="en-AU" dirty="0" smtClean="0"/>
              <a:t>E.g. nouns are important for information retrieval, adjectives for sentiment analysis</a:t>
            </a:r>
          </a:p>
          <a:p>
            <a:r>
              <a:rPr lang="en-AU" dirty="0" smtClean="0"/>
              <a:t>Very useful features for certain classification tasks</a:t>
            </a:r>
          </a:p>
          <a:p>
            <a:pPr lvl="1"/>
            <a:r>
              <a:rPr lang="en-AU" dirty="0" smtClean="0"/>
              <a:t>E.g. genre classification</a:t>
            </a:r>
          </a:p>
          <a:p>
            <a:r>
              <a:rPr lang="en-AU" dirty="0" smtClean="0"/>
              <a:t>POS tags can offer word sense disambiguation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cross</a:t>
            </a:r>
            <a:r>
              <a:rPr lang="en-AU" i="1" dirty="0" smtClean="0">
                <a:solidFill>
                  <a:srgbClr val="FF0000"/>
                </a:solidFill>
              </a:rPr>
              <a:t>/NN </a:t>
            </a:r>
            <a:r>
              <a:rPr lang="en-AU" dirty="0" smtClean="0">
                <a:solidFill>
                  <a:schemeClr val="bg1"/>
                </a:solidFill>
              </a:rPr>
              <a:t>vs </a:t>
            </a:r>
            <a:r>
              <a:rPr lang="en-AU" i="1" dirty="0" smtClean="0"/>
              <a:t>cross</a:t>
            </a:r>
            <a:r>
              <a:rPr lang="en-AU" i="1" dirty="0" smtClean="0">
                <a:solidFill>
                  <a:srgbClr val="FF0000"/>
                </a:solidFill>
              </a:rPr>
              <a:t>/VB </a:t>
            </a:r>
            <a:r>
              <a:rPr lang="en-AU" dirty="0" smtClean="0">
                <a:solidFill>
                  <a:schemeClr val="bg1"/>
                </a:solidFill>
              </a:rPr>
              <a:t>vs </a:t>
            </a:r>
            <a:r>
              <a:rPr lang="en-AU" i="1" dirty="0" smtClean="0">
                <a:solidFill>
                  <a:schemeClr val="bg1"/>
                </a:solidFill>
              </a:rPr>
              <a:t>cross</a:t>
            </a:r>
            <a:r>
              <a:rPr lang="en-AU" dirty="0" smtClean="0">
                <a:solidFill>
                  <a:schemeClr val="accent5"/>
                </a:solidFill>
              </a:rPr>
              <a:t>/JJ</a:t>
            </a:r>
            <a:endParaRPr lang="en-AU" dirty="0" smtClean="0"/>
          </a:p>
          <a:p>
            <a:r>
              <a:rPr lang="en-AU" dirty="0" smtClean="0"/>
              <a:t>Can use them to create larger structures (chunk parsing)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0112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Automatic Taggers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Rule-based taggers</a:t>
            </a:r>
          </a:p>
          <a:p>
            <a:pPr lvl="1"/>
            <a:r>
              <a:rPr lang="en-AU" dirty="0" smtClean="0"/>
              <a:t>Hand-coded</a:t>
            </a:r>
          </a:p>
          <a:p>
            <a:pPr lvl="1"/>
            <a:r>
              <a:rPr lang="en-AU" dirty="0" smtClean="0"/>
              <a:t>Transformation-based (Brill)</a:t>
            </a:r>
          </a:p>
          <a:p>
            <a:r>
              <a:rPr lang="en-AU" dirty="0" smtClean="0"/>
              <a:t>Statistical taggers</a:t>
            </a:r>
          </a:p>
          <a:p>
            <a:pPr lvl="1"/>
            <a:r>
              <a:rPr lang="en-AU" dirty="0" smtClean="0"/>
              <a:t>Unigram tagger</a:t>
            </a:r>
          </a:p>
          <a:p>
            <a:pPr lvl="1"/>
            <a:r>
              <a:rPr lang="en-AU" i="1" dirty="0" smtClean="0"/>
              <a:t>N-</a:t>
            </a:r>
            <a:r>
              <a:rPr lang="en-AU" dirty="0" smtClean="0"/>
              <a:t>gram taggers</a:t>
            </a:r>
          </a:p>
          <a:p>
            <a:pPr lvl="1"/>
            <a:r>
              <a:rPr lang="en-AU" dirty="0" smtClean="0"/>
              <a:t>Hidden Markov Model (HMM) taggers</a:t>
            </a:r>
          </a:p>
          <a:p>
            <a:pPr lvl="1"/>
            <a:r>
              <a:rPr lang="en-AU" dirty="0"/>
              <a:t>Classifier-based </a:t>
            </a:r>
            <a:r>
              <a:rPr lang="en-AU" dirty="0" smtClean="0"/>
              <a:t>taggers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629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Hand-coded rules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Typically starts with a list of possible tags for each word</a:t>
            </a:r>
          </a:p>
          <a:p>
            <a:pPr lvl="1"/>
            <a:r>
              <a:rPr lang="en-AU" dirty="0" smtClean="0"/>
              <a:t>From a lexical resource, or a corpus</a:t>
            </a:r>
          </a:p>
          <a:p>
            <a:r>
              <a:rPr lang="en-AU" dirty="0" smtClean="0"/>
              <a:t>Often includes other lexical information, e.g. verb </a:t>
            </a:r>
            <a:r>
              <a:rPr lang="en-AU" i="1" dirty="0" err="1" smtClean="0"/>
              <a:t>subcategorisation</a:t>
            </a:r>
            <a:r>
              <a:rPr lang="en-AU" i="1" dirty="0" smtClean="0"/>
              <a:t> </a:t>
            </a:r>
            <a:r>
              <a:rPr lang="en-AU" dirty="0" smtClean="0"/>
              <a:t>(its arguments)</a:t>
            </a:r>
          </a:p>
          <a:p>
            <a:r>
              <a:rPr lang="en-AU" dirty="0" smtClean="0"/>
              <a:t>Apply rules to narrow down to a single tag</a:t>
            </a:r>
          </a:p>
          <a:p>
            <a:pPr lvl="1"/>
            <a:r>
              <a:rPr lang="en-AU" dirty="0" smtClean="0"/>
              <a:t>E.g. If DT comes before word, then eliminate VB</a:t>
            </a:r>
          </a:p>
          <a:p>
            <a:pPr lvl="1"/>
            <a:r>
              <a:rPr lang="en-AU" dirty="0"/>
              <a:t>Relies on some </a:t>
            </a:r>
            <a:r>
              <a:rPr lang="en-AU" dirty="0" smtClean="0"/>
              <a:t>unambiguous contexts</a:t>
            </a:r>
          </a:p>
          <a:p>
            <a:r>
              <a:rPr lang="en-AU" dirty="0" smtClean="0"/>
              <a:t>Large systems have 1000s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33019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Transformation-based tagging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Requires a tagged training corpus</a:t>
            </a:r>
          </a:p>
          <a:p>
            <a:r>
              <a:rPr lang="en-AU" dirty="0" smtClean="0"/>
              <a:t>First, apply unigram tagger to get an initial tagging</a:t>
            </a:r>
          </a:p>
          <a:p>
            <a:r>
              <a:rPr lang="en-AU" dirty="0" smtClean="0"/>
              <a:t>Then, sequentially learn rules to correct tags</a:t>
            </a:r>
          </a:p>
          <a:p>
            <a:pPr lvl="1"/>
            <a:r>
              <a:rPr lang="en-AU" dirty="0" smtClean="0"/>
              <a:t>Possible rules are generated from a small set of templates </a:t>
            </a:r>
          </a:p>
          <a:p>
            <a:pPr lvl="2"/>
            <a:r>
              <a:rPr lang="en-AU" dirty="0" err="1" smtClean="0"/>
              <a:t>Eg</a:t>
            </a:r>
            <a:r>
              <a:rPr lang="en-AU" dirty="0" smtClean="0"/>
              <a:t>. Convert X to Y if previous tag is Z</a:t>
            </a:r>
          </a:p>
          <a:p>
            <a:pPr lvl="1"/>
            <a:r>
              <a:rPr lang="en-AU" dirty="0" smtClean="0"/>
              <a:t>Test the effect of all possible rules on current tagging</a:t>
            </a:r>
          </a:p>
          <a:p>
            <a:pPr lvl="1"/>
            <a:r>
              <a:rPr lang="en-AU" dirty="0" smtClean="0"/>
              <a:t>Apply rule that most improves tagging accuracy</a:t>
            </a:r>
          </a:p>
          <a:p>
            <a:pPr lvl="2"/>
            <a:r>
              <a:rPr lang="en-AU" dirty="0" smtClean="0"/>
              <a:t>E.g. </a:t>
            </a:r>
            <a:r>
              <a:rPr lang="en-AU" b="1" dirty="0" smtClean="0"/>
              <a:t>NN VB PREV-TAG TO</a:t>
            </a:r>
          </a:p>
          <a:p>
            <a:r>
              <a:rPr lang="en-AU" dirty="0" smtClean="0"/>
              <a:t>Accurate and very fast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32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Unigram tagger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Assign most common tag to each word type</a:t>
            </a:r>
          </a:p>
          <a:p>
            <a:r>
              <a:rPr lang="en-AU" dirty="0" smtClean="0"/>
              <a:t>Requires a corpus of tagged words</a:t>
            </a:r>
          </a:p>
          <a:p>
            <a:r>
              <a:rPr lang="en-AU" dirty="0" smtClean="0"/>
              <a:t>“Model” is just a look-up table</a:t>
            </a:r>
          </a:p>
          <a:p>
            <a:r>
              <a:rPr lang="en-AU" dirty="0" smtClean="0"/>
              <a:t>But actually quite good, ~90% accuracy</a:t>
            </a:r>
          </a:p>
          <a:p>
            <a:pPr lvl="1"/>
            <a:r>
              <a:rPr lang="en-AU" dirty="0" smtClean="0"/>
              <a:t>Correctly resolves about 75% of ambiguity</a:t>
            </a:r>
          </a:p>
          <a:p>
            <a:r>
              <a:rPr lang="en-AU" dirty="0" smtClean="0"/>
              <a:t>Often considered the baseline for more complex approaches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9152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i="1" dirty="0" smtClean="0"/>
              <a:t>N</a:t>
            </a:r>
            <a:r>
              <a:rPr lang="en-AU" dirty="0" smtClean="0"/>
              <a:t>-Gram tagger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Extension of unigram</a:t>
                </a:r>
                <a:br>
                  <a:rPr lang="en-AU" dirty="0" smtClean="0"/>
                </a:br>
                <a:r>
                  <a:rPr lang="en-AU" dirty="0" smtClean="0"/>
                  <a:t>tagger</a:t>
                </a:r>
              </a:p>
              <a:p>
                <a:r>
                  <a:rPr lang="en-AU" dirty="0" smtClean="0"/>
                  <a:t>Also a look-up based </a:t>
                </a:r>
                <a:br>
                  <a:rPr lang="en-AU" dirty="0" smtClean="0"/>
                </a:br>
                <a:r>
                  <a:rPr lang="en-AU" dirty="0" smtClean="0"/>
                  <a:t>on corpus statistics</a:t>
                </a:r>
              </a:p>
              <a:p>
                <a:pPr lvl="1"/>
                <a:r>
                  <a:rPr lang="en-AU" dirty="0" smtClean="0"/>
                  <a:t>best tag for both word </a:t>
                </a:r>
                <a:br>
                  <a:rPr lang="en-AU" dirty="0" smtClean="0"/>
                </a:br>
                <a:r>
                  <a:rPr lang="en-AU" dirty="0" smtClean="0"/>
                  <a:t>and previous </a:t>
                </a:r>
                <a:r>
                  <a:rPr lang="en-AU" i="1" dirty="0" smtClean="0"/>
                  <a:t>n</a:t>
                </a:r>
                <a:r>
                  <a:rPr lang="en-AU" dirty="0" smtClean="0"/>
                  <a:t> – 1 tags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en-AU" b="0" i="0" smtClean="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/>
                              </a:rPr>
                              <m:t>e</m:t>
                            </m:r>
                            <m:r>
                              <a:rPr lang="en-AU" b="0" i="0" smtClean="0">
                                <a:latin typeface="Cambria Math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A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/>
                              </a:rPr>
                              <m:t>∈ </m:t>
                            </m:r>
                            <m:r>
                              <a:rPr lang="en-AU" b="0" i="1" smtClean="0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AU" b="0" i="1" smtClean="0">
                            <a:latin typeface="Cambria Math"/>
                          </a:rPr>
                          <m:t>𝑃</m:t>
                        </m:r>
                        <m:r>
                          <a:rPr lang="en-AU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AU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A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A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AU" b="0" i="1" smtClean="0">
                            <a:latin typeface="Cambria Math"/>
                          </a:rPr>
                          <m:t>,..)</m:t>
                        </m:r>
                      </m:e>
                    </m:func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E.g. DT </a:t>
                </a:r>
                <a:r>
                  <a:rPr lang="en-AU" i="1" dirty="0" smtClean="0"/>
                  <a:t>shot  →  </a:t>
                </a:r>
                <a:r>
                  <a:rPr lang="en-AU" dirty="0" smtClean="0"/>
                  <a:t>NN</a:t>
                </a:r>
                <a:endParaRPr lang="en-AU" i="1" dirty="0" smtClean="0"/>
              </a:p>
              <a:p>
                <a:r>
                  <a:rPr lang="en-AU" dirty="0" smtClean="0"/>
                  <a:t>Problem: </a:t>
                </a:r>
                <a:r>
                  <a:rPr lang="en-AU" dirty="0" err="1" smtClean="0"/>
                  <a:t>sparsity</a:t>
                </a:r>
                <a:endParaRPr lang="en-AU" dirty="0" smtClean="0"/>
              </a:p>
              <a:p>
                <a:pPr lvl="1"/>
                <a:r>
                  <a:rPr lang="en-AU" dirty="0" smtClean="0"/>
                  <a:t>Solution: </a:t>
                </a:r>
                <a:r>
                  <a:rPr lang="en-AU" dirty="0" err="1"/>
                  <a:t>b</a:t>
                </a:r>
                <a:r>
                  <a:rPr lang="en-AU" dirty="0" err="1" smtClean="0"/>
                  <a:t>ackoff</a:t>
                </a:r>
                <a:r>
                  <a:rPr lang="en-AU" dirty="0" smtClean="0"/>
                  <a:t> to </a:t>
                </a:r>
                <a:r>
                  <a:rPr lang="en-AU" i="1" dirty="0" smtClean="0"/>
                  <a:t>n-1</a:t>
                </a:r>
                <a:r>
                  <a:rPr lang="en-AU" dirty="0" smtClean="0"/>
                  <a:t> when no counts for </a:t>
                </a:r>
                <a:r>
                  <a:rPr lang="en-AU" i="1" dirty="0" smtClean="0"/>
                  <a:t>n</a:t>
                </a:r>
                <a:endParaRPr lang="en-AU" dirty="0" smtClean="0"/>
              </a:p>
              <a:p>
                <a:r>
                  <a:rPr lang="en-AU" dirty="0" smtClean="0"/>
                  <a:t>Also, must tag words one at a time, left to right</a:t>
                </a:r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92" y="1492424"/>
            <a:ext cx="768423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461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Hidden Markov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basic sequential (or structured) model</a:t>
            </a:r>
          </a:p>
          <a:p>
            <a:r>
              <a:rPr lang="en-AU" dirty="0" smtClean="0"/>
              <a:t>Like </a:t>
            </a:r>
            <a:r>
              <a:rPr lang="en-AU" i="1" dirty="0" smtClean="0"/>
              <a:t>n</a:t>
            </a:r>
            <a:r>
              <a:rPr lang="en-AU" dirty="0" smtClean="0"/>
              <a:t>-gram taggers, use both previous tag and lexical evidence</a:t>
            </a:r>
          </a:p>
          <a:p>
            <a:r>
              <a:rPr lang="en-AU" dirty="0" smtClean="0"/>
              <a:t>Unlike </a:t>
            </a:r>
            <a:r>
              <a:rPr lang="en-AU" i="1" dirty="0"/>
              <a:t>n</a:t>
            </a:r>
            <a:r>
              <a:rPr lang="en-AU" dirty="0"/>
              <a:t>-gram </a:t>
            </a:r>
            <a:r>
              <a:rPr lang="en-AU" dirty="0" smtClean="0"/>
              <a:t>taggers, treat previous tag(s) evidence and lexical evidence as independent from each other</a:t>
            </a:r>
          </a:p>
          <a:p>
            <a:pPr lvl="1"/>
            <a:r>
              <a:rPr lang="en-AU" dirty="0" smtClean="0"/>
              <a:t>Less </a:t>
            </a:r>
            <a:r>
              <a:rPr lang="en-AU" dirty="0" err="1" smtClean="0"/>
              <a:t>sparsity</a:t>
            </a:r>
            <a:endParaRPr lang="en-AU" dirty="0" smtClean="0"/>
          </a:p>
          <a:p>
            <a:pPr lvl="1"/>
            <a:r>
              <a:rPr lang="en-AU" dirty="0" smtClean="0"/>
              <a:t>Fast algorithms for sequential prediction, i.e. finding the best tagging of entire word sequence</a:t>
            </a:r>
          </a:p>
          <a:p>
            <a:r>
              <a:rPr lang="en-AU" dirty="0" smtClean="0"/>
              <a:t>More on this in the next lecture…</a:t>
            </a:r>
            <a:endParaRPr lang="en-AU" dirty="0"/>
          </a:p>
          <a:p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234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Parts of speech</a:t>
            </a:r>
          </a:p>
          <a:p>
            <a:r>
              <a:rPr lang="en-AU" dirty="0" err="1" smtClean="0"/>
              <a:t>Tagsets</a:t>
            </a:r>
            <a:endParaRPr lang="en-AU" dirty="0" smtClean="0"/>
          </a:p>
          <a:p>
            <a:r>
              <a:rPr lang="en-AU" dirty="0" smtClean="0"/>
              <a:t>Automatic tagging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0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Classifier-Based tagging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Use a standard discriminative classifier (e.g. logistic regression)</a:t>
            </a:r>
          </a:p>
          <a:p>
            <a:r>
              <a:rPr lang="en-AU" dirty="0" smtClean="0"/>
              <a:t>Classify tag of target word based on</a:t>
            </a:r>
          </a:p>
          <a:p>
            <a:pPr lvl="1"/>
            <a:r>
              <a:rPr lang="en-AU" dirty="0" smtClean="0"/>
              <a:t>Target word</a:t>
            </a:r>
          </a:p>
          <a:p>
            <a:pPr lvl="1"/>
            <a:r>
              <a:rPr lang="en-AU" dirty="0" smtClean="0"/>
              <a:t>Lexical context around the word</a:t>
            </a:r>
          </a:p>
          <a:p>
            <a:pPr lvl="1"/>
            <a:r>
              <a:rPr lang="en-AU" dirty="0" smtClean="0"/>
              <a:t>Already classified tags in sentence</a:t>
            </a:r>
          </a:p>
          <a:p>
            <a:r>
              <a:rPr lang="en-AU" dirty="0" smtClean="0"/>
              <a:t>Almost as good as best sequential models</a:t>
            </a:r>
          </a:p>
          <a:p>
            <a:pPr lvl="1"/>
            <a:r>
              <a:rPr lang="en-AU" dirty="0" smtClean="0"/>
              <a:t>And generally much faster</a:t>
            </a:r>
          </a:p>
          <a:p>
            <a:r>
              <a:rPr lang="en-AU" dirty="0" smtClean="0"/>
              <a:t>MEMMs and CRFs combine sequential and classifier-based tagging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855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Unknown words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Huge problem in morphologically rich languages (e.g. Turkish)</a:t>
            </a:r>
          </a:p>
          <a:p>
            <a:r>
              <a:rPr lang="en-AU" dirty="0" smtClean="0"/>
              <a:t>Can use </a:t>
            </a:r>
            <a:r>
              <a:rPr lang="en-AU" i="1" dirty="0" smtClean="0"/>
              <a:t>hapax </a:t>
            </a:r>
            <a:r>
              <a:rPr lang="en-AU" i="1" dirty="0" err="1" smtClean="0"/>
              <a:t>legomena</a:t>
            </a:r>
            <a:r>
              <a:rPr lang="en-AU" i="1" dirty="0" smtClean="0"/>
              <a:t> </a:t>
            </a:r>
            <a:r>
              <a:rPr lang="en-AU" dirty="0" smtClean="0"/>
              <a:t>(things we’ve seen only once) to best guess for things we’ve never seen before</a:t>
            </a:r>
          </a:p>
          <a:p>
            <a:r>
              <a:rPr lang="en-AU" dirty="0" smtClean="0"/>
              <a:t>Can use morphology (look for common affixes)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561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</a:t>
            </a:r>
            <a:r>
              <a:rPr lang="en-AU" dirty="0" smtClean="0"/>
              <a:t>art of speech is a fundamental intersection between linguistics and automatic text analysis</a:t>
            </a:r>
          </a:p>
          <a:p>
            <a:pPr lvl="1"/>
            <a:r>
              <a:rPr lang="en-AU" dirty="0" smtClean="0"/>
              <a:t>It’s worth learning the basics</a:t>
            </a:r>
          </a:p>
          <a:p>
            <a:r>
              <a:rPr lang="en-AU" dirty="0" smtClean="0"/>
              <a:t>POS tagging is fundamental task in NLP, provides useful information for many other applications</a:t>
            </a:r>
          </a:p>
          <a:p>
            <a:r>
              <a:rPr lang="en-AU" dirty="0" smtClean="0"/>
              <a:t>Methods applied to it are very typical of language tasks in general, e.g. probabilistic, sequential machine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15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Additional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 Ch. 5.1-5.4, 5.6-5.8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 classes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Nouns</a:t>
            </a:r>
          </a:p>
          <a:p>
            <a:pPr lvl="1"/>
            <a:r>
              <a:rPr lang="en-AU" dirty="0" smtClean="0"/>
              <a:t>Proper (</a:t>
            </a:r>
            <a:r>
              <a:rPr lang="en-AU" i="1" dirty="0" smtClean="0"/>
              <a:t>Australia</a:t>
            </a:r>
            <a:r>
              <a:rPr lang="en-AU" dirty="0" smtClean="0"/>
              <a:t>) versus common (</a:t>
            </a:r>
            <a:r>
              <a:rPr lang="en-AU" i="1" dirty="0" smtClean="0"/>
              <a:t>wombat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Mass (</a:t>
            </a:r>
            <a:r>
              <a:rPr lang="en-AU" i="1" dirty="0" smtClean="0"/>
              <a:t>rice</a:t>
            </a:r>
            <a:r>
              <a:rPr lang="en-AU" dirty="0" smtClean="0"/>
              <a:t>) versus count (</a:t>
            </a:r>
            <a:r>
              <a:rPr lang="en-AU" i="1" dirty="0" smtClean="0"/>
              <a:t>bowls</a:t>
            </a:r>
            <a:r>
              <a:rPr lang="en-AU" dirty="0" smtClean="0"/>
              <a:t>)</a:t>
            </a:r>
          </a:p>
          <a:p>
            <a:r>
              <a:rPr lang="en-AU" dirty="0" smtClean="0"/>
              <a:t>Verbs</a:t>
            </a:r>
          </a:p>
          <a:p>
            <a:pPr lvl="1"/>
            <a:r>
              <a:rPr lang="en-AU" dirty="0" smtClean="0"/>
              <a:t>Rich inflection (</a:t>
            </a:r>
            <a:r>
              <a:rPr lang="en-AU" i="1" dirty="0" smtClean="0"/>
              <a:t>go/goes/going/gone/went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Auxiliary verbs (</a:t>
            </a:r>
            <a:r>
              <a:rPr lang="en-AU" i="1" dirty="0" smtClean="0"/>
              <a:t>be</a:t>
            </a:r>
            <a:r>
              <a:rPr lang="en-AU" dirty="0" smtClean="0"/>
              <a:t>, </a:t>
            </a:r>
            <a:r>
              <a:rPr lang="en-AU" i="1" dirty="0" smtClean="0"/>
              <a:t>have, </a:t>
            </a:r>
            <a:r>
              <a:rPr lang="en-AU" dirty="0" smtClean="0"/>
              <a:t>and </a:t>
            </a:r>
            <a:r>
              <a:rPr lang="en-AU" i="1" dirty="0" smtClean="0"/>
              <a:t>do </a:t>
            </a:r>
            <a:r>
              <a:rPr lang="en-AU" dirty="0" smtClean="0"/>
              <a:t>in English)</a:t>
            </a:r>
          </a:p>
          <a:p>
            <a:pPr lvl="1"/>
            <a:r>
              <a:rPr lang="en-AU" dirty="0" smtClean="0"/>
              <a:t>Transitivity (</a:t>
            </a:r>
            <a:r>
              <a:rPr lang="en-AU" i="1" dirty="0" smtClean="0"/>
              <a:t>wait </a:t>
            </a:r>
            <a:r>
              <a:rPr lang="en-AU" dirty="0" smtClean="0"/>
              <a:t>versus </a:t>
            </a:r>
            <a:r>
              <a:rPr lang="en-AU" i="1" dirty="0" smtClean="0"/>
              <a:t>hit</a:t>
            </a:r>
            <a:r>
              <a:rPr lang="en-AU" dirty="0" smtClean="0"/>
              <a:t> versus </a:t>
            </a:r>
            <a:r>
              <a:rPr lang="en-AU" i="1" dirty="0" smtClean="0"/>
              <a:t>give</a:t>
            </a:r>
            <a:r>
              <a:rPr lang="en-AU" dirty="0" smtClean="0"/>
              <a:t>)  </a:t>
            </a:r>
          </a:p>
          <a:p>
            <a:pPr lvl="1"/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388461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 classes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Adjectives</a:t>
            </a:r>
          </a:p>
          <a:p>
            <a:pPr lvl="1"/>
            <a:r>
              <a:rPr lang="en-AU" dirty="0" smtClean="0"/>
              <a:t>Gradable (</a:t>
            </a:r>
            <a:r>
              <a:rPr lang="en-AU" i="1" dirty="0" smtClean="0"/>
              <a:t>happy</a:t>
            </a:r>
            <a:r>
              <a:rPr lang="en-AU" dirty="0" smtClean="0"/>
              <a:t>) versus non-gradable (</a:t>
            </a:r>
            <a:r>
              <a:rPr lang="en-AU" i="1" dirty="0" smtClean="0"/>
              <a:t>computational</a:t>
            </a:r>
            <a:r>
              <a:rPr lang="en-AU" dirty="0" smtClean="0"/>
              <a:t>) </a:t>
            </a:r>
            <a:endParaRPr lang="en-AU" dirty="0"/>
          </a:p>
          <a:p>
            <a:r>
              <a:rPr lang="en-AU" dirty="0" smtClean="0"/>
              <a:t>Adverbs</a:t>
            </a:r>
          </a:p>
          <a:p>
            <a:pPr lvl="1"/>
            <a:r>
              <a:rPr lang="en-AU" dirty="0"/>
              <a:t>Manner (</a:t>
            </a:r>
            <a:r>
              <a:rPr lang="en-AU" i="1" dirty="0"/>
              <a:t>slowly</a:t>
            </a:r>
            <a:r>
              <a:rPr lang="en-AU" dirty="0"/>
              <a:t>)</a:t>
            </a:r>
          </a:p>
          <a:p>
            <a:pPr lvl="1"/>
            <a:r>
              <a:rPr lang="en-AU" dirty="0" smtClean="0"/>
              <a:t>Locative (</a:t>
            </a:r>
            <a:r>
              <a:rPr lang="en-AU" i="1" dirty="0" smtClean="0"/>
              <a:t>here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Degree (</a:t>
            </a:r>
            <a:r>
              <a:rPr lang="en-AU" i="1" dirty="0" smtClean="0"/>
              <a:t>really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Temporal (</a:t>
            </a:r>
            <a:r>
              <a:rPr lang="en-AU" i="1" dirty="0" smtClean="0"/>
              <a:t>yesterday</a:t>
            </a:r>
            <a:r>
              <a:rPr lang="en-AU" dirty="0" smtClean="0"/>
              <a:t>)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633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Closed classes (for English)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Prepositions (</a:t>
            </a:r>
            <a:r>
              <a:rPr lang="en-AU" i="1" dirty="0" smtClean="0"/>
              <a:t>in</a:t>
            </a:r>
            <a:r>
              <a:rPr lang="en-AU" dirty="0" smtClean="0"/>
              <a:t>,</a:t>
            </a:r>
            <a:r>
              <a:rPr lang="en-AU" i="1" dirty="0"/>
              <a:t> </a:t>
            </a:r>
            <a:r>
              <a:rPr lang="en-AU" i="1" dirty="0" smtClean="0"/>
              <a:t>on</a:t>
            </a:r>
            <a:r>
              <a:rPr lang="en-AU" dirty="0" smtClean="0"/>
              <a:t>, </a:t>
            </a:r>
            <a:r>
              <a:rPr lang="en-AU" i="1" dirty="0" smtClean="0"/>
              <a:t>with</a:t>
            </a:r>
            <a:r>
              <a:rPr lang="en-AU" dirty="0" smtClean="0"/>
              <a:t>, </a:t>
            </a:r>
            <a:r>
              <a:rPr lang="en-AU" i="1" dirty="0" smtClean="0"/>
              <a:t>for</a:t>
            </a:r>
            <a:r>
              <a:rPr lang="en-AU" dirty="0" smtClean="0"/>
              <a:t>, </a:t>
            </a:r>
            <a:r>
              <a:rPr lang="en-AU" i="1" dirty="0" smtClean="0"/>
              <a:t>of</a:t>
            </a:r>
            <a:r>
              <a:rPr lang="en-AU" dirty="0" smtClean="0"/>
              <a:t>, </a:t>
            </a:r>
            <a:r>
              <a:rPr lang="en-AU" i="1" dirty="0" smtClean="0"/>
              <a:t>over</a:t>
            </a:r>
            <a:r>
              <a:rPr lang="en-AU" dirty="0" smtClean="0"/>
              <a:t>,…)</a:t>
            </a:r>
          </a:p>
          <a:p>
            <a:pPr lvl="1"/>
            <a:r>
              <a:rPr lang="en-AU" dirty="0" smtClean="0"/>
              <a:t>Regular (transitive; e.g. </a:t>
            </a:r>
            <a:r>
              <a:rPr lang="en-AU" i="1" dirty="0" smtClean="0"/>
              <a:t>on the table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Particles (intransitive; e.g. </a:t>
            </a:r>
            <a:r>
              <a:rPr lang="en-AU" i="1" dirty="0" smtClean="0"/>
              <a:t>turn it on</a:t>
            </a:r>
            <a:r>
              <a:rPr lang="en-AU" dirty="0" smtClean="0"/>
              <a:t>)</a:t>
            </a:r>
          </a:p>
          <a:p>
            <a:r>
              <a:rPr lang="en-AU" dirty="0" smtClean="0"/>
              <a:t>Determiners </a:t>
            </a:r>
          </a:p>
          <a:p>
            <a:pPr lvl="1"/>
            <a:r>
              <a:rPr lang="en-AU" dirty="0" smtClean="0"/>
              <a:t>Articles (</a:t>
            </a:r>
            <a:r>
              <a:rPr lang="en-AU" i="1" dirty="0" smtClean="0"/>
              <a:t>a</a:t>
            </a:r>
            <a:r>
              <a:rPr lang="en-AU" dirty="0" smtClean="0"/>
              <a:t>, </a:t>
            </a:r>
            <a:r>
              <a:rPr lang="en-AU" i="1" dirty="0" smtClean="0"/>
              <a:t>an</a:t>
            </a:r>
            <a:r>
              <a:rPr lang="en-AU" dirty="0" smtClean="0"/>
              <a:t>,</a:t>
            </a:r>
            <a:r>
              <a:rPr lang="en-AU" i="1" dirty="0" smtClean="0"/>
              <a:t> the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Demonstratives (</a:t>
            </a:r>
            <a:r>
              <a:rPr lang="en-AU" i="1" dirty="0" smtClean="0"/>
              <a:t>this</a:t>
            </a:r>
            <a:r>
              <a:rPr lang="en-AU" dirty="0" smtClean="0"/>
              <a:t>, </a:t>
            </a:r>
            <a:r>
              <a:rPr lang="en-AU" i="1" dirty="0" smtClean="0"/>
              <a:t>that</a:t>
            </a:r>
            <a:r>
              <a:rPr lang="en-AU" dirty="0" smtClean="0"/>
              <a:t>, </a:t>
            </a:r>
            <a:r>
              <a:rPr lang="en-AU" i="1" dirty="0" smtClean="0"/>
              <a:t>these</a:t>
            </a:r>
            <a:r>
              <a:rPr lang="en-AU" dirty="0" smtClean="0"/>
              <a:t>, </a:t>
            </a:r>
            <a:r>
              <a:rPr lang="en-AU" i="1" dirty="0" smtClean="0"/>
              <a:t>those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Quantifiers (</a:t>
            </a:r>
            <a:r>
              <a:rPr lang="en-AU" i="1" dirty="0" smtClean="0"/>
              <a:t>each</a:t>
            </a:r>
            <a:r>
              <a:rPr lang="en-AU" dirty="0" smtClean="0"/>
              <a:t>, </a:t>
            </a:r>
            <a:r>
              <a:rPr lang="en-AU" i="1" dirty="0" smtClean="0"/>
              <a:t>every, some, two,…</a:t>
            </a:r>
            <a:r>
              <a:rPr lang="en-AU" dirty="0" smtClean="0"/>
              <a:t>) </a:t>
            </a:r>
          </a:p>
          <a:p>
            <a:r>
              <a:rPr lang="en-AU" dirty="0"/>
              <a:t>Pronouns</a:t>
            </a:r>
          </a:p>
          <a:p>
            <a:pPr lvl="1"/>
            <a:r>
              <a:rPr lang="en-AU" dirty="0"/>
              <a:t>Personal (</a:t>
            </a:r>
            <a:r>
              <a:rPr lang="en-AU" i="1" dirty="0"/>
              <a:t>I</a:t>
            </a:r>
            <a:r>
              <a:rPr lang="en-AU" dirty="0"/>
              <a:t>, </a:t>
            </a:r>
            <a:r>
              <a:rPr lang="en-AU" i="1" dirty="0" smtClean="0"/>
              <a:t>me</a:t>
            </a:r>
            <a:r>
              <a:rPr lang="en-AU" dirty="0" smtClean="0"/>
              <a:t>, </a:t>
            </a:r>
            <a:r>
              <a:rPr lang="en-AU" i="1" dirty="0" smtClean="0"/>
              <a:t>she,…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/>
              <a:t>Possessive </a:t>
            </a:r>
            <a:r>
              <a:rPr lang="en-AU" dirty="0" smtClean="0"/>
              <a:t>(</a:t>
            </a:r>
            <a:r>
              <a:rPr lang="en-AU" i="1" dirty="0" smtClean="0"/>
              <a:t>my</a:t>
            </a:r>
            <a:r>
              <a:rPr lang="en-AU" dirty="0" smtClean="0"/>
              <a:t>, </a:t>
            </a:r>
            <a:r>
              <a:rPr lang="en-AU" i="1" dirty="0" smtClean="0"/>
              <a:t>our</a:t>
            </a:r>
            <a:r>
              <a:rPr lang="en-AU" i="1" dirty="0"/>
              <a:t>,…</a:t>
            </a:r>
            <a:r>
              <a:rPr lang="en-AU" dirty="0"/>
              <a:t>)</a:t>
            </a:r>
          </a:p>
          <a:p>
            <a:pPr lvl="1"/>
            <a:r>
              <a:rPr lang="en-AU" dirty="0" smtClean="0"/>
              <a:t>Interrogative or </a:t>
            </a:r>
            <a:r>
              <a:rPr lang="en-AU" i="1" dirty="0" err="1" smtClean="0"/>
              <a:t>Wh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i="1" dirty="0"/>
              <a:t>who</a:t>
            </a:r>
            <a:r>
              <a:rPr lang="en-AU" dirty="0"/>
              <a:t>, </a:t>
            </a:r>
            <a:r>
              <a:rPr lang="en-AU" i="1" dirty="0"/>
              <a:t>what</a:t>
            </a:r>
            <a:r>
              <a:rPr lang="en-AU" dirty="0"/>
              <a:t>, </a:t>
            </a:r>
            <a:r>
              <a:rPr lang="en-AU" dirty="0" smtClean="0"/>
              <a:t>…)</a:t>
            </a:r>
          </a:p>
          <a:p>
            <a:pPr marL="444500" lvl="1" indent="0">
              <a:buNone/>
            </a:pPr>
            <a:endParaRPr lang="en-AU" i="1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24073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Closed classes (for English)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Conjunctions</a:t>
            </a:r>
          </a:p>
          <a:p>
            <a:pPr lvl="1"/>
            <a:r>
              <a:rPr lang="en-AU" dirty="0" smtClean="0"/>
              <a:t>Coordinating (</a:t>
            </a:r>
            <a:r>
              <a:rPr lang="en-AU" i="1" dirty="0" smtClean="0"/>
              <a:t>and</a:t>
            </a:r>
            <a:r>
              <a:rPr lang="en-AU" dirty="0" smtClean="0"/>
              <a:t>, </a:t>
            </a:r>
            <a:r>
              <a:rPr lang="en-AU" i="1" dirty="0" smtClean="0"/>
              <a:t>or</a:t>
            </a:r>
            <a:r>
              <a:rPr lang="en-AU" dirty="0" smtClean="0"/>
              <a:t>, </a:t>
            </a:r>
            <a:r>
              <a:rPr lang="en-AU" i="1" dirty="0" smtClean="0"/>
              <a:t>but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Subordinating (</a:t>
            </a:r>
            <a:r>
              <a:rPr lang="en-AU" i="1" dirty="0" smtClean="0"/>
              <a:t>if</a:t>
            </a:r>
            <a:r>
              <a:rPr lang="en-AU" dirty="0" smtClean="0"/>
              <a:t>, </a:t>
            </a:r>
            <a:r>
              <a:rPr lang="en-AU" i="1" dirty="0" smtClean="0"/>
              <a:t>although, that, …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 smtClean="0"/>
              <a:t>Modals </a:t>
            </a:r>
          </a:p>
          <a:p>
            <a:pPr lvl="1"/>
            <a:r>
              <a:rPr lang="en-AU" dirty="0" smtClean="0"/>
              <a:t>Ability (</a:t>
            </a:r>
            <a:r>
              <a:rPr lang="en-AU" i="1" dirty="0" smtClean="0"/>
              <a:t>can, could)</a:t>
            </a:r>
          </a:p>
          <a:p>
            <a:pPr lvl="1"/>
            <a:r>
              <a:rPr lang="en-AU" dirty="0" smtClean="0"/>
              <a:t>Permission (</a:t>
            </a:r>
            <a:r>
              <a:rPr lang="en-AU" i="1" dirty="0" smtClean="0"/>
              <a:t>can, may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Possibility (</a:t>
            </a:r>
            <a:r>
              <a:rPr lang="en-AU" i="1" dirty="0" smtClean="0"/>
              <a:t>may, might, could, will</a:t>
            </a:r>
            <a:r>
              <a:rPr lang="en-AU" dirty="0" smtClean="0"/>
              <a:t>)</a:t>
            </a:r>
            <a:endParaRPr lang="en-AU" i="1" dirty="0" smtClean="0"/>
          </a:p>
          <a:p>
            <a:pPr lvl="1"/>
            <a:r>
              <a:rPr lang="en-AU" dirty="0" smtClean="0"/>
              <a:t>Necessity </a:t>
            </a:r>
            <a:r>
              <a:rPr lang="en-AU" i="1" dirty="0" smtClean="0"/>
              <a:t>(must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And some more…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172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Ambiguity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word types belong to multiple classes</a:t>
            </a:r>
          </a:p>
          <a:p>
            <a:r>
              <a:rPr lang="en-AU" dirty="0" smtClean="0"/>
              <a:t>Compare:</a:t>
            </a:r>
          </a:p>
          <a:p>
            <a:pPr lvl="1"/>
            <a:r>
              <a:rPr lang="en-AU" i="1" dirty="0" smtClean="0"/>
              <a:t>Time flies like an arrow</a:t>
            </a:r>
            <a:endParaRPr lang="en-AU" dirty="0" smtClean="0"/>
          </a:p>
          <a:p>
            <a:pPr lvl="1"/>
            <a:r>
              <a:rPr lang="en-AU" i="1" dirty="0" smtClean="0"/>
              <a:t>Fruit flies like a banana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45063"/>
              </p:ext>
            </p:extLst>
          </p:nvPr>
        </p:nvGraphicFramePr>
        <p:xfrm>
          <a:off x="1893888" y="5524872"/>
          <a:ext cx="900100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1800200"/>
                <a:gridCol w="2081228"/>
                <a:gridCol w="1868956"/>
                <a:gridCol w="145041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Time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flies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like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an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arrow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noun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verb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preposition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determiner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noun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98839"/>
              </p:ext>
            </p:extLst>
          </p:nvPr>
        </p:nvGraphicFramePr>
        <p:xfrm>
          <a:off x="1965896" y="7325072"/>
          <a:ext cx="900100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1800200"/>
                <a:gridCol w="2081228"/>
                <a:gridCol w="1868956"/>
                <a:gridCol w="145041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Fruit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flies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like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a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banana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noun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noun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verb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determiner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noun</a:t>
                      </a:r>
                      <a:endParaRPr lang="en-AU" b="0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66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pos</a:t>
            </a:r>
            <a:r>
              <a:rPr lang="en-AU" dirty="0" smtClean="0"/>
              <a:t> ambiguity Headlines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British </a:t>
            </a:r>
            <a:r>
              <a:rPr lang="en-AU" dirty="0"/>
              <a:t>Left Waffles on Falkland </a:t>
            </a:r>
            <a:r>
              <a:rPr lang="en-AU" dirty="0" smtClean="0"/>
              <a:t>Islands</a:t>
            </a:r>
          </a:p>
          <a:p>
            <a:r>
              <a:rPr lang="en-AU" dirty="0"/>
              <a:t>Juvenile Court to Try Shooting Defendant </a:t>
            </a:r>
            <a:endParaRPr lang="en-AU" dirty="0" smtClean="0"/>
          </a:p>
          <a:p>
            <a:r>
              <a:rPr lang="en-AU" dirty="0" smtClean="0"/>
              <a:t>Teachers </a:t>
            </a:r>
            <a:r>
              <a:rPr lang="en-AU" dirty="0"/>
              <a:t>Strike Idle Kids </a:t>
            </a:r>
            <a:endParaRPr lang="en-AU" dirty="0" smtClean="0"/>
          </a:p>
          <a:p>
            <a:r>
              <a:rPr lang="en-AU" dirty="0" smtClean="0"/>
              <a:t>Ban </a:t>
            </a:r>
            <a:r>
              <a:rPr lang="en-AU" dirty="0"/>
              <a:t>On Soliciting Dead in Trotwood </a:t>
            </a:r>
            <a:endParaRPr lang="en-AU" dirty="0" smtClean="0"/>
          </a:p>
          <a:p>
            <a:r>
              <a:rPr lang="en-AU" dirty="0" smtClean="0"/>
              <a:t>Eye </a:t>
            </a:r>
            <a:r>
              <a:rPr lang="en-AU" dirty="0"/>
              <a:t>Drops Off Shelf </a:t>
            </a:r>
          </a:p>
        </p:txBody>
      </p:sp>
    </p:spTree>
    <p:extLst>
      <p:ext uri="{BB962C8B-B14F-4D97-AF65-F5344CB8AC3E}">
        <p14:creationId xmlns:p14="http://schemas.microsoft.com/office/powerpoint/2010/main" val="91723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Tagsets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compact representation of POS information</a:t>
            </a:r>
          </a:p>
          <a:p>
            <a:pPr lvl="1"/>
            <a:r>
              <a:rPr lang="en-AU" dirty="0" smtClean="0"/>
              <a:t>Usually ≤ 4 capitalized characters</a:t>
            </a:r>
          </a:p>
          <a:p>
            <a:pPr lvl="1"/>
            <a:r>
              <a:rPr lang="en-AU" dirty="0" smtClean="0"/>
              <a:t>Often includes inflectional distinctions</a:t>
            </a:r>
          </a:p>
          <a:p>
            <a:r>
              <a:rPr lang="en-AU" dirty="0" smtClean="0"/>
              <a:t>Major English </a:t>
            </a:r>
            <a:r>
              <a:rPr lang="en-AU" dirty="0" err="1" smtClean="0"/>
              <a:t>tagsets</a:t>
            </a:r>
            <a:endParaRPr lang="en-AU" dirty="0" smtClean="0"/>
          </a:p>
          <a:p>
            <a:pPr lvl="1"/>
            <a:r>
              <a:rPr lang="en-AU" dirty="0" smtClean="0"/>
              <a:t>Brown (87 tags)</a:t>
            </a:r>
          </a:p>
          <a:p>
            <a:pPr lvl="1"/>
            <a:r>
              <a:rPr lang="en-AU" dirty="0" smtClean="0"/>
              <a:t>Penn Treebank (45 tags)</a:t>
            </a:r>
          </a:p>
          <a:p>
            <a:pPr lvl="1"/>
            <a:r>
              <a:rPr lang="en-AU" dirty="0" smtClean="0"/>
              <a:t>CLAWS/BNC (61 tags)</a:t>
            </a:r>
          </a:p>
          <a:p>
            <a:pPr lvl="1"/>
            <a:r>
              <a:rPr lang="en-AU" dirty="0" smtClean="0"/>
              <a:t>Universal (12 tags)</a:t>
            </a:r>
          </a:p>
          <a:p>
            <a:r>
              <a:rPr lang="en-AU" dirty="0" smtClean="0"/>
              <a:t>At least one </a:t>
            </a:r>
            <a:r>
              <a:rPr lang="en-AU" dirty="0" err="1" smtClean="0"/>
              <a:t>tagset</a:t>
            </a:r>
            <a:r>
              <a:rPr lang="en-AU" dirty="0" smtClean="0"/>
              <a:t> for all major languages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50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989</Words>
  <Application>Microsoft Office PowerPoint</Application>
  <PresentationFormat>Custom</PresentationFormat>
  <Paragraphs>188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New_Template7</vt:lpstr>
      <vt:lpstr>Part of speech tagging</vt:lpstr>
      <vt:lpstr>Outline</vt:lpstr>
      <vt:lpstr>Open classes</vt:lpstr>
      <vt:lpstr>Open classes</vt:lpstr>
      <vt:lpstr>Closed classes (for English)</vt:lpstr>
      <vt:lpstr>Closed classes (for English)</vt:lpstr>
      <vt:lpstr>Ambiguity</vt:lpstr>
      <vt:lpstr>pos ambiguity Headlines</vt:lpstr>
      <vt:lpstr>Tagsets</vt:lpstr>
      <vt:lpstr>Major Penn Treebank tags</vt:lpstr>
      <vt:lpstr>Penn treebank derived tags</vt:lpstr>
      <vt:lpstr>Tagged text Example</vt:lpstr>
      <vt:lpstr>Why automatically pos tag?</vt:lpstr>
      <vt:lpstr>Automatic Taggers</vt:lpstr>
      <vt:lpstr>Hand-coded rules</vt:lpstr>
      <vt:lpstr>Transformation-based tagging</vt:lpstr>
      <vt:lpstr>Unigram tagger</vt:lpstr>
      <vt:lpstr>N-Gram tagger</vt:lpstr>
      <vt:lpstr>Hidden Markov models</vt:lpstr>
      <vt:lpstr>Classifier-Based tagging</vt:lpstr>
      <vt:lpstr>Unknown words</vt:lpstr>
      <vt:lpstr>A final word</vt:lpstr>
      <vt:lpstr>Additional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 tagging</dc:title>
  <dc:creator>Julian Arthur Brooke</dc:creator>
  <cp:lastModifiedBy>Julian Arthur Brooke</cp:lastModifiedBy>
  <cp:revision>679</cp:revision>
  <dcterms:modified xsi:type="dcterms:W3CDTF">2017-03-06T22:51:51Z</dcterms:modified>
</cp:coreProperties>
</file>