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9" r:id="rId4"/>
    <p:sldId id="280" r:id="rId5"/>
    <p:sldId id="281" r:id="rId6"/>
    <p:sldId id="282" r:id="rId7"/>
    <p:sldId id="283" r:id="rId8"/>
    <p:sldId id="284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5" r:id="rId19"/>
    <p:sldId id="286" r:id="rId20"/>
    <p:sldId id="287" r:id="rId21"/>
    <p:sldId id="288" r:id="rId22"/>
    <p:sldId id="289" r:id="rId23"/>
    <p:sldId id="277" r:id="rId24"/>
    <p:sldId id="278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 varScale="1">
        <p:scale>
          <a:sx n="48" d="100"/>
          <a:sy n="48" d="100"/>
        </p:scale>
        <p:origin x="-528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smtClean="0"/>
              <a:t>Context-free </a:t>
            </a:r>
            <a:r>
              <a:rPr lang="en-AU" sz="7200" dirty="0" smtClean="0"/>
              <a:t>Grammars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</a:t>
            </a:r>
            <a:r>
              <a:rPr lang="en-AU" smtClean="0"/>
              <a:t>LECTURE 5 </a:t>
            </a:r>
            <a:endParaRPr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484312"/>
            <a:ext cx="5701605" cy="34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CYK parsing algorithm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Convert grammar to Chomsky Normal Form (CNF)</a:t>
            </a:r>
          </a:p>
          <a:p>
            <a:r>
              <a:rPr lang="en-AU" dirty="0" smtClean="0"/>
              <a:t>Fill in a parse table</a:t>
            </a:r>
          </a:p>
          <a:p>
            <a:r>
              <a:rPr lang="en-AU" dirty="0" smtClean="0"/>
              <a:t>Use table to derive parse</a:t>
            </a:r>
          </a:p>
          <a:p>
            <a:r>
              <a:rPr lang="en-AU" dirty="0" smtClean="0"/>
              <a:t>Covert result back to original grammar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670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Convert to CNF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Change grammar so all rules of form A </a:t>
            </a:r>
            <a:r>
              <a:rPr lang="en-AU" dirty="0"/>
              <a:t>→ </a:t>
            </a:r>
            <a:r>
              <a:rPr lang="en-AU" dirty="0" smtClean="0"/>
              <a:t>BC or A → </a:t>
            </a:r>
            <a:r>
              <a:rPr lang="en-AU" i="1" dirty="0" smtClean="0"/>
              <a:t>a</a:t>
            </a:r>
            <a:endParaRPr lang="en-AU" dirty="0" smtClean="0"/>
          </a:p>
          <a:p>
            <a:r>
              <a:rPr lang="en-AU" dirty="0" smtClean="0"/>
              <a:t>Step 1: Convert A </a:t>
            </a:r>
            <a:r>
              <a:rPr lang="en-AU" dirty="0"/>
              <a:t>→ </a:t>
            </a:r>
            <a:r>
              <a:rPr lang="en-AU" dirty="0" err="1" smtClean="0"/>
              <a:t>B</a:t>
            </a:r>
            <a:r>
              <a:rPr lang="en-AU" i="1" dirty="0" err="1" smtClean="0"/>
              <a:t>c</a:t>
            </a:r>
            <a:r>
              <a:rPr lang="en-AU" i="1" dirty="0" smtClean="0"/>
              <a:t> </a:t>
            </a:r>
            <a:r>
              <a:rPr lang="en-AU" dirty="0" smtClean="0"/>
              <a:t> </a:t>
            </a:r>
            <a:r>
              <a:rPr lang="en-AU" dirty="0"/>
              <a:t>A → </a:t>
            </a:r>
            <a:r>
              <a:rPr lang="en-AU" dirty="0" smtClean="0"/>
              <a:t>BC, C </a:t>
            </a:r>
            <a:r>
              <a:rPr lang="en-AU" dirty="0"/>
              <a:t>→ </a:t>
            </a:r>
            <a:r>
              <a:rPr lang="en-AU" i="1" dirty="0" smtClean="0"/>
              <a:t>c</a:t>
            </a:r>
          </a:p>
          <a:p>
            <a:pPr lvl="1"/>
            <a:r>
              <a:rPr lang="en-AU" dirty="0" smtClean="0"/>
              <a:t>Not usually necessary in POS-based grammars</a:t>
            </a:r>
            <a:endParaRPr lang="en-AU" dirty="0"/>
          </a:p>
          <a:p>
            <a:r>
              <a:rPr lang="en-AU" dirty="0" smtClean="0"/>
              <a:t>Step 2: Convert A</a:t>
            </a:r>
            <a:r>
              <a:rPr lang="en-AU" dirty="0"/>
              <a:t> → </a:t>
            </a:r>
            <a:r>
              <a:rPr lang="en-AU" dirty="0" smtClean="0"/>
              <a:t>BCD to A</a:t>
            </a:r>
            <a:r>
              <a:rPr lang="en-AU" dirty="0"/>
              <a:t> </a:t>
            </a:r>
            <a:r>
              <a:rPr lang="en-AU" dirty="0" smtClean="0"/>
              <a:t>→ BX, X </a:t>
            </a:r>
            <a:r>
              <a:rPr lang="en-AU" dirty="0"/>
              <a:t>→ </a:t>
            </a:r>
            <a:r>
              <a:rPr lang="en-AU" dirty="0" smtClean="0"/>
              <a:t>C</a:t>
            </a:r>
            <a:r>
              <a:rPr lang="en-AU" dirty="0"/>
              <a:t>D</a:t>
            </a:r>
            <a:endParaRPr lang="en-AU" dirty="0" smtClean="0"/>
          </a:p>
          <a:p>
            <a:pPr lvl="1"/>
            <a:r>
              <a:rPr lang="en-AU" dirty="0" smtClean="0"/>
              <a:t>Usually necessary, but not for our toy grammar</a:t>
            </a:r>
          </a:p>
        </p:txBody>
      </p:sp>
    </p:spTree>
    <p:extLst>
      <p:ext uri="{BB962C8B-B14F-4D97-AF65-F5344CB8AC3E}">
        <p14:creationId xmlns:p14="http://schemas.microsoft.com/office/powerpoint/2010/main" val="1643168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Parse table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28624"/>
              </p:ext>
            </p:extLst>
          </p:nvPr>
        </p:nvGraphicFramePr>
        <p:xfrm>
          <a:off x="1893888" y="2283544"/>
          <a:ext cx="9087460" cy="6418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492"/>
                <a:gridCol w="1817492"/>
                <a:gridCol w="1817492"/>
                <a:gridCol w="1817492"/>
                <a:gridCol w="1817492"/>
              </a:tblGrid>
              <a:tr h="1283670"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/>
                      </a:r>
                      <a:br>
                        <a:rPr lang="en-AU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</a:br>
                      <a:r>
                        <a:rPr lang="en-AU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/>
                      </a:r>
                      <a:br>
                        <a:rPr lang="en-AU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</a:br>
                      <a:r>
                        <a:rPr lang="en-AU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/>
                      </a:r>
                      <a:br>
                        <a:rPr lang="en-AU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</a:br>
                      <a:r>
                        <a:rPr lang="en-AU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[0,1]</a:t>
                      </a:r>
                      <a:endParaRPr lang="en-AU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[0,2]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[0,3]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[0,4]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[0,5]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[1,2]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[1,3]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[1,4]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[1,5]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[2,3]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[2,4]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[2,5]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[3,4]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[3,5]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A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[4,5]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93888" y="1420416"/>
            <a:ext cx="89289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      the                     rat                  ate                      the                 cheese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13968" y="4084712"/>
            <a:ext cx="0" cy="1008112"/>
          </a:xfrm>
          <a:prstGeom prst="straightConnector1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4168" y="5308848"/>
            <a:ext cx="0" cy="1008112"/>
          </a:xfrm>
          <a:prstGeom prst="straightConnector1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6214368" y="6532984"/>
            <a:ext cx="0" cy="1008112"/>
          </a:xfrm>
          <a:prstGeom prst="straightConnector1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 flipV="1">
            <a:off x="8086576" y="7757120"/>
            <a:ext cx="0" cy="1008112"/>
          </a:xfrm>
          <a:prstGeom prst="straightConnector1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V="1">
            <a:off x="10246816" y="8765232"/>
            <a:ext cx="0" cy="1008112"/>
          </a:xfrm>
          <a:prstGeom prst="straightConnector1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2"/>
          <p:cNvSpPr txBox="1"/>
          <p:nvPr/>
        </p:nvSpPr>
        <p:spPr>
          <a:xfrm>
            <a:off x="1893888" y="1924472"/>
            <a:ext cx="1512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DT</a:t>
            </a:r>
            <a:endParaRPr kumimoji="0" lang="en-AU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4088" y="1924472"/>
            <a:ext cx="1512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NP</a:t>
            </a:r>
            <a:endParaRPr kumimoji="0" lang="en-AU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4088" y="3292624"/>
            <a:ext cx="1512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NN</a:t>
            </a:r>
            <a:endParaRPr kumimoji="0" lang="en-AU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6296" y="4467592"/>
            <a:ext cx="1512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VBD</a:t>
            </a:r>
            <a:endParaRPr kumimoji="0" lang="en-AU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409" y="4600957"/>
            <a:ext cx="65024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S → NP VP</a:t>
            </a:r>
          </a:p>
          <a:p>
            <a:r>
              <a:rPr lang="en-AU" sz="2400" dirty="0">
                <a:solidFill>
                  <a:schemeClr val="bg1"/>
                </a:solidFill>
              </a:rPr>
              <a:t>NP → DT NN</a:t>
            </a:r>
          </a:p>
          <a:p>
            <a:r>
              <a:rPr lang="en-AU" sz="2400" dirty="0">
                <a:solidFill>
                  <a:schemeClr val="bg1"/>
                </a:solidFill>
              </a:rPr>
              <a:t>VP → VBD NP</a:t>
            </a:r>
          </a:p>
          <a:p>
            <a:r>
              <a:rPr lang="en-AU" sz="2400" dirty="0">
                <a:solidFill>
                  <a:schemeClr val="bg1"/>
                </a:solidFill>
              </a:rPr>
              <a:t>DT → </a:t>
            </a:r>
            <a:r>
              <a:rPr lang="en-AU" sz="2400" i="1" dirty="0">
                <a:solidFill>
                  <a:schemeClr val="bg1"/>
                </a:solidFill>
              </a:rPr>
              <a:t>the</a:t>
            </a:r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NN → </a:t>
            </a:r>
            <a:r>
              <a:rPr lang="en-AU" sz="2400" i="1" dirty="0">
                <a:solidFill>
                  <a:schemeClr val="bg1"/>
                </a:solidFill>
              </a:rPr>
              <a:t>rat</a:t>
            </a:r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NN → </a:t>
            </a:r>
            <a:r>
              <a:rPr lang="en-AU" sz="2400" i="1" dirty="0">
                <a:solidFill>
                  <a:schemeClr val="bg1"/>
                </a:solidFill>
              </a:rPr>
              <a:t>cheese</a:t>
            </a:r>
          </a:p>
          <a:p>
            <a:r>
              <a:rPr lang="en-AU" sz="2400" dirty="0">
                <a:solidFill>
                  <a:schemeClr val="bg1"/>
                </a:solidFill>
              </a:rPr>
              <a:t>VBD → </a:t>
            </a:r>
            <a:r>
              <a:rPr lang="en-AU" sz="2400" i="1" dirty="0">
                <a:solidFill>
                  <a:schemeClr val="bg1"/>
                </a:solidFill>
              </a:rPr>
              <a:t>ate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492" y="5812904"/>
            <a:ext cx="1512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DT</a:t>
            </a:r>
            <a:endParaRPr kumimoji="0" lang="en-AU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94688" y="7068413"/>
            <a:ext cx="1512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NN</a:t>
            </a:r>
            <a:endParaRPr kumimoji="0" lang="en-AU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6696" y="5812904"/>
            <a:ext cx="1512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NP</a:t>
            </a:r>
            <a:endParaRPr kumimoji="0" lang="en-AU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72354" y="4484360"/>
            <a:ext cx="1512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V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</a:t>
            </a:r>
            <a:endParaRPr kumimoji="0" lang="en-AU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66696" y="1924472"/>
            <a:ext cx="1512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S</a:t>
            </a:r>
            <a:endParaRPr kumimoji="0" lang="en-AU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64358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6" grpId="0"/>
      <p:bldP spid="17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CYK: Retrieving The parses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 in the top-left corner of parse table indicates success</a:t>
            </a:r>
          </a:p>
          <a:p>
            <a:r>
              <a:rPr lang="en-AU" dirty="0" smtClean="0"/>
              <a:t>To get parse(s), follow pointers back for each match</a:t>
            </a:r>
          </a:p>
          <a:p>
            <a:r>
              <a:rPr lang="en-AU" dirty="0" smtClean="0"/>
              <a:t>Convert back from CNF by removing new non-terminals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4715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EarlEy</a:t>
            </a:r>
            <a:r>
              <a:rPr lang="en-AU" dirty="0" smtClean="0"/>
              <a:t>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Create a chart of applied rules (edges)</a:t>
            </a:r>
          </a:p>
          <a:p>
            <a:pPr lvl="1"/>
            <a:r>
              <a:rPr lang="en-AU" dirty="0" smtClean="0"/>
              <a:t>Length of chart = length of sentence + 1</a:t>
            </a:r>
          </a:p>
          <a:p>
            <a:pPr lvl="1"/>
            <a:r>
              <a:rPr lang="en-AU" dirty="0" smtClean="0"/>
              <a:t>Edges are rules which are augmented with</a:t>
            </a:r>
          </a:p>
          <a:p>
            <a:pPr lvl="2"/>
            <a:r>
              <a:rPr lang="en-AU" dirty="0" smtClean="0"/>
              <a:t>A dot which indicates how much of the rule has been satisfied</a:t>
            </a:r>
          </a:p>
          <a:p>
            <a:pPr lvl="2"/>
            <a:r>
              <a:rPr lang="en-AU" dirty="0" smtClean="0"/>
              <a:t>A range over which it has been applied so far</a:t>
            </a:r>
          </a:p>
          <a:p>
            <a:pPr lvl="2"/>
            <a:r>
              <a:rPr lang="en-AU" dirty="0" smtClean="0"/>
              <a:t>E.g. S → NP●VP [0,2]</a:t>
            </a:r>
          </a:p>
          <a:p>
            <a:r>
              <a:rPr lang="en-AU" dirty="0" smtClean="0"/>
              <a:t>Chart is filled from left to right with 3 operations</a:t>
            </a:r>
          </a:p>
          <a:p>
            <a:pPr lvl="1"/>
            <a:r>
              <a:rPr lang="en-AU" dirty="0" smtClean="0"/>
              <a:t>Predictor</a:t>
            </a:r>
          </a:p>
          <a:p>
            <a:pPr lvl="1"/>
            <a:r>
              <a:rPr lang="en-AU" dirty="0" smtClean="0"/>
              <a:t>Scanner</a:t>
            </a:r>
          </a:p>
          <a:p>
            <a:pPr lvl="1"/>
            <a:r>
              <a:rPr lang="en-AU" dirty="0" smtClean="0"/>
              <a:t>Completer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71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Chart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85776" y="1852464"/>
            <a:ext cx="1152128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                           the                          rat                            ate                       the                    cheese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3808" y="2913903"/>
            <a:ext cx="216024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S </a:t>
            </a:r>
            <a:r>
              <a:rPr lang="en-AU" sz="1800" dirty="0" smtClean="0">
                <a:solidFill>
                  <a:schemeClr val="bg1"/>
                </a:solidFill>
              </a:rPr>
              <a:t>→ </a:t>
            </a:r>
            <a:r>
              <a:rPr lang="en-AU" sz="1800" dirty="0">
                <a:solidFill>
                  <a:schemeClr val="bg1"/>
                </a:solidFill>
              </a:rPr>
              <a:t>● </a:t>
            </a:r>
            <a:r>
              <a:rPr lang="en-AU" sz="1800" dirty="0" smtClean="0">
                <a:solidFill>
                  <a:schemeClr val="bg1"/>
                </a:solidFill>
              </a:rPr>
              <a:t>NP VP </a:t>
            </a:r>
            <a:r>
              <a:rPr lang="en-AU" sz="1800" dirty="0">
                <a:solidFill>
                  <a:schemeClr val="bg1"/>
                </a:solidFill>
              </a:rPr>
              <a:t>[</a:t>
            </a:r>
            <a:r>
              <a:rPr lang="en-AU" sz="1800" dirty="0" smtClean="0">
                <a:solidFill>
                  <a:schemeClr val="bg1"/>
                </a:solidFill>
              </a:rPr>
              <a:t>0,0]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10" y="2860576"/>
            <a:ext cx="902811" cy="2448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Predictor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343" y="5308848"/>
            <a:ext cx="902811" cy="2448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Scanner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981" y="7253064"/>
            <a:ext cx="902811" cy="2448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Competer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792" y="3436640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NP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</a:t>
            </a:r>
            <a:r>
              <a:rPr lang="en-AU" sz="1800" dirty="0">
                <a:solidFill>
                  <a:schemeClr val="bg1"/>
                </a:solidFill>
              </a:rPr>
              <a:t>● </a:t>
            </a:r>
            <a:r>
              <a:rPr lang="en-AU" sz="1800" dirty="0" smtClean="0">
                <a:solidFill>
                  <a:schemeClr val="bg1"/>
                </a:solidFill>
              </a:rPr>
              <a:t>DT NN </a:t>
            </a:r>
            <a:r>
              <a:rPr lang="en-AU" sz="1800" dirty="0">
                <a:solidFill>
                  <a:schemeClr val="bg1"/>
                </a:solidFill>
              </a:rPr>
              <a:t>[</a:t>
            </a:r>
            <a:r>
              <a:rPr lang="en-AU" sz="1800" dirty="0" smtClean="0">
                <a:solidFill>
                  <a:schemeClr val="bg1"/>
                </a:solidFill>
              </a:rPr>
              <a:t>0,0]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5896" y="5481600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DT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the ●  </a:t>
            </a:r>
            <a:r>
              <a:rPr lang="en-AU" sz="1800" dirty="0">
                <a:solidFill>
                  <a:schemeClr val="bg1"/>
                </a:solidFill>
              </a:rPr>
              <a:t>[</a:t>
            </a:r>
            <a:r>
              <a:rPr lang="en-AU" sz="1800" dirty="0" smtClean="0">
                <a:solidFill>
                  <a:schemeClr val="bg1"/>
                </a:solidFill>
              </a:rPr>
              <a:t>0,1]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5896" y="7253064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NP</a:t>
            </a:r>
            <a:r>
              <a:rPr lang="en-AU" sz="1800" dirty="0" smtClean="0">
                <a:solidFill>
                  <a:schemeClr val="bg1"/>
                </a:solidFill>
              </a:rPr>
              <a:t>→ DT ● NN  </a:t>
            </a:r>
            <a:r>
              <a:rPr lang="en-AU" sz="1800" dirty="0">
                <a:solidFill>
                  <a:schemeClr val="bg1"/>
                </a:solidFill>
              </a:rPr>
              <a:t>[</a:t>
            </a:r>
            <a:r>
              <a:rPr lang="en-AU" sz="1800" dirty="0" smtClean="0">
                <a:solidFill>
                  <a:schemeClr val="bg1"/>
                </a:solidFill>
              </a:rPr>
              <a:t>0,1]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5834" y="5485576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NN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rat ●  [1,2]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4128" y="7789832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NP</a:t>
            </a:r>
            <a:r>
              <a:rPr lang="en-AU" sz="1800" dirty="0" smtClean="0">
                <a:solidFill>
                  <a:schemeClr val="bg1"/>
                </a:solidFill>
              </a:rPr>
              <a:t>→ DT NN</a:t>
            </a:r>
            <a:r>
              <a:rPr lang="en-AU" sz="1800" dirty="0">
                <a:solidFill>
                  <a:schemeClr val="bg1"/>
                </a:solidFill>
              </a:rPr>
              <a:t> ●</a:t>
            </a:r>
            <a:r>
              <a:rPr lang="en-AU" sz="1800" dirty="0" smtClean="0">
                <a:solidFill>
                  <a:schemeClr val="bg1"/>
                </a:solidFill>
              </a:rPr>
              <a:t>  </a:t>
            </a:r>
            <a:r>
              <a:rPr lang="en-AU" sz="1800" dirty="0">
                <a:solidFill>
                  <a:schemeClr val="bg1"/>
                </a:solidFill>
              </a:rPr>
              <a:t>[</a:t>
            </a:r>
            <a:r>
              <a:rPr lang="en-AU" sz="1800" dirty="0" smtClean="0">
                <a:solidFill>
                  <a:schemeClr val="bg1"/>
                </a:solidFill>
              </a:rPr>
              <a:t>0,2]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8144" y="8365896"/>
            <a:ext cx="216024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S </a:t>
            </a:r>
            <a:r>
              <a:rPr lang="en-AU" sz="1800" dirty="0" smtClean="0">
                <a:solidFill>
                  <a:schemeClr val="bg1"/>
                </a:solidFill>
              </a:rPr>
              <a:t>→ NP </a:t>
            </a:r>
            <a:r>
              <a:rPr lang="en-AU" sz="1800" dirty="0">
                <a:solidFill>
                  <a:schemeClr val="bg1"/>
                </a:solidFill>
              </a:rPr>
              <a:t>● </a:t>
            </a:r>
            <a:r>
              <a:rPr lang="en-AU" sz="1800" dirty="0" smtClean="0">
                <a:solidFill>
                  <a:schemeClr val="bg1"/>
                </a:solidFill>
              </a:rPr>
              <a:t>VP </a:t>
            </a:r>
            <a:r>
              <a:rPr lang="en-AU" sz="1800" dirty="0">
                <a:solidFill>
                  <a:schemeClr val="bg1"/>
                </a:solidFill>
              </a:rPr>
              <a:t>[</a:t>
            </a:r>
            <a:r>
              <a:rPr lang="en-AU" sz="1800" dirty="0" smtClean="0">
                <a:solidFill>
                  <a:schemeClr val="bg1"/>
                </a:solidFill>
              </a:rPr>
              <a:t>0,2]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4128" y="2932584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VP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</a:t>
            </a:r>
            <a:r>
              <a:rPr lang="en-AU" sz="1800" dirty="0">
                <a:solidFill>
                  <a:schemeClr val="bg1"/>
                </a:solidFill>
              </a:rPr>
              <a:t>● </a:t>
            </a:r>
            <a:r>
              <a:rPr lang="en-AU" sz="1800" dirty="0" smtClean="0">
                <a:solidFill>
                  <a:schemeClr val="bg1"/>
                </a:solidFill>
              </a:rPr>
              <a:t>VB NP [2,2]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4408" y="5481600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VB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ate  ●  [2,3]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4408" y="8913535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VP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VB </a:t>
            </a:r>
            <a:r>
              <a:rPr lang="en-AU" sz="1800" dirty="0">
                <a:solidFill>
                  <a:schemeClr val="bg1"/>
                </a:solidFill>
              </a:rPr>
              <a:t>● </a:t>
            </a:r>
            <a:r>
              <a:rPr lang="en-AU" sz="1800" dirty="0" smtClean="0">
                <a:solidFill>
                  <a:schemeClr val="bg1"/>
                </a:solidFill>
              </a:rPr>
              <a:t>NP [2,3]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4408" y="3613368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NP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● DT NN [3,3]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2338" y="5481600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DT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the  ●  [3,4]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90632" y="7037040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NP </a:t>
            </a:r>
            <a:r>
              <a:rPr lang="en-AU" sz="1800" dirty="0" smtClean="0">
                <a:solidFill>
                  <a:schemeClr val="bg1"/>
                </a:solidFill>
              </a:rPr>
              <a:t>→ DT ● NN  [3,4]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34848" y="5485576"/>
            <a:ext cx="266429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NN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cheese  ●  [4,5]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98562" y="7685893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NP</a:t>
            </a:r>
            <a:r>
              <a:rPr lang="en-AU" sz="1800" dirty="0" smtClean="0">
                <a:solidFill>
                  <a:schemeClr val="bg1"/>
                </a:solidFill>
              </a:rPr>
              <a:t>→ DT NN</a:t>
            </a:r>
            <a:r>
              <a:rPr lang="en-AU" sz="1800" dirty="0">
                <a:solidFill>
                  <a:schemeClr val="bg1"/>
                </a:solidFill>
              </a:rPr>
              <a:t> ●</a:t>
            </a:r>
            <a:r>
              <a:rPr lang="en-AU" sz="1800" dirty="0" smtClean="0">
                <a:solidFill>
                  <a:schemeClr val="bg1"/>
                </a:solidFill>
              </a:rPr>
              <a:t>  [3,5]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78864" y="8725936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S</a:t>
            </a:r>
            <a:r>
              <a:rPr lang="en-AU" sz="1800" dirty="0" smtClean="0">
                <a:solidFill>
                  <a:schemeClr val="bg1"/>
                </a:solidFill>
              </a:rPr>
              <a:t>→ NP VP </a:t>
            </a:r>
            <a:r>
              <a:rPr lang="en-AU" sz="1800" dirty="0">
                <a:solidFill>
                  <a:schemeClr val="bg1"/>
                </a:solidFill>
              </a:rPr>
              <a:t>●</a:t>
            </a:r>
            <a:r>
              <a:rPr lang="en-AU" sz="1800" dirty="0" smtClean="0">
                <a:solidFill>
                  <a:schemeClr val="bg1"/>
                </a:solidFill>
              </a:rPr>
              <a:t>  [0,5]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98562" y="8181977"/>
            <a:ext cx="237626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/>
            <a:r>
              <a:rPr lang="en-AU" sz="1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VP</a:t>
            </a:r>
            <a:r>
              <a:rPr kumimoji="0" lang="en-AU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 </a:t>
            </a:r>
            <a:r>
              <a:rPr lang="en-AU" sz="1800" dirty="0" smtClean="0">
                <a:solidFill>
                  <a:schemeClr val="bg1"/>
                </a:solidFill>
              </a:rPr>
              <a:t>→ VB NP </a:t>
            </a:r>
            <a:r>
              <a:rPr lang="en-AU" sz="1800" dirty="0">
                <a:solidFill>
                  <a:schemeClr val="bg1"/>
                </a:solidFill>
              </a:rPr>
              <a:t>●</a:t>
            </a:r>
            <a:r>
              <a:rPr lang="en-AU" sz="1800" dirty="0" smtClean="0">
                <a:solidFill>
                  <a:schemeClr val="bg1"/>
                </a:solidFill>
              </a:rPr>
              <a:t> [2,5]</a:t>
            </a:r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38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EarlEy</a:t>
            </a:r>
            <a:r>
              <a:rPr lang="en-AU" dirty="0" smtClean="0"/>
              <a:t>: Retrieving The parses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Completed S rule covering sentence indicates success</a:t>
            </a:r>
          </a:p>
          <a:p>
            <a:r>
              <a:rPr lang="en-AU" dirty="0" smtClean="0"/>
              <a:t>To get parse(s), follow pointers back for each completion</a:t>
            </a:r>
          </a:p>
        </p:txBody>
      </p:sp>
    </p:spTree>
    <p:extLst>
      <p:ext uri="{BB962C8B-B14F-4D97-AF65-F5344CB8AC3E}">
        <p14:creationId xmlns:p14="http://schemas.microsoft.com/office/powerpoint/2010/main" val="158786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Toy Grammars to Real Grammars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Toy grammars with handful of productions good for demonstration or extremely limited domains</a:t>
            </a:r>
          </a:p>
          <a:p>
            <a:r>
              <a:rPr lang="en-AU" dirty="0" smtClean="0"/>
              <a:t>For real texts, we need real grammars</a:t>
            </a:r>
          </a:p>
          <a:p>
            <a:r>
              <a:rPr lang="en-AU" dirty="0" smtClean="0"/>
              <a:t>Hundreds or thousands of production rules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2918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key Constituents in </a:t>
            </a:r>
            <a:r>
              <a:rPr lang="en-AU" dirty="0" err="1"/>
              <a:t>penn</a:t>
            </a:r>
            <a:r>
              <a:rPr lang="en-AU" dirty="0"/>
              <a:t> </a:t>
            </a:r>
            <a:r>
              <a:rPr lang="en-AU" dirty="0" err="1"/>
              <a:t>treebank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Sentence (S)</a:t>
            </a:r>
          </a:p>
          <a:p>
            <a:r>
              <a:rPr lang="en-AU" dirty="0" smtClean="0"/>
              <a:t>Noun phrase (NP)</a:t>
            </a:r>
          </a:p>
          <a:p>
            <a:r>
              <a:rPr lang="en-AU" dirty="0" smtClean="0"/>
              <a:t>Verb phrase (VP)</a:t>
            </a:r>
          </a:p>
          <a:p>
            <a:r>
              <a:rPr lang="en-AU" dirty="0" smtClean="0"/>
              <a:t>Prepositional phrase (PP)</a:t>
            </a:r>
          </a:p>
          <a:p>
            <a:r>
              <a:rPr lang="en-AU" dirty="0" smtClean="0"/>
              <a:t>Adjective phrase (</a:t>
            </a:r>
            <a:r>
              <a:rPr lang="en-AU" dirty="0" err="1" smtClean="0"/>
              <a:t>AdjP</a:t>
            </a:r>
            <a:r>
              <a:rPr lang="en-AU" dirty="0" smtClean="0"/>
              <a:t>)</a:t>
            </a:r>
          </a:p>
          <a:p>
            <a:r>
              <a:rPr lang="en-AU" dirty="0" smtClean="0"/>
              <a:t>Adverbial phrase (</a:t>
            </a:r>
            <a:r>
              <a:rPr lang="en-AU" dirty="0" err="1" smtClean="0"/>
              <a:t>AdvP</a:t>
            </a:r>
            <a:r>
              <a:rPr lang="en-AU" dirty="0" smtClean="0"/>
              <a:t>)</a:t>
            </a:r>
          </a:p>
          <a:p>
            <a:r>
              <a:rPr lang="en-AU" dirty="0" smtClean="0"/>
              <a:t>Subordinate clause (SBAR)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6123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English Sentence structures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Declarative sentences (S → NP VP)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The rat ate the cheese</a:t>
            </a:r>
            <a:endParaRPr lang="en-AU" dirty="0" smtClean="0"/>
          </a:p>
          <a:p>
            <a:r>
              <a:rPr lang="en-AU" dirty="0" smtClean="0"/>
              <a:t>Imperative sentences (S </a:t>
            </a:r>
            <a:r>
              <a:rPr lang="en-AU" dirty="0"/>
              <a:t>→ </a:t>
            </a:r>
            <a:r>
              <a:rPr lang="en-AU" dirty="0" smtClean="0"/>
              <a:t>VP)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Eat the cheese!</a:t>
            </a:r>
            <a:endParaRPr lang="en-AU" dirty="0" smtClean="0"/>
          </a:p>
          <a:p>
            <a:r>
              <a:rPr lang="en-AU" dirty="0" smtClean="0"/>
              <a:t>Yes/no questions (S </a:t>
            </a:r>
            <a:r>
              <a:rPr lang="en-AU" dirty="0"/>
              <a:t>→ </a:t>
            </a:r>
            <a:r>
              <a:rPr lang="en-AU" dirty="0" smtClean="0"/>
              <a:t>VB NP VP)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did the rat eat the cheese?</a:t>
            </a:r>
            <a:endParaRPr lang="en-AU" dirty="0" smtClean="0"/>
          </a:p>
          <a:p>
            <a:r>
              <a:rPr lang="en-AU" i="1" dirty="0" err="1" smtClean="0"/>
              <a:t>Wh</a:t>
            </a:r>
            <a:r>
              <a:rPr lang="en-AU" i="1" dirty="0"/>
              <a:t>-</a:t>
            </a:r>
            <a:r>
              <a:rPr lang="en-AU" dirty="0" smtClean="0"/>
              <a:t>subject-questions </a:t>
            </a:r>
            <a:r>
              <a:rPr lang="en-AU" dirty="0"/>
              <a:t>(S → </a:t>
            </a:r>
            <a:r>
              <a:rPr lang="en-AU" dirty="0" smtClean="0"/>
              <a:t>WH </a:t>
            </a:r>
            <a:r>
              <a:rPr lang="en-AU" dirty="0"/>
              <a:t>VP</a:t>
            </a:r>
            <a:r>
              <a:rPr lang="en-AU" dirty="0" smtClean="0"/>
              <a:t>)</a:t>
            </a:r>
          </a:p>
          <a:p>
            <a:pPr lvl="1"/>
            <a:r>
              <a:rPr lang="en-AU" i="1" dirty="0" smtClean="0"/>
              <a:t>Who ate the cheese?</a:t>
            </a:r>
          </a:p>
          <a:p>
            <a:r>
              <a:rPr lang="en-AU" i="1" dirty="0" err="1" smtClean="0"/>
              <a:t>Wh</a:t>
            </a:r>
            <a:r>
              <a:rPr lang="en-AU" dirty="0" smtClean="0"/>
              <a:t>-object-questions (</a:t>
            </a:r>
            <a:r>
              <a:rPr lang="en-AU" dirty="0"/>
              <a:t>S → </a:t>
            </a:r>
            <a:r>
              <a:rPr lang="en-AU" dirty="0" smtClean="0"/>
              <a:t>WH VB NP VP)</a:t>
            </a:r>
          </a:p>
          <a:p>
            <a:pPr lvl="1"/>
            <a:r>
              <a:rPr lang="en-AU" i="1" dirty="0" smtClean="0"/>
              <a:t>What did the rat eat?</a:t>
            </a:r>
            <a:endParaRPr lang="en-AU" i="1" dirty="0"/>
          </a:p>
          <a:p>
            <a:pPr marL="444500" lvl="1" indent="0">
              <a:buNone/>
            </a:pPr>
            <a:r>
              <a:rPr lang="en-AU" i="1" dirty="0"/>
              <a:t> 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1803441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Syntactic Constituents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Sequential models like HMMs assume entirely flat structure</a:t>
            </a:r>
          </a:p>
          <a:p>
            <a:r>
              <a:rPr lang="en-AU" dirty="0" smtClean="0"/>
              <a:t>But language clearly isn’t like that</a:t>
            </a:r>
            <a:endParaRPr lang="en-AU" dirty="0"/>
          </a:p>
          <a:p>
            <a:pPr marL="0" indent="0" algn="ctr">
              <a:buNone/>
            </a:pPr>
            <a:r>
              <a:rPr lang="en-AU" dirty="0" smtClean="0"/>
              <a:t>[</a:t>
            </a:r>
            <a:r>
              <a:rPr lang="en-AU" i="1" dirty="0"/>
              <a:t>A</a:t>
            </a:r>
            <a:r>
              <a:rPr lang="en-AU" i="1" dirty="0" smtClean="0"/>
              <a:t> man</a:t>
            </a:r>
            <a:r>
              <a:rPr lang="en-AU" dirty="0" smtClean="0"/>
              <a:t>] [</a:t>
            </a:r>
            <a:r>
              <a:rPr lang="en-AU" i="1" dirty="0" smtClean="0"/>
              <a:t>saw</a:t>
            </a:r>
            <a:r>
              <a:rPr lang="en-AU" dirty="0" smtClean="0"/>
              <a:t> [</a:t>
            </a:r>
            <a:r>
              <a:rPr lang="en-AU" i="1" dirty="0" smtClean="0"/>
              <a:t>a dog</a:t>
            </a:r>
            <a:r>
              <a:rPr lang="en-AU" dirty="0" smtClean="0"/>
              <a:t>] [</a:t>
            </a:r>
            <a:r>
              <a:rPr lang="en-AU" i="1" dirty="0" smtClean="0"/>
              <a:t>in</a:t>
            </a:r>
            <a:r>
              <a:rPr lang="en-AU" dirty="0" smtClean="0"/>
              <a:t> [</a:t>
            </a:r>
            <a:r>
              <a:rPr lang="en-AU" i="1" dirty="0" smtClean="0"/>
              <a:t>the park</a:t>
            </a:r>
            <a:r>
              <a:rPr lang="en-AU" dirty="0" smtClean="0"/>
              <a:t>]]]</a:t>
            </a:r>
          </a:p>
          <a:p>
            <a:r>
              <a:rPr lang="en-AU" dirty="0" smtClean="0"/>
              <a:t>Words group together to form syntactic constituents</a:t>
            </a:r>
          </a:p>
          <a:p>
            <a:pPr lvl="1"/>
            <a:r>
              <a:rPr lang="en-AU" dirty="0" smtClean="0"/>
              <a:t>Can be replaced, or moved around </a:t>
            </a:r>
            <a:r>
              <a:rPr lang="en-AU" i="1" dirty="0" smtClean="0"/>
              <a:t>as a unit</a:t>
            </a:r>
            <a:endParaRPr lang="en-AU" dirty="0" smtClean="0"/>
          </a:p>
          <a:p>
            <a:r>
              <a:rPr lang="en-AU" dirty="0" smtClean="0"/>
              <a:t>Grammars are allow us to formalize these intuitions</a:t>
            </a:r>
          </a:p>
          <a:p>
            <a:pPr lvl="1"/>
            <a:r>
              <a:rPr lang="en-AU" dirty="0" smtClean="0"/>
              <a:t>Symbols correspond </a:t>
            </a:r>
            <a:r>
              <a:rPr lang="en-AU" dirty="0" smtClean="0"/>
              <a:t>to syntactic constituents</a:t>
            </a:r>
          </a:p>
          <a:p>
            <a:endParaRPr lang="en-AU" dirty="0"/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888132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English Noun phrases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Pre-modifiers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DT</a:t>
            </a:r>
            <a:r>
              <a:rPr lang="en-AU" dirty="0" smtClean="0"/>
              <a:t>, </a:t>
            </a:r>
            <a:r>
              <a:rPr lang="en-AU" dirty="0" smtClean="0">
                <a:solidFill>
                  <a:schemeClr val="accent5"/>
                </a:solidFill>
              </a:rPr>
              <a:t>CD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00B050"/>
                </a:solidFill>
              </a:rPr>
              <a:t>ADJP</a:t>
            </a:r>
            <a:r>
              <a:rPr lang="en-AU" dirty="0" smtClean="0"/>
              <a:t>, </a:t>
            </a:r>
            <a:r>
              <a:rPr lang="en-AU" dirty="0" smtClean="0">
                <a:solidFill>
                  <a:schemeClr val="accent6"/>
                </a:solidFill>
              </a:rPr>
              <a:t>NNP</a:t>
            </a:r>
            <a:r>
              <a:rPr lang="en-AU" dirty="0" smtClean="0"/>
              <a:t>, NN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n-AU" i="1" dirty="0" smtClean="0"/>
              <a:t> </a:t>
            </a:r>
            <a:r>
              <a:rPr lang="en-AU" i="1" dirty="0" smtClean="0">
                <a:solidFill>
                  <a:schemeClr val="accent5"/>
                </a:solidFill>
              </a:rPr>
              <a:t>two</a:t>
            </a:r>
            <a:r>
              <a:rPr lang="en-AU" i="1" dirty="0" smtClean="0"/>
              <a:t> </a:t>
            </a:r>
            <a:r>
              <a:rPr lang="en-AU" i="1" dirty="0" smtClean="0">
                <a:solidFill>
                  <a:srgbClr val="00B050"/>
                </a:solidFill>
              </a:rPr>
              <a:t>very best </a:t>
            </a:r>
            <a:r>
              <a:rPr lang="en-AU" i="1" dirty="0" smtClean="0">
                <a:solidFill>
                  <a:schemeClr val="accent6"/>
                </a:solidFill>
              </a:rPr>
              <a:t>Philly</a:t>
            </a:r>
            <a:r>
              <a:rPr lang="en-AU" i="1" dirty="0" smtClean="0"/>
              <a:t> cheese steaks</a:t>
            </a:r>
            <a:endParaRPr lang="en-AU" dirty="0" smtClean="0"/>
          </a:p>
          <a:p>
            <a:r>
              <a:rPr lang="en-AU" dirty="0" smtClean="0"/>
              <a:t>Post-modifiers</a:t>
            </a:r>
          </a:p>
          <a:p>
            <a:pPr lvl="1"/>
            <a:r>
              <a:rPr lang="en-AU" dirty="0" smtClean="0">
                <a:solidFill>
                  <a:schemeClr val="accent5"/>
                </a:solidFill>
              </a:rPr>
              <a:t>PP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00B050"/>
                </a:solidFill>
              </a:rPr>
              <a:t>VP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FFC000"/>
                </a:solidFill>
              </a:rPr>
              <a:t>SBAR</a:t>
            </a:r>
          </a:p>
          <a:p>
            <a:pPr lvl="1"/>
            <a:r>
              <a:rPr lang="en-AU" dirty="0" smtClean="0"/>
              <a:t>A call </a:t>
            </a:r>
            <a:r>
              <a:rPr lang="en-AU" dirty="0" smtClean="0">
                <a:solidFill>
                  <a:schemeClr val="accent5"/>
                </a:solidFill>
              </a:rPr>
              <a:t>from Mom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50"/>
                </a:solidFill>
              </a:rPr>
              <a:t>coming today </a:t>
            </a:r>
            <a:r>
              <a:rPr lang="en-AU" dirty="0" smtClean="0">
                <a:solidFill>
                  <a:srgbClr val="FFC000"/>
                </a:solidFill>
              </a:rPr>
              <a:t>that I don’t want to miss</a:t>
            </a:r>
          </a:p>
          <a:p>
            <a:endParaRPr lang="en-AU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AU" dirty="0" smtClean="0"/>
              <a:t>NP </a:t>
            </a:r>
            <a:r>
              <a:rPr lang="en-AU" dirty="0"/>
              <a:t>→ </a:t>
            </a:r>
            <a:r>
              <a:rPr lang="en-AU" dirty="0" smtClean="0"/>
              <a:t>(DT) (CD) (ADJP) NN|NNP+ PP* (VP) (SBAR)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NP </a:t>
            </a:r>
            <a:r>
              <a:rPr lang="en-AU" dirty="0"/>
              <a:t>→ </a:t>
            </a:r>
            <a:r>
              <a:rPr lang="en-AU" dirty="0" smtClean="0"/>
              <a:t>PRP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63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Verb Phrases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Auxiliaries</a:t>
            </a:r>
          </a:p>
          <a:p>
            <a:pPr lvl="1"/>
            <a:r>
              <a:rPr lang="en-AU" dirty="0" smtClean="0">
                <a:solidFill>
                  <a:srgbClr val="C00000"/>
                </a:solidFill>
              </a:rPr>
              <a:t>MD</a:t>
            </a:r>
            <a:r>
              <a:rPr lang="en-AU" dirty="0" smtClean="0"/>
              <a:t>, </a:t>
            </a:r>
            <a:r>
              <a:rPr lang="en-AU" dirty="0" err="1" smtClean="0">
                <a:solidFill>
                  <a:srgbClr val="00B050"/>
                </a:solidFill>
              </a:rPr>
              <a:t>AdvP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002060"/>
                </a:solidFill>
              </a:rPr>
              <a:t>VB, </a:t>
            </a:r>
            <a:r>
              <a:rPr lang="en-AU" dirty="0" smtClean="0">
                <a:solidFill>
                  <a:srgbClr val="FFC000"/>
                </a:solidFill>
              </a:rPr>
              <a:t>TO</a:t>
            </a:r>
          </a:p>
          <a:p>
            <a:pPr lvl="1"/>
            <a:r>
              <a:rPr lang="en-AU" dirty="0" err="1" smtClean="0"/>
              <a:t>E.g</a:t>
            </a:r>
            <a:r>
              <a:rPr lang="en-AU" dirty="0" smtClean="0"/>
              <a:t>  </a:t>
            </a:r>
            <a:r>
              <a:rPr lang="en-AU" i="1" dirty="0" smtClean="0">
                <a:solidFill>
                  <a:srgbClr val="C00000"/>
                </a:solidFill>
              </a:rPr>
              <a:t>should</a:t>
            </a:r>
            <a:r>
              <a:rPr lang="en-AU" i="1" dirty="0" smtClean="0"/>
              <a:t> </a:t>
            </a:r>
            <a:r>
              <a:rPr lang="en-AU" i="1" dirty="0" smtClean="0">
                <a:solidFill>
                  <a:srgbClr val="00B050"/>
                </a:solidFill>
              </a:rPr>
              <a:t>really</a:t>
            </a:r>
            <a:r>
              <a:rPr lang="en-AU" i="1" dirty="0" smtClean="0"/>
              <a:t> </a:t>
            </a:r>
            <a:r>
              <a:rPr lang="en-AU" i="1" dirty="0" smtClean="0">
                <a:solidFill>
                  <a:srgbClr val="002060"/>
                </a:solidFill>
              </a:rPr>
              <a:t>have</a:t>
            </a:r>
            <a:r>
              <a:rPr lang="en-AU" i="1" dirty="0" smtClean="0"/>
              <a:t> tried </a:t>
            </a:r>
            <a:r>
              <a:rPr lang="en-AU" i="1" dirty="0" smtClean="0">
                <a:solidFill>
                  <a:srgbClr val="FFC000"/>
                </a:solidFill>
              </a:rPr>
              <a:t>to</a:t>
            </a:r>
            <a:r>
              <a:rPr lang="en-AU" i="1" dirty="0" smtClean="0"/>
              <a:t> wait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VP </a:t>
            </a:r>
            <a:r>
              <a:rPr lang="en-AU" dirty="0"/>
              <a:t>→ </a:t>
            </a:r>
            <a:r>
              <a:rPr lang="en-AU" dirty="0" smtClean="0"/>
              <a:t>MD|VB|TO </a:t>
            </a:r>
            <a:r>
              <a:rPr lang="en-AU" dirty="0"/>
              <a:t>(</a:t>
            </a:r>
            <a:r>
              <a:rPr lang="en-AU" dirty="0" err="1"/>
              <a:t>AdvP</a:t>
            </a:r>
            <a:r>
              <a:rPr lang="en-AU" dirty="0"/>
              <a:t>) </a:t>
            </a:r>
            <a:r>
              <a:rPr lang="en-AU" dirty="0" smtClean="0"/>
              <a:t>VP</a:t>
            </a:r>
            <a:endParaRPr lang="en-AU" dirty="0"/>
          </a:p>
          <a:p>
            <a:r>
              <a:rPr lang="en-AU" dirty="0"/>
              <a:t>A</a:t>
            </a:r>
            <a:r>
              <a:rPr lang="en-AU" dirty="0" smtClean="0"/>
              <a:t>rguments and adjuncts</a:t>
            </a:r>
            <a:endParaRPr lang="en-AU" dirty="0"/>
          </a:p>
          <a:p>
            <a:pPr lvl="1"/>
            <a:r>
              <a:rPr lang="en-AU" dirty="0" smtClean="0">
                <a:solidFill>
                  <a:srgbClr val="FF0000"/>
                </a:solidFill>
              </a:rPr>
              <a:t>NP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7030A0"/>
                </a:solidFill>
              </a:rPr>
              <a:t>PP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FFC000"/>
                </a:solidFill>
              </a:rPr>
              <a:t>SBAR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002060"/>
                </a:solidFill>
              </a:rPr>
              <a:t>VP</a:t>
            </a:r>
            <a:r>
              <a:rPr lang="en-AU" dirty="0" smtClean="0"/>
              <a:t>, </a:t>
            </a:r>
            <a:r>
              <a:rPr lang="en-AU" dirty="0" err="1" smtClean="0">
                <a:solidFill>
                  <a:srgbClr val="00B050"/>
                </a:solidFill>
              </a:rPr>
              <a:t>AdvP</a:t>
            </a:r>
            <a:endParaRPr lang="en-AU" dirty="0">
              <a:solidFill>
                <a:srgbClr val="00B050"/>
              </a:solidFill>
            </a:endParaRPr>
          </a:p>
          <a:p>
            <a:pPr lvl="1"/>
            <a:r>
              <a:rPr lang="en-AU" dirty="0" err="1"/>
              <a:t>E.g</a:t>
            </a:r>
            <a:r>
              <a:rPr lang="en-AU" dirty="0"/>
              <a:t>  </a:t>
            </a:r>
            <a:r>
              <a:rPr lang="en-AU" i="1" dirty="0" smtClean="0"/>
              <a:t>told </a:t>
            </a:r>
            <a:r>
              <a:rPr lang="en-AU" i="1" dirty="0" smtClean="0">
                <a:solidFill>
                  <a:srgbClr val="FF0000"/>
                </a:solidFill>
              </a:rPr>
              <a:t>him</a:t>
            </a:r>
            <a:r>
              <a:rPr lang="en-AU" i="1" dirty="0" smtClean="0"/>
              <a:t> </a:t>
            </a:r>
            <a:r>
              <a:rPr lang="en-AU" i="1" dirty="0" smtClean="0">
                <a:solidFill>
                  <a:srgbClr val="00B050"/>
                </a:solidFill>
              </a:rPr>
              <a:t>yesterday</a:t>
            </a:r>
            <a:r>
              <a:rPr lang="en-AU" i="1" dirty="0" smtClean="0"/>
              <a:t> </a:t>
            </a:r>
            <a:r>
              <a:rPr lang="en-AU" i="1" dirty="0" smtClean="0">
                <a:solidFill>
                  <a:srgbClr val="FFC000"/>
                </a:solidFill>
              </a:rPr>
              <a:t>that I was ready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E.g. </a:t>
            </a:r>
            <a:r>
              <a:rPr lang="en-AU" i="1" dirty="0" smtClean="0">
                <a:solidFill>
                  <a:schemeClr val="bg1"/>
                </a:solidFill>
              </a:rPr>
              <a:t>gave </a:t>
            </a:r>
            <a:r>
              <a:rPr lang="en-AU" i="1" dirty="0" smtClean="0">
                <a:solidFill>
                  <a:schemeClr val="accent5"/>
                </a:solidFill>
              </a:rPr>
              <a:t>John</a:t>
            </a:r>
            <a:r>
              <a:rPr lang="en-AU" i="1" dirty="0" smtClean="0">
                <a:solidFill>
                  <a:schemeClr val="bg1"/>
                </a:solidFill>
              </a:rPr>
              <a:t> </a:t>
            </a:r>
            <a:r>
              <a:rPr lang="en-AU" i="1" dirty="0" smtClean="0">
                <a:solidFill>
                  <a:srgbClr val="FF0000"/>
                </a:solidFill>
              </a:rPr>
              <a:t>a gift </a:t>
            </a:r>
            <a:r>
              <a:rPr lang="en-AU" i="1" dirty="0" smtClean="0">
                <a:solidFill>
                  <a:srgbClr val="7030A0"/>
                </a:solidFill>
              </a:rPr>
              <a:t>for his birthday </a:t>
            </a:r>
            <a:r>
              <a:rPr lang="en-AU" i="1" dirty="0" smtClean="0">
                <a:solidFill>
                  <a:srgbClr val="002060"/>
                </a:solidFill>
              </a:rPr>
              <a:t>to make amends</a:t>
            </a:r>
            <a:endParaRPr lang="en-AU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VP </a:t>
            </a:r>
            <a:r>
              <a:rPr lang="en-AU" dirty="0"/>
              <a:t>→ </a:t>
            </a:r>
            <a:r>
              <a:rPr lang="en-AU" dirty="0" smtClean="0"/>
              <a:t>VB (NP) (NP) PP* </a:t>
            </a:r>
            <a:r>
              <a:rPr lang="en-AU" dirty="0" err="1" smtClean="0"/>
              <a:t>AdvP</a:t>
            </a:r>
            <a:r>
              <a:rPr lang="en-AU" dirty="0"/>
              <a:t>*</a:t>
            </a:r>
            <a:r>
              <a:rPr lang="en-AU" dirty="0" smtClean="0"/>
              <a:t> (VP) (SBAR)</a:t>
            </a:r>
            <a:endParaRPr lang="en-A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84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Constituents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Prepositional phrase</a:t>
            </a:r>
          </a:p>
          <a:p>
            <a:pPr lvl="1"/>
            <a:r>
              <a:rPr lang="en-AU" dirty="0" smtClean="0"/>
              <a:t>PP </a:t>
            </a:r>
            <a:r>
              <a:rPr lang="en-AU" dirty="0"/>
              <a:t>→ </a:t>
            </a:r>
            <a:r>
              <a:rPr lang="en-AU" dirty="0" smtClean="0"/>
              <a:t>IN NP  (</a:t>
            </a:r>
            <a:r>
              <a:rPr lang="en-AU" i="1" dirty="0" smtClean="0"/>
              <a:t>in the house</a:t>
            </a:r>
            <a:r>
              <a:rPr lang="en-AU" dirty="0" smtClean="0"/>
              <a:t>)</a:t>
            </a:r>
          </a:p>
          <a:p>
            <a:r>
              <a:rPr lang="en-AU" dirty="0" smtClean="0"/>
              <a:t>Adjective phrase</a:t>
            </a:r>
          </a:p>
          <a:p>
            <a:pPr lvl="1"/>
            <a:r>
              <a:rPr lang="en-AU" dirty="0" err="1" smtClean="0"/>
              <a:t>AdjP</a:t>
            </a:r>
            <a:r>
              <a:rPr lang="en-AU" dirty="0" smtClean="0"/>
              <a:t> </a:t>
            </a:r>
            <a:r>
              <a:rPr lang="en-AU" dirty="0"/>
              <a:t>→ </a:t>
            </a:r>
            <a:r>
              <a:rPr lang="en-AU" dirty="0" smtClean="0"/>
              <a:t>(</a:t>
            </a:r>
            <a:r>
              <a:rPr lang="en-AU" dirty="0" err="1" smtClean="0"/>
              <a:t>AdvP</a:t>
            </a:r>
            <a:r>
              <a:rPr lang="en-AU" dirty="0" smtClean="0"/>
              <a:t>) JJ (</a:t>
            </a:r>
            <a:r>
              <a:rPr lang="en-AU" i="1" dirty="0" smtClean="0"/>
              <a:t>really nice</a:t>
            </a:r>
            <a:r>
              <a:rPr lang="en-AU" dirty="0" smtClean="0"/>
              <a:t>)</a:t>
            </a:r>
          </a:p>
          <a:p>
            <a:r>
              <a:rPr lang="en-AU" dirty="0" smtClean="0"/>
              <a:t>Adverb phrase</a:t>
            </a:r>
          </a:p>
          <a:p>
            <a:pPr lvl="1"/>
            <a:r>
              <a:rPr lang="en-AU" dirty="0" err="1" smtClean="0"/>
              <a:t>AdvP</a:t>
            </a:r>
            <a:r>
              <a:rPr lang="en-AU" dirty="0" smtClean="0"/>
              <a:t> </a:t>
            </a:r>
            <a:r>
              <a:rPr lang="en-AU" dirty="0"/>
              <a:t>→ (</a:t>
            </a:r>
            <a:r>
              <a:rPr lang="en-AU" dirty="0" err="1"/>
              <a:t>AdvP</a:t>
            </a:r>
            <a:r>
              <a:rPr lang="en-AU" dirty="0"/>
              <a:t>) </a:t>
            </a:r>
            <a:r>
              <a:rPr lang="en-AU" dirty="0" smtClean="0"/>
              <a:t>RB  </a:t>
            </a:r>
            <a:r>
              <a:rPr lang="en-AU" i="1" dirty="0" smtClean="0"/>
              <a:t>(not too well</a:t>
            </a:r>
            <a:r>
              <a:rPr lang="en-AU" dirty="0" smtClean="0"/>
              <a:t>)</a:t>
            </a:r>
          </a:p>
          <a:p>
            <a:r>
              <a:rPr lang="en-AU" dirty="0" smtClean="0"/>
              <a:t>Subordinate clause</a:t>
            </a:r>
          </a:p>
          <a:p>
            <a:pPr lvl="1"/>
            <a:r>
              <a:rPr lang="en-AU" dirty="0" smtClean="0"/>
              <a:t>SBAR </a:t>
            </a:r>
            <a:r>
              <a:rPr lang="en-AU" dirty="0"/>
              <a:t>→ </a:t>
            </a:r>
            <a:r>
              <a:rPr lang="en-AU" dirty="0" smtClean="0"/>
              <a:t>(IN) S  (</a:t>
            </a:r>
            <a:r>
              <a:rPr lang="en-AU" i="1" dirty="0" smtClean="0"/>
              <a:t>since I came here</a:t>
            </a:r>
            <a:r>
              <a:rPr lang="en-AU" dirty="0" smtClean="0"/>
              <a:t>)</a:t>
            </a:r>
          </a:p>
          <a:p>
            <a:r>
              <a:rPr lang="en-AU" dirty="0" smtClean="0"/>
              <a:t>Coordination</a:t>
            </a:r>
          </a:p>
          <a:p>
            <a:pPr lvl="1"/>
            <a:r>
              <a:rPr lang="en-AU" dirty="0" smtClean="0"/>
              <a:t>NP </a:t>
            </a:r>
            <a:r>
              <a:rPr lang="en-AU" dirty="0"/>
              <a:t>→ </a:t>
            </a:r>
            <a:r>
              <a:rPr lang="en-AU" dirty="0" smtClean="0"/>
              <a:t>NP CC NP; VP </a:t>
            </a:r>
            <a:r>
              <a:rPr lang="en-AU" dirty="0"/>
              <a:t>→ </a:t>
            </a:r>
            <a:r>
              <a:rPr lang="en-AU" dirty="0" smtClean="0"/>
              <a:t>VP </a:t>
            </a:r>
            <a:r>
              <a:rPr lang="en-AU" dirty="0"/>
              <a:t>CC </a:t>
            </a:r>
            <a:r>
              <a:rPr lang="en-AU" dirty="0" smtClean="0"/>
              <a:t>VP; etc. (</a:t>
            </a:r>
            <a:r>
              <a:rPr lang="en-AU" i="1" dirty="0" smtClean="0"/>
              <a:t>Jack</a:t>
            </a:r>
            <a:r>
              <a:rPr lang="en-AU" dirty="0" smtClean="0"/>
              <a:t> </a:t>
            </a:r>
            <a:r>
              <a:rPr lang="en-AU" i="1" dirty="0" smtClean="0"/>
              <a:t>and</a:t>
            </a:r>
            <a:r>
              <a:rPr lang="en-AU" dirty="0" smtClean="0"/>
              <a:t> </a:t>
            </a:r>
            <a:r>
              <a:rPr lang="en-AU" i="1" dirty="0" smtClean="0"/>
              <a:t>Jill</a:t>
            </a:r>
            <a:r>
              <a:rPr lang="en-AU" dirty="0" smtClean="0"/>
              <a:t>)</a:t>
            </a:r>
          </a:p>
          <a:p>
            <a:r>
              <a:rPr lang="en-AU" dirty="0" smtClean="0"/>
              <a:t>Complex sentences</a:t>
            </a:r>
          </a:p>
          <a:p>
            <a:pPr lvl="1"/>
            <a:r>
              <a:rPr lang="en-AU" dirty="0"/>
              <a:t>S → </a:t>
            </a:r>
            <a:r>
              <a:rPr lang="en-AU" dirty="0" smtClean="0"/>
              <a:t>S SBAR; S → SBAR , S; etc. (</a:t>
            </a:r>
            <a:r>
              <a:rPr lang="en-AU" i="1" dirty="0" smtClean="0"/>
              <a:t>if he goes, I’ll go</a:t>
            </a:r>
            <a:r>
              <a:rPr lang="en-AU" dirty="0" smtClean="0"/>
              <a:t>)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4835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Context-free grammars can represent linguistic structure</a:t>
            </a:r>
          </a:p>
          <a:p>
            <a:r>
              <a:rPr lang="en-AU" dirty="0" smtClean="0"/>
              <a:t>There are relatively fast dynamic programming algorithms to retrieve this structure</a:t>
            </a:r>
          </a:p>
          <a:p>
            <a:r>
              <a:rPr lang="en-AU" dirty="0" smtClean="0"/>
              <a:t>But what about ambiguity?</a:t>
            </a:r>
          </a:p>
          <a:p>
            <a:pPr lvl="1"/>
            <a:r>
              <a:rPr lang="en-AU" dirty="0" smtClean="0"/>
              <a:t>Extreme ambiguity will slow down parsing</a:t>
            </a:r>
          </a:p>
          <a:p>
            <a:pPr lvl="1"/>
            <a:r>
              <a:rPr lang="en-AU" dirty="0" smtClean="0"/>
              <a:t>If multiple possible parses, which is best?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6159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Required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J&amp;M2 Ch. 12.1-12.5, Ch. 13.1-13.4</a:t>
            </a:r>
          </a:p>
        </p:txBody>
      </p:sp>
    </p:spTree>
    <p:extLst>
      <p:ext uri="{BB962C8B-B14F-4D97-AF65-F5344CB8AC3E}">
        <p14:creationId xmlns:p14="http://schemas.microsoft.com/office/powerpoint/2010/main" val="33952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context-free grammar formalism</a:t>
            </a:r>
          </a:p>
          <a:p>
            <a:r>
              <a:rPr lang="en-AU" dirty="0" smtClean="0"/>
              <a:t>Parsing with CFGs</a:t>
            </a:r>
          </a:p>
          <a:p>
            <a:r>
              <a:rPr lang="en-AU" dirty="0"/>
              <a:t>Representing English with CFGs</a:t>
            </a:r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20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Basics of Context-free grammars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Symbols</a:t>
            </a:r>
          </a:p>
          <a:p>
            <a:pPr lvl="1"/>
            <a:r>
              <a:rPr lang="en-AU" dirty="0" smtClean="0"/>
              <a:t>Terminals: words such as </a:t>
            </a:r>
            <a:r>
              <a:rPr lang="en-AU" i="1" dirty="0" smtClean="0"/>
              <a:t>book</a:t>
            </a:r>
            <a:endParaRPr lang="en-AU" dirty="0" smtClean="0"/>
          </a:p>
          <a:p>
            <a:pPr lvl="1"/>
            <a:r>
              <a:rPr lang="en-AU" dirty="0" smtClean="0"/>
              <a:t>Non-terminal: syntactic labels such as NP or NN</a:t>
            </a:r>
          </a:p>
          <a:p>
            <a:r>
              <a:rPr lang="en-AU" dirty="0" smtClean="0"/>
              <a:t>Productions (rules)</a:t>
            </a:r>
          </a:p>
          <a:p>
            <a:pPr lvl="1"/>
            <a:r>
              <a:rPr lang="en-AU" dirty="0" smtClean="0"/>
              <a:t>Exactly one non-terminal on left-hand side (LHS)</a:t>
            </a:r>
          </a:p>
          <a:p>
            <a:pPr lvl="1"/>
            <a:r>
              <a:rPr lang="en-AU" dirty="0" smtClean="0"/>
              <a:t>An ordered list of symbols on right-hand side (RHS)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5150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simple grammar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Terminal symbols: </a:t>
            </a:r>
            <a:r>
              <a:rPr lang="en-AU" i="1" dirty="0" smtClean="0"/>
              <a:t>rat, the, ate, cheese</a:t>
            </a:r>
          </a:p>
          <a:p>
            <a:pPr marL="0" indent="0">
              <a:buNone/>
            </a:pPr>
            <a:r>
              <a:rPr lang="en-AU" dirty="0" smtClean="0"/>
              <a:t>Non-terminal symbols: S, NP, VP, DT, VBD, NN</a:t>
            </a:r>
          </a:p>
          <a:p>
            <a:pPr marL="0" indent="0">
              <a:buNone/>
            </a:pPr>
            <a:r>
              <a:rPr lang="en-AU" dirty="0" smtClean="0"/>
              <a:t>Productions: </a:t>
            </a:r>
          </a:p>
          <a:p>
            <a:pPr marL="0" indent="0">
              <a:buNone/>
            </a:pPr>
            <a:r>
              <a:rPr lang="en-AU" dirty="0" smtClean="0"/>
              <a:t>S → NP VP</a:t>
            </a:r>
          </a:p>
          <a:p>
            <a:pPr marL="0" indent="0">
              <a:buNone/>
            </a:pPr>
            <a:r>
              <a:rPr lang="en-AU" dirty="0" smtClean="0"/>
              <a:t>NP → DT NN</a:t>
            </a:r>
          </a:p>
          <a:p>
            <a:pPr marL="0" indent="0">
              <a:buNone/>
            </a:pPr>
            <a:r>
              <a:rPr lang="en-AU" dirty="0" smtClean="0"/>
              <a:t>VP → VBD NP</a:t>
            </a:r>
          </a:p>
          <a:p>
            <a:pPr marL="0" indent="0">
              <a:buNone/>
            </a:pPr>
            <a:r>
              <a:rPr lang="en-AU" dirty="0" smtClean="0"/>
              <a:t>DT </a:t>
            </a:r>
            <a:r>
              <a:rPr lang="en-AU" dirty="0"/>
              <a:t>→ </a:t>
            </a:r>
            <a:r>
              <a:rPr lang="en-AU" i="1" dirty="0" smtClean="0"/>
              <a:t>the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NN → </a:t>
            </a:r>
            <a:r>
              <a:rPr lang="en-AU" i="1" dirty="0" smtClean="0"/>
              <a:t>rat</a:t>
            </a:r>
            <a:endParaRPr lang="en-AU" dirty="0" smtClean="0"/>
          </a:p>
          <a:p>
            <a:pPr marL="0" indent="0">
              <a:buNone/>
            </a:pPr>
            <a:r>
              <a:rPr lang="en-AU" dirty="0"/>
              <a:t>NN → </a:t>
            </a:r>
            <a:r>
              <a:rPr lang="en-AU" i="1" dirty="0" smtClean="0"/>
              <a:t>cheese</a:t>
            </a:r>
          </a:p>
          <a:p>
            <a:pPr marL="0" indent="0">
              <a:buNone/>
            </a:pPr>
            <a:r>
              <a:rPr lang="en-AU" dirty="0" smtClean="0"/>
              <a:t>VBD → </a:t>
            </a:r>
            <a:r>
              <a:rPr lang="en-AU" i="1" dirty="0" smtClean="0"/>
              <a:t>ate</a:t>
            </a:r>
          </a:p>
          <a:p>
            <a:pPr marL="0" indent="0">
              <a:buNone/>
            </a:pPr>
            <a:r>
              <a:rPr lang="en-AU" i="1" dirty="0"/>
              <a:t> 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2085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Generating sentences with 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Always start with S (the sentence/start symbol)</a:t>
            </a:r>
          </a:p>
          <a:p>
            <a:pPr marL="0" indent="0">
              <a:buNone/>
            </a:pPr>
            <a:r>
              <a:rPr lang="en-AU" b="1" dirty="0" smtClean="0"/>
              <a:t>S</a:t>
            </a:r>
          </a:p>
          <a:p>
            <a:pPr marL="0" indent="0">
              <a:buNone/>
            </a:pPr>
            <a:r>
              <a:rPr lang="en-AU" dirty="0" smtClean="0"/>
              <a:t>Apply rule with S on LHS (</a:t>
            </a:r>
            <a:r>
              <a:rPr lang="en-AU" dirty="0"/>
              <a:t>S → NP </a:t>
            </a:r>
            <a:r>
              <a:rPr lang="en-AU" dirty="0" smtClean="0"/>
              <a:t>VP), </a:t>
            </a:r>
            <a:r>
              <a:rPr lang="en-AU" dirty="0" err="1" smtClean="0"/>
              <a:t>i.e</a:t>
            </a:r>
            <a:r>
              <a:rPr lang="en-AU" dirty="0" smtClean="0"/>
              <a:t> substitute RHS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NP VP</a:t>
            </a:r>
          </a:p>
          <a:p>
            <a:pPr marL="0" indent="0">
              <a:buNone/>
            </a:pPr>
            <a:r>
              <a:rPr lang="en-AU" dirty="0" smtClean="0"/>
              <a:t>Apply rule with NP on LHS (</a:t>
            </a:r>
            <a:r>
              <a:rPr lang="en-AU" dirty="0"/>
              <a:t>NP → DT </a:t>
            </a:r>
            <a:r>
              <a:rPr lang="en-AU" dirty="0" smtClean="0"/>
              <a:t>NN)</a:t>
            </a:r>
          </a:p>
          <a:p>
            <a:pPr marL="0" indent="0">
              <a:buNone/>
            </a:pPr>
            <a:r>
              <a:rPr lang="en-AU" b="1" dirty="0" smtClean="0"/>
              <a:t>DT NN VP</a:t>
            </a:r>
          </a:p>
          <a:p>
            <a:pPr marL="0" indent="0">
              <a:buNone/>
            </a:pPr>
            <a:r>
              <a:rPr lang="en-AU" dirty="0" smtClean="0"/>
              <a:t>Apply rule with DT on LHS (DT </a:t>
            </a:r>
            <a:r>
              <a:rPr lang="en-AU" dirty="0"/>
              <a:t>→ </a:t>
            </a:r>
            <a:r>
              <a:rPr lang="en-AU" i="1" dirty="0" smtClean="0"/>
              <a:t>the</a:t>
            </a:r>
            <a:r>
              <a:rPr lang="en-AU" dirty="0" smtClean="0"/>
              <a:t>)</a:t>
            </a:r>
            <a:endParaRPr lang="en-AU" dirty="0"/>
          </a:p>
          <a:p>
            <a:pPr marL="0" indent="0">
              <a:buNone/>
            </a:pPr>
            <a:r>
              <a:rPr lang="en-AU" b="1" i="1" dirty="0" smtClean="0"/>
              <a:t>the</a:t>
            </a:r>
            <a:r>
              <a:rPr lang="en-AU" b="1" dirty="0" smtClean="0"/>
              <a:t> NN VP</a:t>
            </a:r>
          </a:p>
          <a:p>
            <a:pPr marL="0" indent="0">
              <a:buNone/>
            </a:pPr>
            <a:r>
              <a:rPr lang="en-AU" dirty="0"/>
              <a:t>Apply rule with </a:t>
            </a:r>
            <a:r>
              <a:rPr lang="en-AU" dirty="0" smtClean="0"/>
              <a:t>NN </a:t>
            </a:r>
            <a:r>
              <a:rPr lang="en-AU" dirty="0"/>
              <a:t>on LHS </a:t>
            </a:r>
            <a:r>
              <a:rPr lang="en-AU" dirty="0" smtClean="0"/>
              <a:t>(NN </a:t>
            </a:r>
            <a:r>
              <a:rPr lang="en-AU" dirty="0"/>
              <a:t>→ </a:t>
            </a:r>
            <a:r>
              <a:rPr lang="en-AU" i="1" dirty="0" smtClean="0"/>
              <a:t>rat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b="1" i="1" dirty="0"/>
              <a:t>t</a:t>
            </a:r>
            <a:r>
              <a:rPr lang="en-AU" b="1" i="1" dirty="0" smtClean="0"/>
              <a:t>he rat </a:t>
            </a:r>
            <a:r>
              <a:rPr lang="en-AU" b="1" dirty="0" smtClean="0"/>
              <a:t>VP</a:t>
            </a:r>
          </a:p>
          <a:p>
            <a:pPr marL="0" indent="0">
              <a:buNone/>
            </a:pPr>
            <a:r>
              <a:rPr lang="en-AU" b="1" i="1" dirty="0"/>
              <a:t> 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5646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Generating sentences with 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Apply rule with VP on LHS (VP </a:t>
            </a:r>
            <a:r>
              <a:rPr lang="en-AU" dirty="0"/>
              <a:t>→ VBD </a:t>
            </a:r>
            <a:r>
              <a:rPr lang="en-AU" dirty="0" smtClean="0"/>
              <a:t>NP)</a:t>
            </a:r>
          </a:p>
          <a:p>
            <a:pPr marL="0" indent="0">
              <a:buNone/>
            </a:pPr>
            <a:r>
              <a:rPr lang="en-AU" b="1" i="1" dirty="0"/>
              <a:t>the rat </a:t>
            </a:r>
            <a:r>
              <a:rPr lang="en-AU" b="1" dirty="0" smtClean="0"/>
              <a:t>VBD NP</a:t>
            </a:r>
            <a:endParaRPr lang="en-AU" b="1" i="1" dirty="0"/>
          </a:p>
          <a:p>
            <a:pPr marL="0" indent="0">
              <a:buNone/>
            </a:pPr>
            <a:r>
              <a:rPr lang="en-AU" dirty="0" smtClean="0"/>
              <a:t>Apply rule with VBD on LHS (</a:t>
            </a:r>
            <a:r>
              <a:rPr lang="en-AU" dirty="0"/>
              <a:t>VBD → </a:t>
            </a:r>
            <a:r>
              <a:rPr lang="en-AU" i="1" dirty="0" smtClean="0"/>
              <a:t>ate</a:t>
            </a:r>
            <a:r>
              <a:rPr lang="en-AU" dirty="0" smtClean="0"/>
              <a:t>)</a:t>
            </a:r>
            <a:endParaRPr lang="en-AU" dirty="0"/>
          </a:p>
          <a:p>
            <a:pPr marL="0" indent="0">
              <a:buNone/>
            </a:pPr>
            <a:r>
              <a:rPr lang="en-AU" b="1" i="1" dirty="0"/>
              <a:t>the rat </a:t>
            </a:r>
            <a:r>
              <a:rPr lang="en-AU" b="1" i="1" dirty="0" smtClean="0"/>
              <a:t>ate</a:t>
            </a:r>
            <a:r>
              <a:rPr lang="en-AU" b="1" dirty="0" smtClean="0"/>
              <a:t> </a:t>
            </a:r>
            <a:r>
              <a:rPr lang="en-AU" b="1" dirty="0"/>
              <a:t>NP</a:t>
            </a:r>
            <a:endParaRPr lang="en-AU" b="1" i="1" dirty="0"/>
          </a:p>
          <a:p>
            <a:pPr marL="0" indent="0">
              <a:buNone/>
            </a:pPr>
            <a:r>
              <a:rPr lang="en-AU" dirty="0" smtClean="0"/>
              <a:t>Apply rule with NP on LHS (</a:t>
            </a:r>
            <a:r>
              <a:rPr lang="en-AU" dirty="0"/>
              <a:t>NP → DT </a:t>
            </a:r>
            <a:r>
              <a:rPr lang="en-AU" dirty="0" smtClean="0"/>
              <a:t>NN)</a:t>
            </a:r>
          </a:p>
          <a:p>
            <a:pPr marL="0" indent="0">
              <a:buNone/>
            </a:pPr>
            <a:r>
              <a:rPr lang="en-AU" b="1" i="1" dirty="0"/>
              <a:t>the rat ate</a:t>
            </a:r>
            <a:r>
              <a:rPr lang="en-AU" b="1" dirty="0"/>
              <a:t> </a:t>
            </a:r>
            <a:r>
              <a:rPr lang="en-AU" b="1" dirty="0" smtClean="0"/>
              <a:t>DT NN</a:t>
            </a:r>
            <a:endParaRPr lang="en-AU" b="1" i="1" dirty="0"/>
          </a:p>
          <a:p>
            <a:pPr marL="0" indent="0">
              <a:buNone/>
            </a:pPr>
            <a:r>
              <a:rPr lang="en-AU" dirty="0" smtClean="0"/>
              <a:t>Apply rule with DT on LHS (DT </a:t>
            </a:r>
            <a:r>
              <a:rPr lang="en-AU" dirty="0"/>
              <a:t>→ </a:t>
            </a:r>
            <a:r>
              <a:rPr lang="en-AU" i="1" dirty="0" smtClean="0"/>
              <a:t>the</a:t>
            </a:r>
            <a:r>
              <a:rPr lang="en-AU" dirty="0" smtClean="0"/>
              <a:t>)</a:t>
            </a:r>
            <a:endParaRPr lang="en-AU" dirty="0"/>
          </a:p>
          <a:p>
            <a:pPr marL="0" indent="0">
              <a:buNone/>
            </a:pPr>
            <a:r>
              <a:rPr lang="en-AU" b="1" i="1" dirty="0"/>
              <a:t>the rat ate</a:t>
            </a:r>
            <a:r>
              <a:rPr lang="en-AU" b="1" dirty="0"/>
              <a:t> </a:t>
            </a:r>
            <a:r>
              <a:rPr lang="en-AU" b="1" i="1" dirty="0" smtClean="0"/>
              <a:t>the</a:t>
            </a:r>
            <a:r>
              <a:rPr lang="en-AU" b="1" dirty="0" smtClean="0"/>
              <a:t> </a:t>
            </a:r>
            <a:r>
              <a:rPr lang="en-AU" b="1" dirty="0"/>
              <a:t>NN</a:t>
            </a:r>
            <a:endParaRPr lang="en-AU" b="1" i="1" dirty="0"/>
          </a:p>
          <a:p>
            <a:pPr marL="0" indent="0">
              <a:buNone/>
            </a:pPr>
            <a:r>
              <a:rPr lang="en-AU" dirty="0" smtClean="0"/>
              <a:t>Apply </a:t>
            </a:r>
            <a:r>
              <a:rPr lang="en-AU" dirty="0"/>
              <a:t>rule with </a:t>
            </a:r>
            <a:r>
              <a:rPr lang="en-AU" dirty="0" smtClean="0"/>
              <a:t>NN </a:t>
            </a:r>
            <a:r>
              <a:rPr lang="en-AU" dirty="0"/>
              <a:t>on LHS </a:t>
            </a:r>
            <a:r>
              <a:rPr lang="en-AU" dirty="0" smtClean="0"/>
              <a:t>(NN </a:t>
            </a:r>
            <a:r>
              <a:rPr lang="en-AU" dirty="0"/>
              <a:t>→ </a:t>
            </a:r>
            <a:r>
              <a:rPr lang="en-AU" i="1" dirty="0" smtClean="0"/>
              <a:t>cheese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b="1" i="1" dirty="0" smtClean="0"/>
              <a:t>the rat ate the cheese</a:t>
            </a:r>
          </a:p>
          <a:p>
            <a:pPr marL="0" indent="0">
              <a:buNone/>
            </a:pPr>
            <a:r>
              <a:rPr lang="en-AU" b="1" i="1" dirty="0"/>
              <a:t> 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6124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CFG trees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Generation corresponds to a syntactic tree</a:t>
            </a:r>
          </a:p>
          <a:p>
            <a:r>
              <a:rPr lang="en-AU" dirty="0" smtClean="0"/>
              <a:t>Non-terminals are internal nodes</a:t>
            </a:r>
          </a:p>
          <a:p>
            <a:r>
              <a:rPr lang="en-AU" dirty="0"/>
              <a:t>T</a:t>
            </a:r>
            <a:r>
              <a:rPr lang="en-AU" dirty="0" smtClean="0"/>
              <a:t>erminals are leaves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08" y="3849345"/>
            <a:ext cx="7822926" cy="527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81720" y="5164832"/>
            <a:ext cx="443812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(S (NP (DT the)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(NN rat))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(VP (VBG ate)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(NP (DT the)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    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/>
                <a:cs typeface="Courier New" pitchFamily="49" charset="0"/>
              </a:rPr>
              <a:t>(NN cheese))))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01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Parsing 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Parsing: given string, identify possible structures</a:t>
            </a:r>
          </a:p>
          <a:p>
            <a:r>
              <a:rPr lang="en-AU" dirty="0" smtClean="0"/>
              <a:t>Brute force search is intractable for non-trivial grammars</a:t>
            </a:r>
          </a:p>
          <a:p>
            <a:pPr lvl="1"/>
            <a:r>
              <a:rPr lang="en-AU" dirty="0" smtClean="0"/>
              <a:t>Good solutions use dynamic programming</a:t>
            </a:r>
          </a:p>
          <a:p>
            <a:r>
              <a:rPr lang="en-AU" dirty="0" smtClean="0"/>
              <a:t>Two general strategies</a:t>
            </a:r>
          </a:p>
          <a:p>
            <a:pPr lvl="1"/>
            <a:r>
              <a:rPr lang="en-AU" dirty="0"/>
              <a:t>Bottom-up</a:t>
            </a:r>
          </a:p>
          <a:p>
            <a:pPr lvl="2"/>
            <a:r>
              <a:rPr lang="en-AU" dirty="0"/>
              <a:t>Start with words, work </a:t>
            </a:r>
            <a:r>
              <a:rPr lang="en-AU" dirty="0" smtClean="0"/>
              <a:t>up towards S</a:t>
            </a:r>
          </a:p>
          <a:p>
            <a:pPr lvl="2"/>
            <a:r>
              <a:rPr lang="en-AU" dirty="0" smtClean="0"/>
              <a:t>CYK parsing</a:t>
            </a:r>
          </a:p>
          <a:p>
            <a:pPr lvl="1"/>
            <a:r>
              <a:rPr lang="en-AU" dirty="0" smtClean="0"/>
              <a:t>Top-down</a:t>
            </a:r>
          </a:p>
          <a:p>
            <a:pPr lvl="2"/>
            <a:r>
              <a:rPr lang="en-AU" dirty="0" smtClean="0"/>
              <a:t>Start with S, work down towards words</a:t>
            </a:r>
          </a:p>
          <a:p>
            <a:pPr lvl="2"/>
            <a:r>
              <a:rPr lang="en-AU" dirty="0" err="1" smtClean="0"/>
              <a:t>Earley</a:t>
            </a:r>
            <a:r>
              <a:rPr lang="en-AU" dirty="0" smtClean="0"/>
              <a:t> parsing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86361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6919</TotalTime>
  <Words>1307</Words>
  <Application>Microsoft Office PowerPoint</Application>
  <PresentationFormat>Custom</PresentationFormat>
  <Paragraphs>272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New_Template7</vt:lpstr>
      <vt:lpstr>Context-free Grammars</vt:lpstr>
      <vt:lpstr>Syntactic Constituents</vt:lpstr>
      <vt:lpstr>Outline</vt:lpstr>
      <vt:lpstr>Basics of Context-free grammars</vt:lpstr>
      <vt:lpstr>A simple grammar</vt:lpstr>
      <vt:lpstr>Generating sentences with CFGs</vt:lpstr>
      <vt:lpstr>Generating sentences with CFGs</vt:lpstr>
      <vt:lpstr>CFG trees</vt:lpstr>
      <vt:lpstr>Parsing CFGs</vt:lpstr>
      <vt:lpstr>The CYK parsing algorithm</vt:lpstr>
      <vt:lpstr>Convert to CNF</vt:lpstr>
      <vt:lpstr>Parse table</vt:lpstr>
      <vt:lpstr>CYK: Retrieving The parses</vt:lpstr>
      <vt:lpstr>EarlEy Parsing</vt:lpstr>
      <vt:lpstr>The Chart</vt:lpstr>
      <vt:lpstr>EarlEy: Retrieving The parses</vt:lpstr>
      <vt:lpstr>Toy Grammars to Real Grammars</vt:lpstr>
      <vt:lpstr>key Constituents in penn treebank</vt:lpstr>
      <vt:lpstr>Basic English Sentence structures</vt:lpstr>
      <vt:lpstr>English Noun phrases</vt:lpstr>
      <vt:lpstr>Verb Phrases</vt:lpstr>
      <vt:lpstr>Other Constituents</vt:lpstr>
      <vt:lpstr>A final word</vt:lpstr>
      <vt:lpstr>Required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Julian Arthur Brooke</dc:creator>
  <cp:lastModifiedBy>Julian Arthur Brooke</cp:lastModifiedBy>
  <cp:revision>764</cp:revision>
  <dcterms:modified xsi:type="dcterms:W3CDTF">2017-03-14T02:20:26Z</dcterms:modified>
</cp:coreProperties>
</file>