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9" r:id="rId3"/>
    <p:sldId id="259" r:id="rId4"/>
    <p:sldId id="280" r:id="rId5"/>
    <p:sldId id="298" r:id="rId6"/>
    <p:sldId id="281" r:id="rId7"/>
    <p:sldId id="282" r:id="rId8"/>
    <p:sldId id="299" r:id="rId9"/>
    <p:sldId id="300" r:id="rId10"/>
    <p:sldId id="290" r:id="rId11"/>
    <p:sldId id="301" r:id="rId12"/>
    <p:sldId id="317" r:id="rId13"/>
    <p:sldId id="292" r:id="rId14"/>
    <p:sldId id="302" r:id="rId15"/>
    <p:sldId id="303" r:id="rId16"/>
    <p:sldId id="304" r:id="rId17"/>
    <p:sldId id="305" r:id="rId18"/>
    <p:sldId id="306" r:id="rId19"/>
    <p:sldId id="294" r:id="rId20"/>
    <p:sldId id="316" r:id="rId21"/>
    <p:sldId id="313" r:id="rId22"/>
    <p:sldId id="307" r:id="rId23"/>
    <p:sldId id="308" r:id="rId24"/>
    <p:sldId id="309" r:id="rId25"/>
    <p:sldId id="312" r:id="rId26"/>
    <p:sldId id="278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674" autoAdjust="0"/>
  </p:normalViewPr>
  <p:slideViewPr>
    <p:cSldViewPr>
      <p:cViewPr>
        <p:scale>
          <a:sx n="85" d="100"/>
          <a:sy n="85" d="100"/>
        </p:scale>
        <p:origin x="904" y="240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74075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60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\Tree [.S [.VP [.Verb \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emph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{Book} ] [.NP [.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Det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\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emph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{the} ] [.Nominal  [.Nominal [.Noun \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emph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{dinner} ] ]  [.Noun \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emph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{flight} ] ] ] ] ]</a:t>
            </a:r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\Tree [.S [.VP [.Verb \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emph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{Book} ] [.NP [.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Det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\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emph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{the} ] [.Noun \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emph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{dinner} ] ] [.NP [.Noun \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emph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{flight} ] ] ] 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75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T^{\</a:t>
            </a:r>
            <a:r>
              <a:rPr lang="en-US" sz="22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ast</a:t>
            </a:r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} &amp;= \</a:t>
            </a:r>
            <a:r>
              <a:rPr lang="en-US" sz="22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operatorname</a:t>
            </a:r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r>
              <a:rPr lang="en-US" sz="22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arg~max</a:t>
            </a:r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}_{T \</a:t>
            </a:r>
            <a:r>
              <a:rPr lang="en-US" sz="22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mbox</a:t>
            </a:r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{~</a:t>
            </a:r>
            <a:r>
              <a:rPr lang="en-US" sz="22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s.t.</a:t>
            </a:r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~} y(T) = S} P(T|S) \\</a:t>
            </a:r>
          </a:p>
          <a:p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         &amp;= \</a:t>
            </a:r>
            <a:r>
              <a:rPr lang="en-US" sz="22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operatorname</a:t>
            </a:r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r>
              <a:rPr lang="en-US" sz="22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arg~max</a:t>
            </a:r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}_{T \</a:t>
            </a:r>
            <a:r>
              <a:rPr lang="en-US" sz="22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mbox</a:t>
            </a:r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{~</a:t>
            </a:r>
            <a:r>
              <a:rPr lang="en-US" sz="22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s.t.</a:t>
            </a:r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~} y(T) = S} P(T)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907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FIXME – sure the ‘</a:t>
            </a:r>
            <a:r>
              <a:rPr lang="en-AU" dirty="0" err="1" smtClean="0"/>
              <a:t>downto</a:t>
            </a:r>
            <a:r>
              <a:rPr lang="en-AU" dirty="0" smtClean="0"/>
              <a:t>’ bit is wrong; check</a:t>
            </a:r>
            <a:r>
              <a:rPr lang="en-AU" baseline="0" dirty="0" smtClean="0"/>
              <a:t> JM2 (printed copy)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9980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5416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FIXME</a:t>
            </a:r>
            <a:r>
              <a:rPr lang="en-US" baseline="0" dirty="0" smtClean="0"/>
              <a:t> – list examples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59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476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latin typeface="Arial Narrow" panose="020B0606020202030204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558800" y="28956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hape 4"/>
          <p:cNvSpPr txBox="1">
            <a:spLocks/>
          </p:cNvSpPr>
          <p:nvPr userDrawn="1"/>
        </p:nvSpPr>
        <p:spPr>
          <a:xfrm>
            <a:off x="12339022" y="5842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71099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12192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080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uiExpand="1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6096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3110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06400" y="7239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Rectangle 4"/>
          <p:cNvSpPr/>
          <p:nvPr userDrawn="1"/>
        </p:nvSpPr>
        <p:spPr>
          <a:xfrm>
            <a:off x="309712" y="9125272"/>
            <a:ext cx="5553572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0" u="none" strike="noStrike" cap="all" spc="0" baseline="0" dirty="0" smtClean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rPr>
              <a:t>Copyright 2017, The University of Melbourne</a:t>
            </a:r>
            <a:endParaRPr lang="en-US" sz="2000" b="0" i="0" u="none" strike="noStrike" kern="1200" cap="all" spc="0" baseline="0" dirty="0">
              <a:ln>
                <a:noFill/>
              </a:ln>
              <a:solidFill>
                <a:srgbClr val="A6AAA9"/>
              </a:solidFill>
              <a:uFillTx/>
              <a:latin typeface="Arial Narrow" panose="020B0606020202030204" pitchFamily="34" charset="0"/>
              <a:ea typeface="Arial Narrow" panose="020B0606020202030204" pitchFamily="34" charset="0"/>
              <a:cs typeface="Arial Narrow" panose="020B060602020203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60" r:id="rId5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ctrTitle"/>
          </p:nvPr>
        </p:nvSpPr>
        <p:spPr>
          <a:xfrm>
            <a:off x="406400" y="6315720"/>
            <a:ext cx="12192000" cy="2705100"/>
          </a:xfrm>
          <a:prstGeom prst="rect">
            <a:avLst/>
          </a:prstGeom>
        </p:spPr>
        <p:txBody>
          <a:bodyPr>
            <a:normAutofit/>
          </a:bodyPr>
          <a:lstStyle>
            <a:lvl1pPr defTabSz="350520">
              <a:defRPr sz="10200"/>
            </a:lvl1pPr>
          </a:lstStyle>
          <a:p>
            <a:r>
              <a:rPr lang="en-AU" sz="7200" smtClean="0"/>
              <a:t>Probabilistic </a:t>
            </a:r>
            <a:r>
              <a:rPr lang="en-AU" sz="7200" dirty="0" smtClean="0"/>
              <a:t>Parsing</a:t>
            </a:r>
            <a:endParaRPr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subTitle" sz="quarter" idx="1"/>
          </p:nvPr>
        </p:nvSpPr>
        <p:spPr>
          <a:xfrm>
            <a:off x="406400" y="4156720"/>
            <a:ext cx="12192000" cy="1803400"/>
          </a:xfrm>
          <a:prstGeom prst="rect">
            <a:avLst/>
          </a:prstGeom>
        </p:spPr>
        <p:txBody>
          <a:bodyPr/>
          <a:lstStyle>
            <a:lvl1pPr>
              <a:defRPr sz="4500">
                <a:solidFill>
                  <a:srgbClr val="838787"/>
                </a:solidFill>
              </a:defRPr>
            </a:lvl1pPr>
            <a:lvl2pPr>
              <a:defRPr sz="2900">
                <a:solidFill>
                  <a:srgbClr val="838787"/>
                </a:solidFill>
              </a:defRPr>
            </a:lvl2pPr>
          </a:lstStyle>
          <a:p>
            <a:r>
              <a:rPr lang="en-AU" dirty="0" smtClean="0"/>
              <a:t>COMP90042 LECTURE 6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472" y="315600"/>
            <a:ext cx="5349874" cy="3881547"/>
          </a:xfrm>
          <a:prstGeom prst="rect">
            <a:avLst/>
          </a:prstGeom>
          <a:effectLst>
            <a:outerShdw blurRad="63500" dist="50800" dir="10800000" algn="ctr" rotWithShape="0">
              <a:schemeClr val="accent1">
                <a:lumMod val="40000"/>
                <a:lumOff val="60000"/>
                <a:alpha val="92000"/>
              </a:scheme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Parsing PCFGs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Instead of selecting between two trees, can we select a tree from the set of all possible trees?</a:t>
            </a:r>
          </a:p>
          <a:p>
            <a:r>
              <a:rPr lang="en-AU" dirty="0" smtClean="0"/>
              <a:t>Before we looked at </a:t>
            </a:r>
          </a:p>
          <a:p>
            <a:pPr lvl="1"/>
            <a:r>
              <a:rPr lang="en-AU" dirty="0" smtClean="0"/>
              <a:t>CYK and Early</a:t>
            </a:r>
          </a:p>
          <a:p>
            <a:pPr lvl="1"/>
            <a:r>
              <a:rPr lang="en-AU" dirty="0" smtClean="0"/>
              <a:t>for unweighted grammars (CFGs)</a:t>
            </a:r>
          </a:p>
          <a:p>
            <a:pPr lvl="1"/>
            <a:r>
              <a:rPr lang="en-AU" dirty="0" smtClean="0"/>
              <a:t>finds </a:t>
            </a:r>
            <a:r>
              <a:rPr lang="en-AU" b="1" dirty="0" smtClean="0">
                <a:solidFill>
                  <a:srgbClr val="FF0000"/>
                </a:solidFill>
              </a:rPr>
              <a:t>all possible trees</a:t>
            </a:r>
            <a:endParaRPr lang="en-AU" dirty="0" smtClean="0">
              <a:solidFill>
                <a:srgbClr val="FF0000"/>
              </a:solidFill>
            </a:endParaRPr>
          </a:p>
          <a:p>
            <a:r>
              <a:rPr lang="en-AU" dirty="0" smtClean="0"/>
              <a:t>But there are often 1000s, many completely nonsensical</a:t>
            </a:r>
          </a:p>
          <a:p>
            <a:r>
              <a:rPr lang="en-AU" dirty="0" smtClean="0"/>
              <a:t>Can we solve for the </a:t>
            </a:r>
            <a:r>
              <a:rPr lang="en-AU" b="1" dirty="0" smtClean="0">
                <a:solidFill>
                  <a:srgbClr val="FF0000"/>
                </a:solidFill>
              </a:rPr>
              <a:t>most probable tree</a:t>
            </a:r>
            <a:r>
              <a:rPr lang="en-AU" dirty="0" smtClean="0">
                <a:solidFill>
                  <a:schemeClr val="bg1"/>
                </a:solidFill>
              </a:rPr>
              <a:t>?</a:t>
            </a:r>
            <a:endParaRPr lang="en-A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AU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936" y="8045152"/>
            <a:ext cx="69215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611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CYK for PCFGS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Similar process to standard CYK</a:t>
            </a:r>
          </a:p>
          <a:p>
            <a:r>
              <a:rPr lang="en-AU" dirty="0" smtClean="0"/>
              <a:t>Convert </a:t>
            </a:r>
            <a:r>
              <a:rPr lang="en-AU" dirty="0"/>
              <a:t>grammar to Chomsky Normal Form (</a:t>
            </a:r>
            <a:r>
              <a:rPr lang="en-AU" dirty="0" smtClean="0"/>
              <a:t>CNF)</a:t>
            </a:r>
          </a:p>
          <a:p>
            <a:pPr lvl="1"/>
            <a:r>
              <a:rPr lang="en-AU" dirty="0" smtClean="0"/>
              <a:t>E.g., 			VP → Verb NP NP	</a:t>
            </a:r>
            <a:r>
              <a:rPr lang="en-AU" dirty="0" smtClean="0">
                <a:solidFill>
                  <a:srgbClr val="FF0000"/>
                </a:solidFill>
              </a:rPr>
              <a:t>[0.05]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becomes		VP → Verb X			</a:t>
            </a:r>
            <a:r>
              <a:rPr lang="en-AU" dirty="0" smtClean="0">
                <a:solidFill>
                  <a:srgbClr val="FF0000"/>
                </a:solidFill>
              </a:rPr>
              <a:t>[??]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					X → NP NP				</a:t>
            </a:r>
            <a:r>
              <a:rPr lang="en-AU" dirty="0" smtClean="0">
                <a:solidFill>
                  <a:srgbClr val="FF0000"/>
                </a:solidFill>
              </a:rPr>
              <a:t>[??]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where X is a new symbol.</a:t>
            </a:r>
          </a:p>
          <a:p>
            <a:pPr lvl="1"/>
            <a:r>
              <a:rPr lang="en-AU" dirty="0" smtClean="0"/>
              <a:t>But what happens to the probability?</a:t>
            </a:r>
          </a:p>
          <a:p>
            <a:r>
              <a:rPr lang="en-AU" dirty="0" smtClean="0"/>
              <a:t>Issues with unary productions </a:t>
            </a:r>
            <a:r>
              <a:rPr lang="en-AU" i="1" dirty="0" smtClean="0"/>
              <a:t>(see </a:t>
            </a:r>
            <a:r>
              <a:rPr lang="en-AU" i="1" dirty="0" err="1" smtClean="0"/>
              <a:t>ipython</a:t>
            </a:r>
            <a:r>
              <a:rPr lang="en-AU" i="1" dirty="0" smtClean="0"/>
              <a:t> notebook)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71081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CYK for PCFGS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800" b="1" dirty="0" smtClean="0">
                <a:latin typeface="Century Schoolbook" charset="0"/>
                <a:ea typeface="Century Schoolbook" charset="0"/>
                <a:cs typeface="Century Schoolbook" charset="0"/>
              </a:rPr>
              <a:t>function parse-CYK(w, G):</a:t>
            </a:r>
          </a:p>
          <a:p>
            <a:pPr>
              <a:spcBef>
                <a:spcPts val="1200"/>
              </a:spcBef>
            </a:pPr>
            <a:r>
              <a:rPr lang="en-US" sz="2800" b="1" dirty="0" smtClean="0">
                <a:latin typeface="Century Schoolbook" charset="0"/>
                <a:ea typeface="Century Schoolbook" charset="0"/>
                <a:cs typeface="Century Schoolbook" charset="0"/>
              </a:rPr>
              <a:t>for</a:t>
            </a:r>
            <a:r>
              <a:rPr lang="en-US" sz="2800" dirty="0" smtClean="0">
                <a:latin typeface="Century Schoolbook" charset="0"/>
                <a:ea typeface="Century Schoolbook" charset="0"/>
                <a:cs typeface="Century Schoolbook" charset="0"/>
              </a:rPr>
              <a:t> j </a:t>
            </a:r>
            <a:r>
              <a:rPr lang="en-US" sz="2800" b="1" dirty="0" smtClean="0">
                <a:latin typeface="Century Schoolbook" charset="0"/>
                <a:ea typeface="Century Schoolbook" charset="0"/>
                <a:cs typeface="Century Schoolbook" charset="0"/>
              </a:rPr>
              <a:t>in</a:t>
            </a:r>
            <a:r>
              <a:rPr lang="en-US" sz="2800" dirty="0" smtClean="0">
                <a:latin typeface="Century Schoolbook" charset="0"/>
                <a:ea typeface="Century Schoolbook" charset="0"/>
                <a:cs typeface="Century Schoolbook" charset="0"/>
              </a:rPr>
              <a:t> 1 </a:t>
            </a:r>
            <a:r>
              <a:rPr lang="mr-IN" sz="2800" dirty="0" smtClean="0">
                <a:latin typeface="Century Schoolbook" charset="0"/>
                <a:ea typeface="Century Schoolbook" charset="0"/>
                <a:cs typeface="Century Schoolbook" charset="0"/>
              </a:rPr>
              <a:t>…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 |</a:t>
            </a:r>
            <a:r>
              <a:rPr lang="en-AU" sz="2800" b="1" dirty="0" smtClean="0">
                <a:latin typeface="Century Schoolbook" charset="0"/>
                <a:ea typeface="Century Schoolbook" charset="0"/>
                <a:cs typeface="Century Schoolbook" charset="0"/>
              </a:rPr>
              <a:t>w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|</a:t>
            </a:r>
          </a:p>
          <a:p>
            <a:pPr lvl="1">
              <a:spcBef>
                <a:spcPts val="1200"/>
              </a:spcBef>
            </a:pPr>
            <a:r>
              <a:rPr lang="en-AU" sz="2800" b="1" dirty="0" smtClean="0">
                <a:latin typeface="Century Schoolbook" charset="0"/>
                <a:ea typeface="Century Schoolbook" charset="0"/>
                <a:cs typeface="Century Schoolbook" charset="0"/>
              </a:rPr>
              <a:t>for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AU" sz="2800" b="1" dirty="0" smtClean="0">
                <a:latin typeface="Century Schoolbook" charset="0"/>
                <a:ea typeface="Century Schoolbook" charset="0"/>
                <a:cs typeface="Century Schoolbook" charset="0"/>
              </a:rPr>
              <a:t>all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 A → </a:t>
            </a:r>
            <a:r>
              <a:rPr lang="en-AU" sz="2800" dirty="0" err="1" smtClean="0">
                <a:latin typeface="Century Schoolbook" charset="0"/>
                <a:ea typeface="Century Schoolbook" charset="0"/>
                <a:cs typeface="Century Schoolbook" charset="0"/>
              </a:rPr>
              <a:t>w</a:t>
            </a:r>
            <a:r>
              <a:rPr lang="en-AU" sz="2800" baseline="-25000" dirty="0" err="1" smtClean="0">
                <a:latin typeface="Century Schoolbook" charset="0"/>
                <a:ea typeface="Century Schoolbook" charset="0"/>
                <a:cs typeface="Century Schoolbook" charset="0"/>
              </a:rPr>
              <a:t>j</a:t>
            </a:r>
            <a:r>
              <a:rPr lang="en-AU" sz="2800" baseline="-25000" dirty="0" smtClean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AU" sz="2800" b="1" dirty="0" smtClean="0">
                <a:latin typeface="Century Schoolbook" charset="0"/>
                <a:ea typeface="Century Schoolbook" charset="0"/>
                <a:cs typeface="Century Schoolbook" charset="0"/>
              </a:rPr>
              <a:t>in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 grammar</a:t>
            </a:r>
          </a:p>
          <a:p>
            <a:pPr lvl="2">
              <a:spcBef>
                <a:spcPts val="1200"/>
              </a:spcBef>
            </a:pPr>
            <a:r>
              <a:rPr lang="en-AU" b="1" dirty="0" smtClean="0">
                <a:latin typeface="Century Schoolbook" charset="0"/>
                <a:ea typeface="Century Schoolbook" charset="0"/>
                <a:cs typeface="Century Schoolbook" charset="0"/>
              </a:rPr>
              <a:t>set</a:t>
            </a:r>
            <a:r>
              <a:rPr lang="en-AU" dirty="0" smtClean="0">
                <a:latin typeface="Century Schoolbook" charset="0"/>
                <a:ea typeface="Century Schoolbook" charset="0"/>
                <a:cs typeface="Century Schoolbook" charset="0"/>
              </a:rPr>
              <a:t> chart[j-1,j,A] = P(</a:t>
            </a:r>
            <a:r>
              <a:rPr lang="en-AU" dirty="0">
                <a:latin typeface="Century Schoolbook" charset="0"/>
                <a:ea typeface="Century Schoolbook" charset="0"/>
                <a:cs typeface="Century Schoolbook" charset="0"/>
              </a:rPr>
              <a:t>A → </a:t>
            </a:r>
            <a:r>
              <a:rPr lang="en-AU" dirty="0" err="1" smtClean="0">
                <a:latin typeface="Century Schoolbook" charset="0"/>
                <a:ea typeface="Century Schoolbook" charset="0"/>
                <a:cs typeface="Century Schoolbook" charset="0"/>
              </a:rPr>
              <a:t>w</a:t>
            </a:r>
            <a:r>
              <a:rPr lang="en-AU" baseline="-25000" dirty="0" err="1" smtClean="0">
                <a:latin typeface="Century Schoolbook" charset="0"/>
                <a:ea typeface="Century Schoolbook" charset="0"/>
                <a:cs typeface="Century Schoolbook" charset="0"/>
              </a:rPr>
              <a:t>j</a:t>
            </a:r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)</a:t>
            </a:r>
          </a:p>
          <a:p>
            <a:pPr lvl="1">
              <a:spcBef>
                <a:spcPts val="1200"/>
              </a:spcBef>
            </a:pPr>
            <a:r>
              <a:rPr lang="en-AU" sz="2800" b="1" dirty="0" smtClean="0">
                <a:latin typeface="Century Schoolbook" charset="0"/>
                <a:ea typeface="Century Schoolbook" charset="0"/>
                <a:cs typeface="Century Schoolbook" charset="0"/>
              </a:rPr>
              <a:t>for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AU" sz="2800" dirty="0" err="1" smtClean="0">
                <a:latin typeface="Century Schoolbook" charset="0"/>
                <a:ea typeface="Century Schoolbook" charset="0"/>
                <a:cs typeface="Century Schoolbook" charset="0"/>
              </a:rPr>
              <a:t>i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AU" sz="2800" b="1" dirty="0" smtClean="0">
                <a:latin typeface="Century Schoolbook" charset="0"/>
                <a:ea typeface="Century Schoolbook" charset="0"/>
                <a:cs typeface="Century Schoolbook" charset="0"/>
              </a:rPr>
              <a:t>in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 j-1 </a:t>
            </a:r>
            <a:r>
              <a:rPr lang="mr-IN" sz="2800" dirty="0" smtClean="0">
                <a:latin typeface="Century Schoolbook" charset="0"/>
                <a:ea typeface="Century Schoolbook" charset="0"/>
                <a:cs typeface="Century Schoolbook" charset="0"/>
              </a:rPr>
              <a:t>…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 0 (descending)</a:t>
            </a:r>
          </a:p>
          <a:p>
            <a:pPr lvl="2">
              <a:spcBef>
                <a:spcPts val="1200"/>
              </a:spcBef>
            </a:pPr>
            <a:r>
              <a:rPr lang="en-AU" b="1" dirty="0" smtClean="0">
                <a:latin typeface="Century Schoolbook" charset="0"/>
                <a:ea typeface="Century Schoolbook" charset="0"/>
                <a:cs typeface="Century Schoolbook" charset="0"/>
              </a:rPr>
              <a:t>for</a:t>
            </a:r>
            <a:r>
              <a:rPr lang="en-AU" dirty="0" smtClean="0">
                <a:latin typeface="Century Schoolbook" charset="0"/>
                <a:ea typeface="Century Schoolbook" charset="0"/>
                <a:cs typeface="Century Schoolbook" charset="0"/>
              </a:rPr>
              <a:t> k </a:t>
            </a:r>
            <a:r>
              <a:rPr lang="en-AU" b="1" dirty="0" smtClean="0">
                <a:latin typeface="Century Schoolbook" charset="0"/>
                <a:ea typeface="Century Schoolbook" charset="0"/>
                <a:cs typeface="Century Schoolbook" charset="0"/>
              </a:rPr>
              <a:t>in</a:t>
            </a:r>
            <a:r>
              <a:rPr lang="en-AU" dirty="0" smtClean="0">
                <a:latin typeface="Century Schoolbook" charset="0"/>
                <a:ea typeface="Century Schoolbook" charset="0"/>
                <a:cs typeface="Century Schoolbook" charset="0"/>
              </a:rPr>
              <a:t> i+1 .. j-1 </a:t>
            </a:r>
          </a:p>
          <a:p>
            <a:pPr lvl="3">
              <a:spcBef>
                <a:spcPts val="1200"/>
              </a:spcBef>
            </a:pPr>
            <a:r>
              <a:rPr lang="en-AU" sz="2800" b="1" dirty="0" smtClean="0">
                <a:latin typeface="Century Schoolbook" charset="0"/>
                <a:ea typeface="Century Schoolbook" charset="0"/>
                <a:cs typeface="Century Schoolbook" charset="0"/>
              </a:rPr>
              <a:t>for all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 A </a:t>
            </a:r>
            <a:r>
              <a:rPr lang="en-AU" sz="2800" dirty="0">
                <a:latin typeface="Century Schoolbook" charset="0"/>
                <a:ea typeface="Century Schoolbook" charset="0"/>
                <a:cs typeface="Century Schoolbook" charset="0"/>
              </a:rPr>
              <a:t>→ 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B C </a:t>
            </a:r>
            <a:r>
              <a:rPr lang="en-AU" sz="2800" b="1" dirty="0" smtClean="0">
                <a:latin typeface="Century Schoolbook" charset="0"/>
                <a:ea typeface="Century Schoolbook" charset="0"/>
                <a:cs typeface="Century Schoolbook" charset="0"/>
              </a:rPr>
              <a:t>in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 grammar</a:t>
            </a:r>
            <a:b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</a:br>
            <a:r>
              <a:rPr lang="en-AU" sz="2800" b="1" dirty="0" smtClean="0">
                <a:latin typeface="Century Schoolbook" charset="0"/>
                <a:ea typeface="Century Schoolbook" charset="0"/>
                <a:cs typeface="Century Schoolbook" charset="0"/>
              </a:rPr>
              <a:t>such that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 chart[</a:t>
            </a:r>
            <a:r>
              <a:rPr lang="en-AU" sz="2800" dirty="0" err="1" smtClean="0">
                <a:latin typeface="Century Schoolbook" charset="0"/>
                <a:ea typeface="Century Schoolbook" charset="0"/>
                <a:cs typeface="Century Schoolbook" charset="0"/>
              </a:rPr>
              <a:t>i,k,B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] &gt; 0 </a:t>
            </a:r>
            <a:r>
              <a:rPr lang="en-AU" sz="2800" b="1" dirty="0" smtClean="0">
                <a:latin typeface="Century Schoolbook" charset="0"/>
                <a:ea typeface="Century Schoolbook" charset="0"/>
                <a:cs typeface="Century Schoolbook" charset="0"/>
              </a:rPr>
              <a:t>and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 chart[</a:t>
            </a:r>
            <a:r>
              <a:rPr lang="en-AU" sz="2800" dirty="0" err="1" smtClean="0">
                <a:latin typeface="Century Schoolbook" charset="0"/>
                <a:ea typeface="Century Schoolbook" charset="0"/>
                <a:cs typeface="Century Schoolbook" charset="0"/>
              </a:rPr>
              <a:t>k,j,C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] &gt; 0</a:t>
            </a:r>
          </a:p>
          <a:p>
            <a:pPr lvl="4">
              <a:spcBef>
                <a:spcPts val="1200"/>
              </a:spcBef>
            </a:pPr>
            <a:r>
              <a:rPr lang="en-AU" sz="2800" dirty="0" err="1" smtClean="0">
                <a:latin typeface="Century Schoolbook" charset="0"/>
                <a:ea typeface="Century Schoolbook" charset="0"/>
                <a:cs typeface="Century Schoolbook" charset="0"/>
              </a:rPr>
              <a:t>prob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 = </a:t>
            </a:r>
            <a:r>
              <a:rPr lang="en-AU" sz="2800" dirty="0">
                <a:latin typeface="Century Schoolbook" charset="0"/>
                <a:ea typeface="Century Schoolbook" charset="0"/>
                <a:cs typeface="Century Schoolbook" charset="0"/>
              </a:rPr>
              <a:t>P(A → 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B C</a:t>
            </a:r>
            <a:r>
              <a:rPr lang="en-US" sz="2800" dirty="0" smtClean="0">
                <a:latin typeface="Century Schoolbook" charset="0"/>
                <a:ea typeface="Century Schoolbook" charset="0"/>
                <a:cs typeface="Century Schoolbook" charset="0"/>
              </a:rPr>
              <a:t>) </a:t>
            </a:r>
            <a:r>
              <a:rPr lang="en-AU" sz="2800" dirty="0">
                <a:latin typeface="Century Schoolbook" charset="0"/>
                <a:ea typeface="Century Schoolbook" charset="0"/>
                <a:cs typeface="Century Schoolbook" charset="0"/>
              </a:rPr>
              <a:t>chart[</a:t>
            </a:r>
            <a:r>
              <a:rPr lang="en-AU" sz="2800" dirty="0" err="1">
                <a:latin typeface="Century Schoolbook" charset="0"/>
                <a:ea typeface="Century Schoolbook" charset="0"/>
                <a:cs typeface="Century Schoolbook" charset="0"/>
              </a:rPr>
              <a:t>i,k,B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] chart[</a:t>
            </a:r>
            <a:r>
              <a:rPr lang="en-AU" sz="2800" dirty="0" err="1" smtClean="0">
                <a:latin typeface="Century Schoolbook" charset="0"/>
                <a:ea typeface="Century Schoolbook" charset="0"/>
                <a:cs typeface="Century Schoolbook" charset="0"/>
              </a:rPr>
              <a:t>k,j,C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]</a:t>
            </a:r>
          </a:p>
          <a:p>
            <a:pPr lvl="4">
              <a:spcBef>
                <a:spcPts val="1200"/>
              </a:spcBef>
            </a:pPr>
            <a:r>
              <a:rPr lang="en-AU" sz="2800" b="1" dirty="0" smtClean="0">
                <a:latin typeface="Century Schoolbook" charset="0"/>
                <a:ea typeface="Century Schoolbook" charset="0"/>
                <a:cs typeface="Century Schoolbook" charset="0"/>
              </a:rPr>
              <a:t>if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AU" sz="2800" dirty="0" err="1" smtClean="0">
                <a:latin typeface="Century Schoolbook" charset="0"/>
                <a:ea typeface="Century Schoolbook" charset="0"/>
                <a:cs typeface="Century Schoolbook" charset="0"/>
              </a:rPr>
              <a:t>prob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 &gt; chart[</a:t>
            </a:r>
            <a:r>
              <a:rPr lang="en-AU" sz="2800" dirty="0" err="1" smtClean="0">
                <a:latin typeface="Century Schoolbook" charset="0"/>
                <a:ea typeface="Century Schoolbook" charset="0"/>
                <a:cs typeface="Century Schoolbook" charset="0"/>
              </a:rPr>
              <a:t>i,j,A</a:t>
            </a:r>
            <a:r>
              <a:rPr lang="en-AU" sz="2800" dirty="0">
                <a:latin typeface="Century Schoolbook" charset="0"/>
                <a:ea typeface="Century Schoolbook" charset="0"/>
                <a:cs typeface="Century Schoolbook" charset="0"/>
              </a:rPr>
              <a:t>] </a:t>
            </a:r>
            <a:r>
              <a:rPr lang="en-AU" sz="2800" b="1" dirty="0" smtClean="0">
                <a:latin typeface="Century Schoolbook" charset="0"/>
                <a:ea typeface="Century Schoolbook" charset="0"/>
                <a:cs typeface="Century Schoolbook" charset="0"/>
              </a:rPr>
              <a:t>then </a:t>
            </a:r>
          </a:p>
          <a:p>
            <a:pPr lvl="5">
              <a:spcBef>
                <a:spcPts val="1200"/>
              </a:spcBef>
            </a:pPr>
            <a:r>
              <a:rPr lang="en-AU" sz="2800" dirty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chart[</a:t>
            </a:r>
            <a:r>
              <a:rPr lang="en-AU" sz="2800" dirty="0" err="1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i,j,A</a:t>
            </a:r>
            <a:r>
              <a:rPr lang="en-AU" sz="28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] = </a:t>
            </a:r>
            <a:r>
              <a:rPr lang="en-AU" sz="2800" dirty="0" err="1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prob</a:t>
            </a:r>
            <a:endParaRPr lang="en-AU" sz="2800" dirty="0" smtClean="0">
              <a:solidFill>
                <a:schemeClr val="bg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  <a:p>
            <a:pPr lvl="5">
              <a:spcBef>
                <a:spcPts val="1200"/>
              </a:spcBef>
            </a:pPr>
            <a:r>
              <a:rPr lang="en-AU" sz="28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back[</a:t>
            </a:r>
            <a:r>
              <a:rPr lang="en-AU" sz="2800" dirty="0" err="1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i</a:t>
            </a:r>
            <a:r>
              <a:rPr lang="en-AU" sz="2800" dirty="0" err="1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,j,a</a:t>
            </a:r>
            <a:r>
              <a:rPr lang="en-AU" sz="28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] = (k, B, C)</a:t>
            </a:r>
          </a:p>
          <a:p>
            <a:pPr>
              <a:spcBef>
                <a:spcPts val="1200"/>
              </a:spcBef>
            </a:pPr>
            <a:r>
              <a:rPr lang="en-AU" sz="2800" b="1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return build-tree(</a:t>
            </a:r>
            <a:r>
              <a:rPr lang="en-AU" sz="28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back,</a:t>
            </a:r>
            <a:r>
              <a:rPr lang="en-AU" sz="2800" b="1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 |w|</a:t>
            </a:r>
            <a:r>
              <a:rPr lang="en-AU" sz="28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, S</a:t>
            </a:r>
            <a:r>
              <a:rPr lang="en-AU" sz="2800" b="1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)</a:t>
            </a:r>
            <a:endParaRPr lang="en-AU" sz="2800" b="1" dirty="0">
              <a:solidFill>
                <a:schemeClr val="bg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04976" y="1863884"/>
            <a:ext cx="4453724" cy="84125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2400" i="0" u="none" strike="noStrike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Initialise</a:t>
            </a:r>
            <a:r>
              <a:rPr kumimoji="0" lang="en-AU" sz="2400" i="0" u="none" strike="noStrike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the table with </a:t>
            </a:r>
            <a:r>
              <a:rPr kumimoji="0" lang="en-AU" sz="2400" i="0" u="none" strike="noStrike" cap="none" spc="0" normalizeH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preterminal</a:t>
            </a:r>
            <a:r>
              <a:rPr kumimoji="0" lang="en-AU" sz="2400" i="0" u="none" strike="noStrike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expansions</a:t>
            </a:r>
            <a:endParaRPr kumimoji="0" lang="en-AU" sz="2400" i="0" u="none" strike="noStrike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646417" y="2284512"/>
            <a:ext cx="1358559" cy="144016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7798981" y="4048222"/>
            <a:ext cx="4453724" cy="47192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400" dirty="0" err="1" smtClean="0">
                <a:solidFill>
                  <a:sysClr val="windowText" lastClr="000000"/>
                </a:solidFill>
                <a:latin typeface="Avenir Next" charset="0"/>
                <a:ea typeface="Avenir Next" charset="0"/>
                <a:cs typeface="Avenir Next" charset="0"/>
              </a:rPr>
              <a:t>i</a:t>
            </a:r>
            <a:r>
              <a:rPr lang="en-AU" sz="2400" dirty="0" smtClean="0">
                <a:solidFill>
                  <a:sysClr val="windowText" lastClr="000000"/>
                </a:solidFill>
                <a:latin typeface="Avenir Next" charset="0"/>
                <a:ea typeface="Avenir Next" charset="0"/>
                <a:cs typeface="Avenir Next" charset="0"/>
              </a:rPr>
              <a:t> = left, k = middle, j = right</a:t>
            </a:r>
            <a:endParaRPr kumimoji="0" lang="en-AU" sz="2400" b="0" i="0" u="none" strike="noStrike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Avenir Next" charset="0"/>
              <a:ea typeface="Avenir Next" charset="0"/>
              <a:cs typeface="Avenir Next" charset="0"/>
              <a:sym typeface="Avenir Next Medium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990232" y="4420445"/>
            <a:ext cx="2800556" cy="24033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/>
          <p:cNvSpPr txBox="1"/>
          <p:nvPr/>
        </p:nvSpPr>
        <p:spPr>
          <a:xfrm>
            <a:off x="8040548" y="6855571"/>
            <a:ext cx="4453724" cy="121058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Find</a:t>
            </a:r>
            <a:r>
              <a:rPr kumimoji="0" lang="en-AU" sz="2400" b="0" i="0" u="none" strike="noStrike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maximum scoring decomposition of span [</a:t>
            </a:r>
            <a:r>
              <a:rPr kumimoji="0" lang="en-AU" sz="2400" b="0" i="0" u="none" strike="noStrike" cap="none" spc="0" normalizeH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i</a:t>
            </a:r>
            <a:r>
              <a:rPr kumimoji="0" lang="en-AU" sz="2400" b="0" i="0" u="none" strike="noStrike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, j] split into </a:t>
            </a:r>
            <a:r>
              <a:rPr kumimoji="0" lang="en-AU" sz="2400" b="0" i="0" u="none" strike="noStrike" cap="none" spc="0" normalizeH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i</a:t>
            </a:r>
            <a:r>
              <a:rPr kumimoji="0" lang="en-AU" sz="2400" b="0" i="0" u="none" strike="noStrike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&lt; k &lt; j</a:t>
            </a:r>
            <a:endParaRPr kumimoji="0" lang="en-AU" sz="2400" b="0" i="0" u="none" strike="noStrike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 flipV="1">
            <a:off x="7222480" y="7325072"/>
            <a:ext cx="818068" cy="13579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/>
          <p:cNvSpPr txBox="1"/>
          <p:nvPr/>
        </p:nvSpPr>
        <p:spPr>
          <a:xfrm>
            <a:off x="8004976" y="8593461"/>
            <a:ext cx="4453724" cy="841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Buil</a:t>
            </a:r>
            <a:r>
              <a:rPr lang="en-AU" sz="2400" dirty="0" smtClean="0">
                <a:solidFill>
                  <a:sysClr val="windowText" lastClr="000000"/>
                </a:solidFill>
                <a:latin typeface="Avenir Next Medium"/>
                <a:ea typeface="Avenir Next Medium"/>
                <a:cs typeface="Avenir Next Medium"/>
              </a:rPr>
              <a:t>d tree by tracing </a:t>
            </a:r>
            <a:r>
              <a:rPr lang="en-AU" sz="2400" dirty="0" err="1" smtClean="0">
                <a:solidFill>
                  <a:sysClr val="windowText" lastClr="000000"/>
                </a:solidFill>
                <a:latin typeface="Avenir Next Medium"/>
                <a:ea typeface="Avenir Next Medium"/>
                <a:cs typeface="Avenir Next Medium"/>
              </a:rPr>
              <a:t>backpointers</a:t>
            </a:r>
            <a:endParaRPr kumimoji="0" lang="en-AU" sz="2400" b="0" i="0" u="none" strike="noStrike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6390510" y="8670577"/>
            <a:ext cx="1614466" cy="34351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Rectangle 28"/>
          <p:cNvSpPr/>
          <p:nvPr/>
        </p:nvSpPr>
        <p:spPr>
          <a:xfrm>
            <a:off x="9706533" y="718153"/>
            <a:ext cx="2549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Source: JM2 </a:t>
            </a:r>
            <a:r>
              <a:rPr lang="en-AU" dirty="0" err="1" smtClean="0"/>
              <a:t>Ch</a:t>
            </a:r>
            <a:r>
              <a:rPr lang="en-AU" dirty="0" smtClean="0"/>
              <a:t> 14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239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0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Illustration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Insert </a:t>
            </a:r>
            <a:r>
              <a:rPr lang="en-AU" dirty="0" err="1" smtClean="0"/>
              <a:t>preterminal</a:t>
            </a:r>
            <a:r>
              <a:rPr lang="en-AU" dirty="0" smtClean="0"/>
              <a:t> productions</a:t>
            </a:r>
            <a:br>
              <a:rPr lang="en-AU" dirty="0" smtClean="0"/>
            </a:br>
            <a:r>
              <a:rPr lang="en-AU" dirty="0" smtClean="0"/>
              <a:t>of type POS → </a:t>
            </a:r>
            <a:r>
              <a:rPr lang="en-AU" i="1" dirty="0" smtClean="0"/>
              <a:t>word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5976" y="3186609"/>
            <a:ext cx="653827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Book			the			  dinner		      flight</a:t>
            </a:r>
            <a:endParaRPr kumimoji="0" lang="en-AU" sz="20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92912"/>
              </p:ext>
            </p:extLst>
          </p:nvPr>
        </p:nvGraphicFramePr>
        <p:xfrm>
          <a:off x="2066682" y="4012704"/>
          <a:ext cx="7776864" cy="55030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  <a:gridCol w="1944216"/>
                <a:gridCol w="1944216"/>
                <a:gridCol w="1944216"/>
              </a:tblGrid>
              <a:tr h="1283670"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Verb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 [0.3]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Noun [0.1]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VP      [0.105]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[0.075]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[0.01125]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S [0.00525]</a:t>
                      </a: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[0,1]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[0,2]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[0,3]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[0,4]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/>
                </a:tc>
              </a:tr>
              <a:tr h="1283670"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err="1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Det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   [0.6]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baseline="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[1,2]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[1,3]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[1,4]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/>
                </a:tc>
              </a:tr>
              <a:tr h="1283670"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Noun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[0.1]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[0.075]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0.075</a:t>
                      </a: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[2,3]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[2,4]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/>
                </a:tc>
              </a:tr>
              <a:tr h="1283670"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Noun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 [0.3]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[0.225]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[0.03375]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[3,4]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66700" y="5968517"/>
            <a:ext cx="65024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AU" sz="2400" dirty="0" smtClean="0">
                <a:solidFill>
                  <a:schemeClr val="bg1"/>
                </a:solidFill>
              </a:rPr>
              <a:t>Verb → </a:t>
            </a:r>
            <a:r>
              <a:rPr lang="en-AU" sz="2400" i="1" dirty="0" smtClean="0">
                <a:solidFill>
                  <a:schemeClr val="bg1"/>
                </a:solidFill>
              </a:rPr>
              <a:t>book</a:t>
            </a:r>
            <a:r>
              <a:rPr lang="en-AU" sz="2400" dirty="0" smtClean="0">
                <a:solidFill>
                  <a:schemeClr val="bg1"/>
                </a:solidFill>
              </a:rPr>
              <a:t> [0.3] </a:t>
            </a:r>
            <a:endParaRPr lang="en-AU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chemeClr val="bg1"/>
                </a:solidFill>
              </a:rPr>
              <a:t>Noun </a:t>
            </a:r>
            <a:r>
              <a:rPr lang="en-AU" sz="2400" dirty="0" smtClean="0">
                <a:solidFill>
                  <a:schemeClr val="bg1"/>
                </a:solidFill>
              </a:rPr>
              <a:t>→ </a:t>
            </a:r>
            <a:r>
              <a:rPr lang="en-AU" sz="2400" i="1" dirty="0" smtClean="0">
                <a:solidFill>
                  <a:schemeClr val="bg1"/>
                </a:solidFill>
              </a:rPr>
              <a:t>book</a:t>
            </a:r>
            <a:r>
              <a:rPr lang="en-AU" sz="2400" dirty="0" smtClean="0">
                <a:solidFill>
                  <a:schemeClr val="bg1"/>
                </a:solidFill>
              </a:rPr>
              <a:t> [0.1]</a:t>
            </a:r>
            <a:endParaRPr lang="en-AU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chemeClr val="bg1"/>
                </a:solidFill>
              </a:rPr>
              <a:t>Noun → </a:t>
            </a:r>
            <a:r>
              <a:rPr lang="en-AU" sz="2400" i="1" dirty="0">
                <a:solidFill>
                  <a:schemeClr val="bg1"/>
                </a:solidFill>
              </a:rPr>
              <a:t>dinner </a:t>
            </a:r>
            <a:r>
              <a:rPr lang="en-AU" sz="2400" dirty="0">
                <a:solidFill>
                  <a:schemeClr val="bg1"/>
                </a:solidFill>
              </a:rPr>
              <a:t>[0.1</a:t>
            </a:r>
            <a:r>
              <a:rPr lang="en-AU" sz="2400" dirty="0" smtClean="0">
                <a:solidFill>
                  <a:schemeClr val="bg1"/>
                </a:solidFill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chemeClr val="bg1"/>
                </a:solidFill>
              </a:rPr>
              <a:t>Noun → </a:t>
            </a:r>
            <a:r>
              <a:rPr lang="en-AU" sz="2400" i="1" dirty="0" smtClean="0">
                <a:solidFill>
                  <a:schemeClr val="bg1"/>
                </a:solidFill>
              </a:rPr>
              <a:t>flight </a:t>
            </a:r>
            <a:r>
              <a:rPr lang="en-AU" sz="2400" dirty="0" smtClean="0">
                <a:solidFill>
                  <a:schemeClr val="bg1"/>
                </a:solidFill>
              </a:rPr>
              <a:t>[0.3]</a:t>
            </a:r>
            <a:br>
              <a:rPr lang="en-AU" sz="2400" dirty="0" smtClean="0">
                <a:solidFill>
                  <a:schemeClr val="bg1"/>
                </a:solidFill>
              </a:rPr>
            </a:br>
            <a:endParaRPr lang="en-AU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AU" sz="2400" dirty="0" smtClean="0">
                <a:solidFill>
                  <a:schemeClr val="bg1"/>
                </a:solidFill>
              </a:rPr>
              <a:t>VP </a:t>
            </a:r>
            <a:r>
              <a:rPr lang="en-AU" sz="2400" dirty="0">
                <a:solidFill>
                  <a:schemeClr val="bg1"/>
                </a:solidFill>
              </a:rPr>
              <a:t>→ </a:t>
            </a:r>
            <a:r>
              <a:rPr lang="en-AU" sz="2400" dirty="0" smtClean="0">
                <a:solidFill>
                  <a:schemeClr val="bg1"/>
                </a:solidFill>
              </a:rPr>
              <a:t>Verb [0.35]</a:t>
            </a:r>
          </a:p>
          <a:p>
            <a:pPr>
              <a:spcBef>
                <a:spcPts val="0"/>
              </a:spcBef>
            </a:pPr>
            <a:r>
              <a:rPr lang="en-AU" sz="2400" dirty="0" smtClean="0">
                <a:solidFill>
                  <a:schemeClr val="bg1"/>
                </a:solidFill>
              </a:rPr>
              <a:t>S → VP [0.05]</a:t>
            </a:r>
            <a:endParaRPr lang="en-AU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AU" sz="2400" dirty="0" smtClean="0">
                <a:solidFill>
                  <a:schemeClr val="bg1"/>
                </a:solidFill>
              </a:rPr>
              <a:t>Nominal → Noun [0.75]</a:t>
            </a:r>
            <a:endParaRPr lang="en-AU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AU" sz="2400" dirty="0" smtClean="0">
                <a:solidFill>
                  <a:schemeClr val="bg1"/>
                </a:solidFill>
              </a:rPr>
              <a:t>NP → Nominal [0.15]</a:t>
            </a:r>
            <a:endParaRPr lang="en-AU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endParaRPr lang="en-A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1680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Illustration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685976" y="3186609"/>
            <a:ext cx="653827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Book			the			  dinner		      flight</a:t>
            </a:r>
            <a:endParaRPr kumimoji="0" lang="en-AU" sz="20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55045"/>
              </p:ext>
            </p:extLst>
          </p:nvPr>
        </p:nvGraphicFramePr>
        <p:xfrm>
          <a:off x="2066682" y="4012704"/>
          <a:ext cx="7776864" cy="55030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  <a:gridCol w="1944216"/>
                <a:gridCol w="1944216"/>
                <a:gridCol w="1944216"/>
              </a:tblGrid>
              <a:tr h="1283670"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Verb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 [0.3]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Noun [0.1]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VP      [0.105]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[0.075]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[0.01125]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S [0.00525]</a:t>
                      </a: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[0,1]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[0,2]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[0,3]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[0,4]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/>
                </a:tc>
              </a:tr>
              <a:tr h="1283670"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b="1" dirty="0" err="1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Det</a:t>
                      </a:r>
                      <a:r>
                        <a:rPr lang="en-AU" sz="1600" b="1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   [0.6]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baseline="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[1,2]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smtClean="0">
                          <a:solidFill>
                            <a:srgbClr val="FF0000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[0.09]</a:t>
                      </a:r>
                      <a:br>
                        <a:rPr lang="en-AU" sz="1600" dirty="0" smtClean="0">
                          <a:solidFill>
                            <a:srgbClr val="FF0000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rgbClr val="FF0000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rgbClr val="FF0000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rgbClr val="FF0000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rgbClr val="FF0000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rgbClr val="FF0000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[1,3]</a:t>
                      </a:r>
                      <a:endParaRPr lang="en-AU" sz="1600" dirty="0">
                        <a:solidFill>
                          <a:srgbClr val="FF0000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[1,4]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/>
                </a:tc>
              </a:tr>
              <a:tr h="1283670"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Noun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[0.1]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="1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[0.075]</a:t>
                      </a: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0.01125</a:t>
                      </a: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[2,3]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[2,4]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/>
                </a:tc>
              </a:tr>
              <a:tr h="1283670"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Noun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 [0.3]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[0.225]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[0.03375]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[3,4]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142360" y="1903978"/>
            <a:ext cx="65024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AU" sz="2400" dirty="0" smtClean="0">
                <a:solidFill>
                  <a:srgbClr val="FF0000"/>
                </a:solidFill>
              </a:rPr>
              <a:t>NP → </a:t>
            </a:r>
            <a:r>
              <a:rPr lang="en-AU" sz="2400" dirty="0" err="1" smtClean="0">
                <a:solidFill>
                  <a:srgbClr val="FF0000"/>
                </a:solidFill>
              </a:rPr>
              <a:t>Det</a:t>
            </a:r>
            <a:r>
              <a:rPr lang="en-AU" sz="2400" dirty="0" smtClean="0">
                <a:solidFill>
                  <a:srgbClr val="FF0000"/>
                </a:solidFill>
              </a:rPr>
              <a:t> Nominal [0.20]</a:t>
            </a:r>
          </a:p>
          <a:p>
            <a:pPr>
              <a:spcBef>
                <a:spcPts val="0"/>
              </a:spcBef>
            </a:pPr>
            <a:r>
              <a:rPr lang="en-AU" sz="2400" dirty="0" smtClean="0">
                <a:solidFill>
                  <a:srgbClr val="FF0000"/>
                </a:solidFill>
              </a:rPr>
              <a:t>score  = </a:t>
            </a:r>
            <a:r>
              <a:rPr lang="en-AU" sz="2400" dirty="0" smtClean="0">
                <a:solidFill>
                  <a:schemeClr val="accent1"/>
                </a:solidFill>
              </a:rPr>
              <a:t>0.6</a:t>
            </a:r>
            <a:r>
              <a:rPr lang="en-AU" sz="2400" dirty="0" smtClean="0">
                <a:solidFill>
                  <a:srgbClr val="FF0000"/>
                </a:solidFill>
              </a:rPr>
              <a:t> x </a:t>
            </a:r>
            <a:r>
              <a:rPr lang="en-AU" sz="2400" dirty="0" smtClean="0">
                <a:solidFill>
                  <a:schemeClr val="accent3"/>
                </a:solidFill>
              </a:rPr>
              <a:t>0.075</a:t>
            </a:r>
            <a:r>
              <a:rPr lang="en-AU" sz="2400" dirty="0" smtClean="0">
                <a:solidFill>
                  <a:srgbClr val="FF0000"/>
                </a:solidFill>
              </a:rPr>
              <a:t> x 0.2</a:t>
            </a: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rgbClr val="FF0000"/>
                </a:solidFill>
              </a:rPr>
              <a:t>	</a:t>
            </a:r>
            <a:r>
              <a:rPr lang="en-AU" sz="2400" dirty="0" smtClean="0">
                <a:solidFill>
                  <a:srgbClr val="FF0000"/>
                </a:solidFill>
              </a:rPr>
              <a:t>    = 0.09</a:t>
            </a:r>
            <a:endParaRPr lang="en-A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633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Illustration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685976" y="3186609"/>
            <a:ext cx="653827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Book			the			  dinner		      flight</a:t>
            </a:r>
            <a:endParaRPr kumimoji="0" lang="en-AU" sz="20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906806"/>
              </p:ext>
            </p:extLst>
          </p:nvPr>
        </p:nvGraphicFramePr>
        <p:xfrm>
          <a:off x="2066682" y="4012704"/>
          <a:ext cx="7776864" cy="55030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  <a:gridCol w="1944216"/>
                <a:gridCol w="1944216"/>
                <a:gridCol w="1944216"/>
              </a:tblGrid>
              <a:tr h="1283670"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Verb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 [0.3]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Noun [0.1]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VP      [0.105]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[0.075]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[0.01125]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S [0.00525]</a:t>
                      </a: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[0,1]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[0,2]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[0,3]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[0,4]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/>
                </a:tc>
              </a:tr>
              <a:tr h="1283670"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err="1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Det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   [0.6]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baseline="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[1,2]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[0.09]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[1,3]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[1,4]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/>
                </a:tc>
              </a:tr>
              <a:tr h="1283670"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Noun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[0.1]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="1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[0.075]</a:t>
                      </a: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0.01125</a:t>
                      </a: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[2,3]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smtClean="0">
                          <a:solidFill>
                            <a:srgbClr val="FF0000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[0.0045]</a:t>
                      </a:r>
                      <a:br>
                        <a:rPr lang="en-AU" sz="1600" dirty="0" smtClean="0">
                          <a:solidFill>
                            <a:srgbClr val="FF0000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rgbClr val="FF0000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dirty="0" smtClean="0">
                          <a:solidFill>
                            <a:srgbClr val="FF0000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rgbClr val="FF0000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dirty="0" smtClean="0">
                          <a:solidFill>
                            <a:srgbClr val="FF0000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rgbClr val="FF0000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rgbClr val="FF0000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rgbClr val="FF0000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[2,4]</a:t>
                      </a:r>
                      <a:endParaRPr lang="en-AU" sz="1600" dirty="0">
                        <a:solidFill>
                          <a:srgbClr val="FF0000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283670"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b="1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Noun</a:t>
                      </a:r>
                      <a:r>
                        <a:rPr lang="en-AU" sz="1600" b="1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 [0.3]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[0.225]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[0.03375]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[3,4]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142360" y="1903978"/>
            <a:ext cx="65024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AU" sz="2400" dirty="0" smtClean="0">
                <a:solidFill>
                  <a:srgbClr val="FF0000"/>
                </a:solidFill>
              </a:rPr>
              <a:t>Nominal → Nominal Noun [0.20]</a:t>
            </a:r>
          </a:p>
          <a:p>
            <a:pPr>
              <a:spcBef>
                <a:spcPts val="0"/>
              </a:spcBef>
            </a:pPr>
            <a:r>
              <a:rPr lang="en-AU" sz="2400" dirty="0" smtClean="0">
                <a:solidFill>
                  <a:srgbClr val="FF0000"/>
                </a:solidFill>
              </a:rPr>
              <a:t>score  = </a:t>
            </a:r>
            <a:r>
              <a:rPr lang="en-AU" sz="2400" dirty="0" smtClean="0">
                <a:solidFill>
                  <a:schemeClr val="accent1"/>
                </a:solidFill>
              </a:rPr>
              <a:t>0.075</a:t>
            </a:r>
            <a:r>
              <a:rPr lang="en-AU" sz="2400" dirty="0" smtClean="0">
                <a:solidFill>
                  <a:srgbClr val="FF0000"/>
                </a:solidFill>
              </a:rPr>
              <a:t> x </a:t>
            </a:r>
            <a:r>
              <a:rPr lang="en-AU" sz="2400" dirty="0" smtClean="0">
                <a:solidFill>
                  <a:schemeClr val="accent3"/>
                </a:solidFill>
              </a:rPr>
              <a:t>0.3</a:t>
            </a:r>
            <a:r>
              <a:rPr lang="en-AU" sz="2400" dirty="0" smtClean="0">
                <a:solidFill>
                  <a:srgbClr val="FF0000"/>
                </a:solidFill>
              </a:rPr>
              <a:t> x 0.2</a:t>
            </a: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rgbClr val="FF0000"/>
                </a:solidFill>
              </a:rPr>
              <a:t>	</a:t>
            </a:r>
            <a:r>
              <a:rPr lang="en-AU" sz="2400" dirty="0" smtClean="0">
                <a:solidFill>
                  <a:srgbClr val="FF0000"/>
                </a:solidFill>
              </a:rPr>
              <a:t>    = 0.0045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9535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Illustration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685976" y="3186609"/>
            <a:ext cx="653827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Book			the			  dinner		      flight</a:t>
            </a:r>
            <a:endParaRPr kumimoji="0" lang="en-AU" sz="20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791040"/>
              </p:ext>
            </p:extLst>
          </p:nvPr>
        </p:nvGraphicFramePr>
        <p:xfrm>
          <a:off x="2066682" y="4012704"/>
          <a:ext cx="7776864" cy="55030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  <a:gridCol w="1944216"/>
                <a:gridCol w="1944216"/>
                <a:gridCol w="1944216"/>
              </a:tblGrid>
              <a:tr h="1283670"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Verb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 [0.3]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Noun [0.1]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VP      [0.105]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[0.075]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[0.01125]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S [0.00525]</a:t>
                      </a: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[0,1]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[0,2]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[0,3]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[0,4]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/>
                </a:tc>
              </a:tr>
              <a:tr h="1283670"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b="1" dirty="0" err="1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Det</a:t>
                      </a:r>
                      <a:r>
                        <a:rPr lang="en-AU" sz="1600" b="1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   [0.6]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baseline="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[1,2]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[0.09]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[1,3]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smtClean="0">
                          <a:solidFill>
                            <a:schemeClr val="accent5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</a:t>
                      </a:r>
                      <a:r>
                        <a:rPr lang="en-AU" sz="1600" baseline="0" dirty="0" smtClean="0">
                          <a:solidFill>
                            <a:schemeClr val="accent5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[0.00054]</a:t>
                      </a:r>
                      <a:br>
                        <a:rPr lang="en-AU" sz="1600" baseline="0" dirty="0" smtClean="0">
                          <a:solidFill>
                            <a:schemeClr val="accent5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chemeClr val="accent5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accent5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accent5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accent5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accent5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[1,4]</a:t>
                      </a:r>
                      <a:endParaRPr lang="en-AU" sz="1600" dirty="0">
                        <a:solidFill>
                          <a:schemeClr val="accent5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283670"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Noun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[0.1]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[0.075]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0.01125</a:t>
                      </a: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[2,3]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b="1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[0.0045]</a:t>
                      </a:r>
                      <a:br>
                        <a:rPr lang="en-AU" sz="1600" b="1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="1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="1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="1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="1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b="1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[2,4]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283670"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Noun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 [0.3]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[0.225]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[0.03375]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[3,4]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142360" y="1903978"/>
            <a:ext cx="65024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AU" sz="2400" dirty="0" smtClean="0">
                <a:solidFill>
                  <a:srgbClr val="FF0000"/>
                </a:solidFill>
              </a:rPr>
              <a:t>NP → </a:t>
            </a:r>
            <a:r>
              <a:rPr lang="en-AU" sz="2400" dirty="0" err="1" smtClean="0">
                <a:solidFill>
                  <a:srgbClr val="FF0000"/>
                </a:solidFill>
              </a:rPr>
              <a:t>Det</a:t>
            </a:r>
            <a:r>
              <a:rPr lang="en-AU" sz="2400" dirty="0" smtClean="0">
                <a:solidFill>
                  <a:srgbClr val="FF0000"/>
                </a:solidFill>
              </a:rPr>
              <a:t> Nominal [0.20]</a:t>
            </a:r>
          </a:p>
          <a:p>
            <a:pPr>
              <a:spcBef>
                <a:spcPts val="0"/>
              </a:spcBef>
            </a:pPr>
            <a:r>
              <a:rPr lang="en-AU" sz="2400" dirty="0" smtClean="0">
                <a:solidFill>
                  <a:srgbClr val="FF0000"/>
                </a:solidFill>
              </a:rPr>
              <a:t>score  = </a:t>
            </a:r>
            <a:r>
              <a:rPr lang="en-AU" sz="2400" dirty="0" smtClean="0">
                <a:solidFill>
                  <a:schemeClr val="accent1"/>
                </a:solidFill>
              </a:rPr>
              <a:t>0.6</a:t>
            </a:r>
            <a:r>
              <a:rPr lang="en-AU" sz="2400" dirty="0" smtClean="0">
                <a:solidFill>
                  <a:srgbClr val="FF0000"/>
                </a:solidFill>
              </a:rPr>
              <a:t> x </a:t>
            </a:r>
            <a:r>
              <a:rPr lang="en-AU" sz="2400" dirty="0" smtClean="0">
                <a:solidFill>
                  <a:schemeClr val="accent3"/>
                </a:solidFill>
              </a:rPr>
              <a:t>0.0045</a:t>
            </a:r>
            <a:r>
              <a:rPr lang="en-AU" sz="2400" dirty="0" smtClean="0">
                <a:solidFill>
                  <a:srgbClr val="FF0000"/>
                </a:solidFill>
              </a:rPr>
              <a:t> x 0.2</a:t>
            </a: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rgbClr val="FF0000"/>
                </a:solidFill>
              </a:rPr>
              <a:t>	</a:t>
            </a:r>
            <a:r>
              <a:rPr lang="en-AU" sz="2400" dirty="0" smtClean="0">
                <a:solidFill>
                  <a:srgbClr val="FF0000"/>
                </a:solidFill>
              </a:rPr>
              <a:t>    = 0.00054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3854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Illustration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685976" y="3186609"/>
            <a:ext cx="653827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Book			the			  dinner		      flight</a:t>
            </a:r>
            <a:endParaRPr kumimoji="0" lang="en-AU" sz="20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89315"/>
              </p:ext>
            </p:extLst>
          </p:nvPr>
        </p:nvGraphicFramePr>
        <p:xfrm>
          <a:off x="2066682" y="4012704"/>
          <a:ext cx="7776864" cy="55030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  <a:gridCol w="1944216"/>
                <a:gridCol w="1944216"/>
                <a:gridCol w="1944216"/>
              </a:tblGrid>
              <a:tr h="1283670">
                <a:tc>
                  <a:txBody>
                    <a:bodyPr/>
                    <a:lstStyle/>
                    <a:p>
                      <a:pPr algn="just"/>
                      <a:r>
                        <a:rPr lang="en-AU" sz="1600" b="1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Verb</a:t>
                      </a:r>
                      <a:r>
                        <a:rPr lang="en-AU" sz="1600" b="1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 [0.3]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Noun [0.1]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VP      [0.105]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[0.075]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[0.01125]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S [0.00525]</a:t>
                      </a: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[0,1]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[0,2]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[0,3]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b="1" dirty="0" smtClean="0">
                          <a:solidFill>
                            <a:srgbClr val="FF0000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VP [0.000032]</a:t>
                      </a:r>
                      <a:br>
                        <a:rPr lang="en-AU" sz="1600" b="1" dirty="0" smtClean="0">
                          <a:solidFill>
                            <a:srgbClr val="FF0000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="1" dirty="0" smtClean="0">
                          <a:solidFill>
                            <a:srgbClr val="FF0000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="1" dirty="0" smtClean="0">
                          <a:solidFill>
                            <a:srgbClr val="FF0000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b="1" dirty="0" smtClean="0">
                        <a:solidFill>
                          <a:srgbClr val="FF0000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accent5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[0,4]</a:t>
                      </a:r>
                      <a:endParaRPr lang="en-AU" sz="1600" dirty="0">
                        <a:solidFill>
                          <a:schemeClr val="accent5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283670"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b="1" dirty="0" err="1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Det</a:t>
                      </a:r>
                      <a:r>
                        <a:rPr lang="en-AU" sz="1600" b="1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   [0.6]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baseline="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[1,2]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[0.09]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[1,3]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b="1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</a:t>
                      </a:r>
                      <a:r>
                        <a:rPr lang="en-AU" sz="1600" b="1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[0.00054]</a:t>
                      </a:r>
                      <a:r>
                        <a:rPr lang="en-AU" sz="1600" baseline="0" dirty="0" smtClean="0">
                          <a:solidFill>
                            <a:schemeClr val="accent5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aseline="0" dirty="0" smtClean="0">
                          <a:solidFill>
                            <a:schemeClr val="accent5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chemeClr val="accent5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accent5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accent5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accent5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[1,4]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283670"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Noun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[0.1]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[0.075]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0.01125</a:t>
                      </a: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[2,3]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b="1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[0.0045]</a:t>
                      </a:r>
                      <a:br>
                        <a:rPr lang="en-AU" sz="1600" b="1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="1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="1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="1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="1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b="1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[2,4]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noFill/>
                  </a:tcPr>
                </a:tc>
              </a:tr>
              <a:tr h="1283670"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Noun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 [0.3]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[0.225]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[0.03375]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[3,4]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142360" y="1903978"/>
            <a:ext cx="65024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AU" sz="2400" dirty="0" smtClean="0">
                <a:solidFill>
                  <a:srgbClr val="FF0000"/>
                </a:solidFill>
              </a:rPr>
              <a:t>VP → Verb NP [0.20]</a:t>
            </a:r>
          </a:p>
          <a:p>
            <a:pPr>
              <a:spcBef>
                <a:spcPts val="0"/>
              </a:spcBef>
            </a:pPr>
            <a:r>
              <a:rPr lang="en-AU" sz="2400" dirty="0" smtClean="0">
                <a:solidFill>
                  <a:srgbClr val="FF0000"/>
                </a:solidFill>
              </a:rPr>
              <a:t>score  = </a:t>
            </a:r>
            <a:r>
              <a:rPr lang="en-AU" sz="2400" dirty="0" smtClean="0">
                <a:solidFill>
                  <a:schemeClr val="accent1"/>
                </a:solidFill>
              </a:rPr>
              <a:t>0.3</a:t>
            </a:r>
            <a:r>
              <a:rPr lang="en-AU" sz="2400" dirty="0" smtClean="0">
                <a:solidFill>
                  <a:srgbClr val="FF0000"/>
                </a:solidFill>
              </a:rPr>
              <a:t> x </a:t>
            </a:r>
            <a:r>
              <a:rPr lang="en-AU" sz="2400" dirty="0" smtClean="0">
                <a:solidFill>
                  <a:schemeClr val="accent3"/>
                </a:solidFill>
              </a:rPr>
              <a:t>0.00054</a:t>
            </a:r>
            <a:r>
              <a:rPr lang="en-AU" sz="2400" dirty="0" smtClean="0">
                <a:solidFill>
                  <a:srgbClr val="FF0000"/>
                </a:solidFill>
              </a:rPr>
              <a:t> x 0.2</a:t>
            </a: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rgbClr val="FF0000"/>
                </a:solidFill>
              </a:rPr>
              <a:t>	</a:t>
            </a:r>
            <a:r>
              <a:rPr lang="en-AU" sz="2400" dirty="0" smtClean="0">
                <a:solidFill>
                  <a:srgbClr val="FF0000"/>
                </a:solidFill>
              </a:rPr>
              <a:t>    = 0.000032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65779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Illustration: Competing analysis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Length j = 4</a:t>
            </a:r>
            <a:endParaRPr lang="en-AU" i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685976" y="3186609"/>
            <a:ext cx="653827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Book			the			  dinner		      flight</a:t>
            </a:r>
            <a:endParaRPr kumimoji="0" lang="en-AU" sz="20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4035"/>
              </p:ext>
            </p:extLst>
          </p:nvPr>
        </p:nvGraphicFramePr>
        <p:xfrm>
          <a:off x="2066682" y="4012704"/>
          <a:ext cx="7776864" cy="55030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  <a:gridCol w="1944216"/>
                <a:gridCol w="1944216"/>
                <a:gridCol w="1944216"/>
              </a:tblGrid>
              <a:tr h="1283670">
                <a:tc>
                  <a:txBody>
                    <a:bodyPr/>
                    <a:lstStyle/>
                    <a:p>
                      <a:pPr algn="just"/>
                      <a:r>
                        <a:rPr lang="en-AU" sz="1600" b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Verb</a:t>
                      </a:r>
                      <a:r>
                        <a:rPr lang="en-AU" sz="1600" b="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 [0.3]</a:t>
                      </a:r>
                      <a:br>
                        <a:rPr lang="en-AU" sz="1600" b="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="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Noun [0.1]</a:t>
                      </a:r>
                      <a:br>
                        <a:rPr lang="en-AU" sz="1600" b="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="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VP      [0.105]</a:t>
                      </a:r>
                      <a:br>
                        <a:rPr lang="en-AU" sz="1600" b="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="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[0.075]</a:t>
                      </a:r>
                      <a:br>
                        <a:rPr lang="en-AU" sz="1600" b="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="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[0.01125]</a:t>
                      </a:r>
                      <a:br>
                        <a:rPr lang="en-AU" sz="1600" b="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="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S [0.00525]</a:t>
                      </a:r>
                      <a:r>
                        <a:rPr lang="en-AU" sz="1600" b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[0,1]</a:t>
                      </a:r>
                      <a:endParaRPr lang="en-AU" sz="1600" b="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[0,2]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[0,3]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b="1" dirty="0" smtClean="0">
                          <a:solidFill>
                            <a:schemeClr val="accent5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VP [0.00015]</a:t>
                      </a:r>
                      <a:br>
                        <a:rPr lang="en-AU" sz="1600" b="1" dirty="0" smtClean="0">
                          <a:solidFill>
                            <a:schemeClr val="accent5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b="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[0,4]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noFill/>
                  </a:tcPr>
                </a:tc>
              </a:tr>
              <a:tr h="1283670"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b="0" dirty="0" err="1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Det</a:t>
                      </a:r>
                      <a:r>
                        <a:rPr lang="en-AU" sz="1600" b="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   [0.6]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baseline="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[1,2]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b="1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[0.09]</a:t>
                      </a: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[1,3]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b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</a:t>
                      </a:r>
                      <a:r>
                        <a:rPr lang="en-AU" sz="1600" b="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[0.00054]</a:t>
                      </a:r>
                      <a:r>
                        <a:rPr lang="en-AU" sz="1600" b="0" baseline="0" dirty="0" smtClean="0">
                          <a:solidFill>
                            <a:schemeClr val="accent5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="0" baseline="0" dirty="0" smtClean="0">
                          <a:solidFill>
                            <a:schemeClr val="accent5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="0" baseline="0" dirty="0" smtClean="0">
                          <a:solidFill>
                            <a:schemeClr val="accent5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X             [0.003]</a:t>
                      </a:r>
                      <a:br>
                        <a:rPr lang="en-AU" sz="1600" b="0" baseline="0" dirty="0" smtClean="0">
                          <a:solidFill>
                            <a:schemeClr val="accent5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chemeClr val="accent5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accent5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accent5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[1,4]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283670"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Noun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[0.1]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[0.075]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0.01125</a:t>
                      </a: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[2,3]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b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[0.0045]</a:t>
                      </a:r>
                      <a:br>
                        <a:rPr lang="en-AU" sz="1600" b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b="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[2,4]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noFill/>
                  </a:tcPr>
                </a:tc>
              </a:tr>
              <a:tr h="1283670"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Noun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 [0.3]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[0.225]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="1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[0.03375]</a:t>
                      </a:r>
                      <a:br>
                        <a:rPr lang="en-AU" sz="1600" b="1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b="1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[3,4]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142360" y="1903978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AU" sz="2400" dirty="0" smtClean="0">
                <a:solidFill>
                  <a:srgbClr val="FF0000"/>
                </a:solidFill>
              </a:rPr>
              <a:t>X → NP NP [1]</a:t>
            </a:r>
          </a:p>
          <a:p>
            <a:pPr>
              <a:spcBef>
                <a:spcPts val="0"/>
              </a:spcBef>
            </a:pPr>
            <a:r>
              <a:rPr lang="en-AU" sz="2400" dirty="0" smtClean="0">
                <a:solidFill>
                  <a:srgbClr val="FF0000"/>
                </a:solidFill>
              </a:rPr>
              <a:t>VP → Verb X [0.05]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9278402" y="4340595"/>
            <a:ext cx="144016" cy="151216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/>
          <p:cNvSpPr txBox="1"/>
          <p:nvPr/>
        </p:nvSpPr>
        <p:spPr>
          <a:xfrm>
            <a:off x="10164114" y="4124692"/>
            <a:ext cx="2170933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outscores existing analysis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for [0,4; VP]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887699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Prob</a:t>
            </a:r>
            <a:r>
              <a:rPr lang="en-AU" dirty="0" smtClean="0"/>
              <a:t> CYK: Retrieving The parses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 in the top-right corner of parse table indicates success</a:t>
            </a:r>
          </a:p>
          <a:p>
            <a:r>
              <a:rPr lang="en-AU" dirty="0" smtClean="0"/>
              <a:t>Retain back-pointer to best analysis</a:t>
            </a:r>
          </a:p>
          <a:p>
            <a:pPr lvl="1"/>
            <a:r>
              <a:rPr lang="en-AU" dirty="0" smtClean="0"/>
              <a:t>for each chart cell, store the split point and the non-terminal for the left and right children</a:t>
            </a:r>
          </a:p>
          <a:p>
            <a:r>
              <a:rPr lang="en-AU" dirty="0" smtClean="0"/>
              <a:t>To get parse(s), follow pointers back for each match</a:t>
            </a:r>
          </a:p>
          <a:p>
            <a:r>
              <a:rPr lang="en-AU" dirty="0" smtClean="0"/>
              <a:t>Convert back from CNF by removing new non-terminals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47156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Ambiguity in parsing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Context-free grammars assign hierarchical structure to language</a:t>
            </a:r>
          </a:p>
          <a:p>
            <a:pPr lvl="1"/>
            <a:r>
              <a:rPr lang="en-AU" dirty="0" smtClean="0"/>
              <a:t>Linguistic notion of a ‘</a:t>
            </a:r>
            <a:r>
              <a:rPr lang="en-AU" i="1" dirty="0" smtClean="0"/>
              <a:t>syntactic constituent</a:t>
            </a:r>
            <a:r>
              <a:rPr lang="en-AU" dirty="0" smtClean="0"/>
              <a:t>’</a:t>
            </a:r>
          </a:p>
          <a:p>
            <a:pPr lvl="1"/>
            <a:r>
              <a:rPr lang="en-AU" dirty="0" smtClean="0"/>
              <a:t>Formulated as generating all strings in the language; or</a:t>
            </a:r>
          </a:p>
          <a:p>
            <a:pPr lvl="1"/>
            <a:r>
              <a:rPr lang="en-AU" dirty="0" smtClean="0"/>
              <a:t>Predicting the structure(s) for a given string</a:t>
            </a:r>
          </a:p>
          <a:p>
            <a:r>
              <a:rPr lang="en-AU" dirty="0" smtClean="0"/>
              <a:t>Raises problem of ambiguity, e.g., which is better?</a:t>
            </a:r>
            <a:endParaRPr lang="en-AU" dirty="0"/>
          </a:p>
          <a:p>
            <a:pPr marL="0" indent="0">
              <a:buNone/>
            </a:pPr>
            <a:endParaRPr lang="en-AU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840" y="6190373"/>
            <a:ext cx="4254500" cy="276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520" y="6161202"/>
            <a:ext cx="42418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3259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complexity of CYK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the space and time complexity of this algorithm?</a:t>
            </a:r>
          </a:p>
          <a:p>
            <a:pPr lvl="1"/>
            <a:r>
              <a:rPr lang="en-US" dirty="0" smtClean="0"/>
              <a:t>in terms of </a:t>
            </a:r>
            <a:r>
              <a:rPr lang="en-US" i="1" dirty="0" smtClean="0"/>
              <a:t>n</a:t>
            </a:r>
            <a:r>
              <a:rPr lang="en-US" dirty="0" smtClean="0"/>
              <a:t> the length of the input sentence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6521684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with (P)CFGs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poor </a:t>
            </a:r>
            <a:r>
              <a:rPr lang="en-US" b="1" dirty="0"/>
              <a:t>independence assumptions: </a:t>
            </a:r>
            <a:r>
              <a:rPr lang="en-US" dirty="0" smtClean="0"/>
              <a:t>rewrite decisions made independently, whereas inter-dependence is often needed to capture global structure. </a:t>
            </a:r>
          </a:p>
          <a:p>
            <a:pPr lvl="1"/>
            <a:r>
              <a:rPr lang="en-US" dirty="0" smtClean="0"/>
              <a:t>E.g., NP → PRP used often as subject (first NP), much less often as object (second NP)</a:t>
            </a:r>
            <a:endParaRPr lang="en-US" dirty="0"/>
          </a:p>
          <a:p>
            <a:r>
              <a:rPr lang="en-US" b="1" dirty="0"/>
              <a:t>lack of lexical conditioning: </a:t>
            </a:r>
            <a:r>
              <a:rPr lang="en-US" dirty="0" smtClean="0"/>
              <a:t>non-terminals representation </a:t>
            </a:r>
            <a:r>
              <a:rPr lang="en-US" dirty="0" err="1" smtClean="0"/>
              <a:t>behaviour</a:t>
            </a:r>
            <a:r>
              <a:rPr lang="en-US" dirty="0" smtClean="0"/>
              <a:t> of the actual words, but are much too coarse. Problems with</a:t>
            </a:r>
          </a:p>
          <a:p>
            <a:pPr lvl="1"/>
            <a:r>
              <a:rPr lang="en-US" dirty="0" smtClean="0"/>
              <a:t>preposition attachment ambiguity;</a:t>
            </a:r>
          </a:p>
          <a:p>
            <a:pPr lvl="1"/>
            <a:r>
              <a:rPr lang="en-US" dirty="0" err="1" smtClean="0"/>
              <a:t>subcategorisation</a:t>
            </a:r>
            <a:r>
              <a:rPr lang="en-US" dirty="0" smtClean="0"/>
              <a:t> ([</a:t>
            </a:r>
            <a:r>
              <a:rPr lang="en-US" i="1" dirty="0" smtClean="0"/>
              <a:t>forgot NP</a:t>
            </a:r>
            <a:r>
              <a:rPr lang="en-US" dirty="0" smtClean="0"/>
              <a:t>]</a:t>
            </a:r>
            <a:r>
              <a:rPr lang="en-US" i="1" dirty="0" smtClean="0"/>
              <a:t> </a:t>
            </a:r>
            <a:r>
              <a:rPr lang="en-US" dirty="0" smtClean="0"/>
              <a:t>vs [</a:t>
            </a:r>
            <a:r>
              <a:rPr lang="en-US" i="1" dirty="0" smtClean="0"/>
              <a:t>forgot S</a:t>
            </a:r>
            <a:r>
              <a:rPr lang="en-US" dirty="0" smtClean="0"/>
              <a:t>]);</a:t>
            </a:r>
          </a:p>
          <a:p>
            <a:pPr lvl="1"/>
            <a:r>
              <a:rPr lang="en-US" dirty="0" smtClean="0"/>
              <a:t>coordinate structure ambiguities (</a:t>
            </a:r>
            <a:r>
              <a:rPr lang="en-US" i="1" dirty="0" smtClean="0"/>
              <a:t>dogs in houses and cats)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4928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sentences (PP shown bracketed)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(1) </a:t>
            </a:r>
            <a:r>
              <a:rPr lang="en-US" i="1" dirty="0" smtClean="0"/>
              <a:t>Workers </a:t>
            </a:r>
            <a:r>
              <a:rPr lang="en-US" i="1" dirty="0"/>
              <a:t>dumped sacks </a:t>
            </a:r>
            <a:r>
              <a:rPr lang="en-US" i="1" dirty="0" smtClean="0"/>
              <a:t>[into bin].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(2) </a:t>
            </a:r>
            <a:r>
              <a:rPr lang="en-US" i="1" dirty="0" smtClean="0"/>
              <a:t>Fishermen </a:t>
            </a:r>
            <a:r>
              <a:rPr lang="en-US" i="1" dirty="0"/>
              <a:t>caught tons </a:t>
            </a:r>
            <a:r>
              <a:rPr lang="en-US" i="1" dirty="0" smtClean="0"/>
              <a:t>[of herring].</a:t>
            </a:r>
            <a:br>
              <a:rPr lang="en-US" i="1" dirty="0" smtClean="0"/>
            </a:br>
            <a:endParaRPr lang="en-US" i="1" dirty="0" smtClean="0"/>
          </a:p>
          <a:p>
            <a:r>
              <a:rPr lang="en-US" dirty="0" smtClean="0"/>
              <a:t>Both have same POS tag sequence, but different structure</a:t>
            </a:r>
          </a:p>
          <a:p>
            <a:pPr lvl="1"/>
            <a:r>
              <a:rPr lang="en-US" dirty="0" smtClean="0"/>
              <a:t>PP attaches either high (to the verb) or low (to the noun)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to make this attachment decision? Difference between the two analyses minor:</a:t>
            </a:r>
          </a:p>
          <a:p>
            <a:pPr lvl="2"/>
            <a:r>
              <a:rPr lang="en-US" dirty="0" smtClean="0"/>
              <a:t>VP → Verb NP PP	vs.   VP → Verb NP; NP → NP PP</a:t>
            </a:r>
            <a:endParaRPr lang="en-US" dirty="0"/>
          </a:p>
          <a:p>
            <a:r>
              <a:rPr lang="en-US" dirty="0" smtClean="0"/>
              <a:t>The probabilities of these three rules drive attachment, </a:t>
            </a:r>
            <a:r>
              <a:rPr lang="en-US" i="1" dirty="0" smtClean="0"/>
              <a:t>irrespective of the verb, preposition and noun</a:t>
            </a:r>
            <a:endParaRPr lang="en-US" i="1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PP Attachment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7570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 solution: parent conditioning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non-terminals more explicit by incorporating parent symbol into each symbol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NP^S represents subject position; while NP^VP denoting object position</a:t>
            </a:r>
          </a:p>
          <a:p>
            <a:r>
              <a:rPr lang="en-US" dirty="0" smtClean="0"/>
              <a:t>Helps to specify general tags, used for a number of very different purposes, e.g., </a:t>
            </a:r>
            <a:r>
              <a:rPr lang="en-US" i="1" dirty="0" smtClean="0"/>
              <a:t>He said </a:t>
            </a:r>
            <a:r>
              <a:rPr lang="en-US" b="1" i="1" dirty="0" smtClean="0"/>
              <a:t>that</a:t>
            </a:r>
            <a:r>
              <a:rPr lang="en-US" i="1" dirty="0" smtClean="0"/>
              <a:t> I saw …</a:t>
            </a:r>
            <a:endParaRPr lang="en-US" i="1" dirty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96" y="2766962"/>
            <a:ext cx="3806084" cy="37660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440" y="2659875"/>
            <a:ext cx="4649103" cy="387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8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solution: </a:t>
            </a:r>
            <a:r>
              <a:rPr lang="en-US" dirty="0" err="1" smtClean="0"/>
              <a:t>lexicalisation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Uses notion of </a:t>
            </a:r>
            <a:r>
              <a:rPr lang="en-US" b="1" dirty="0" smtClean="0">
                <a:solidFill>
                  <a:schemeClr val="accent5"/>
                </a:solidFill>
              </a:rPr>
              <a:t>head word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most salient child of a constituent, usually the noun in a NP, verb in a VP 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Incorporate head words into productions, such that the most important links between words is captured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E.g.,</a:t>
            </a:r>
            <a:r>
              <a:rPr lang="en-US" i="1" dirty="0" err="1" smtClean="0">
                <a:solidFill>
                  <a:schemeClr val="bg1"/>
                </a:solidFill>
              </a:rPr>
              <a:t>VP</a:t>
            </a:r>
            <a:r>
              <a:rPr lang="en-US" i="1" dirty="0" smtClean="0">
                <a:solidFill>
                  <a:schemeClr val="bg1"/>
                </a:solidFill>
              </a:rPr>
              <a:t> → VBD NP PP	</a:t>
            </a:r>
            <a:r>
              <a:rPr lang="en-US" dirty="0" smtClean="0">
                <a:solidFill>
                  <a:schemeClr val="bg1"/>
                </a:solidFill>
              </a:rPr>
              <a:t>	⇒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i="1" dirty="0" smtClean="0">
                <a:solidFill>
                  <a:schemeClr val="bg1"/>
                </a:solidFill>
              </a:rPr>
              <a:t>VP(dumped) </a:t>
            </a:r>
            <a:r>
              <a:rPr lang="en-US" i="1" dirty="0">
                <a:solidFill>
                  <a:schemeClr val="bg1"/>
                </a:solidFill>
              </a:rPr>
              <a:t>→ </a:t>
            </a:r>
            <a:r>
              <a:rPr lang="en-US" i="1" dirty="0" smtClean="0">
                <a:solidFill>
                  <a:schemeClr val="bg1"/>
                </a:solidFill>
              </a:rPr>
              <a:t>VBD(dumped) NP(sacks) PP(into)</a:t>
            </a:r>
            <a:endParaRPr lang="en-US" i="1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rule captures correlations between head tokens of phrases</a:t>
            </a:r>
          </a:p>
          <a:p>
            <a:r>
              <a:rPr lang="en-US" dirty="0">
                <a:solidFill>
                  <a:schemeClr val="bg1"/>
                </a:solidFill>
              </a:rPr>
              <a:t>L</a:t>
            </a:r>
            <a:r>
              <a:rPr lang="en-US" dirty="0" smtClean="0">
                <a:solidFill>
                  <a:schemeClr val="bg1"/>
                </a:solidFill>
              </a:rPr>
              <a:t>earning probabilities somewhat more involved, to avoid sparsity problems (e.g., zero probabilities)</a:t>
            </a:r>
          </a:p>
        </p:txBody>
      </p:sp>
    </p:spTree>
    <p:extLst>
      <p:ext uri="{BB962C8B-B14F-4D97-AF65-F5344CB8AC3E}">
        <p14:creationId xmlns:p14="http://schemas.microsoft.com/office/powerpoint/2010/main" val="213031127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final word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PCFGs widely used, and some of the best performing parsers available. E.g.,</a:t>
            </a:r>
          </a:p>
          <a:p>
            <a:pPr lvl="1"/>
            <a:r>
              <a:rPr lang="en-US" dirty="0" smtClean="0"/>
              <a:t>Collins parser, Berkeley parser, Stanford parser </a:t>
            </a:r>
          </a:p>
          <a:p>
            <a:pPr lvl="1"/>
            <a:r>
              <a:rPr lang="en-US" dirty="0" smtClean="0"/>
              <a:t>all use some form of </a:t>
            </a:r>
            <a:r>
              <a:rPr lang="en-US" dirty="0" err="1" smtClean="0"/>
              <a:t>lexicalisation</a:t>
            </a:r>
            <a:r>
              <a:rPr lang="en-US" dirty="0" smtClean="0"/>
              <a:t> or change to non-terminal set with CFGs</a:t>
            </a:r>
          </a:p>
        </p:txBody>
      </p:sp>
    </p:spTree>
    <p:extLst>
      <p:ext uri="{BB962C8B-B14F-4D97-AF65-F5344CB8AC3E}">
        <p14:creationId xmlns:p14="http://schemas.microsoft.com/office/powerpoint/2010/main" val="27178117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Required Reading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J&amp;M2 Ch. 14, ≤ 14.6 (skip 14.1.2)</a:t>
            </a:r>
          </a:p>
        </p:txBody>
      </p:sp>
    </p:spTree>
    <p:extLst>
      <p:ext uri="{BB962C8B-B14F-4D97-AF65-F5344CB8AC3E}">
        <p14:creationId xmlns:p14="http://schemas.microsoft.com/office/powerpoint/2010/main" val="3395240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Probabilistic context-free grammars (PCFGs)</a:t>
            </a:r>
          </a:p>
          <a:p>
            <a:r>
              <a:rPr lang="en-AU" dirty="0" smtClean="0"/>
              <a:t>Parsing using dynamic programming</a:t>
            </a:r>
          </a:p>
          <a:p>
            <a:r>
              <a:rPr lang="en-AU" dirty="0" smtClean="0"/>
              <a:t>Limitations of ‘context-free’ assumption and some solutions:</a:t>
            </a:r>
          </a:p>
          <a:p>
            <a:pPr lvl="1"/>
            <a:r>
              <a:rPr lang="en-AU" dirty="0" smtClean="0"/>
              <a:t>parent annotation</a:t>
            </a:r>
          </a:p>
          <a:p>
            <a:pPr lvl="1"/>
            <a:r>
              <a:rPr lang="en-AU" dirty="0" smtClean="0"/>
              <a:t>head lexicalisation</a:t>
            </a:r>
          </a:p>
          <a:p>
            <a:pPr lvl="1"/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52085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Basics of Probabilistic CFGs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As for CFGs, same symbol set:</a:t>
            </a:r>
          </a:p>
          <a:p>
            <a:pPr lvl="1"/>
            <a:r>
              <a:rPr lang="en-AU" dirty="0" smtClean="0"/>
              <a:t>Terminals: words such as </a:t>
            </a:r>
            <a:r>
              <a:rPr lang="en-AU" i="1" dirty="0" smtClean="0"/>
              <a:t>book</a:t>
            </a:r>
            <a:endParaRPr lang="en-AU" dirty="0" smtClean="0"/>
          </a:p>
          <a:p>
            <a:pPr lvl="1"/>
            <a:r>
              <a:rPr lang="en-AU" dirty="0" smtClean="0"/>
              <a:t>Non-terminal: syntactic labels such as NP or NN</a:t>
            </a:r>
          </a:p>
          <a:p>
            <a:r>
              <a:rPr lang="en-AU" dirty="0" smtClean="0"/>
              <a:t>Same productions (rules)</a:t>
            </a:r>
          </a:p>
          <a:p>
            <a:pPr lvl="1"/>
            <a:r>
              <a:rPr lang="en-AU" dirty="0" smtClean="0"/>
              <a:t>LHS</a:t>
            </a:r>
            <a:r>
              <a:rPr lang="en-AU" dirty="0"/>
              <a:t> </a:t>
            </a:r>
            <a:r>
              <a:rPr lang="en-AU" dirty="0" smtClean="0"/>
              <a:t>non-terminal → ordered list of RHS symbols </a:t>
            </a:r>
          </a:p>
          <a:p>
            <a:r>
              <a:rPr lang="en-AU" dirty="0" smtClean="0"/>
              <a:t>In addition, store a </a:t>
            </a:r>
            <a:r>
              <a:rPr lang="en-AU" b="1" dirty="0" smtClean="0">
                <a:solidFill>
                  <a:srgbClr val="FF0000"/>
                </a:solidFill>
              </a:rPr>
              <a:t>probability</a:t>
            </a:r>
            <a:r>
              <a:rPr lang="en-AU" dirty="0" smtClean="0"/>
              <a:t> with each production</a:t>
            </a:r>
          </a:p>
          <a:p>
            <a:pPr lvl="1"/>
            <a:r>
              <a:rPr lang="en-AU" dirty="0" smtClean="0"/>
              <a:t>NP → DT NN 		[p = 0.45]</a:t>
            </a:r>
          </a:p>
          <a:p>
            <a:pPr lvl="1"/>
            <a:r>
              <a:rPr lang="en-AU" dirty="0"/>
              <a:t>NN → </a:t>
            </a:r>
            <a:r>
              <a:rPr lang="en-AU" dirty="0" smtClean="0"/>
              <a:t>cat</a:t>
            </a:r>
            <a:r>
              <a:rPr lang="en-AU" dirty="0"/>
              <a:t>	</a:t>
            </a:r>
            <a:r>
              <a:rPr lang="en-AU" dirty="0" smtClean="0"/>
              <a:t>			[</a:t>
            </a:r>
            <a:r>
              <a:rPr lang="en-AU" dirty="0"/>
              <a:t>p = </a:t>
            </a:r>
            <a:r>
              <a:rPr lang="en-AU" dirty="0" smtClean="0"/>
              <a:t>0.02]</a:t>
            </a:r>
          </a:p>
          <a:p>
            <a:pPr lvl="1"/>
            <a:r>
              <a:rPr lang="en-AU" dirty="0" smtClean="0"/>
              <a:t>NN → leprechaun 	[p = 0.00001]</a:t>
            </a:r>
          </a:p>
          <a:p>
            <a:pPr lvl="1"/>
            <a:r>
              <a:rPr lang="is-IS" dirty="0" smtClean="0"/>
              <a:t>…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9651504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Probabilistic CFGs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Probability values denote</a:t>
            </a:r>
          </a:p>
          <a:p>
            <a:pPr lvl="1"/>
            <a:r>
              <a:rPr lang="en-AU" dirty="0" err="1" smtClean="0"/>
              <a:t>Pr</a:t>
            </a:r>
            <a:r>
              <a:rPr lang="en-AU" dirty="0" smtClean="0"/>
              <a:t>(RHS | LHS)</a:t>
            </a:r>
          </a:p>
          <a:p>
            <a:r>
              <a:rPr lang="en-AU" dirty="0" smtClean="0"/>
              <a:t>Consequently they:</a:t>
            </a:r>
          </a:p>
          <a:p>
            <a:pPr lvl="1"/>
            <a:r>
              <a:rPr lang="en-AU" dirty="0"/>
              <a:t>m</a:t>
            </a:r>
            <a:r>
              <a:rPr lang="en-AU" dirty="0" smtClean="0"/>
              <a:t>ust be positive values, between 0 and 1</a:t>
            </a:r>
          </a:p>
          <a:p>
            <a:pPr lvl="1"/>
            <a:r>
              <a:rPr lang="en-AU" dirty="0" smtClean="0"/>
              <a:t>must sum to one for a given LHS</a:t>
            </a:r>
          </a:p>
          <a:p>
            <a:r>
              <a:rPr lang="en-AU" dirty="0" smtClean="0"/>
              <a:t>E.g., </a:t>
            </a:r>
          </a:p>
          <a:p>
            <a:pPr lvl="1"/>
            <a:r>
              <a:rPr lang="en-AU" dirty="0" smtClean="0"/>
              <a:t>NN → </a:t>
            </a:r>
            <a:r>
              <a:rPr lang="en-AU" dirty="0" err="1" smtClean="0"/>
              <a:t>aadvark</a:t>
            </a:r>
            <a:r>
              <a:rPr lang="en-AU" dirty="0" smtClean="0"/>
              <a:t> 		[p  = 0.0003]</a:t>
            </a:r>
          </a:p>
          <a:p>
            <a:pPr lvl="1"/>
            <a:r>
              <a:rPr lang="en-AU" dirty="0" smtClean="0"/>
              <a:t>NN → </a:t>
            </a:r>
            <a:r>
              <a:rPr lang="en-AU" dirty="0"/>
              <a:t>l</a:t>
            </a:r>
            <a:r>
              <a:rPr lang="en-AU" dirty="0" smtClean="0"/>
              <a:t>eprechaun 	[p = 0.0001]</a:t>
            </a:r>
          </a:p>
          <a:p>
            <a:pPr lvl="1"/>
            <a:r>
              <a:rPr lang="en-AU" dirty="0"/>
              <a:t>NN → </a:t>
            </a:r>
            <a:r>
              <a:rPr lang="en-AU" dirty="0" smtClean="0"/>
              <a:t>Zanzibar</a:t>
            </a:r>
            <a:r>
              <a:rPr lang="en-AU" dirty="0"/>
              <a:t>	</a:t>
            </a:r>
            <a:r>
              <a:rPr lang="en-AU" dirty="0" smtClean="0"/>
              <a:t>	[p </a:t>
            </a:r>
            <a:r>
              <a:rPr lang="en-AU" dirty="0"/>
              <a:t>= </a:t>
            </a:r>
            <a:r>
              <a:rPr lang="en-AU" dirty="0" smtClean="0"/>
              <a:t>0.0025]</a:t>
            </a:r>
          </a:p>
          <a:p>
            <a:pPr lvl="1"/>
            <a:r>
              <a:rPr lang="en-AU" dirty="0" smtClean="0"/>
              <a:t>∑</a:t>
            </a:r>
            <a:r>
              <a:rPr lang="en-AU" i="1" baseline="-25000" dirty="0" smtClean="0"/>
              <a:t>x</a:t>
            </a:r>
            <a:r>
              <a:rPr lang="en-AU" dirty="0" smtClean="0"/>
              <a:t> </a:t>
            </a:r>
            <a:r>
              <a:rPr lang="en-AU" dirty="0" err="1" smtClean="0"/>
              <a:t>Pr</a:t>
            </a:r>
            <a:r>
              <a:rPr lang="en-AU" dirty="0" smtClean="0"/>
              <a:t>(NN → </a:t>
            </a:r>
            <a:r>
              <a:rPr lang="en-AU" i="1" dirty="0" smtClean="0"/>
              <a:t>x | </a:t>
            </a:r>
            <a:r>
              <a:rPr lang="en-AU" dirty="0" smtClean="0"/>
              <a:t>NN)</a:t>
            </a:r>
            <a:r>
              <a:rPr lang="en-AU" i="1" dirty="0" smtClean="0"/>
              <a:t> = </a:t>
            </a:r>
            <a:r>
              <a:rPr lang="en-AU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44300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 Probabilistic grammar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1029792" y="8208246"/>
            <a:ext cx="320600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dirty="0" smtClean="0"/>
              <a:t>Extract from JM2 Fig. 14.1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92116"/>
              </p:ext>
            </p:extLst>
          </p:nvPr>
        </p:nvGraphicFramePr>
        <p:xfrm>
          <a:off x="813768" y="1986844"/>
          <a:ext cx="11449272" cy="57702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4636"/>
                <a:gridCol w="5724636"/>
              </a:tblGrid>
              <a:tr h="515664"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S → NP VP [0.8]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lang="en-AU" sz="2400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Verb → </a:t>
                      </a:r>
                      <a:r>
                        <a:rPr lang="en-AU" sz="2400" i="1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book</a:t>
                      </a:r>
                      <a:r>
                        <a:rPr lang="en-AU" sz="2400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 [0.3] </a:t>
                      </a:r>
                    </a:p>
                  </a:txBody>
                  <a:tcPr/>
                </a:tc>
              </a:tr>
              <a:tr h="515664"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S → VP [0.05]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Verb → </a:t>
                      </a:r>
                      <a:r>
                        <a:rPr lang="en-AU" sz="2400" i="1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include </a:t>
                      </a:r>
                      <a:r>
                        <a:rPr lang="en-AU" sz="2400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[0.3] </a:t>
                      </a:r>
                    </a:p>
                  </a:txBody>
                  <a:tcPr/>
                </a:tc>
              </a:tr>
              <a:tr h="515664">
                <a:tc>
                  <a:txBody>
                    <a:bodyPr/>
                    <a:lstStyle/>
                    <a:p>
                      <a:pPr algn="l"/>
                      <a:r>
                        <a:rPr lang="is-IS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S → Aux NP VP [0.15]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Verb → </a:t>
                      </a:r>
                      <a:r>
                        <a:rPr lang="en-AU" sz="2400" i="1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prefer </a:t>
                      </a:r>
                      <a:r>
                        <a:rPr lang="en-AU" sz="2400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[0.4] </a:t>
                      </a:r>
                    </a:p>
                  </a:txBody>
                  <a:tcPr/>
                </a:tc>
              </a:tr>
              <a:tr h="51566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NP </a:t>
                      </a:r>
                      <a:r>
                        <a:rPr lang="is-IS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→ Pronoun [0.35]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 </a:t>
                      </a:r>
                      <a:endParaRPr lang="en-US" dirty="0">
                        <a:solidFill>
                          <a:schemeClr val="bg1"/>
                        </a:solidFill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lang="en-AU" sz="2400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Noun → </a:t>
                      </a:r>
                      <a:r>
                        <a:rPr lang="en-AU" sz="2400" i="1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book</a:t>
                      </a:r>
                      <a:r>
                        <a:rPr lang="en-AU" sz="2400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 [0.1]</a:t>
                      </a:r>
                    </a:p>
                  </a:txBody>
                  <a:tcPr/>
                </a:tc>
              </a:tr>
              <a:tr h="515664">
                <a:tc>
                  <a:txBody>
                    <a:bodyPr/>
                    <a:lstStyle/>
                    <a:p>
                      <a:pPr algn="l"/>
                      <a:r>
                        <a:rPr lang="mr-IN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…</a:t>
                      </a:r>
                      <a:endParaRPr lang="en-US" dirty="0">
                        <a:solidFill>
                          <a:schemeClr val="bg1"/>
                        </a:solidFill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lang="en-AU" sz="2400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Noun → </a:t>
                      </a:r>
                      <a:r>
                        <a:rPr lang="en-AU" sz="2400" i="1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dinner </a:t>
                      </a:r>
                      <a:r>
                        <a:rPr lang="en-AU" sz="2400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[0.1]</a:t>
                      </a:r>
                    </a:p>
                  </a:txBody>
                  <a:tcPr/>
                </a:tc>
              </a:tr>
              <a:tr h="51566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NP  </a:t>
                      </a:r>
                      <a:r>
                        <a:rPr lang="is-IS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→ Nominal</a:t>
                      </a:r>
                      <a:r>
                        <a:rPr lang="is-IS" baseline="0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 </a:t>
                      </a:r>
                      <a:r>
                        <a:rPr lang="is-IS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[0.15]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 </a:t>
                      </a:r>
                      <a:endParaRPr lang="en-US" dirty="0">
                        <a:solidFill>
                          <a:schemeClr val="bg1"/>
                        </a:solidFill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Noun → </a:t>
                      </a:r>
                      <a:r>
                        <a:rPr lang="en-AU" sz="2400" i="1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flight </a:t>
                      </a:r>
                      <a:r>
                        <a:rPr lang="en-AU" sz="2400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[0.3]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/>
                </a:tc>
              </a:tr>
              <a:tr h="51566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Nominal </a:t>
                      </a:r>
                      <a:r>
                        <a:rPr lang="is-IS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→ Noun [0.75]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 </a:t>
                      </a:r>
                      <a:endParaRPr lang="en-US" dirty="0">
                        <a:solidFill>
                          <a:schemeClr val="bg1"/>
                        </a:solidFill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Noun → </a:t>
                      </a:r>
                      <a:r>
                        <a:rPr lang="en-AU" sz="2400" i="1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meal </a:t>
                      </a:r>
                      <a:r>
                        <a:rPr lang="en-AU" sz="2400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[0.15]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/>
                </a:tc>
              </a:tr>
              <a:tr h="527625"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Nominal </a:t>
                      </a:r>
                      <a:r>
                        <a:rPr lang="is-IS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→ Nomial Noun [0.20]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Noun → </a:t>
                      </a:r>
                      <a:r>
                        <a:rPr lang="en-AU" sz="2400" i="1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money </a:t>
                      </a:r>
                      <a:r>
                        <a:rPr lang="en-AU" sz="2400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[0.05]</a:t>
                      </a:r>
                      <a:endParaRPr lang="en-US" dirty="0">
                        <a:solidFill>
                          <a:schemeClr val="bg1"/>
                        </a:solidFill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/>
                </a:tc>
              </a:tr>
              <a:tr h="601675"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Nominal </a:t>
                      </a:r>
                      <a:r>
                        <a:rPr lang="is-IS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→ Nominal PP [0.05]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Noun → </a:t>
                      </a:r>
                      <a:r>
                        <a:rPr lang="en-AU" sz="2400" i="1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flights </a:t>
                      </a:r>
                      <a:r>
                        <a:rPr lang="en-AU" sz="2400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[0.40]</a:t>
                      </a:r>
                      <a:endParaRPr lang="en-US" dirty="0">
                        <a:solidFill>
                          <a:schemeClr val="bg1"/>
                        </a:solidFill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/>
                </a:tc>
              </a:tr>
              <a:tr h="515664"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VP </a:t>
                      </a:r>
                      <a:r>
                        <a:rPr lang="is-IS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→ Verb [0.35]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mr-IN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…</a:t>
                      </a:r>
                      <a:endParaRPr lang="en-US" dirty="0">
                        <a:solidFill>
                          <a:schemeClr val="bg1"/>
                        </a:solidFill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/>
                </a:tc>
              </a:tr>
              <a:tr h="515664"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…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bg1"/>
                        </a:solidFill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0851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Generating sentences with PCFGs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D</a:t>
            </a:r>
            <a:r>
              <a:rPr lang="en-AU" dirty="0" smtClean="0"/>
              <a:t>éjà vu, it’s almost the same as for CFG, with one twist: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Start with S, the sentence symbol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Choose a rule with S as the LHS</a:t>
            </a:r>
          </a:p>
          <a:p>
            <a:pPr lvl="1"/>
            <a:r>
              <a:rPr lang="en-AU" b="1" dirty="0" smtClean="0">
                <a:solidFill>
                  <a:srgbClr val="FF0000"/>
                </a:solidFill>
              </a:rPr>
              <a:t>Randomly select a RHS </a:t>
            </a:r>
            <a:r>
              <a:rPr lang="en-AU" dirty="0" smtClean="0"/>
              <a:t>according to </a:t>
            </a:r>
            <a:r>
              <a:rPr lang="en-AU" dirty="0" err="1" smtClean="0"/>
              <a:t>Pr</a:t>
            </a:r>
            <a:r>
              <a:rPr lang="en-AU" dirty="0" smtClean="0"/>
              <a:t>(RHS | LHS)</a:t>
            </a:r>
            <a:br>
              <a:rPr lang="en-AU" dirty="0" smtClean="0"/>
            </a:br>
            <a:r>
              <a:rPr lang="en-AU" dirty="0" smtClean="0"/>
              <a:t>e.g., S → VP</a:t>
            </a:r>
          </a:p>
          <a:p>
            <a:pPr lvl="1"/>
            <a:r>
              <a:rPr lang="en-AU" dirty="0" smtClean="0"/>
              <a:t>Apply this rule, e.g., substitute VP for 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Repeat step 2 for each non-terminal in the string </a:t>
            </a:r>
            <a:br>
              <a:rPr lang="en-AU" dirty="0" smtClean="0"/>
            </a:br>
            <a:r>
              <a:rPr lang="en-AU" dirty="0" smtClean="0"/>
              <a:t>(here, VP) 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Stop when no non-terminals remain</a:t>
            </a:r>
          </a:p>
          <a:p>
            <a:pPr marL="0" indent="0">
              <a:buNone/>
            </a:pPr>
            <a:r>
              <a:rPr lang="en-AU" dirty="0" smtClean="0"/>
              <a:t>Gives us a tree, as before, with a sentence as the yield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56461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how likely is a tree?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12192000" cy="8102600"/>
          </a:xfrm>
        </p:spPr>
        <p:txBody>
          <a:bodyPr>
            <a:normAutofit/>
          </a:bodyPr>
          <a:lstStyle/>
          <a:p>
            <a:r>
              <a:rPr lang="en-AU" dirty="0" smtClean="0"/>
              <a:t>Given a tree, we can compute its probability</a:t>
            </a:r>
          </a:p>
          <a:p>
            <a:pPr lvl="1"/>
            <a:r>
              <a:rPr lang="en-AU" dirty="0" smtClean="0"/>
              <a:t>Decomposes into probability of each production</a:t>
            </a:r>
          </a:p>
          <a:p>
            <a:pPr lvl="1"/>
            <a:endParaRPr lang="en-AU" dirty="0"/>
          </a:p>
          <a:p>
            <a:pPr lvl="1"/>
            <a:endParaRPr lang="en-AU" dirty="0" smtClean="0"/>
          </a:p>
          <a:p>
            <a:r>
              <a:rPr lang="en-AU" dirty="0" smtClean="0"/>
              <a:t>E.g., for tree on right, </a:t>
            </a:r>
          </a:p>
          <a:p>
            <a:pPr lvl="1"/>
            <a:r>
              <a:rPr lang="en-AU" dirty="0"/>
              <a:t>P(T) = </a:t>
            </a:r>
            <a:r>
              <a:rPr lang="en-AU" dirty="0" smtClean="0"/>
              <a:t>P(S → VP) ×</a:t>
            </a:r>
            <a:br>
              <a:rPr lang="en-AU" dirty="0" smtClean="0"/>
            </a:br>
            <a:r>
              <a:rPr lang="en-AU" dirty="0" smtClean="0"/>
              <a:t>P(VP → Verb NP) ×</a:t>
            </a:r>
            <a:br>
              <a:rPr lang="en-AU" dirty="0" smtClean="0"/>
            </a:br>
            <a:r>
              <a:rPr lang="en-AU" dirty="0" smtClean="0"/>
              <a:t>P(Verb </a:t>
            </a:r>
            <a:r>
              <a:rPr lang="en-AU" dirty="0"/>
              <a:t>→ </a:t>
            </a:r>
            <a:r>
              <a:rPr lang="en-AU" i="1" dirty="0" smtClean="0"/>
              <a:t>Book</a:t>
            </a:r>
            <a:r>
              <a:rPr lang="en-AU" dirty="0" smtClean="0"/>
              <a:t>) </a:t>
            </a:r>
            <a:r>
              <a:rPr lang="en-AU" dirty="0"/>
              <a:t>×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P(NP </a:t>
            </a:r>
            <a:r>
              <a:rPr lang="en-AU" dirty="0"/>
              <a:t>→ </a:t>
            </a:r>
            <a:r>
              <a:rPr lang="en-AU" dirty="0" err="1" smtClean="0"/>
              <a:t>Det</a:t>
            </a:r>
            <a:r>
              <a:rPr lang="en-AU" dirty="0" smtClean="0"/>
              <a:t> Nominal) </a:t>
            </a:r>
            <a:r>
              <a:rPr lang="en-AU" dirty="0"/>
              <a:t>×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P(</a:t>
            </a:r>
            <a:r>
              <a:rPr lang="en-AU" dirty="0" err="1" smtClean="0"/>
              <a:t>Det</a:t>
            </a:r>
            <a:r>
              <a:rPr lang="en-AU" dirty="0" smtClean="0"/>
              <a:t> </a:t>
            </a:r>
            <a:r>
              <a:rPr lang="en-AU" dirty="0"/>
              <a:t>→ </a:t>
            </a:r>
            <a:r>
              <a:rPr lang="en-AU" i="1" dirty="0" smtClean="0"/>
              <a:t>the</a:t>
            </a:r>
            <a:r>
              <a:rPr lang="en-AU" dirty="0" smtClean="0"/>
              <a:t>) </a:t>
            </a:r>
            <a:r>
              <a:rPr lang="en-AU" dirty="0"/>
              <a:t>×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P(Nominal </a:t>
            </a:r>
            <a:r>
              <a:rPr lang="en-AU" dirty="0"/>
              <a:t>→ </a:t>
            </a:r>
            <a:r>
              <a:rPr lang="en-AU" dirty="0" smtClean="0"/>
              <a:t>Nominal Noun) </a:t>
            </a:r>
            <a:r>
              <a:rPr lang="en-AU" dirty="0"/>
              <a:t>×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P(Noun </a:t>
            </a:r>
            <a:r>
              <a:rPr lang="en-AU" dirty="0"/>
              <a:t>→ </a:t>
            </a:r>
            <a:r>
              <a:rPr lang="en-AU" i="1" dirty="0" smtClean="0"/>
              <a:t>dinner</a:t>
            </a:r>
            <a:r>
              <a:rPr lang="en-AU" dirty="0" smtClean="0"/>
              <a:t>) </a:t>
            </a:r>
            <a:r>
              <a:rPr lang="en-AU" dirty="0"/>
              <a:t>×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P(Noun </a:t>
            </a:r>
            <a:r>
              <a:rPr lang="en-AU" dirty="0"/>
              <a:t>→ </a:t>
            </a:r>
            <a:r>
              <a:rPr lang="en-AU" i="1" dirty="0" smtClean="0"/>
              <a:t>flight</a:t>
            </a:r>
            <a:r>
              <a:rPr lang="en-AU" dirty="0" smtClean="0"/>
              <a:t>) = </a:t>
            </a:r>
            <a:r>
              <a:rPr lang="en-AU" dirty="0"/>
              <a:t>2.2 × 10</a:t>
            </a:r>
            <a:r>
              <a:rPr lang="en-AU" baseline="30000" dirty="0"/>
              <a:t>-6</a:t>
            </a:r>
            <a:endParaRPr lang="en-A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0" y="3076600"/>
            <a:ext cx="5207000" cy="1257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642" y="4333900"/>
            <a:ext cx="4048690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482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Resolving parse ambiguity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Can select between different trees based on P(T)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P = 2.2 × 10</a:t>
            </a:r>
            <a:r>
              <a:rPr lang="en-AU" baseline="30000" dirty="0" smtClean="0"/>
              <a:t>-6							</a:t>
            </a:r>
            <a:r>
              <a:rPr lang="en-AU" dirty="0" smtClean="0"/>
              <a:t>P </a:t>
            </a:r>
            <a:r>
              <a:rPr lang="en-AU" dirty="0"/>
              <a:t>= </a:t>
            </a:r>
            <a:r>
              <a:rPr lang="en-AU" dirty="0" smtClean="0"/>
              <a:t>6.1 </a:t>
            </a:r>
            <a:r>
              <a:rPr lang="en-AU" dirty="0"/>
              <a:t>× </a:t>
            </a:r>
            <a:r>
              <a:rPr lang="en-AU" dirty="0" smtClean="0"/>
              <a:t>10</a:t>
            </a:r>
            <a:r>
              <a:rPr lang="en-AU" baseline="30000" dirty="0" smtClean="0"/>
              <a:t>-7</a:t>
            </a:r>
            <a:endParaRPr lang="en-AU" dirty="0"/>
          </a:p>
          <a:p>
            <a:r>
              <a:rPr lang="en-AU" dirty="0" smtClean="0"/>
              <a:t>Note that some structures are the same (S </a:t>
            </a:r>
            <a:r>
              <a:rPr lang="en-AU" dirty="0"/>
              <a:t>→ </a:t>
            </a:r>
            <a:r>
              <a:rPr lang="en-AU" dirty="0" smtClean="0"/>
              <a:t>VP, Verb → </a:t>
            </a:r>
            <a:r>
              <a:rPr lang="en-AU" i="1" dirty="0" smtClean="0"/>
              <a:t>Book</a:t>
            </a:r>
            <a:r>
              <a:rPr lang="is-IS" i="1" dirty="0" smtClean="0"/>
              <a:t>…</a:t>
            </a:r>
            <a:r>
              <a:rPr lang="is-IS" dirty="0" smtClean="0"/>
              <a:t>)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9909604" y="2572544"/>
            <a:ext cx="2549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Source: JM2 </a:t>
            </a:r>
            <a:r>
              <a:rPr lang="en-AU" dirty="0" err="1" smtClean="0"/>
              <a:t>Ch</a:t>
            </a:r>
            <a:r>
              <a:rPr lang="en-AU" dirty="0" smtClean="0"/>
              <a:t> 14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424" y="2572544"/>
            <a:ext cx="3384376" cy="37478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04" y="2284512"/>
            <a:ext cx="3600400" cy="54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948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6626</TotalTime>
  <Words>1248</Words>
  <Application>Microsoft Macintosh PowerPoint</Application>
  <PresentationFormat>Custom</PresentationFormat>
  <Paragraphs>495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 Narrow</vt:lpstr>
      <vt:lpstr>Avenir Next</vt:lpstr>
      <vt:lpstr>Avenir Next Medium</vt:lpstr>
      <vt:lpstr>Century</vt:lpstr>
      <vt:lpstr>Century Schoolbook</vt:lpstr>
      <vt:lpstr>DIN Alternate</vt:lpstr>
      <vt:lpstr>DIN Condensed</vt:lpstr>
      <vt:lpstr>Helvetica</vt:lpstr>
      <vt:lpstr>Helvetica Neue</vt:lpstr>
      <vt:lpstr>New_Template7</vt:lpstr>
      <vt:lpstr>Probabilistic Parsing</vt:lpstr>
      <vt:lpstr>Ambiguity in parsing</vt:lpstr>
      <vt:lpstr>Outline</vt:lpstr>
      <vt:lpstr>Basics of Probabilistic CFGs</vt:lpstr>
      <vt:lpstr>Probabilistic CFGs</vt:lpstr>
      <vt:lpstr>A Probabilistic grammar</vt:lpstr>
      <vt:lpstr>Generating sentences with PCFGs</vt:lpstr>
      <vt:lpstr>how likely is a tree?</vt:lpstr>
      <vt:lpstr>Resolving parse ambiguity</vt:lpstr>
      <vt:lpstr>Parsing PCFGs</vt:lpstr>
      <vt:lpstr>CYK for PCFGS</vt:lpstr>
      <vt:lpstr>CYK for PCFGS</vt:lpstr>
      <vt:lpstr>Illustration</vt:lpstr>
      <vt:lpstr>Illustration</vt:lpstr>
      <vt:lpstr>Illustration</vt:lpstr>
      <vt:lpstr>Illustration</vt:lpstr>
      <vt:lpstr>Illustration</vt:lpstr>
      <vt:lpstr>Illustration: Competing analysis</vt:lpstr>
      <vt:lpstr>Prob CYK: Retrieving The parses</vt:lpstr>
      <vt:lpstr>complexity of CYK</vt:lpstr>
      <vt:lpstr>Problems with (P)CFGs</vt:lpstr>
      <vt:lpstr>PP Attachment</vt:lpstr>
      <vt:lpstr>One solution: parent conditioning</vt:lpstr>
      <vt:lpstr>ANOTHER solution: lexicalisation</vt:lpstr>
      <vt:lpstr>a final word</vt:lpstr>
      <vt:lpstr>Required Reading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Compressed Suffix TREES as Language Models</dc:title>
  <dc:creator>Julian Arthur Brooke</dc:creator>
  <cp:lastModifiedBy>Trevor Anthony Cohn</cp:lastModifiedBy>
  <cp:revision>861</cp:revision>
  <cp:lastPrinted>2017-03-02T02:58:08Z</cp:lastPrinted>
  <dcterms:modified xsi:type="dcterms:W3CDTF">2017-03-14T22:41:48Z</dcterms:modified>
</cp:coreProperties>
</file>