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79" r:id="rId4"/>
    <p:sldId id="317" r:id="rId5"/>
    <p:sldId id="332" r:id="rId6"/>
    <p:sldId id="325" r:id="rId7"/>
    <p:sldId id="331" r:id="rId8"/>
    <p:sldId id="324" r:id="rId9"/>
    <p:sldId id="318" r:id="rId10"/>
    <p:sldId id="320" r:id="rId11"/>
    <p:sldId id="319" r:id="rId12"/>
    <p:sldId id="321" r:id="rId13"/>
    <p:sldId id="330" r:id="rId14"/>
    <p:sldId id="322" r:id="rId15"/>
    <p:sldId id="323" r:id="rId16"/>
    <p:sldId id="339" r:id="rId17"/>
    <p:sldId id="328" r:id="rId18"/>
    <p:sldId id="338" r:id="rId19"/>
    <p:sldId id="333" r:id="rId20"/>
    <p:sldId id="340" r:id="rId21"/>
    <p:sldId id="312" r:id="rId22"/>
    <p:sldId id="278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2" autoAdjust="0"/>
    <p:restoredTop sz="86283" autoAdjust="0"/>
  </p:normalViewPr>
  <p:slideViewPr>
    <p:cSldViewPr>
      <p:cViewPr>
        <p:scale>
          <a:sx n="83" d="100"/>
          <a:sy n="83" d="100"/>
        </p:scale>
        <p:origin x="472" y="-14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744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15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386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0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\Tree [.S [.NP [.DT the ] [.NN rat ] ] [.VP [.VBG ate ] [.NP [.DT the ] [.NN cheese ] ] [.PP [.IN with ] [.NP [.PRP me ] ] ] ] ]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\Tree [.S\^{}ate  [.NP\^{}rat [.DT the ] [.NN rat ] ] [.VP\^{}ate [.VBG ate ] [.NP\^{}cheese [.DT the ] [.NN cheese ] ] [.PP\^{}with [.IN with ] [.NP\^{}me [.PRP me ] ] ] ] ]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98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Danish:</a:t>
            </a:r>
            <a:r>
              <a:rPr lang="en-AU" baseline="0" dirty="0" smtClean="0"/>
              <a:t> “</a:t>
            </a:r>
            <a:r>
              <a:rPr lang="en-AU" dirty="0" smtClean="0"/>
              <a:t>Danish culture must be created, managed, nurtured and coddled by the Danes.”</a:t>
            </a:r>
          </a:p>
          <a:p>
            <a:r>
              <a:rPr lang="en-AU" dirty="0" smtClean="0"/>
              <a:t>Turkish:</a:t>
            </a:r>
            <a:r>
              <a:rPr lang="en-AU" baseline="0" dirty="0" smtClean="0"/>
              <a:t> “</a:t>
            </a:r>
            <a:r>
              <a:rPr lang="en-AU" dirty="0" smtClean="0"/>
              <a:t>The growth [</a:t>
            </a:r>
            <a:r>
              <a:rPr lang="en-AU" dirty="0" err="1" smtClean="0"/>
              <a:t>buyu+me</a:t>
            </a:r>
            <a:r>
              <a:rPr lang="en-AU" dirty="0" smtClean="0"/>
              <a:t>=</a:t>
            </a:r>
            <a:r>
              <a:rPr lang="en-AU" dirty="0" err="1" smtClean="0"/>
              <a:t>si</a:t>
            </a:r>
            <a:r>
              <a:rPr lang="en-AU" dirty="0" smtClean="0"/>
              <a:t>] of the rose [</a:t>
            </a:r>
            <a:r>
              <a:rPr lang="en-AU" dirty="0" err="1" smtClean="0"/>
              <a:t>gul</a:t>
            </a:r>
            <a:r>
              <a:rPr lang="en-AU" dirty="0" smtClean="0"/>
              <a:t>-un] like this [</a:t>
            </a:r>
            <a:r>
              <a:rPr lang="en-AU" dirty="0" err="1" smtClean="0"/>
              <a:t>boyle</a:t>
            </a:r>
            <a:r>
              <a:rPr lang="en-AU" dirty="0" smtClean="0"/>
              <a:t>] in this [Bu]</a:t>
            </a:r>
            <a:r>
              <a:rPr lang="en-AU" baseline="0" dirty="0" smtClean="0"/>
              <a:t> </a:t>
            </a:r>
            <a:r>
              <a:rPr lang="en-AU" dirty="0" smtClean="0"/>
              <a:t>old [</a:t>
            </a:r>
            <a:r>
              <a:rPr lang="en-AU" dirty="0" err="1" smtClean="0"/>
              <a:t>eski</a:t>
            </a:r>
            <a:r>
              <a:rPr lang="en-AU" dirty="0" smtClean="0"/>
              <a:t>]</a:t>
            </a:r>
            <a:r>
              <a:rPr lang="en-AU" baseline="0" dirty="0" smtClean="0"/>
              <a:t> </a:t>
            </a:r>
            <a:r>
              <a:rPr lang="en-AU" dirty="0" smtClean="0"/>
              <a:t>garden [</a:t>
            </a:r>
            <a:r>
              <a:rPr lang="en-AU" dirty="0" err="1" smtClean="0"/>
              <a:t>bahce-de+ki</a:t>
            </a:r>
            <a:r>
              <a:rPr lang="en-AU" dirty="0" smtClean="0"/>
              <a:t>] impressed [</a:t>
            </a:r>
            <a:r>
              <a:rPr lang="en-AU" dirty="0" err="1" smtClean="0"/>
              <a:t>etkile</a:t>
            </a:r>
            <a:r>
              <a:rPr lang="en-AU" dirty="0" smtClean="0"/>
              <a:t>-di] everybody [</a:t>
            </a:r>
            <a:r>
              <a:rPr lang="en-AU" dirty="0" err="1" smtClean="0"/>
              <a:t>herkes-i</a:t>
            </a:r>
            <a:r>
              <a:rPr lang="en-AU" dirty="0" smtClean="0"/>
              <a:t>]</a:t>
            </a:r>
            <a:r>
              <a:rPr lang="en-AU" baseline="0" dirty="0" smtClean="0"/>
              <a:t> </a:t>
            </a:r>
            <a:r>
              <a:rPr lang="en-AU" dirty="0" smtClean="0"/>
              <a:t>very [</a:t>
            </a:r>
            <a:r>
              <a:rPr lang="en-AU" dirty="0" err="1" smtClean="0"/>
              <a:t>cok</a:t>
            </a:r>
            <a:r>
              <a:rPr lang="en-AU" dirty="0" smtClean="0"/>
              <a:t>] much.”</a:t>
            </a:r>
          </a:p>
          <a:p>
            <a:r>
              <a:rPr lang="en-AU" baseline="0" dirty="0" smtClean="0"/>
              <a:t>literally: “This old garden-containing rose like-this growth-which everybody very-much was-impressed.”</a:t>
            </a:r>
          </a:p>
          <a:p>
            <a:r>
              <a:rPr lang="en-AU" dirty="0" smtClean="0"/>
              <a:t>http://</a:t>
            </a:r>
            <a:r>
              <a:rPr lang="en-AU" dirty="0" err="1" smtClean="0"/>
              <a:t>www.andrew.cmu.edu</a:t>
            </a:r>
            <a:r>
              <a:rPr lang="en-AU" dirty="0" smtClean="0"/>
              <a:t>/user/</a:t>
            </a:r>
            <a:r>
              <a:rPr lang="en-AU" dirty="0" err="1" smtClean="0"/>
              <a:t>ko</a:t>
            </a:r>
            <a:r>
              <a:rPr lang="en-AU" dirty="0" smtClean="0"/>
              <a:t>/downloads/Papers/</a:t>
            </a:r>
            <a:r>
              <a:rPr lang="en-AU" dirty="0" err="1" smtClean="0"/>
              <a:t>TurkishTreebank-Chapter.pdf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162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1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universaldependencies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aclweb.org/anthology/C/C12/C12-1059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/>
              <a:t>Dependency Grammar &amp; Parsing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7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23" b="1423"/>
          <a:stretch/>
        </p:blipFill>
        <p:spPr>
          <a:xfrm>
            <a:off x="5014773" y="1276400"/>
            <a:ext cx="7583627" cy="14401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(Non-)</a:t>
            </a:r>
            <a:r>
              <a:rPr lang="en-AU" dirty="0" err="1" smtClean="0"/>
              <a:t>projectivity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tree is </a:t>
            </a:r>
            <a:r>
              <a:rPr lang="en-AU" i="1" dirty="0" smtClean="0"/>
              <a:t>projective</a:t>
            </a:r>
            <a:r>
              <a:rPr lang="en-AU" dirty="0" smtClean="0"/>
              <a:t> if, for all arcs from head to dependent </a:t>
            </a:r>
          </a:p>
          <a:p>
            <a:pPr lvl="1"/>
            <a:r>
              <a:rPr lang="en-AU" dirty="0" smtClean="0"/>
              <a:t>there </a:t>
            </a:r>
            <a:r>
              <a:rPr lang="en-AU" dirty="0"/>
              <a:t>is a path from the head to every word that lies between the head and the </a:t>
            </a:r>
            <a:r>
              <a:rPr lang="en-AU" dirty="0" smtClean="0"/>
              <a:t>dependent</a:t>
            </a:r>
          </a:p>
          <a:p>
            <a:r>
              <a:rPr lang="en-AU" dirty="0" smtClean="0"/>
              <a:t>More simply, the tree can be drawn on a plane without any arcs crossing </a:t>
            </a:r>
          </a:p>
          <a:p>
            <a:r>
              <a:rPr lang="en-AU" dirty="0" smtClean="0"/>
              <a:t>Most sentences are projective, however exceptions exist (fairly common in other languages)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6532984"/>
            <a:ext cx="93472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4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grammar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 really a grammar, in sense of a ‘</a:t>
            </a:r>
            <a:r>
              <a:rPr lang="en-AU" i="1" dirty="0" smtClean="0"/>
              <a:t>generative grammar</a:t>
            </a:r>
            <a:r>
              <a:rPr lang="en-AU" dirty="0" smtClean="0"/>
              <a:t>’</a:t>
            </a:r>
          </a:p>
          <a:p>
            <a:pPr lvl="1"/>
            <a:r>
              <a:rPr lang="en-AU" dirty="0"/>
              <a:t>c</a:t>
            </a:r>
            <a:r>
              <a:rPr lang="en-AU" dirty="0" smtClean="0"/>
              <a:t>annot be said to define a language, unlike a context free grammar</a:t>
            </a:r>
          </a:p>
          <a:p>
            <a:pPr lvl="1"/>
            <a:r>
              <a:rPr lang="en-AU" dirty="0" smtClean="0"/>
              <a:t>any structure is valid, job of </a:t>
            </a:r>
            <a:r>
              <a:rPr lang="en-AU" i="1" dirty="0" smtClean="0"/>
              <a:t>probabilistic model</a:t>
            </a:r>
            <a:r>
              <a:rPr lang="en-AU" dirty="0" smtClean="0"/>
              <a:t> to differentiate between poor and good alternatives</a:t>
            </a:r>
          </a:p>
          <a:p>
            <a:r>
              <a:rPr lang="en-AU" dirty="0" smtClean="0"/>
              <a:t>However, very practical and closely matches what we want from a parser (most often predicates &amp; arguments)</a:t>
            </a:r>
          </a:p>
        </p:txBody>
      </p:sp>
    </p:spTree>
    <p:extLst>
      <p:ext uri="{BB962C8B-B14F-4D97-AF65-F5344CB8AC3E}">
        <p14:creationId xmlns:p14="http://schemas.microsoft.com/office/powerpoint/2010/main" val="1410389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treebanks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few dependency treebanks </a:t>
            </a:r>
          </a:p>
          <a:p>
            <a:pPr lvl="1"/>
            <a:r>
              <a:rPr lang="en-AU" dirty="0" smtClean="0"/>
              <a:t>Czech, Arabic, Danish, Dutch, </a:t>
            </a:r>
            <a:r>
              <a:rPr lang="en-AU" dirty="0"/>
              <a:t>Greek, </a:t>
            </a:r>
            <a:r>
              <a:rPr lang="en-AU" dirty="0" smtClean="0"/>
              <a:t>Turkish </a:t>
            </a:r>
            <a:r>
              <a:rPr lang="mr-IN" dirty="0" smtClean="0"/>
              <a:t>…</a:t>
            </a:r>
            <a:endParaRPr lang="en-AU" dirty="0" smtClean="0"/>
          </a:p>
          <a:p>
            <a:r>
              <a:rPr lang="en-AU" dirty="0" smtClean="0"/>
              <a:t>Many more phrase-structure treebanks, which can be </a:t>
            </a:r>
            <a:r>
              <a:rPr lang="en-AU" i="1" dirty="0" smtClean="0"/>
              <a:t>converted</a:t>
            </a:r>
            <a:r>
              <a:rPr lang="en-AU" dirty="0" smtClean="0"/>
              <a:t> into dependencies</a:t>
            </a:r>
          </a:p>
          <a:p>
            <a:r>
              <a:rPr lang="en-AU" dirty="0" smtClean="0"/>
              <a:t>More recently, </a:t>
            </a:r>
            <a:r>
              <a:rPr lang="en-AU" i="1" dirty="0" smtClean="0"/>
              <a:t>Universal Dependency Treebank</a:t>
            </a:r>
          </a:p>
          <a:p>
            <a:pPr lvl="1"/>
            <a:r>
              <a:rPr lang="en-AU" dirty="0" smtClean="0"/>
              <a:t>collates 70 treebanks, 50 languages </a:t>
            </a:r>
          </a:p>
          <a:p>
            <a:pPr lvl="1"/>
            <a:r>
              <a:rPr lang="en-AU" dirty="0" smtClean="0"/>
              <a:t>unified part-of-speech, morphology labels, relation types</a:t>
            </a:r>
          </a:p>
          <a:p>
            <a:pPr lvl="1"/>
            <a:r>
              <a:rPr lang="en-AU" dirty="0" smtClean="0"/>
              <a:t>consistent handling of conjunctions and other tricky cases</a:t>
            </a:r>
          </a:p>
          <a:p>
            <a:r>
              <a:rPr lang="en-AU" dirty="0">
                <a:hlinkClick r:id="rId2"/>
              </a:rPr>
              <a:t>http://universaldependencies.org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5246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examples from treebanks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Danish DDT includes additional ‘subject’ link for verbs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METU-</a:t>
            </a:r>
            <a:r>
              <a:rPr lang="en-AU" dirty="0" err="1" smtClean="0"/>
              <a:t>Sabancı</a:t>
            </a:r>
            <a:r>
              <a:rPr lang="en-AU" dirty="0"/>
              <a:t> </a:t>
            </a:r>
            <a:r>
              <a:rPr lang="en-AU" dirty="0" smtClean="0"/>
              <a:t>Turkish treebank</a:t>
            </a:r>
          </a:p>
          <a:p>
            <a:pPr lvl="1"/>
            <a:r>
              <a:rPr lang="en-AU" dirty="0" smtClean="0"/>
              <a:t>edges between morphological units, not just words (-,+)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88" y="2170147"/>
            <a:ext cx="7704856" cy="3188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872" y="6549629"/>
            <a:ext cx="9724776" cy="23233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21231" y="9078983"/>
            <a:ext cx="686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22222"/>
                </a:solidFill>
                <a:latin typeface="Arial" charset="0"/>
              </a:rPr>
              <a:t>Oflazer</a:t>
            </a:r>
            <a:r>
              <a:rPr lang="en-US" sz="1600" dirty="0">
                <a:solidFill>
                  <a:srgbClr val="222222"/>
                </a:solidFill>
                <a:latin typeface="Arial" charset="0"/>
              </a:rPr>
              <a:t>, Kemal, et al. "Building a Turkish treebank." </a:t>
            </a:r>
            <a:r>
              <a:rPr lang="en-US" sz="1600" i="1" dirty="0">
                <a:solidFill>
                  <a:srgbClr val="222222"/>
                </a:solidFill>
                <a:latin typeface="Arial" charset="0"/>
              </a:rPr>
              <a:t>Treebanks</a:t>
            </a:r>
            <a:r>
              <a:rPr lang="en-US" sz="1600" dirty="0">
                <a:solidFill>
                  <a:srgbClr val="222222"/>
                </a:solidFill>
                <a:latin typeface="Arial" charset="0"/>
              </a:rPr>
              <a:t>. Springer Netherlands, 2003. 261-277.</a:t>
            </a:r>
            <a:endParaRPr lang="en-AU" sz="1600" dirty="0"/>
          </a:p>
        </p:txBody>
      </p:sp>
      <p:sp>
        <p:nvSpPr>
          <p:cNvPr id="8" name="Rectangle 7"/>
          <p:cNvSpPr/>
          <p:nvPr/>
        </p:nvSpPr>
        <p:spPr>
          <a:xfrm>
            <a:off x="8591412" y="5087765"/>
            <a:ext cx="44133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dirty="0">
                <a:solidFill>
                  <a:srgbClr val="222222"/>
                </a:solidFill>
                <a:latin typeface="Arial" charset="0"/>
              </a:rPr>
              <a:t>http://</a:t>
            </a:r>
            <a:r>
              <a:rPr lang="en-AU" sz="1600" dirty="0" err="1">
                <a:solidFill>
                  <a:srgbClr val="222222"/>
                </a:solidFill>
                <a:latin typeface="Arial" charset="0"/>
              </a:rPr>
              <a:t>www.buch-kromann.dk</a:t>
            </a:r>
            <a:r>
              <a:rPr lang="en-AU" sz="1600" dirty="0">
                <a:solidFill>
                  <a:srgbClr val="222222"/>
                </a:solidFill>
                <a:latin typeface="Arial" charset="0"/>
              </a:rPr>
              <a:t>/</a:t>
            </a:r>
            <a:r>
              <a:rPr lang="en-AU" sz="1600" dirty="0" err="1">
                <a:solidFill>
                  <a:srgbClr val="222222"/>
                </a:solidFill>
                <a:latin typeface="Arial" charset="0"/>
              </a:rPr>
              <a:t>matthias</a:t>
            </a:r>
            <a:r>
              <a:rPr lang="en-AU" sz="1600" dirty="0">
                <a:solidFill>
                  <a:srgbClr val="222222"/>
                </a:solidFill>
                <a:latin typeface="Arial" charset="0"/>
              </a:rPr>
              <a:t>/ddt1.0</a:t>
            </a:r>
            <a:r>
              <a:rPr lang="en-AU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39284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Parsing: task of finding the </a:t>
            </a:r>
            <a:r>
              <a:rPr lang="en-AU" i="1" dirty="0" smtClean="0"/>
              <a:t>best</a:t>
            </a:r>
            <a:r>
              <a:rPr lang="en-AU" dirty="0" smtClean="0"/>
              <a:t> structure for a given input sentence</a:t>
            </a:r>
          </a:p>
          <a:p>
            <a:pPr lvl="1"/>
            <a:r>
              <a:rPr lang="en-AU" dirty="0" smtClean="0"/>
              <a:t>i.e., </a:t>
            </a:r>
            <a:r>
              <a:rPr lang="en-AU" i="1" dirty="0" err="1" smtClean="0"/>
              <a:t>arg</a:t>
            </a:r>
            <a:r>
              <a:rPr lang="en-AU" i="1" dirty="0" smtClean="0"/>
              <a:t> </a:t>
            </a:r>
            <a:r>
              <a:rPr lang="en-AU" i="1" dirty="0" err="1" smtClean="0"/>
              <a:t>max</a:t>
            </a:r>
            <a:r>
              <a:rPr lang="en-AU" b="1" i="1" baseline="-25000" dirty="0" err="1" smtClean="0"/>
              <a:t>t</a:t>
            </a:r>
            <a:r>
              <a:rPr lang="en-AU" b="1" i="1" dirty="0" smtClean="0"/>
              <a:t> </a:t>
            </a:r>
            <a:r>
              <a:rPr lang="en-AU" dirty="0" smtClean="0"/>
              <a:t>score</a:t>
            </a:r>
            <a:r>
              <a:rPr lang="en-AU" i="1" dirty="0" smtClean="0"/>
              <a:t>(</a:t>
            </a:r>
            <a:r>
              <a:rPr lang="en-AU" b="1" i="1" dirty="0" err="1" smtClean="0"/>
              <a:t>t</a:t>
            </a:r>
            <a:r>
              <a:rPr lang="en-AU" i="1" dirty="0" err="1" smtClean="0"/>
              <a:t>|</a:t>
            </a:r>
            <a:r>
              <a:rPr lang="en-AU" b="1" i="1" dirty="0" err="1" smtClean="0"/>
              <a:t>x</a:t>
            </a:r>
            <a:r>
              <a:rPr lang="en-AU" i="1" dirty="0" smtClean="0"/>
              <a:t>)</a:t>
            </a:r>
          </a:p>
          <a:p>
            <a:r>
              <a:rPr lang="en-AU" dirty="0" smtClean="0"/>
              <a:t>Two main approaches:</a:t>
            </a:r>
          </a:p>
          <a:p>
            <a:pPr lvl="1"/>
            <a:r>
              <a:rPr lang="en-AU" i="1" dirty="0" smtClean="0"/>
              <a:t>graph-based</a:t>
            </a:r>
            <a:r>
              <a:rPr lang="en-AU" dirty="0" smtClean="0"/>
              <a:t>: uses </a:t>
            </a:r>
            <a:r>
              <a:rPr lang="en-AU" i="1" dirty="0" smtClean="0"/>
              <a:t>chart</a:t>
            </a:r>
            <a:r>
              <a:rPr lang="en-AU" dirty="0" smtClean="0"/>
              <a:t> over possible parses, </a:t>
            </a:r>
            <a:r>
              <a:rPr lang="en-AU" dirty="0"/>
              <a:t>and dynamic programming </a:t>
            </a:r>
            <a:r>
              <a:rPr lang="en-AU" dirty="0" smtClean="0"/>
              <a:t>to </a:t>
            </a:r>
            <a:r>
              <a:rPr lang="en-AU" dirty="0"/>
              <a:t>solve </a:t>
            </a:r>
            <a:r>
              <a:rPr lang="en-AU" dirty="0" smtClean="0"/>
              <a:t>for the maximum</a:t>
            </a:r>
          </a:p>
          <a:p>
            <a:pPr lvl="1"/>
            <a:r>
              <a:rPr lang="en-AU" i="1" dirty="0" smtClean="0"/>
              <a:t>transition-based</a:t>
            </a:r>
            <a:r>
              <a:rPr lang="en-AU" dirty="0" smtClean="0"/>
              <a:t>:</a:t>
            </a:r>
            <a:r>
              <a:rPr lang="en-AU" i="1" dirty="0"/>
              <a:t> </a:t>
            </a:r>
            <a:r>
              <a:rPr lang="en-AU" dirty="0" smtClean="0"/>
              <a:t>treats problem as incremental sequence of decisions over next action in a state </a:t>
            </a:r>
            <a:r>
              <a:rPr lang="en-AU" dirty="0" smtClean="0"/>
              <a:t>machine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63276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transition based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690296"/>
          </a:xfrm>
        </p:spPr>
        <p:txBody>
          <a:bodyPr>
            <a:normAutofit/>
          </a:bodyPr>
          <a:lstStyle/>
          <a:p>
            <a:r>
              <a:rPr lang="en-AU" dirty="0" smtClean="0"/>
              <a:t>Frames parsing as sequence of simple parsing </a:t>
            </a:r>
            <a:r>
              <a:rPr lang="en-AU" dirty="0" smtClean="0"/>
              <a:t>transitions</a:t>
            </a:r>
            <a:endParaRPr lang="en-AU" dirty="0" smtClean="0"/>
          </a:p>
          <a:p>
            <a:pPr lvl="1"/>
            <a:r>
              <a:rPr lang="en-AU" dirty="0" smtClean="0"/>
              <a:t>maintain two data structures</a:t>
            </a:r>
          </a:p>
          <a:p>
            <a:pPr lvl="2"/>
            <a:r>
              <a:rPr lang="en-AU" i="1" dirty="0"/>
              <a:t>buffer</a:t>
            </a:r>
            <a:r>
              <a:rPr lang="en-AU" dirty="0"/>
              <a:t> = input words yet to </a:t>
            </a:r>
            <a:r>
              <a:rPr lang="en-AU" dirty="0" smtClean="0"/>
              <a:t>be processed</a:t>
            </a:r>
            <a:endParaRPr lang="en-AU" i="1" dirty="0" smtClean="0"/>
          </a:p>
          <a:p>
            <a:pPr lvl="2"/>
            <a:r>
              <a:rPr lang="en-AU" i="1" dirty="0" smtClean="0"/>
              <a:t>stack = </a:t>
            </a:r>
            <a:r>
              <a:rPr lang="en-AU" dirty="0" smtClean="0"/>
              <a:t>head words currently being processed</a:t>
            </a:r>
          </a:p>
          <a:p>
            <a:pPr lvl="1"/>
            <a:r>
              <a:rPr lang="en-AU" dirty="0" smtClean="0"/>
              <a:t>two types of </a:t>
            </a:r>
            <a:r>
              <a:rPr lang="en-AU" dirty="0" smtClean="0"/>
              <a:t>transitions</a:t>
            </a:r>
            <a:endParaRPr lang="en-AU" dirty="0" smtClean="0"/>
          </a:p>
          <a:p>
            <a:pPr lvl="2"/>
            <a:r>
              <a:rPr lang="en-AU" i="1" dirty="0" smtClean="0"/>
              <a:t>shift = </a:t>
            </a:r>
            <a:r>
              <a:rPr lang="en-AU" dirty="0" smtClean="0"/>
              <a:t>move word from buffer on to top of stack</a:t>
            </a:r>
          </a:p>
          <a:p>
            <a:pPr lvl="2"/>
            <a:r>
              <a:rPr lang="en-AU" i="1" dirty="0" smtClean="0"/>
              <a:t>arc = </a:t>
            </a:r>
            <a:r>
              <a:rPr lang="en-AU" dirty="0" smtClean="0"/>
              <a:t>add arc (left/right) between top two items on stack </a:t>
            </a:r>
            <a:br>
              <a:rPr lang="en-AU" dirty="0" smtClean="0"/>
            </a:br>
            <a:r>
              <a:rPr lang="en-AU" dirty="0" smtClean="0"/>
              <a:t>(and </a:t>
            </a:r>
            <a:r>
              <a:rPr lang="en-AU" i="1" dirty="0" smtClean="0"/>
              <a:t>remove </a:t>
            </a:r>
            <a:r>
              <a:rPr lang="en-AU" dirty="0" smtClean="0"/>
              <a:t>dependent from stack</a:t>
            </a:r>
            <a:r>
              <a:rPr lang="en-AU" dirty="0" smtClean="0"/>
              <a:t>)</a:t>
            </a:r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1112944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transition based </a:t>
            </a:r>
            <a:r>
              <a:rPr lang="en-AU" dirty="0" smtClean="0"/>
              <a:t>parsing algorithm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690296"/>
          </a:xfrm>
        </p:spPr>
        <p:txBody>
          <a:bodyPr>
            <a:normAutofit/>
          </a:bodyPr>
          <a:lstStyle/>
          <a:p>
            <a:r>
              <a:rPr lang="en-AU" dirty="0" smtClean="0"/>
              <a:t>For </a:t>
            </a:r>
            <a:r>
              <a:rPr lang="en-AU" dirty="0" smtClean="0"/>
              <a:t>each word in input (buffer)</a:t>
            </a:r>
          </a:p>
          <a:p>
            <a:pPr lvl="1"/>
            <a:r>
              <a:rPr lang="en-AU" i="1" dirty="0" smtClean="0"/>
              <a:t>shift </a:t>
            </a:r>
            <a:r>
              <a:rPr lang="en-AU" dirty="0" smtClean="0"/>
              <a:t>current word from buffer</a:t>
            </a:r>
            <a:r>
              <a:rPr lang="en-AU" i="1" dirty="0" smtClean="0"/>
              <a:t> </a:t>
            </a:r>
            <a:r>
              <a:rPr lang="en-AU" dirty="0" smtClean="0"/>
              <a:t>onto </a:t>
            </a:r>
            <a:r>
              <a:rPr lang="en-AU" dirty="0" smtClean="0"/>
              <a:t>stack</a:t>
            </a:r>
          </a:p>
          <a:p>
            <a:pPr lvl="1"/>
            <a:r>
              <a:rPr lang="en-AU" dirty="0" smtClean="0"/>
              <a:t>while there are 2 or more </a:t>
            </a:r>
            <a:r>
              <a:rPr lang="en-AU" dirty="0" smtClean="0"/>
              <a:t>items on stack:</a:t>
            </a:r>
          </a:p>
          <a:p>
            <a:pPr lvl="2"/>
            <a:r>
              <a:rPr lang="en-AU" dirty="0" smtClean="0"/>
              <a:t>either: 	</a:t>
            </a:r>
          </a:p>
          <a:p>
            <a:pPr lvl="3"/>
            <a:r>
              <a:rPr lang="en-AU" dirty="0" smtClean="0"/>
              <a:t>a) add an </a:t>
            </a:r>
            <a:r>
              <a:rPr lang="en-AU" i="1" dirty="0" smtClean="0"/>
              <a:t>arc (left or right)</a:t>
            </a:r>
            <a:r>
              <a:rPr lang="en-AU" dirty="0" smtClean="0"/>
              <a:t> between top two items, and remove the dependent; or</a:t>
            </a:r>
          </a:p>
          <a:p>
            <a:pPr lvl="3"/>
            <a:r>
              <a:rPr lang="en-AU" dirty="0" smtClean="0"/>
              <a:t>b) continue to outer loop</a:t>
            </a:r>
            <a:endParaRPr lang="en-AU" dirty="0" smtClean="0"/>
          </a:p>
          <a:p>
            <a:r>
              <a:rPr lang="en-AU" dirty="0" smtClean="0"/>
              <a:t>Finished when buffer empty &amp; stack </a:t>
            </a:r>
            <a:r>
              <a:rPr lang="en-AU" dirty="0" smtClean="0"/>
              <a:t>has only </a:t>
            </a:r>
            <a:r>
              <a:rPr lang="en-AU" dirty="0" smtClean="0"/>
              <a:t>1 item</a:t>
            </a:r>
          </a:p>
          <a:p>
            <a:r>
              <a:rPr lang="en-AU" dirty="0" smtClean="0"/>
              <a:t>Always results in a </a:t>
            </a:r>
            <a:r>
              <a:rPr lang="en-AU" i="1" dirty="0" smtClean="0"/>
              <a:t>projective </a:t>
            </a:r>
            <a:r>
              <a:rPr lang="en-AU" i="1" dirty="0" smtClean="0"/>
              <a:t>tree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849551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1031" y="1435100"/>
            <a:ext cx="10657184" cy="705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222222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2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6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4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AU" dirty="0" smtClean="0"/>
              <a:t>I shot an elephant in my pyjamas</a:t>
            </a:r>
          </a:p>
          <a:p>
            <a:pPr hangingPunct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33540"/>
              </p:ext>
            </p:extLst>
          </p:nvPr>
        </p:nvGraphicFramePr>
        <p:xfrm>
          <a:off x="1461840" y="2284513"/>
          <a:ext cx="9073008" cy="483298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295309"/>
                <a:gridCol w="2694267"/>
                <a:gridCol w="2083432"/>
              </a:tblGrid>
              <a:tr h="50482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Buffer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Stack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 shot 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 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I, shot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Arc-left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shot, an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shot, an, elephant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Arc-left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shot, elephant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Arc-right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in my pyjamas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8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&lt;done&gt;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51407" y="8062917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95" y="8062917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shot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18516658">
            <a:off x="4104235" y="7941383"/>
            <a:ext cx="665290" cy="88006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37548" y="8062917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636" y="8062917"/>
            <a:ext cx="1231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elephant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18516658">
            <a:off x="6230425" y="7941383"/>
            <a:ext cx="665290" cy="88006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Arc 23"/>
          <p:cNvSpPr/>
          <p:nvPr/>
        </p:nvSpPr>
        <p:spPr>
          <a:xfrm rot="17977164">
            <a:off x="5469527" y="7506053"/>
            <a:ext cx="1828790" cy="2497973"/>
          </a:xfrm>
          <a:prstGeom prst="arc">
            <a:avLst>
              <a:gd name="adj1" fmla="val 16200000"/>
              <a:gd name="adj2" fmla="val 855599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04388" y="5812904"/>
            <a:ext cx="9535734" cy="1504617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04388" y="5308848"/>
            <a:ext cx="9546484" cy="124801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99013" y="4996941"/>
            <a:ext cx="9546484" cy="124801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04388" y="4492904"/>
            <a:ext cx="9546484" cy="124801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93638" y="4108860"/>
            <a:ext cx="9546484" cy="124801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93638" y="3655949"/>
            <a:ext cx="9546484" cy="124801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93638" y="3228988"/>
            <a:ext cx="9546484" cy="124801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7351" y="8054297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Generated parse: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7127" y="8054297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02846" y="8054297"/>
            <a:ext cx="563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ysClr val="windowText" lastClr="000000"/>
                </a:solidFill>
              </a:rPr>
              <a:t>my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2946" y="8061972"/>
            <a:ext cx="1283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pyjamas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Arc 36"/>
          <p:cNvSpPr/>
          <p:nvPr/>
        </p:nvSpPr>
        <p:spPr>
          <a:xfrm rot="17839590">
            <a:off x="6530393" y="5974186"/>
            <a:ext cx="4075739" cy="7506758"/>
          </a:xfrm>
          <a:prstGeom prst="arc">
            <a:avLst>
              <a:gd name="adj1" fmla="val 16200000"/>
              <a:gd name="adj2" fmla="val 368621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8" name="Arc 37"/>
          <p:cNvSpPr/>
          <p:nvPr/>
        </p:nvSpPr>
        <p:spPr>
          <a:xfrm rot="18516658">
            <a:off x="8834050" y="7948224"/>
            <a:ext cx="665290" cy="88006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9" name="Arc 38"/>
          <p:cNvSpPr/>
          <p:nvPr/>
        </p:nvSpPr>
        <p:spPr>
          <a:xfrm rot="18177557">
            <a:off x="8493976" y="7628185"/>
            <a:ext cx="1436438" cy="2179270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0437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21" grpId="0"/>
      <p:bldP spid="22" grpId="0"/>
      <p:bldP spid="23" grpId="0" animBg="1"/>
      <p:bldP spid="24" grpId="0" animBg="1"/>
      <p:bldP spid="25" grpId="1" animBg="1"/>
      <p:bldP spid="26" grpId="1" animBg="1"/>
      <p:bldP spid="27" grpId="0" animBg="1"/>
      <p:bldP spid="28" grpId="1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1031" y="1435100"/>
            <a:ext cx="10657184" cy="705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222222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2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8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6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400" b="0" i="0" u="none" strike="noStrike" cap="none" spc="0" baseline="0">
                <a:ln>
                  <a:noFill/>
                </a:ln>
                <a:solidFill>
                  <a:srgbClr val="3E4040"/>
                </a:solidFill>
                <a:uFillTx/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AU" dirty="0" smtClean="0"/>
              <a:t>I shot an elephant in my pyjamas</a:t>
            </a:r>
          </a:p>
          <a:p>
            <a:pPr hangingPunct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61840" y="2284513"/>
          <a:ext cx="9073008" cy="504634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295309"/>
                <a:gridCol w="2694267"/>
                <a:gridCol w="2083432"/>
              </a:tblGrid>
              <a:tr h="50482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Buffer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Stack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 shot 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 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I, shot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Arc-left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an 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elephant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shot, an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shot, an, elephant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Arc-left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in my pyjamas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shot, elephant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Arc-right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in my pyjamas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8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8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&lt;done&gt;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51407" y="8062917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95" y="8062917"/>
            <a:ext cx="68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shot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18516658">
            <a:off x="4104235" y="7941383"/>
            <a:ext cx="665290" cy="88006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37548" y="8062917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29636" y="8062917"/>
            <a:ext cx="1231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elephant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 rot="18516658">
            <a:off x="6230425" y="7941383"/>
            <a:ext cx="665290" cy="88006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Arc 23"/>
          <p:cNvSpPr/>
          <p:nvPr/>
        </p:nvSpPr>
        <p:spPr>
          <a:xfrm rot="17977164">
            <a:off x="5469527" y="7506053"/>
            <a:ext cx="1828790" cy="2497973"/>
          </a:xfrm>
          <a:prstGeom prst="arc">
            <a:avLst>
              <a:gd name="adj1" fmla="val 16200000"/>
              <a:gd name="adj2" fmla="val 855599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7351" y="8054297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Generated parse: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7127" y="8054297"/>
            <a:ext cx="399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ysClr val="windowText" lastClr="000000"/>
                </a:solidFill>
              </a:rPr>
              <a:t>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02846" y="8054297"/>
            <a:ext cx="563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ysClr val="windowText" lastClr="000000"/>
                </a:solidFill>
              </a:rPr>
              <a:t>my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2946" y="8061972"/>
            <a:ext cx="1283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pyjamas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Arc 36"/>
          <p:cNvSpPr/>
          <p:nvPr/>
        </p:nvSpPr>
        <p:spPr>
          <a:xfrm rot="17839590">
            <a:off x="6530393" y="5974186"/>
            <a:ext cx="4075739" cy="7506758"/>
          </a:xfrm>
          <a:prstGeom prst="arc">
            <a:avLst>
              <a:gd name="adj1" fmla="val 16200000"/>
              <a:gd name="adj2" fmla="val 368621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none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8" name="Arc 37"/>
          <p:cNvSpPr/>
          <p:nvPr/>
        </p:nvSpPr>
        <p:spPr>
          <a:xfrm rot="18516658">
            <a:off x="8834050" y="7948224"/>
            <a:ext cx="665290" cy="88006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9" name="Arc 38"/>
          <p:cNvSpPr/>
          <p:nvPr/>
        </p:nvSpPr>
        <p:spPr>
          <a:xfrm rot="18177557">
            <a:off x="8493976" y="7628185"/>
            <a:ext cx="1436438" cy="2179270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2107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Transition based parsing models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do we know when to </a:t>
            </a:r>
            <a:r>
              <a:rPr lang="en-AU" i="1" dirty="0" smtClean="0"/>
              <a:t>arc </a:t>
            </a:r>
            <a:r>
              <a:rPr lang="en-AU" dirty="0" smtClean="0"/>
              <a:t>and whether to add </a:t>
            </a:r>
            <a:r>
              <a:rPr lang="en-AU" i="1" dirty="0" smtClean="0"/>
              <a:t>left </a:t>
            </a:r>
            <a:r>
              <a:rPr lang="en-AU" dirty="0" smtClean="0"/>
              <a:t>or </a:t>
            </a:r>
            <a:r>
              <a:rPr lang="en-AU" i="1" dirty="0" smtClean="0"/>
              <a:t>right </a:t>
            </a:r>
            <a:r>
              <a:rPr lang="en-AU" dirty="0" smtClean="0"/>
              <a:t>facing arcs?</a:t>
            </a:r>
          </a:p>
          <a:p>
            <a:r>
              <a:rPr lang="en-AU" dirty="0" smtClean="0"/>
              <a:t>Use a scoring function, </a:t>
            </a:r>
            <a:br>
              <a:rPr lang="en-AU" dirty="0" smtClean="0"/>
            </a:br>
            <a:r>
              <a:rPr lang="en-AU" i="1" dirty="0" smtClean="0"/>
              <a:t>score(buffer, stack, transition), </a:t>
            </a:r>
            <a:r>
              <a:rPr lang="en-AU" dirty="0" smtClean="0"/>
              <a:t>based on the state, i.e.,</a:t>
            </a:r>
          </a:p>
          <a:p>
            <a:pPr lvl="1"/>
            <a:r>
              <a:rPr lang="en-AU" dirty="0" smtClean="0"/>
              <a:t>the next word(s) in the buffer</a:t>
            </a:r>
          </a:p>
          <a:p>
            <a:pPr lvl="1"/>
            <a:r>
              <a:rPr lang="en-AU" dirty="0" smtClean="0"/>
              <a:t>the contents of the stack, particularly the top two items</a:t>
            </a:r>
          </a:p>
          <a:p>
            <a:pPr lvl="1"/>
            <a:r>
              <a:rPr lang="en-AU" dirty="0" smtClean="0"/>
              <a:t>the transition type, one of </a:t>
            </a:r>
            <a:r>
              <a:rPr lang="en-AU" i="1" dirty="0" smtClean="0"/>
              <a:t>{continue, arc-left, arc-right}</a:t>
            </a:r>
          </a:p>
          <a:p>
            <a:r>
              <a:rPr lang="en-AU" dirty="0" smtClean="0"/>
              <a:t>Then select the </a:t>
            </a:r>
            <a:r>
              <a:rPr lang="en-AU" i="1" dirty="0" smtClean="0"/>
              <a:t>transition</a:t>
            </a:r>
            <a:r>
              <a:rPr lang="en-AU" dirty="0" smtClean="0"/>
              <a:t> with the highest score!</a:t>
            </a:r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205149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Dependency grammars</a:t>
            </a:r>
          </a:p>
          <a:p>
            <a:r>
              <a:rPr lang="en-AU" dirty="0" smtClean="0"/>
              <a:t>Projectivity</a:t>
            </a:r>
          </a:p>
          <a:p>
            <a:r>
              <a:rPr lang="en-AU" dirty="0" smtClean="0"/>
              <a:t>Parsing methods</a:t>
            </a:r>
          </a:p>
          <a:p>
            <a:pPr lvl="1"/>
            <a:r>
              <a:rPr lang="en-AU" dirty="0" smtClean="0"/>
              <a:t>transition-based parsing</a:t>
            </a:r>
          </a:p>
          <a:p>
            <a:pPr lvl="1"/>
            <a:r>
              <a:rPr lang="en-AU" dirty="0" smtClean="0"/>
              <a:t>graph-based</a:t>
            </a:r>
          </a:p>
          <a:p>
            <a:pPr lvl="1"/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5208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Transition based scoring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Form a feature representation for the state</a:t>
            </a:r>
          </a:p>
          <a:p>
            <a:pPr lvl="1"/>
            <a:r>
              <a:rPr lang="en-AU" dirty="0" smtClean="0"/>
              <a:t>e.g., stack top has tag NN</a:t>
            </a:r>
            <a:r>
              <a:rPr lang="en-AU" dirty="0"/>
              <a:t> </a:t>
            </a:r>
            <a:r>
              <a:rPr lang="en-AU" dirty="0" smtClean="0"/>
              <a:t>&amp; next in stack has tag DT &amp; transition = arc-left</a:t>
            </a:r>
          </a:p>
          <a:p>
            <a:pPr lvl="1"/>
            <a:r>
              <a:rPr lang="en-AU" dirty="0" smtClean="0"/>
              <a:t>learn a </a:t>
            </a:r>
            <a:r>
              <a:rPr lang="en-AU" i="1" dirty="0" smtClean="0"/>
              <a:t>weight </a:t>
            </a:r>
            <a:r>
              <a:rPr lang="en-AU" dirty="0" smtClean="0"/>
              <a:t>for each feature of this type, in order that the parser predicts the correct next action</a:t>
            </a:r>
          </a:p>
          <a:p>
            <a:r>
              <a:rPr lang="en-AU" dirty="0"/>
              <a:t>E</a:t>
            </a:r>
            <a:r>
              <a:rPr lang="en-AU" dirty="0" smtClean="0"/>
              <a:t>.g., </a:t>
            </a:r>
            <a:r>
              <a:rPr lang="en-AU" i="1" dirty="0" err="1" smtClean="0"/>
              <a:t>percepton</a:t>
            </a:r>
            <a:r>
              <a:rPr lang="en-AU" i="1" dirty="0" smtClean="0"/>
              <a:t> </a:t>
            </a:r>
            <a:br>
              <a:rPr lang="en-AU" i="1" dirty="0" smtClean="0"/>
            </a:br>
            <a:r>
              <a:rPr lang="en-AU" i="1" dirty="0" smtClean="0"/>
              <a:t>training </a:t>
            </a:r>
            <a:br>
              <a:rPr lang="en-AU" i="1" dirty="0" smtClean="0"/>
            </a:br>
            <a:r>
              <a:rPr lang="en-AU" i="1" dirty="0" smtClean="0"/>
              <a:t>(see Goldberg &amp;</a:t>
            </a:r>
            <a:br>
              <a:rPr lang="en-AU" i="1" dirty="0" smtClean="0"/>
            </a:br>
            <a:r>
              <a:rPr lang="en-AU" i="1" dirty="0" smtClean="0"/>
              <a:t> </a:t>
            </a:r>
            <a:r>
              <a:rPr lang="en-AU" i="1" dirty="0" err="1" smtClean="0"/>
              <a:t>Nivre</a:t>
            </a:r>
            <a:r>
              <a:rPr lang="en-AU" i="1" dirty="0" smtClean="0"/>
              <a:t>, 2012)</a:t>
            </a:r>
          </a:p>
          <a:p>
            <a:endParaRPr lang="en-AU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48" y="4804792"/>
            <a:ext cx="6552728" cy="443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02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final 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parsing a compelling, alterative, formulation to constituency parsing</a:t>
            </a:r>
          </a:p>
          <a:p>
            <a:pPr lvl="1"/>
            <a:r>
              <a:rPr lang="en-US" dirty="0" smtClean="0"/>
              <a:t>structures based on words as internal nodes</a:t>
            </a:r>
          </a:p>
          <a:p>
            <a:pPr lvl="1"/>
            <a:r>
              <a:rPr lang="en-US" dirty="0" smtClean="0"/>
              <a:t>edges encode word-word syntactic and semantic relations</a:t>
            </a:r>
          </a:p>
          <a:p>
            <a:pPr lvl="1"/>
            <a:r>
              <a:rPr lang="en-US" dirty="0" smtClean="0"/>
              <a:t>often this is the information we need for other tasks!</a:t>
            </a:r>
          </a:p>
          <a:p>
            <a:r>
              <a:rPr lang="en-US" dirty="0" smtClean="0"/>
              <a:t>Transition-based parsing algorithm</a:t>
            </a:r>
          </a:p>
          <a:p>
            <a:pPr lvl="1"/>
            <a:r>
              <a:rPr lang="en-US" dirty="0" smtClean="0"/>
              <a:t>as sequence of shift and arc actions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81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Required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J&amp;M3 Ch. </a:t>
            </a:r>
            <a:r>
              <a:rPr lang="en-AU" dirty="0" smtClean="0"/>
              <a:t>14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(Just for fun) </a:t>
            </a:r>
            <a:r>
              <a:rPr lang="en-AU" dirty="0"/>
              <a:t>Goldberg, </a:t>
            </a:r>
            <a:r>
              <a:rPr lang="en-AU" dirty="0" err="1"/>
              <a:t>Yoav</a:t>
            </a:r>
            <a:r>
              <a:rPr lang="en-AU" dirty="0"/>
              <a:t>, and </a:t>
            </a:r>
            <a:r>
              <a:rPr lang="en-AU" dirty="0" err="1"/>
              <a:t>Joakim</a:t>
            </a:r>
            <a:r>
              <a:rPr lang="en-AU" dirty="0"/>
              <a:t> </a:t>
            </a:r>
            <a:r>
              <a:rPr lang="en-AU" dirty="0" err="1"/>
              <a:t>Nivre</a:t>
            </a:r>
            <a:r>
              <a:rPr lang="en-AU" dirty="0"/>
              <a:t>. "A Dynamic Oracle for Arc-Eager Dependency Parsing." </a:t>
            </a:r>
            <a:r>
              <a:rPr lang="en-AU" i="1" dirty="0" smtClean="0"/>
              <a:t>COLING</a:t>
            </a:r>
            <a:r>
              <a:rPr lang="en-AU" dirty="0"/>
              <a:t>. 2012</a:t>
            </a:r>
            <a:r>
              <a:rPr lang="en-AU" dirty="0" smtClean="0"/>
              <a:t>. </a:t>
            </a: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www.aclweb.org/anthology/C/C12/C12-1059.pdf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524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grammar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1" dirty="0" smtClean="0"/>
              <a:t>phrase-structure grammars</a:t>
            </a:r>
            <a:r>
              <a:rPr lang="en-AU" dirty="0" smtClean="0"/>
              <a:t> assume a </a:t>
            </a:r>
            <a:r>
              <a:rPr lang="en-AU" i="1" dirty="0" smtClean="0"/>
              <a:t>constituency tree </a:t>
            </a:r>
            <a:r>
              <a:rPr lang="en-AU" dirty="0" smtClean="0"/>
              <a:t>which identifies the </a:t>
            </a:r>
            <a:r>
              <a:rPr lang="en-AU" i="1" dirty="0" smtClean="0"/>
              <a:t>phrases</a:t>
            </a:r>
            <a:r>
              <a:rPr lang="en-AU" dirty="0" smtClean="0"/>
              <a:t> in a sentence</a:t>
            </a:r>
          </a:p>
          <a:p>
            <a:pPr lvl="1"/>
            <a:r>
              <a:rPr lang="en-AU" dirty="0" smtClean="0"/>
              <a:t>based on idea that these phrases are </a:t>
            </a:r>
            <a:r>
              <a:rPr lang="en-AU" dirty="0" err="1" smtClean="0"/>
              <a:t>interchangable</a:t>
            </a:r>
            <a:r>
              <a:rPr lang="en-AU" dirty="0" smtClean="0"/>
              <a:t> (e.g., swap an NP for another NP) and maintain grammaticality</a:t>
            </a:r>
          </a:p>
          <a:p>
            <a:r>
              <a:rPr lang="en-AU" i="1" dirty="0"/>
              <a:t>d</a:t>
            </a:r>
            <a:r>
              <a:rPr lang="en-AU" i="1" dirty="0" smtClean="0"/>
              <a:t>ependency grammar </a:t>
            </a:r>
            <a:r>
              <a:rPr lang="en-AU" dirty="0" smtClean="0"/>
              <a:t>offers a simpler approach</a:t>
            </a:r>
          </a:p>
          <a:p>
            <a:pPr lvl="1"/>
            <a:r>
              <a:rPr lang="en-AU" dirty="0" smtClean="0"/>
              <a:t>describe binary relations between pairs of words</a:t>
            </a:r>
          </a:p>
          <a:p>
            <a:pPr lvl="1"/>
            <a:r>
              <a:rPr lang="en-AU" dirty="0" smtClean="0"/>
              <a:t>namely, between </a:t>
            </a:r>
            <a:r>
              <a:rPr lang="en-AU" i="1" dirty="0" smtClean="0"/>
              <a:t>heads</a:t>
            </a:r>
            <a:r>
              <a:rPr lang="en-AU" dirty="0" smtClean="0"/>
              <a:t> and </a:t>
            </a:r>
            <a:r>
              <a:rPr lang="en-AU" i="1" dirty="0" smtClean="0"/>
              <a:t>dependents</a:t>
            </a:r>
            <a:endParaRPr lang="en-AU" i="1" dirty="0"/>
          </a:p>
          <a:p>
            <a:r>
              <a:rPr lang="en-AU" dirty="0" smtClean="0"/>
              <a:t>Building on notion of </a:t>
            </a:r>
            <a:r>
              <a:rPr lang="en-AU" i="1" dirty="0" smtClean="0"/>
              <a:t>head</a:t>
            </a:r>
            <a:r>
              <a:rPr lang="en-AU" dirty="0" smtClean="0"/>
              <a:t> as seen</a:t>
            </a:r>
            <a:br>
              <a:rPr lang="en-AU" dirty="0" smtClean="0"/>
            </a:br>
            <a:r>
              <a:rPr lang="en-AU" dirty="0" smtClean="0"/>
              <a:t>in phrase</a:t>
            </a:r>
            <a:r>
              <a:rPr lang="en-US" dirty="0"/>
              <a:t>-</a:t>
            </a:r>
            <a:r>
              <a:rPr lang="en-AU" dirty="0" smtClean="0"/>
              <a:t>structure parsers</a:t>
            </a:r>
            <a:r>
              <a:rPr lang="mr-IN" dirty="0" smtClean="0"/>
              <a:t>…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560" y="6665311"/>
            <a:ext cx="4254500" cy="276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82" r="482"/>
          <a:stretch/>
        </p:blipFill>
        <p:spPr>
          <a:xfrm>
            <a:off x="1461840" y="7901136"/>
            <a:ext cx="602531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32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Links between a </a:t>
            </a:r>
            <a:r>
              <a:rPr lang="en-AU" i="1" dirty="0" smtClean="0"/>
              <a:t>head</a:t>
            </a:r>
            <a:r>
              <a:rPr lang="en-AU" dirty="0" smtClean="0"/>
              <a:t> word and its </a:t>
            </a:r>
            <a:r>
              <a:rPr lang="en-AU" i="1" dirty="0" smtClean="0"/>
              <a:t>dependent </a:t>
            </a:r>
            <a:r>
              <a:rPr lang="en-AU" dirty="0" smtClean="0"/>
              <a:t>words in the sentence: either </a:t>
            </a:r>
            <a:r>
              <a:rPr lang="en-AU" i="1" dirty="0" smtClean="0"/>
              <a:t>syntactic roles </a:t>
            </a:r>
            <a:r>
              <a:rPr lang="en-AU" dirty="0" smtClean="0"/>
              <a:t>or </a:t>
            </a:r>
            <a:r>
              <a:rPr lang="en-AU" i="1" dirty="0" smtClean="0"/>
              <a:t>modifier relations</a:t>
            </a:r>
            <a:r>
              <a:rPr lang="en-AU" dirty="0" smtClean="0"/>
              <a:t> </a:t>
            </a:r>
            <a:endParaRPr lang="en-AU" dirty="0" smtClean="0"/>
          </a:p>
          <a:p>
            <a:endParaRPr lang="en-AU" i="1" dirty="0"/>
          </a:p>
          <a:p>
            <a:endParaRPr lang="en-AU" i="1" dirty="0" smtClean="0"/>
          </a:p>
          <a:p>
            <a:r>
              <a:rPr lang="en-AU" i="1" dirty="0" smtClean="0"/>
              <a:t>argument </a:t>
            </a:r>
            <a:r>
              <a:rPr lang="en-AU" dirty="0" smtClean="0"/>
              <a:t>of a predicate, e.g., </a:t>
            </a:r>
            <a:r>
              <a:rPr lang="en-AU" i="1" dirty="0" smtClean="0"/>
              <a:t>ate(rat, cheese)</a:t>
            </a:r>
          </a:p>
          <a:p>
            <a:pPr lvl="1"/>
            <a:r>
              <a:rPr lang="en-AU" i="1" dirty="0" smtClean="0"/>
              <a:t>rat</a:t>
            </a:r>
            <a:r>
              <a:rPr lang="en-AU" dirty="0" smtClean="0"/>
              <a:t> is the </a:t>
            </a:r>
            <a:r>
              <a:rPr lang="en-AU" i="1" dirty="0" smtClean="0"/>
              <a:t>subject </a:t>
            </a:r>
            <a:r>
              <a:rPr lang="en-AU" dirty="0" smtClean="0"/>
              <a:t>of verb </a:t>
            </a:r>
            <a:r>
              <a:rPr lang="en-AU" i="1" dirty="0" smtClean="0"/>
              <a:t>ate </a:t>
            </a:r>
            <a:r>
              <a:rPr lang="en-AU" dirty="0" smtClean="0"/>
              <a:t>(thing doing the eating)</a:t>
            </a:r>
          </a:p>
          <a:p>
            <a:pPr lvl="1"/>
            <a:r>
              <a:rPr lang="en-AU" i="1" dirty="0" smtClean="0"/>
              <a:t>cheese</a:t>
            </a:r>
            <a:r>
              <a:rPr lang="en-AU" dirty="0" smtClean="0"/>
              <a:t> is the </a:t>
            </a:r>
            <a:r>
              <a:rPr lang="en-AU" i="1" dirty="0" smtClean="0"/>
              <a:t>direct object </a:t>
            </a:r>
            <a:r>
              <a:rPr lang="en-AU" dirty="0" smtClean="0"/>
              <a:t>of verb ate (thing being eaten)</a:t>
            </a:r>
          </a:p>
          <a:p>
            <a:r>
              <a:rPr lang="en-AU" dirty="0" smtClean="0"/>
              <a:t>head may determine </a:t>
            </a:r>
            <a:r>
              <a:rPr lang="en-AU" i="1" dirty="0" smtClean="0"/>
              <a:t>type </a:t>
            </a:r>
            <a:r>
              <a:rPr lang="en-AU" dirty="0" smtClean="0"/>
              <a:t>of relation, </a:t>
            </a:r>
            <a:r>
              <a:rPr lang="en-AU" dirty="0" smtClean="0"/>
              <a:t>lexical form </a:t>
            </a:r>
            <a:r>
              <a:rPr lang="en-AU" dirty="0" smtClean="0"/>
              <a:t>of </a:t>
            </a:r>
            <a:r>
              <a:rPr lang="en-AU" dirty="0" smtClean="0"/>
              <a:t>dependent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verb-subject agreement, </a:t>
            </a:r>
            <a:r>
              <a:rPr lang="en-AU" i="1" dirty="0" smtClean="0"/>
              <a:t>I talk to myself, </a:t>
            </a:r>
            <a:r>
              <a:rPr lang="en-AU" dirty="0" smtClean="0"/>
              <a:t>vs *</a:t>
            </a:r>
            <a:r>
              <a:rPr lang="en-AU" i="1" dirty="0" smtClean="0"/>
              <a:t>me talk to I</a:t>
            </a:r>
          </a:p>
          <a:p>
            <a:pPr lvl="1"/>
            <a:r>
              <a:rPr lang="en-AU" dirty="0" smtClean="0"/>
              <a:t>agreement often for gender, number and case</a:t>
            </a: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a Dependency?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4" r="714"/>
          <a:stretch/>
        </p:blipFill>
        <p:spPr>
          <a:xfrm>
            <a:off x="1749872" y="2716560"/>
            <a:ext cx="828481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1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a </a:t>
            </a:r>
            <a:r>
              <a:rPr lang="en-AU" dirty="0" smtClean="0"/>
              <a:t>Dependency II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4" r="714"/>
          <a:stretch/>
        </p:blipFill>
        <p:spPr>
          <a:xfrm>
            <a:off x="1461840" y="6532984"/>
            <a:ext cx="9414563" cy="1800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Various other types of dependencies exist</a:t>
            </a:r>
            <a:endParaRPr lang="en-AU" dirty="0" smtClean="0"/>
          </a:p>
          <a:p>
            <a:pPr lvl="1"/>
            <a:r>
              <a:rPr lang="en-AU" dirty="0" smtClean="0"/>
              <a:t>a</a:t>
            </a:r>
            <a:r>
              <a:rPr lang="en-AU" i="1" dirty="0" smtClean="0"/>
              <a:t> modifier </a:t>
            </a:r>
            <a:r>
              <a:rPr lang="en-AU" dirty="0" smtClean="0"/>
              <a:t>which is typically optional (aka </a:t>
            </a:r>
            <a:r>
              <a:rPr lang="en-AU" i="1" dirty="0" smtClean="0"/>
              <a:t>adjunct</a:t>
            </a:r>
            <a:r>
              <a:rPr lang="en-AU" dirty="0" smtClean="0"/>
              <a:t>)</a:t>
            </a:r>
          </a:p>
          <a:p>
            <a:pPr lvl="2"/>
            <a:r>
              <a:rPr lang="en-AU" dirty="0" smtClean="0"/>
              <a:t>(</a:t>
            </a:r>
            <a:r>
              <a:rPr lang="en-AU" dirty="0" smtClean="0"/>
              <a:t>with)</a:t>
            </a:r>
            <a:r>
              <a:rPr lang="en-AU" i="1" dirty="0" smtClean="0"/>
              <a:t> me </a:t>
            </a:r>
            <a:r>
              <a:rPr lang="en-AU" dirty="0" smtClean="0"/>
              <a:t>modifies the act of (the rat) </a:t>
            </a:r>
            <a:r>
              <a:rPr lang="en-AU" i="1" dirty="0" smtClean="0"/>
              <a:t>eating</a:t>
            </a:r>
            <a:endParaRPr lang="en-AU" i="1" dirty="0"/>
          </a:p>
          <a:p>
            <a:pPr lvl="1"/>
            <a:r>
              <a:rPr lang="en-AU" i="1" dirty="0" smtClean="0"/>
              <a:t>specifiers</a:t>
            </a:r>
            <a:r>
              <a:rPr lang="en-AU" dirty="0" smtClean="0"/>
              <a:t>, e.g., </a:t>
            </a:r>
            <a:r>
              <a:rPr lang="en-AU" i="1" u="sng" dirty="0" smtClean="0"/>
              <a:t>the</a:t>
            </a:r>
            <a:r>
              <a:rPr lang="en-AU" i="1" dirty="0" smtClean="0"/>
              <a:t> rat, </a:t>
            </a:r>
            <a:r>
              <a:rPr lang="en-AU" i="1" u="sng" dirty="0" smtClean="0"/>
              <a:t>the</a:t>
            </a:r>
            <a:r>
              <a:rPr lang="en-AU" i="1" dirty="0" smtClean="0"/>
              <a:t> cheese, </a:t>
            </a:r>
            <a:r>
              <a:rPr lang="en-AU" i="1" u="sng" dirty="0" smtClean="0"/>
              <a:t>with</a:t>
            </a:r>
            <a:r>
              <a:rPr lang="en-AU" i="1" dirty="0" smtClean="0"/>
              <a:t> me</a:t>
            </a:r>
          </a:p>
          <a:p>
            <a:pPr lvl="2"/>
            <a:r>
              <a:rPr lang="en-AU" dirty="0" smtClean="0"/>
              <a:t>help to specify the </a:t>
            </a:r>
            <a:r>
              <a:rPr lang="en-AU" dirty="0" smtClean="0"/>
              <a:t>referent </a:t>
            </a:r>
            <a:r>
              <a:rPr lang="en-AU" dirty="0" smtClean="0"/>
              <a:t>(which rat?),</a:t>
            </a:r>
            <a:r>
              <a:rPr lang="en-AU" dirty="0"/>
              <a:t>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the head’s relation, etc</a:t>
            </a:r>
            <a:r>
              <a:rPr lang="en-AU" dirty="0" smtClean="0"/>
              <a:t>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682450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types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Edges labelled with the dependency </a:t>
            </a:r>
            <a:r>
              <a:rPr lang="en-AU" i="1" dirty="0" smtClean="0"/>
              <a:t>type, e.g., Stanford </a:t>
            </a:r>
            <a:r>
              <a:rPr lang="en-AU" i="1" dirty="0" smtClean="0"/>
              <a:t>types, e.g., </a:t>
            </a:r>
            <a:r>
              <a:rPr lang="en-AU" dirty="0" smtClean="0"/>
              <a:t>sample types (key: </a:t>
            </a:r>
            <a:r>
              <a:rPr lang="en-AU" i="1" dirty="0" smtClean="0"/>
              <a:t>head, </a:t>
            </a:r>
            <a:r>
              <a:rPr lang="en-AU" b="1" dirty="0" smtClean="0"/>
              <a:t>dependent</a:t>
            </a:r>
            <a:r>
              <a:rPr lang="en-AU" dirty="0" smtClean="0"/>
              <a:t>) </a:t>
            </a:r>
            <a:endParaRPr lang="en-AU" b="1" dirty="0" smtClean="0"/>
          </a:p>
          <a:p>
            <a:pPr lvl="1"/>
            <a:r>
              <a:rPr lang="en-AU" dirty="0" smtClean="0"/>
              <a:t>NSUBJ	</a:t>
            </a:r>
            <a:r>
              <a:rPr lang="en-AU" b="1" dirty="0" smtClean="0"/>
              <a:t>	Julian</a:t>
            </a:r>
            <a:r>
              <a:rPr lang="en-AU" dirty="0" smtClean="0"/>
              <a:t> </a:t>
            </a:r>
            <a:r>
              <a:rPr lang="en-AU" i="1" dirty="0" smtClean="0"/>
              <a:t>speaks </a:t>
            </a:r>
            <a:r>
              <a:rPr lang="en-AU" dirty="0" smtClean="0"/>
              <a:t>Chinese</a:t>
            </a:r>
            <a:br>
              <a:rPr lang="en-AU" dirty="0" smtClean="0"/>
            </a:br>
            <a:r>
              <a:rPr lang="en-AU" dirty="0" smtClean="0"/>
              <a:t>(nominal subject)</a:t>
            </a:r>
          </a:p>
          <a:p>
            <a:pPr lvl="1"/>
            <a:r>
              <a:rPr lang="en-AU" dirty="0" smtClean="0"/>
              <a:t>DOBJ		Trevor </a:t>
            </a:r>
            <a:r>
              <a:rPr lang="en-AU" i="1" dirty="0" smtClean="0"/>
              <a:t>presented</a:t>
            </a:r>
            <a:r>
              <a:rPr lang="en-AU" dirty="0" smtClean="0"/>
              <a:t> a </a:t>
            </a:r>
            <a:r>
              <a:rPr lang="en-AU" b="1" dirty="0" smtClean="0"/>
              <a:t>lecture </a:t>
            </a:r>
            <a:r>
              <a:rPr lang="en-AU" dirty="0" smtClean="0"/>
              <a:t>in English</a:t>
            </a:r>
            <a:br>
              <a:rPr lang="en-AU" dirty="0" smtClean="0"/>
            </a:br>
            <a:r>
              <a:rPr lang="en-AU" dirty="0" smtClean="0"/>
              <a:t>(direct object)</a:t>
            </a:r>
          </a:p>
          <a:p>
            <a:pPr lvl="1"/>
            <a:r>
              <a:rPr lang="en-AU" dirty="0" smtClean="0"/>
              <a:t>IOBJ		Morpheus </a:t>
            </a:r>
            <a:r>
              <a:rPr lang="en-AU" i="1" dirty="0" smtClean="0"/>
              <a:t>gave</a:t>
            </a:r>
            <a:r>
              <a:rPr lang="en-AU" dirty="0" smtClean="0"/>
              <a:t> </a:t>
            </a:r>
            <a:r>
              <a:rPr lang="en-AU" b="1" dirty="0" smtClean="0"/>
              <a:t>Neo</a:t>
            </a:r>
            <a:r>
              <a:rPr lang="en-AU" dirty="0" smtClean="0"/>
              <a:t> the red pill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(indirect object)</a:t>
            </a:r>
          </a:p>
          <a:p>
            <a:pPr lvl="1"/>
            <a:r>
              <a:rPr lang="en-AU" dirty="0" smtClean="0"/>
              <a:t>APPOS		</a:t>
            </a:r>
            <a:r>
              <a:rPr lang="en-AU" i="1" dirty="0" smtClean="0"/>
              <a:t>Neo</a:t>
            </a:r>
            <a:r>
              <a:rPr lang="en-AU" dirty="0" smtClean="0"/>
              <a:t>, the main </a:t>
            </a:r>
            <a:r>
              <a:rPr lang="en-AU" b="1" dirty="0" smtClean="0"/>
              <a:t>character</a:t>
            </a:r>
            <a:r>
              <a:rPr lang="en-AU" dirty="0" smtClean="0"/>
              <a:t>, swallowed the pill</a:t>
            </a:r>
            <a:br>
              <a:rPr lang="en-AU" dirty="0" smtClean="0"/>
            </a:br>
            <a:r>
              <a:rPr lang="en-AU" dirty="0" smtClean="0"/>
              <a:t>(appositive)	</a:t>
            </a:r>
          </a:p>
          <a:p>
            <a:r>
              <a:rPr lang="en-AU" dirty="0"/>
              <a:t>S</a:t>
            </a:r>
            <a:r>
              <a:rPr lang="en-AU" dirty="0" smtClean="0"/>
              <a:t>ee reading for more!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08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dependencies?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tree more directly represents the core of the sentence: </a:t>
            </a:r>
            <a:r>
              <a:rPr lang="en-US" i="1" dirty="0" smtClean="0"/>
              <a:t>who did what to whom?</a:t>
            </a:r>
          </a:p>
          <a:p>
            <a:pPr lvl="1"/>
            <a:r>
              <a:rPr lang="en-US" dirty="0" smtClean="0"/>
              <a:t>captured by the links incident on verb nodes, e.g., NSUBJ, DOBJ </a:t>
            </a:r>
            <a:r>
              <a:rPr lang="en-US" dirty="0" err="1" smtClean="0"/>
              <a:t>etc</a:t>
            </a:r>
            <a:r>
              <a:rPr lang="en-US" dirty="0" smtClean="0"/>
              <a:t>; easier to answer questions like:</a:t>
            </a:r>
          </a:p>
          <a:p>
            <a:pPr lvl="2"/>
            <a:r>
              <a:rPr lang="en-US" dirty="0" smtClean="0"/>
              <a:t>what was the main thing being expressed in the sentence (</a:t>
            </a:r>
            <a:r>
              <a:rPr lang="en-US" i="1" dirty="0" smtClean="0"/>
              <a:t>eat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more minor details are buried deeper in the tree (e.g., adjectives, determiners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528" y="5020816"/>
            <a:ext cx="4254500" cy="276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2" r="482"/>
          <a:stretch/>
        </p:blipFill>
        <p:spPr>
          <a:xfrm>
            <a:off x="741760" y="5829052"/>
            <a:ext cx="602531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28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vs head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428388" cy="7796858"/>
          </a:xfrm>
        </p:spPr>
        <p:txBody>
          <a:bodyPr/>
          <a:lstStyle/>
          <a:p>
            <a:r>
              <a:rPr lang="en-AU" dirty="0" smtClean="0"/>
              <a:t>Close similarity with ‘head’ in phrase-structure grammars</a:t>
            </a:r>
          </a:p>
          <a:p>
            <a:pPr lvl="1"/>
            <a:r>
              <a:rPr lang="en-AU" dirty="0" smtClean="0"/>
              <a:t>the ‘head’ of an XP is (mostly) an X, </a:t>
            </a:r>
            <a:br>
              <a:rPr lang="en-AU" dirty="0" smtClean="0"/>
            </a:br>
            <a:r>
              <a:rPr lang="en-AU" dirty="0" smtClean="0"/>
              <a:t>i.e., noun in a NP, verb in a VP etc.</a:t>
            </a:r>
          </a:p>
          <a:p>
            <a:pPr lvl="1"/>
            <a:r>
              <a:rPr lang="en-AU" dirty="0" smtClean="0"/>
              <a:t>main dependency edges captured in rewrite rules</a:t>
            </a:r>
          </a:p>
          <a:p>
            <a:pPr lvl="2"/>
            <a:r>
              <a:rPr lang="en-AU" dirty="0" err="1" smtClean="0"/>
              <a:t>S^ate</a:t>
            </a:r>
            <a:r>
              <a:rPr lang="en-AU" dirty="0" smtClean="0"/>
              <a:t> -&gt; </a:t>
            </a:r>
            <a:r>
              <a:rPr lang="en-AU" dirty="0" err="1" smtClean="0"/>
              <a:t>NP^rat</a:t>
            </a:r>
            <a:r>
              <a:rPr lang="en-AU" dirty="0" smtClean="0"/>
              <a:t> </a:t>
            </a:r>
            <a:r>
              <a:rPr lang="en-AU" dirty="0" err="1" smtClean="0"/>
              <a:t>VP^ate</a:t>
            </a:r>
            <a:r>
              <a:rPr lang="en-AU" dirty="0"/>
              <a:t>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	captures dependency</a:t>
            </a:r>
            <a:br>
              <a:rPr lang="en-AU" dirty="0" smtClean="0"/>
            </a:br>
            <a:r>
              <a:rPr lang="en-AU" dirty="0" smtClean="0"/>
              <a:t>rat ← 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296" y="4876800"/>
            <a:ext cx="6480720" cy="43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88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Dependency </a:t>
            </a:r>
            <a:r>
              <a:rPr lang="en-AU" i="1" dirty="0" smtClean="0"/>
              <a:t>tree</a:t>
            </a:r>
            <a:endParaRPr lang="en-AU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Dependency edges form a </a:t>
            </a:r>
            <a:r>
              <a:rPr lang="en-AU" i="1" dirty="0" smtClean="0"/>
              <a:t>tree</a:t>
            </a:r>
          </a:p>
          <a:p>
            <a:pPr lvl="1"/>
            <a:r>
              <a:rPr lang="en-AU" dirty="0" smtClean="0"/>
              <a:t>each node is a </a:t>
            </a:r>
            <a:r>
              <a:rPr lang="en-AU" i="1" dirty="0" smtClean="0"/>
              <a:t>word token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one node is chosen as the </a:t>
            </a:r>
            <a:r>
              <a:rPr lang="en-AU" i="1" dirty="0" smtClean="0"/>
              <a:t>root</a:t>
            </a:r>
          </a:p>
          <a:p>
            <a:pPr lvl="1"/>
            <a:r>
              <a:rPr lang="en-AU" dirty="0" smtClean="0"/>
              <a:t>directed edges link heads and their dependents</a:t>
            </a:r>
          </a:p>
          <a:p>
            <a:r>
              <a:rPr lang="en-AU" dirty="0" smtClean="0"/>
              <a:t>Cf. phrase-structure grammars</a:t>
            </a:r>
          </a:p>
          <a:p>
            <a:pPr lvl="1"/>
            <a:r>
              <a:rPr lang="en-AU" dirty="0" smtClean="0"/>
              <a:t>forms a hierarchical tree</a:t>
            </a:r>
          </a:p>
          <a:p>
            <a:pPr lvl="1"/>
            <a:r>
              <a:rPr lang="en-AU" dirty="0" smtClean="0"/>
              <a:t>word tokens are the </a:t>
            </a:r>
            <a:r>
              <a:rPr lang="en-AU" i="1" dirty="0" smtClean="0"/>
              <a:t>leaves</a:t>
            </a:r>
          </a:p>
          <a:p>
            <a:pPr lvl="1"/>
            <a:r>
              <a:rPr lang="en-AU" dirty="0" smtClean="0"/>
              <a:t>internal nodes are ‘constituent phrases’ e.g., NP, VP </a:t>
            </a:r>
            <a:r>
              <a:rPr lang="en-AU" dirty="0" err="1" smtClean="0"/>
              <a:t>etc</a:t>
            </a:r>
            <a:endParaRPr lang="en-AU" dirty="0" smtClean="0"/>
          </a:p>
          <a:p>
            <a:r>
              <a:rPr lang="en-AU" dirty="0" smtClean="0"/>
              <a:t>Both use part-of-speech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2480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7861</TotalTime>
  <Words>1224</Words>
  <Application>Microsoft Macintosh PowerPoint</Application>
  <PresentationFormat>Custom</PresentationFormat>
  <Paragraphs>224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 Narrow</vt:lpstr>
      <vt:lpstr>Avenir Next</vt:lpstr>
      <vt:lpstr>Avenir Next Medium</vt:lpstr>
      <vt:lpstr>Century Schoolbook</vt:lpstr>
      <vt:lpstr>DIN Alternate</vt:lpstr>
      <vt:lpstr>DIN Condensed</vt:lpstr>
      <vt:lpstr>Helvetica</vt:lpstr>
      <vt:lpstr>Helvetica Neue</vt:lpstr>
      <vt:lpstr>Arial</vt:lpstr>
      <vt:lpstr>New_Template7</vt:lpstr>
      <vt:lpstr>Dependency Grammar &amp; Parsing</vt:lpstr>
      <vt:lpstr>Outline</vt:lpstr>
      <vt:lpstr>Dependency grammar</vt:lpstr>
      <vt:lpstr>What is a Dependency?</vt:lpstr>
      <vt:lpstr>What is a Dependency II</vt:lpstr>
      <vt:lpstr>Dependency types</vt:lpstr>
      <vt:lpstr>Why dependencies?</vt:lpstr>
      <vt:lpstr>dependency vs head</vt:lpstr>
      <vt:lpstr>Dependency tree</vt:lpstr>
      <vt:lpstr>(Non-)projectivity</vt:lpstr>
      <vt:lpstr>dependency grammar</vt:lpstr>
      <vt:lpstr>Dependency treebanks</vt:lpstr>
      <vt:lpstr>examples from treebanks</vt:lpstr>
      <vt:lpstr>dependency parsing</vt:lpstr>
      <vt:lpstr>transition based parsing</vt:lpstr>
      <vt:lpstr>transition based parsing algorithm</vt:lpstr>
      <vt:lpstr>Example</vt:lpstr>
      <vt:lpstr>Example</vt:lpstr>
      <vt:lpstr>Transition based parsing models</vt:lpstr>
      <vt:lpstr>Transition based scoring</vt:lpstr>
      <vt:lpstr>a final word</vt:lpstr>
      <vt:lpstr>Required Reading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Grammar &amp; Parsing</dc:title>
  <dc:subject/>
  <dc:creator/>
  <cp:keywords/>
  <dc:description/>
  <cp:lastModifiedBy>Trevor Anthony Cohn</cp:lastModifiedBy>
  <cp:revision>925</cp:revision>
  <cp:lastPrinted>2017-03-07T10:27:53Z</cp:lastPrinted>
  <dcterms:modified xsi:type="dcterms:W3CDTF">2017-03-07T10:29:59Z</dcterms:modified>
  <cp:category/>
</cp:coreProperties>
</file>