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37"/>
  </p:notesMasterIdLst>
  <p:sldIdLst>
    <p:sldId id="256" r:id="rId2"/>
    <p:sldId id="278" r:id="rId3"/>
    <p:sldId id="263" r:id="rId4"/>
    <p:sldId id="281" r:id="rId5"/>
    <p:sldId id="280" r:id="rId6"/>
    <p:sldId id="283" r:id="rId7"/>
    <p:sldId id="264" r:id="rId8"/>
    <p:sldId id="265" r:id="rId9"/>
    <p:sldId id="266" r:id="rId10"/>
    <p:sldId id="268" r:id="rId11"/>
    <p:sldId id="269" r:id="rId12"/>
    <p:sldId id="270" r:id="rId13"/>
    <p:sldId id="271" r:id="rId14"/>
    <p:sldId id="272" r:id="rId15"/>
    <p:sldId id="273" r:id="rId16"/>
    <p:sldId id="289" r:id="rId17"/>
    <p:sldId id="274" r:id="rId18"/>
    <p:sldId id="290" r:id="rId19"/>
    <p:sldId id="287" r:id="rId20"/>
    <p:sldId id="296" r:id="rId21"/>
    <p:sldId id="295" r:id="rId22"/>
    <p:sldId id="297" r:id="rId23"/>
    <p:sldId id="307" r:id="rId24"/>
    <p:sldId id="308" r:id="rId25"/>
    <p:sldId id="309" r:id="rId26"/>
    <p:sldId id="310" r:id="rId27"/>
    <p:sldId id="311" r:id="rId28"/>
    <p:sldId id="312" r:id="rId29"/>
    <p:sldId id="313" r:id="rId30"/>
    <p:sldId id="314" r:id="rId31"/>
    <p:sldId id="315" r:id="rId32"/>
    <p:sldId id="275" r:id="rId33"/>
    <p:sldId id="294" r:id="rId34"/>
    <p:sldId id="293" r:id="rId35"/>
    <p:sldId id="284"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0FF"/>
    <a:srgbClr val="FAD4D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27"/>
    <p:restoredTop sz="94643"/>
  </p:normalViewPr>
  <p:slideViewPr>
    <p:cSldViewPr snapToGrid="0" snapToObjects="1">
      <p:cViewPr>
        <p:scale>
          <a:sx n="104" d="100"/>
          <a:sy n="104" d="100"/>
        </p:scale>
        <p:origin x="1216" y="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A97A5B-EA5E-9E4E-B952-F7E0D0C1A3D8}" type="datetimeFigureOut">
              <a:rPr lang="en-US" smtClean="0"/>
              <a:t>5/12/17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142DFD-E891-9644-AE8A-31EC826A325E}" type="slidenum">
              <a:rPr lang="en-US" smtClean="0"/>
              <a:t>‹#›</a:t>
            </a:fld>
            <a:endParaRPr lang="en-US"/>
          </a:p>
        </p:txBody>
      </p:sp>
    </p:spTree>
    <p:extLst>
      <p:ext uri="{BB962C8B-B14F-4D97-AF65-F5344CB8AC3E}">
        <p14:creationId xmlns:p14="http://schemas.microsoft.com/office/powerpoint/2010/main" val="1384746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142DFD-E891-9644-AE8A-31EC826A325E}" type="slidenum">
              <a:rPr lang="en-US" smtClean="0"/>
              <a:t>1</a:t>
            </a:fld>
            <a:endParaRPr lang="en-US"/>
          </a:p>
        </p:txBody>
      </p:sp>
    </p:spTree>
    <p:extLst>
      <p:ext uri="{BB962C8B-B14F-4D97-AF65-F5344CB8AC3E}">
        <p14:creationId xmlns:p14="http://schemas.microsoft.com/office/powerpoint/2010/main" val="1277558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142DFD-E891-9644-AE8A-31EC826A325E}" type="slidenum">
              <a:rPr lang="en-US" smtClean="0"/>
              <a:t>4</a:t>
            </a:fld>
            <a:endParaRPr lang="en-US"/>
          </a:p>
        </p:txBody>
      </p:sp>
    </p:spTree>
    <p:extLst>
      <p:ext uri="{BB962C8B-B14F-4D97-AF65-F5344CB8AC3E}">
        <p14:creationId xmlns:p14="http://schemas.microsoft.com/office/powerpoint/2010/main" val="694306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AU" sz="1200" kern="1200" dirty="0" smtClean="0">
                <a:solidFill>
                  <a:schemeClr val="tx1"/>
                </a:solidFill>
                <a:latin typeface="+mn-lt"/>
                <a:ea typeface="+mn-ea"/>
                <a:cs typeface="+mn-cs"/>
              </a:rPr>
              <a:t>\phi(\text{</a:t>
            </a:r>
            <a:r>
              <a:rPr lang="en-AU" sz="1200" kern="1200" dirty="0" err="1" smtClean="0">
                <a:solidFill>
                  <a:schemeClr val="tx1"/>
                </a:solidFill>
                <a:latin typeface="+mn-lt"/>
                <a:ea typeface="+mn-ea"/>
                <a:cs typeface="+mn-cs"/>
              </a:rPr>
              <a:t>im</a:t>
            </a:r>
            <a:r>
              <a:rPr lang="en-AU" sz="1200" kern="1200" dirty="0" smtClean="0">
                <a:solidFill>
                  <a:schemeClr val="tx1"/>
                </a:solidFill>
                <a:latin typeface="+mn-lt"/>
                <a:ea typeface="+mn-ea"/>
                <a:cs typeface="+mn-cs"/>
              </a:rPr>
              <a:t> </a:t>
            </a:r>
            <a:r>
              <a:rPr lang="en-AU" sz="1200" kern="1200" dirty="0" err="1" smtClean="0">
                <a:solidFill>
                  <a:schemeClr val="tx1"/>
                </a:solidFill>
                <a:latin typeface="+mn-lt"/>
                <a:ea typeface="+mn-ea"/>
                <a:cs typeface="+mn-cs"/>
              </a:rPr>
              <a:t>haus</a:t>
            </a:r>
            <a:r>
              <a:rPr lang="en-AU" sz="1200" kern="1200" dirty="0" smtClean="0">
                <a:solidFill>
                  <a:schemeClr val="tx1"/>
                </a:solidFill>
                <a:latin typeface="+mn-lt"/>
                <a:ea typeface="+mn-ea"/>
                <a:cs typeface="+mn-cs"/>
              </a:rPr>
              <a:t> </a:t>
            </a:r>
            <a:r>
              <a:rPr lang="en-AU" sz="1200" kern="1200" dirty="0" err="1" smtClean="0">
                <a:solidFill>
                  <a:schemeClr val="tx1"/>
                </a:solidFill>
                <a:latin typeface="+mn-lt"/>
                <a:ea typeface="+mn-ea"/>
                <a:cs typeface="+mn-cs"/>
              </a:rPr>
              <a:t>bleibt</a:t>
            </a:r>
            <a:r>
              <a:rPr lang="en-AU" sz="1200" kern="1200" dirty="0" smtClean="0">
                <a:solidFill>
                  <a:schemeClr val="tx1"/>
                </a:solidFill>
                <a:latin typeface="+mn-lt"/>
                <a:ea typeface="+mn-ea"/>
                <a:cs typeface="+mn-cs"/>
              </a:rPr>
              <a:t>}&amp; |  \text{will stay in the house} ) \\</a:t>
            </a:r>
          </a:p>
          <a:p>
            <a:r>
              <a:rPr lang="en-AU" sz="1200" kern="1200" dirty="0" smtClean="0">
                <a:solidFill>
                  <a:schemeClr val="tx1"/>
                </a:solidFill>
                <a:latin typeface="+mn-lt"/>
                <a:ea typeface="+mn-ea"/>
                <a:cs typeface="+mn-cs"/>
              </a:rPr>
              <a:t>&amp;= \</a:t>
            </a:r>
            <a:r>
              <a:rPr lang="en-AU" sz="1200" kern="1200" dirty="0" err="1" smtClean="0">
                <a:solidFill>
                  <a:schemeClr val="tx1"/>
                </a:solidFill>
                <a:latin typeface="+mn-lt"/>
                <a:ea typeface="+mn-ea"/>
                <a:cs typeface="+mn-cs"/>
              </a:rPr>
              <a:t>frac</a:t>
            </a:r>
            <a:r>
              <a:rPr lang="en-AU" sz="1200" kern="1200" dirty="0" smtClean="0">
                <a:solidFill>
                  <a:schemeClr val="tx1"/>
                </a:solidFill>
                <a:latin typeface="+mn-lt"/>
                <a:ea typeface="+mn-ea"/>
                <a:cs typeface="+mn-cs"/>
              </a:rPr>
              <a:t>{ c(\text{will stay in the house;~}  \text{</a:t>
            </a:r>
            <a:r>
              <a:rPr lang="en-AU" sz="1200" kern="1200" dirty="0" err="1" smtClean="0">
                <a:solidFill>
                  <a:schemeClr val="tx1"/>
                </a:solidFill>
                <a:latin typeface="+mn-lt"/>
                <a:ea typeface="+mn-ea"/>
                <a:cs typeface="+mn-cs"/>
              </a:rPr>
              <a:t>im</a:t>
            </a:r>
            <a:r>
              <a:rPr lang="en-AU" sz="1200" kern="1200" dirty="0" smtClean="0">
                <a:solidFill>
                  <a:schemeClr val="tx1"/>
                </a:solidFill>
                <a:latin typeface="+mn-lt"/>
                <a:ea typeface="+mn-ea"/>
                <a:cs typeface="+mn-cs"/>
              </a:rPr>
              <a:t> </a:t>
            </a:r>
            <a:r>
              <a:rPr lang="en-AU" sz="1200" kern="1200" dirty="0" err="1" smtClean="0">
                <a:solidFill>
                  <a:schemeClr val="tx1"/>
                </a:solidFill>
                <a:latin typeface="+mn-lt"/>
                <a:ea typeface="+mn-ea"/>
                <a:cs typeface="+mn-cs"/>
              </a:rPr>
              <a:t>haus</a:t>
            </a:r>
            <a:r>
              <a:rPr lang="en-AU" sz="1200" kern="1200" dirty="0" smtClean="0">
                <a:solidFill>
                  <a:schemeClr val="tx1"/>
                </a:solidFill>
                <a:latin typeface="+mn-lt"/>
                <a:ea typeface="+mn-ea"/>
                <a:cs typeface="+mn-cs"/>
              </a:rPr>
              <a:t> </a:t>
            </a:r>
            <a:r>
              <a:rPr lang="en-AU" sz="1200" kern="1200" dirty="0" err="1" smtClean="0">
                <a:solidFill>
                  <a:schemeClr val="tx1"/>
                </a:solidFill>
                <a:latin typeface="+mn-lt"/>
                <a:ea typeface="+mn-ea"/>
                <a:cs typeface="+mn-cs"/>
              </a:rPr>
              <a:t>bleibt</a:t>
            </a:r>
            <a:r>
              <a:rPr lang="en-AU" sz="1200" kern="1200" dirty="0" smtClean="0">
                <a:solidFill>
                  <a:schemeClr val="tx1"/>
                </a:solidFill>
                <a:latin typeface="+mn-lt"/>
                <a:ea typeface="+mn-ea"/>
                <a:cs typeface="+mn-cs"/>
              </a:rPr>
              <a:t>}) }</a:t>
            </a:r>
          </a:p>
          <a:p>
            <a:r>
              <a:rPr lang="en-AU" sz="1200" kern="1200" dirty="0" smtClean="0">
                <a:solidFill>
                  <a:schemeClr val="tx1"/>
                </a:solidFill>
                <a:latin typeface="+mn-lt"/>
                <a:ea typeface="+mn-ea"/>
                <a:cs typeface="+mn-cs"/>
              </a:rPr>
              <a:t>{ c(\text{</a:t>
            </a:r>
            <a:r>
              <a:rPr lang="en-AU" sz="1200" kern="1200" dirty="0" err="1" smtClean="0">
                <a:solidFill>
                  <a:schemeClr val="tx1"/>
                </a:solidFill>
                <a:latin typeface="+mn-lt"/>
                <a:ea typeface="+mn-ea"/>
                <a:cs typeface="+mn-cs"/>
              </a:rPr>
              <a:t>im</a:t>
            </a:r>
            <a:r>
              <a:rPr lang="en-AU" sz="1200" kern="1200" dirty="0" smtClean="0">
                <a:solidFill>
                  <a:schemeClr val="tx1"/>
                </a:solidFill>
                <a:latin typeface="+mn-lt"/>
                <a:ea typeface="+mn-ea"/>
                <a:cs typeface="+mn-cs"/>
              </a:rPr>
              <a:t> </a:t>
            </a:r>
            <a:r>
              <a:rPr lang="en-AU" sz="1200" kern="1200" dirty="0" err="1" smtClean="0">
                <a:solidFill>
                  <a:schemeClr val="tx1"/>
                </a:solidFill>
                <a:latin typeface="+mn-lt"/>
                <a:ea typeface="+mn-ea"/>
                <a:cs typeface="+mn-cs"/>
              </a:rPr>
              <a:t>haus</a:t>
            </a:r>
            <a:r>
              <a:rPr lang="en-AU" sz="1200" kern="1200" dirty="0" smtClean="0">
                <a:solidFill>
                  <a:schemeClr val="tx1"/>
                </a:solidFill>
                <a:latin typeface="+mn-lt"/>
                <a:ea typeface="+mn-ea"/>
                <a:cs typeface="+mn-cs"/>
              </a:rPr>
              <a:t> </a:t>
            </a:r>
            <a:r>
              <a:rPr lang="en-AU" sz="1200" kern="1200" dirty="0" err="1" smtClean="0">
                <a:solidFill>
                  <a:schemeClr val="tx1"/>
                </a:solidFill>
                <a:latin typeface="+mn-lt"/>
                <a:ea typeface="+mn-ea"/>
                <a:cs typeface="+mn-cs"/>
              </a:rPr>
              <a:t>bleibt</a:t>
            </a:r>
            <a:r>
              <a:rPr lang="en-AU" sz="1200" kern="1200" dirty="0" smtClean="0">
                <a:solidFill>
                  <a:schemeClr val="tx1"/>
                </a:solidFill>
                <a:latin typeface="+mn-lt"/>
                <a:ea typeface="+mn-ea"/>
                <a:cs typeface="+mn-cs"/>
              </a:rPr>
              <a:t>}) }</a:t>
            </a:r>
          </a:p>
          <a:p>
            <a:endParaRPr lang="en-AU" dirty="0"/>
          </a:p>
        </p:txBody>
      </p:sp>
      <p:sp>
        <p:nvSpPr>
          <p:cNvPr id="4" name="Slide Number Placeholder 3"/>
          <p:cNvSpPr>
            <a:spLocks noGrp="1"/>
          </p:cNvSpPr>
          <p:nvPr>
            <p:ph type="sldNum" sz="quarter" idx="10"/>
          </p:nvPr>
        </p:nvSpPr>
        <p:spPr/>
        <p:txBody>
          <a:bodyPr/>
          <a:lstStyle/>
          <a:p>
            <a:fld id="{EB142DFD-E891-9644-AE8A-31EC826A325E}" type="slidenum">
              <a:rPr lang="en-US" smtClean="0"/>
              <a:t>5</a:t>
            </a:fld>
            <a:endParaRPr lang="en-US"/>
          </a:p>
        </p:txBody>
      </p:sp>
    </p:spTree>
    <p:extLst>
      <p:ext uri="{BB962C8B-B14F-4D97-AF65-F5344CB8AC3E}">
        <p14:creationId xmlns:p14="http://schemas.microsoft.com/office/powerpoint/2010/main" val="939483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a:defRPr/>
            </a:pPr>
            <a:endParaRPr lang="en-US" dirty="0"/>
          </a:p>
        </p:txBody>
      </p:sp>
      <p:sp>
        <p:nvSpPr>
          <p:cNvPr id="55299" name="Slide Number Placeholder 3"/>
          <p:cNvSpPr>
            <a:spLocks noGrp="1"/>
          </p:cNvSpPr>
          <p:nvPr>
            <p:ph type="sldNum" sz="quarter" idx="4294967295"/>
          </p:nvPr>
        </p:nvSpPr>
        <p:spPr bwMode="auto">
          <a:xfrm>
            <a:off x="4281488" y="10155238"/>
            <a:ext cx="3276600" cy="5349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lstStyle/>
          <a:p>
            <a:fld id="{A2BA2C4B-E894-E642-B345-3F99C1894CBC}" type="slidenum">
              <a:rPr lang="en-US" altLang="en-US"/>
              <a:pPr/>
              <a:t>17</a:t>
            </a:fld>
            <a:endParaRPr lang="en-US" altLang="en-US"/>
          </a:p>
        </p:txBody>
      </p:sp>
    </p:spTree>
    <p:extLst>
      <p:ext uri="{BB962C8B-B14F-4D97-AF65-F5344CB8AC3E}">
        <p14:creationId xmlns:p14="http://schemas.microsoft.com/office/powerpoint/2010/main" val="783918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Text Box 1"/>
          <p:cNvSpPr txBox="1">
            <a:spLocks noGrp="1" noRot="1" noChangeAspect="1" noChangeArrowheads="1"/>
          </p:cNvSpPr>
          <p:nvPr>
            <p:ph type="sldImg"/>
          </p:nvPr>
        </p:nvSpPr>
        <p:spPr>
          <a:xfrm>
            <a:off x="1597025" y="1004888"/>
            <a:ext cx="4578350" cy="343376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75778" name="Text Box 2"/>
          <p:cNvSpPr txBox="1">
            <a:spLocks noGrp="1" noChangeArrowheads="1"/>
          </p:cNvSpPr>
          <p:nvPr>
            <p:ph type="body" idx="1"/>
          </p:nvPr>
        </p:nvSpPr>
        <p:spPr>
          <a:xfrm>
            <a:off x="1185863" y="4772025"/>
            <a:ext cx="5407025" cy="3811588"/>
          </a:xfrm>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smtClean="0">
              <a:cs typeface="+mn-cs"/>
            </a:endParaRPr>
          </a:p>
        </p:txBody>
      </p:sp>
    </p:spTree>
    <p:extLst>
      <p:ext uri="{BB962C8B-B14F-4D97-AF65-F5344CB8AC3E}">
        <p14:creationId xmlns:p14="http://schemas.microsoft.com/office/powerpoint/2010/main" val="586708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Text Box 1"/>
          <p:cNvSpPr txBox="1">
            <a:spLocks noGrp="1" noRot="1" noChangeAspect="1" noChangeArrowheads="1"/>
          </p:cNvSpPr>
          <p:nvPr>
            <p:ph type="sldImg"/>
          </p:nvPr>
        </p:nvSpPr>
        <p:spPr>
          <a:xfrm>
            <a:off x="1597025" y="1004888"/>
            <a:ext cx="4578350" cy="343376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75778" name="Text Box 2"/>
          <p:cNvSpPr txBox="1">
            <a:spLocks noGrp="1" noChangeArrowheads="1"/>
          </p:cNvSpPr>
          <p:nvPr>
            <p:ph type="body" idx="1"/>
          </p:nvPr>
        </p:nvSpPr>
        <p:spPr>
          <a:xfrm>
            <a:off x="1185863" y="4772025"/>
            <a:ext cx="5407025" cy="3811588"/>
          </a:xfrm>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smtClean="0">
              <a:cs typeface="+mn-cs"/>
            </a:endParaRPr>
          </a:p>
        </p:txBody>
      </p:sp>
    </p:spTree>
    <p:extLst>
      <p:ext uri="{BB962C8B-B14F-4D97-AF65-F5344CB8AC3E}">
        <p14:creationId xmlns:p14="http://schemas.microsoft.com/office/powerpoint/2010/main" val="433108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Text Box 1"/>
          <p:cNvSpPr txBox="1">
            <a:spLocks noGrp="1" noRot="1" noChangeAspect="1" noChangeArrowheads="1"/>
          </p:cNvSpPr>
          <p:nvPr>
            <p:ph type="sldImg"/>
          </p:nvPr>
        </p:nvSpPr>
        <p:spPr>
          <a:xfrm>
            <a:off x="1597025" y="1004888"/>
            <a:ext cx="4578350" cy="343376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75778" name="Text Box 2"/>
          <p:cNvSpPr txBox="1">
            <a:spLocks noGrp="1" noChangeArrowheads="1"/>
          </p:cNvSpPr>
          <p:nvPr>
            <p:ph type="body" idx="1"/>
          </p:nvPr>
        </p:nvSpPr>
        <p:spPr>
          <a:xfrm>
            <a:off x="1185863" y="4772025"/>
            <a:ext cx="5407025" cy="3811588"/>
          </a:xfrm>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smtClean="0">
              <a:cs typeface="+mn-cs"/>
            </a:endParaRPr>
          </a:p>
        </p:txBody>
      </p:sp>
    </p:spTree>
    <p:extLst>
      <p:ext uri="{BB962C8B-B14F-4D97-AF65-F5344CB8AC3E}">
        <p14:creationId xmlns:p14="http://schemas.microsoft.com/office/powerpoint/2010/main" val="955391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p:nvPr/>
        </p:nvSpPr>
        <p:spPr>
          <a:xfrm flipV="1">
            <a:off x="285751" y="4317817"/>
            <a:ext cx="8572500" cy="185"/>
          </a:xfrm>
          <a:prstGeom prst="line">
            <a:avLst/>
          </a:prstGeom>
          <a:ln w="38100">
            <a:solidFill>
              <a:srgbClr val="A6AAA9"/>
            </a:solidFill>
            <a:miter lim="400000"/>
          </a:ln>
        </p:spPr>
        <p:txBody>
          <a:bodyPr lIns="35718" tIns="35718" rIns="35718" bIns="35718" anchor="ctr"/>
          <a:lstStyle/>
          <a:p>
            <a:pPr defTabSz="321490">
              <a:spcBef>
                <a:spcPts val="0"/>
              </a:spcBef>
              <a:defRPr sz="1200">
                <a:solidFill>
                  <a:srgbClr val="000000"/>
                </a:solidFill>
                <a:latin typeface="Helvetica"/>
                <a:ea typeface="Helvetica"/>
                <a:cs typeface="Helvetica"/>
                <a:sym typeface="Helvetica"/>
              </a:defRPr>
            </a:pPr>
            <a:endParaRPr sz="844"/>
          </a:p>
        </p:txBody>
      </p:sp>
      <p:sp>
        <p:nvSpPr>
          <p:cNvPr id="12" name="Shape 12"/>
          <p:cNvSpPr>
            <a:spLocks noGrp="1"/>
          </p:cNvSpPr>
          <p:nvPr>
            <p:ph type="title"/>
          </p:nvPr>
        </p:nvSpPr>
        <p:spPr>
          <a:xfrm>
            <a:off x="285751" y="4518422"/>
            <a:ext cx="8572500" cy="1902024"/>
          </a:xfrm>
          <a:prstGeom prst="rect">
            <a:avLst/>
          </a:prstGeom>
        </p:spPr>
        <p:txBody>
          <a:bodyPr>
            <a:noAutofit/>
          </a:bodyPr>
          <a:lstStyle>
            <a:lvl1pPr>
              <a:spcBef>
                <a:spcPts val="0"/>
              </a:spcBef>
              <a:defRPr sz="5443">
                <a:latin typeface="Arial Narrow" panose="020B0606020202030204" pitchFamily="34" charset="0"/>
              </a:defRPr>
            </a:lvl1pPr>
          </a:lstStyle>
          <a:p>
            <a:r>
              <a:rPr lang="en-AU" smtClean="0"/>
              <a:t>Click to edit Master title style</a:t>
            </a:r>
            <a:endParaRPr dirty="0"/>
          </a:p>
        </p:txBody>
      </p:sp>
      <p:sp>
        <p:nvSpPr>
          <p:cNvPr id="13" name="Shape 13"/>
          <p:cNvSpPr>
            <a:spLocks noGrp="1"/>
          </p:cNvSpPr>
          <p:nvPr>
            <p:ph type="body" sz="quarter" idx="1"/>
          </p:nvPr>
        </p:nvSpPr>
        <p:spPr>
          <a:xfrm>
            <a:off x="285751" y="3000375"/>
            <a:ext cx="8572500" cy="1268015"/>
          </a:xfrm>
          <a:prstGeom prst="rect">
            <a:avLst/>
          </a:prstGeom>
        </p:spPr>
        <p:txBody>
          <a:bodyPr anchor="b"/>
          <a:lstStyle>
            <a:lvl1pPr marL="0" indent="0">
              <a:lnSpc>
                <a:spcPct val="80000"/>
              </a:lnSpc>
              <a:spcBef>
                <a:spcPts val="1618"/>
              </a:spcBef>
              <a:buClrTx/>
              <a:buSzTx/>
              <a:buFontTx/>
              <a:buNone/>
              <a:defRPr sz="3798" cap="all">
                <a:solidFill>
                  <a:srgbClr val="A6AAA9"/>
                </a:solidFill>
                <a:latin typeface="Arial Narrow" panose="020B0606020202030204" pitchFamily="34" charset="0"/>
                <a:ea typeface="Arial Narrow" panose="020B0606020202030204" pitchFamily="34" charset="0"/>
                <a:cs typeface="Arial Narrow" panose="020B0606020202030204" pitchFamily="34" charset="0"/>
                <a:sym typeface="DIN Alternate"/>
              </a:defRPr>
            </a:lvl1pPr>
            <a:lvl2pPr marL="0" indent="160745">
              <a:lnSpc>
                <a:spcPct val="80000"/>
              </a:lnSpc>
              <a:spcBef>
                <a:spcPts val="1618"/>
              </a:spcBef>
              <a:buClrTx/>
              <a:buSzTx/>
              <a:buFontTx/>
              <a:buNone/>
              <a:defRPr sz="3798" cap="all">
                <a:solidFill>
                  <a:srgbClr val="A6AAA9"/>
                </a:solidFill>
                <a:latin typeface="Arial Narrow" panose="020B0606020202030204" pitchFamily="34" charset="0"/>
                <a:ea typeface="Arial Narrow" panose="020B0606020202030204" pitchFamily="34" charset="0"/>
                <a:cs typeface="Arial Narrow" panose="020B0606020202030204" pitchFamily="34" charset="0"/>
                <a:sym typeface="DIN Alternate"/>
              </a:defRPr>
            </a:lvl2pPr>
            <a:lvl3pPr marL="0" indent="321490">
              <a:lnSpc>
                <a:spcPct val="80000"/>
              </a:lnSpc>
              <a:spcBef>
                <a:spcPts val="1618"/>
              </a:spcBef>
              <a:buClrTx/>
              <a:buSzTx/>
              <a:buFontTx/>
              <a:buNone/>
              <a:defRPr sz="3798" cap="all">
                <a:solidFill>
                  <a:srgbClr val="A6AAA9"/>
                </a:solidFill>
                <a:latin typeface="Arial Narrow" panose="020B0606020202030204" pitchFamily="34" charset="0"/>
                <a:ea typeface="Arial Narrow" panose="020B0606020202030204" pitchFamily="34" charset="0"/>
                <a:cs typeface="Arial Narrow" panose="020B0606020202030204" pitchFamily="34" charset="0"/>
                <a:sym typeface="DIN Alternate"/>
              </a:defRPr>
            </a:lvl3pPr>
            <a:lvl4pPr marL="0" indent="482235">
              <a:lnSpc>
                <a:spcPct val="80000"/>
              </a:lnSpc>
              <a:spcBef>
                <a:spcPts val="1618"/>
              </a:spcBef>
              <a:buClrTx/>
              <a:buSzTx/>
              <a:buFontTx/>
              <a:buNone/>
              <a:defRPr sz="3798" cap="all">
                <a:solidFill>
                  <a:srgbClr val="A6AAA9"/>
                </a:solidFill>
                <a:latin typeface="Arial Narrow" panose="020B0606020202030204" pitchFamily="34" charset="0"/>
                <a:ea typeface="Arial Narrow" panose="020B0606020202030204" pitchFamily="34" charset="0"/>
                <a:cs typeface="Arial Narrow" panose="020B0606020202030204" pitchFamily="34" charset="0"/>
                <a:sym typeface="DIN Alternate"/>
              </a:defRPr>
            </a:lvl4pPr>
            <a:lvl5pPr marL="0" indent="642979">
              <a:lnSpc>
                <a:spcPct val="80000"/>
              </a:lnSpc>
              <a:spcBef>
                <a:spcPts val="1618"/>
              </a:spcBef>
              <a:buClrTx/>
              <a:buSzTx/>
              <a:buFontTx/>
              <a:buNone/>
              <a:defRPr sz="3798" cap="all">
                <a:solidFill>
                  <a:srgbClr val="A6AAA9"/>
                </a:solidFill>
                <a:latin typeface="Arial Narrow" panose="020B0606020202030204" pitchFamily="34" charset="0"/>
                <a:ea typeface="Arial Narrow" panose="020B0606020202030204" pitchFamily="34" charset="0"/>
                <a:cs typeface="Arial Narrow" panose="020B0606020202030204" pitchFamily="34" charset="0"/>
                <a:sym typeface="DIN Alternate"/>
              </a:defRPr>
            </a:lvl5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dirty="0"/>
          </a:p>
        </p:txBody>
      </p:sp>
      <p:sp>
        <p:nvSpPr>
          <p:cNvPr id="14" name="Shape 14"/>
          <p:cNvSpPr>
            <a:spLocks noGrp="1"/>
          </p:cNvSpPr>
          <p:nvPr>
            <p:ph type="sldNum" sz="quarter" idx="2"/>
          </p:nvPr>
        </p:nvSpPr>
        <p:spPr>
          <a:xfrm>
            <a:off x="8525289" y="303609"/>
            <a:ext cx="335028" cy="310278"/>
          </a:xfrm>
          <a:prstGeom prst="rect">
            <a:avLst/>
          </a:prstGeom>
        </p:spPr>
        <p:txBody>
          <a:bodyPr/>
          <a:lstStyle/>
          <a:p>
            <a:fld id="{A30AB9CA-273E-1348-A278-120EEEDBA243}" type="slidenum">
              <a:rPr lang="en-US" smtClean="0"/>
              <a:t>‹#›</a:t>
            </a:fld>
            <a:endParaRPr lang="en-US"/>
          </a:p>
        </p:txBody>
      </p:sp>
    </p:spTree>
    <p:extLst>
      <p:ext uri="{BB962C8B-B14F-4D97-AF65-F5344CB8AC3E}">
        <p14:creationId xmlns:p14="http://schemas.microsoft.com/office/powerpoint/2010/main" val="582769077"/>
      </p:ext>
    </p:extLst>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en-AU" smtClean="0"/>
              <a:t>‹#›</a:t>
            </a:fld>
            <a:endParaRPr lang="en-AU"/>
          </a:p>
        </p:txBody>
      </p:sp>
      <p:sp>
        <p:nvSpPr>
          <p:cNvPr id="5" name="Shape 3"/>
          <p:cNvSpPr>
            <a:spLocks noGrp="1"/>
          </p:cNvSpPr>
          <p:nvPr>
            <p:ph idx="1"/>
          </p:nvPr>
        </p:nvSpPr>
        <p:spPr>
          <a:xfrm>
            <a:off x="389475" y="1469270"/>
            <a:ext cx="8572500" cy="50299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a:defRPr sz="2800" baseline="0">
                <a:solidFill>
                  <a:schemeClr val="bg1"/>
                </a:solidFill>
                <a:latin typeface="Arial" charset="0"/>
              </a:defRPr>
            </a:lvl1pPr>
            <a:lvl2pPr>
              <a:spcBef>
                <a:spcPts val="1500"/>
              </a:spcBef>
              <a:defRPr sz="2400" baseline="0">
                <a:solidFill>
                  <a:schemeClr val="bg1"/>
                </a:solidFill>
                <a:latin typeface="Arial" charset="0"/>
              </a:defRPr>
            </a:lvl2pPr>
            <a:lvl3pPr>
              <a:spcBef>
                <a:spcPts val="1300"/>
              </a:spcBef>
              <a:defRPr sz="2000" baseline="0">
                <a:solidFill>
                  <a:schemeClr val="bg1"/>
                </a:solidFill>
                <a:latin typeface="Arial" charset="0"/>
              </a:defRPr>
            </a:lvl3pPr>
            <a:lvl4pPr>
              <a:spcBef>
                <a:spcPts val="1000"/>
              </a:spcBef>
              <a:defRPr sz="1800" baseline="0">
                <a:solidFill>
                  <a:schemeClr val="bg1"/>
                </a:solidFill>
                <a:latin typeface="Arial" charset="0"/>
              </a:defRPr>
            </a:lvl4pPr>
            <a:lvl5pPr>
              <a:spcBef>
                <a:spcPts val="800"/>
              </a:spcBef>
              <a:defRPr sz="1800" baseline="0">
                <a:solidFill>
                  <a:schemeClr val="bg1"/>
                </a:solidFill>
                <a:latin typeface="Arial" charset="0"/>
              </a:defRPr>
            </a:lvl5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dirty="0"/>
          </a:p>
        </p:txBody>
      </p:sp>
      <p:sp>
        <p:nvSpPr>
          <p:cNvPr id="6" name="Shape 4"/>
          <p:cNvSpPr txBox="1">
            <a:spLocks/>
          </p:cNvSpPr>
          <p:nvPr/>
        </p:nvSpPr>
        <p:spPr>
          <a:xfrm>
            <a:off x="8657406" y="410767"/>
            <a:ext cx="304570" cy="279819"/>
          </a:xfrm>
          <a:prstGeom prst="rect">
            <a:avLst/>
          </a:prstGeom>
          <a:ln w="12700">
            <a:miter lim="400000"/>
          </a:ln>
        </p:spPr>
        <p:txBody>
          <a:bodyPr wrap="none" lIns="35718" tIns="35718" rIns="35718" bIns="3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584200" rtl="0" fontAlgn="auto" latinLnBrk="0" hangingPunct="0">
              <a:lnSpc>
                <a:spcPct val="80000"/>
              </a:lnSpc>
              <a:spcBef>
                <a:spcPts val="0"/>
              </a:spcBef>
              <a:spcAft>
                <a:spcPts val="0"/>
              </a:spcAft>
              <a:buClrTx/>
              <a:buSzTx/>
              <a:buFontTx/>
              <a:buNone/>
              <a:tabLst/>
              <a:defRPr kumimoji="0" sz="2400" b="0" i="0" u="none" strike="noStrike" cap="none" spc="0" normalizeH="0" baseline="0">
                <a:ln>
                  <a:noFill/>
                </a:ln>
                <a:solidFill>
                  <a:srgbClr val="838787"/>
                </a:solidFill>
                <a:effectLst/>
                <a:uFillTx/>
                <a:latin typeface="DIN Alternate"/>
                <a:ea typeface="DIN Alternate"/>
                <a:cs typeface="DIN Alternate"/>
                <a:sym typeface="DIN Alternate"/>
              </a:defRPr>
            </a:lvl1pPr>
            <a:lvl2pPr marL="0" marR="0" indent="2286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2pPr>
            <a:lvl3pPr marL="0" marR="0" indent="4572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3pPr>
            <a:lvl4pPr marL="0" marR="0" indent="6858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4pPr>
            <a:lvl5pPr marL="0" marR="0" indent="9144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5pPr>
            <a:lvl6pPr marL="0" marR="0" indent="11430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6pPr>
            <a:lvl7pPr marL="0" marR="0" indent="13716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7pPr>
            <a:lvl8pPr marL="0" marR="0" indent="16002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8pPr>
            <a:lvl9pPr marL="0" marR="0" indent="18288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9pPr>
          </a:lstStyle>
          <a:p>
            <a:fld id="{86CB4B4D-7CA3-9044-876B-883B54F8677D}" type="slidenum">
              <a:rPr lang="en-AU" sz="1687" smtClean="0"/>
              <a:pPr/>
              <a:t>‹#›</a:t>
            </a:fld>
            <a:endParaRPr lang="en-AU" sz="1687"/>
          </a:p>
        </p:txBody>
      </p:sp>
      <p:sp>
        <p:nvSpPr>
          <p:cNvPr id="7" name="Shape 11"/>
          <p:cNvSpPr/>
          <p:nvPr/>
        </p:nvSpPr>
        <p:spPr>
          <a:xfrm flipV="1">
            <a:off x="285751" y="1251700"/>
            <a:ext cx="8572500" cy="185"/>
          </a:xfrm>
          <a:prstGeom prst="line">
            <a:avLst/>
          </a:prstGeom>
          <a:ln w="38100">
            <a:solidFill>
              <a:srgbClr val="A6AAA9"/>
            </a:solidFill>
            <a:miter lim="400000"/>
          </a:ln>
        </p:spPr>
        <p:txBody>
          <a:bodyPr lIns="35718" tIns="35718" rIns="35718" bIns="35718" anchor="ctr"/>
          <a:lstStyle/>
          <a:p>
            <a:pPr defTabSz="321490">
              <a:spcBef>
                <a:spcPts val="0"/>
              </a:spcBef>
              <a:defRPr sz="1200">
                <a:solidFill>
                  <a:srgbClr val="000000"/>
                </a:solidFill>
                <a:latin typeface="Helvetica"/>
                <a:ea typeface="Helvetica"/>
                <a:cs typeface="Helvetica"/>
                <a:sym typeface="Helvetica"/>
              </a:defRPr>
            </a:pPr>
            <a:endParaRPr sz="844"/>
          </a:p>
        </p:txBody>
      </p:sp>
      <p:sp>
        <p:nvSpPr>
          <p:cNvPr id="9" name="Shape 61"/>
          <p:cNvSpPr>
            <a:spLocks noGrp="1"/>
          </p:cNvSpPr>
          <p:nvPr>
            <p:ph type="title"/>
          </p:nvPr>
        </p:nvSpPr>
        <p:spPr>
          <a:xfrm>
            <a:off x="404365" y="1"/>
            <a:ext cx="8572500" cy="1150622"/>
          </a:xfrm>
          <a:prstGeom prst="rect">
            <a:avLst/>
          </a:prstGeom>
        </p:spPr>
        <p:txBody>
          <a:bodyPr anchor="b"/>
          <a:lstStyle/>
          <a:p>
            <a:r>
              <a:rPr lang="en-AU" smtClean="0"/>
              <a:t>Click to edit Master title style</a:t>
            </a:r>
            <a:endParaRPr dirty="0"/>
          </a:p>
        </p:txBody>
      </p:sp>
    </p:spTree>
    <p:extLst>
      <p:ext uri="{BB962C8B-B14F-4D97-AF65-F5344CB8AC3E}">
        <p14:creationId xmlns:p14="http://schemas.microsoft.com/office/powerpoint/2010/main" val="2074446819"/>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1" name="Shape 61"/>
          <p:cNvSpPr>
            <a:spLocks noGrp="1"/>
          </p:cNvSpPr>
          <p:nvPr>
            <p:ph type="title"/>
          </p:nvPr>
        </p:nvSpPr>
        <p:spPr>
          <a:xfrm>
            <a:off x="404365" y="641631"/>
            <a:ext cx="8572500" cy="508993"/>
          </a:xfrm>
          <a:prstGeom prst="rect">
            <a:avLst/>
          </a:prstGeom>
        </p:spPr>
        <p:txBody>
          <a:bodyPr/>
          <a:lstStyle/>
          <a:p>
            <a:r>
              <a:rPr lang="en-AU" smtClean="0"/>
              <a:t>Click to edit Master title style</a:t>
            </a:r>
            <a:endParaRPr dirty="0"/>
          </a:p>
        </p:txBody>
      </p:sp>
      <p:sp>
        <p:nvSpPr>
          <p:cNvPr id="62" name="Shape 62"/>
          <p:cNvSpPr>
            <a:spLocks noGrp="1"/>
          </p:cNvSpPr>
          <p:nvPr>
            <p:ph type="sldNum" sz="quarter" idx="2"/>
          </p:nvPr>
        </p:nvSpPr>
        <p:spPr>
          <a:prstGeom prst="rect">
            <a:avLst/>
          </a:prstGeom>
        </p:spPr>
        <p:txBody>
          <a:bodyPr/>
          <a:lstStyle/>
          <a:p>
            <a:fld id="{A30AB9CA-273E-1348-A278-120EEEDBA243}" type="slidenum">
              <a:rPr lang="en-US" smtClean="0"/>
              <a:t>‹#›</a:t>
            </a:fld>
            <a:endParaRPr lang="en-US"/>
          </a:p>
        </p:txBody>
      </p:sp>
      <p:sp>
        <p:nvSpPr>
          <p:cNvPr id="4" name="Shape 11"/>
          <p:cNvSpPr/>
          <p:nvPr/>
        </p:nvSpPr>
        <p:spPr>
          <a:xfrm flipV="1">
            <a:off x="285751" y="1251700"/>
            <a:ext cx="8572500" cy="185"/>
          </a:xfrm>
          <a:prstGeom prst="line">
            <a:avLst/>
          </a:prstGeom>
          <a:ln w="38100">
            <a:solidFill>
              <a:srgbClr val="A6AAA9"/>
            </a:solidFill>
            <a:miter lim="400000"/>
          </a:ln>
        </p:spPr>
        <p:txBody>
          <a:bodyPr lIns="35718" tIns="35718" rIns="35718" bIns="35718" anchor="ctr"/>
          <a:lstStyle/>
          <a:p>
            <a:pPr defTabSz="321490">
              <a:spcBef>
                <a:spcPts val="0"/>
              </a:spcBef>
              <a:defRPr sz="1200">
                <a:solidFill>
                  <a:srgbClr val="000000"/>
                </a:solidFill>
                <a:latin typeface="Helvetica"/>
                <a:ea typeface="Helvetica"/>
                <a:cs typeface="Helvetica"/>
                <a:sym typeface="Helvetica"/>
              </a:defRPr>
            </a:pPr>
            <a:endParaRPr sz="844"/>
          </a:p>
        </p:txBody>
      </p:sp>
    </p:spTree>
    <p:extLst>
      <p:ext uri="{BB962C8B-B14F-4D97-AF65-F5344CB8AC3E}">
        <p14:creationId xmlns:p14="http://schemas.microsoft.com/office/powerpoint/2010/main" val="830677888"/>
      </p:ext>
    </p:extLst>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9" name="Shape 69"/>
          <p:cNvSpPr/>
          <p:nvPr/>
        </p:nvSpPr>
        <p:spPr>
          <a:xfrm flipV="1">
            <a:off x="187524" y="1010856"/>
            <a:ext cx="8572500" cy="185"/>
          </a:xfrm>
          <a:prstGeom prst="line">
            <a:avLst/>
          </a:prstGeom>
          <a:ln w="25400">
            <a:solidFill>
              <a:srgbClr val="A6AAA9"/>
            </a:solidFill>
            <a:miter lim="400000"/>
          </a:ln>
        </p:spPr>
        <p:txBody>
          <a:bodyPr lIns="35718" tIns="35718" rIns="35718" bIns="35718" anchor="ctr"/>
          <a:lstStyle/>
          <a:p>
            <a:pPr defTabSz="321490">
              <a:spcBef>
                <a:spcPts val="0"/>
              </a:spcBef>
              <a:defRPr sz="1200">
                <a:solidFill>
                  <a:srgbClr val="000000"/>
                </a:solidFill>
                <a:latin typeface="Helvetica"/>
                <a:ea typeface="Helvetica"/>
                <a:cs typeface="Helvetica"/>
                <a:sym typeface="Helvetica"/>
              </a:defRPr>
            </a:pPr>
            <a:endParaRPr sz="844"/>
          </a:p>
        </p:txBody>
      </p:sp>
      <p:sp>
        <p:nvSpPr>
          <p:cNvPr id="70" name="Shape 70"/>
          <p:cNvSpPr>
            <a:spLocks noGrp="1"/>
          </p:cNvSpPr>
          <p:nvPr>
            <p:ph type="title"/>
          </p:nvPr>
        </p:nvSpPr>
        <p:spPr>
          <a:xfrm>
            <a:off x="187524" y="500063"/>
            <a:ext cx="8572500" cy="508993"/>
          </a:xfrm>
          <a:prstGeom prst="rect">
            <a:avLst/>
          </a:prstGeom>
        </p:spPr>
        <p:txBody>
          <a:bodyPr/>
          <a:lstStyle/>
          <a:p>
            <a:r>
              <a:rPr lang="en-AU" smtClean="0"/>
              <a:t>Click to edit Master title style</a:t>
            </a:r>
            <a:endParaRPr/>
          </a:p>
        </p:txBody>
      </p:sp>
      <p:sp>
        <p:nvSpPr>
          <p:cNvPr id="71" name="Shape 71"/>
          <p:cNvSpPr>
            <a:spLocks noGrp="1"/>
          </p:cNvSpPr>
          <p:nvPr>
            <p:ph type="body" idx="1"/>
          </p:nvPr>
        </p:nvSpPr>
        <p:spPr>
          <a:xfrm>
            <a:off x="187524" y="1160859"/>
            <a:ext cx="8572500" cy="5482166"/>
          </a:xfrm>
          <a:prstGeom prst="rect">
            <a:avLst/>
          </a:prstGeom>
        </p:spPr>
        <p:txBody>
          <a:bodyPr/>
          <a:lstStyle>
            <a:lvl1pPr>
              <a:spcBef>
                <a:spcPts val="1828"/>
              </a:spcBef>
              <a:buClr>
                <a:schemeClr val="accent1"/>
              </a:buClr>
              <a:buChar char="▸"/>
              <a:defRPr>
                <a:solidFill>
                  <a:srgbClr val="222222"/>
                </a:solidFill>
              </a:defRPr>
            </a:lvl1pPr>
            <a:lvl2pPr>
              <a:spcBef>
                <a:spcPts val="1406"/>
              </a:spcBef>
              <a:buClr>
                <a:schemeClr val="accent1"/>
              </a:buClr>
              <a:buChar char="▸"/>
              <a:defRPr sz="2250">
                <a:solidFill>
                  <a:srgbClr val="3E4040"/>
                </a:solidFill>
              </a:defRPr>
            </a:lvl2pPr>
            <a:lvl3pPr>
              <a:spcBef>
                <a:spcPts val="1125"/>
              </a:spcBef>
              <a:buClr>
                <a:schemeClr val="accent1"/>
              </a:buClr>
              <a:buChar char="▸"/>
              <a:defRPr sz="1969">
                <a:solidFill>
                  <a:srgbClr val="3E4040"/>
                </a:solidFill>
              </a:defRPr>
            </a:lvl3pPr>
            <a:lvl4pPr>
              <a:spcBef>
                <a:spcPts val="984"/>
              </a:spcBef>
              <a:buClr>
                <a:schemeClr val="accent1"/>
              </a:buClr>
              <a:buChar char="▸"/>
              <a:defRPr sz="1828">
                <a:solidFill>
                  <a:srgbClr val="3E4040"/>
                </a:solidFill>
              </a:defRPr>
            </a:lvl4pPr>
            <a:lvl5pPr>
              <a:spcBef>
                <a:spcPts val="703"/>
              </a:spcBef>
              <a:buClr>
                <a:schemeClr val="accent1"/>
              </a:buClr>
              <a:buChar char="▸"/>
              <a:defRPr sz="1687">
                <a:solidFill>
                  <a:srgbClr val="3E4040"/>
                </a:solidFill>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a:p>
        </p:txBody>
      </p:sp>
      <p:sp>
        <p:nvSpPr>
          <p:cNvPr id="72" name="Shape 72"/>
          <p:cNvSpPr>
            <a:spLocks noGrp="1"/>
          </p:cNvSpPr>
          <p:nvPr>
            <p:ph type="sldNum" sz="quarter" idx="2"/>
          </p:nvPr>
        </p:nvSpPr>
        <p:spPr>
          <a:prstGeom prst="rect">
            <a:avLst/>
          </a:prstGeom>
        </p:spPr>
        <p:txBody>
          <a:bodyPr/>
          <a:lstStyle/>
          <a:p>
            <a:fld id="{A30AB9CA-273E-1348-A278-120EEEDBA243}" type="slidenum">
              <a:rPr lang="en-US" smtClean="0"/>
              <a:t>‹#›</a:t>
            </a:fld>
            <a:endParaRPr lang="en-US"/>
          </a:p>
        </p:txBody>
      </p:sp>
    </p:spTree>
    <p:extLst>
      <p:ext uri="{BB962C8B-B14F-4D97-AF65-F5344CB8AC3E}">
        <p14:creationId xmlns:p14="http://schemas.microsoft.com/office/powerpoint/2010/main" val="4120744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build="p" animBg="1">
        <p:tmplLst>
          <p:tmpl>
            <p:tnLst>
              <p:par>
                <p:cTn presetID="1" presetClass="entr" presetSubtype="0" fill="hold" nodeType="clickEffect">
                  <p:stCondLst>
                    <p:cond delay="0"/>
                  </p:stCondLst>
                  <p:childTnLst>
                    <p:set>
                      <p:cBhvr>
                        <p:cTn dur="1" fill="hold">
                          <p:stCondLst>
                            <p:cond delay="0"/>
                          </p:stCondLst>
                        </p:cTn>
                        <p:tgtEl>
                          <p:spTgt spid="71"/>
                        </p:tgtEl>
                        <p:attrNameLst>
                          <p:attrName>style.visibility</p:attrName>
                        </p:attrNameLst>
                      </p:cBhvr>
                      <p:to>
                        <p:strVal val="visible"/>
                      </p:to>
                    </p:set>
                  </p:childTnLst>
                </p:cTn>
              </p:par>
            </p:tnLst>
          </p:tmpl>
          <p:tmpl lvl="1">
            <p:tnLst>
              <p:par>
                <p:cTn presetID="1" presetClass="entr" presetSubtype="0" fill="hold" nodeType="clickEffect">
                  <p:stCondLst>
                    <p:cond delay="0"/>
                  </p:stCondLst>
                  <p:childTnLst>
                    <p:set>
                      <p:cBhvr>
                        <p:cTn dur="1" fill="hold">
                          <p:stCondLst>
                            <p:cond delay="0"/>
                          </p:stCondLst>
                        </p:cTn>
                        <p:tgtEl>
                          <p:spTgt spid="71"/>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71"/>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71"/>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71"/>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71"/>
                        </p:tgtEl>
                        <p:attrNameLst>
                          <p:attrName>style.visibility</p:attrName>
                        </p:attrNameLst>
                      </p:cBhvr>
                      <p:to>
                        <p:strVal val="visible"/>
                      </p:to>
                    </p:se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1_Title &amp; Bullets_wfigure">
    <p:spTree>
      <p:nvGrpSpPr>
        <p:cNvPr id="1" name=""/>
        <p:cNvGrpSpPr/>
        <p:nvPr/>
      </p:nvGrpSpPr>
      <p:grpSpPr>
        <a:xfrm>
          <a:off x="0" y="0"/>
          <a:ext cx="0" cy="0"/>
          <a:chOff x="0" y="0"/>
          <a:chExt cx="0" cy="0"/>
        </a:xfrm>
      </p:grpSpPr>
      <p:sp>
        <p:nvSpPr>
          <p:cNvPr id="69" name="Shape 69"/>
          <p:cNvSpPr/>
          <p:nvPr/>
        </p:nvSpPr>
        <p:spPr>
          <a:xfrm flipV="1">
            <a:off x="187524" y="1010856"/>
            <a:ext cx="8572500" cy="185"/>
          </a:xfrm>
          <a:prstGeom prst="line">
            <a:avLst/>
          </a:prstGeom>
          <a:ln w="25400">
            <a:solidFill>
              <a:srgbClr val="A6AAA9"/>
            </a:solidFill>
            <a:miter lim="400000"/>
          </a:ln>
        </p:spPr>
        <p:txBody>
          <a:bodyPr lIns="35718" tIns="35718" rIns="35718" bIns="35718" anchor="ctr"/>
          <a:lstStyle/>
          <a:p>
            <a:pPr defTabSz="321490">
              <a:spcBef>
                <a:spcPts val="0"/>
              </a:spcBef>
              <a:defRPr sz="1200">
                <a:solidFill>
                  <a:srgbClr val="000000"/>
                </a:solidFill>
                <a:latin typeface="Helvetica"/>
                <a:ea typeface="Helvetica"/>
                <a:cs typeface="Helvetica"/>
                <a:sym typeface="Helvetica"/>
              </a:defRPr>
            </a:pPr>
            <a:endParaRPr sz="844"/>
          </a:p>
        </p:txBody>
      </p:sp>
      <p:sp>
        <p:nvSpPr>
          <p:cNvPr id="70" name="Shape 70"/>
          <p:cNvSpPr>
            <a:spLocks noGrp="1"/>
          </p:cNvSpPr>
          <p:nvPr>
            <p:ph type="title"/>
          </p:nvPr>
        </p:nvSpPr>
        <p:spPr>
          <a:xfrm>
            <a:off x="187524" y="500063"/>
            <a:ext cx="8572500" cy="508993"/>
          </a:xfrm>
          <a:prstGeom prst="rect">
            <a:avLst/>
          </a:prstGeom>
        </p:spPr>
        <p:txBody>
          <a:bodyPr/>
          <a:lstStyle/>
          <a:p>
            <a:r>
              <a:rPr lang="en-AU" smtClean="0"/>
              <a:t>Click to edit Master title style</a:t>
            </a:r>
            <a:endParaRPr/>
          </a:p>
        </p:txBody>
      </p:sp>
      <p:sp>
        <p:nvSpPr>
          <p:cNvPr id="71" name="Shape 71"/>
          <p:cNvSpPr>
            <a:spLocks noGrp="1"/>
          </p:cNvSpPr>
          <p:nvPr>
            <p:ph type="body" idx="1"/>
          </p:nvPr>
        </p:nvSpPr>
        <p:spPr>
          <a:xfrm>
            <a:off x="187524" y="1160859"/>
            <a:ext cx="4286250" cy="5482166"/>
          </a:xfrm>
          <a:prstGeom prst="rect">
            <a:avLst/>
          </a:prstGeom>
        </p:spPr>
        <p:txBody>
          <a:bodyPr/>
          <a:lstStyle>
            <a:lvl1pPr>
              <a:spcBef>
                <a:spcPts val="1828"/>
              </a:spcBef>
              <a:buClr>
                <a:schemeClr val="accent1"/>
              </a:buClr>
              <a:buChar char="▸"/>
              <a:defRPr>
                <a:solidFill>
                  <a:srgbClr val="222222"/>
                </a:solidFill>
              </a:defRPr>
            </a:lvl1pPr>
            <a:lvl2pPr>
              <a:spcBef>
                <a:spcPts val="1406"/>
              </a:spcBef>
              <a:buClr>
                <a:schemeClr val="accent1"/>
              </a:buClr>
              <a:buChar char="▸"/>
              <a:defRPr sz="2250">
                <a:solidFill>
                  <a:srgbClr val="3E4040"/>
                </a:solidFill>
              </a:defRPr>
            </a:lvl2pPr>
            <a:lvl3pPr>
              <a:spcBef>
                <a:spcPts val="1125"/>
              </a:spcBef>
              <a:buClr>
                <a:schemeClr val="accent1"/>
              </a:buClr>
              <a:buChar char="▸"/>
              <a:defRPr sz="1969">
                <a:solidFill>
                  <a:srgbClr val="3E4040"/>
                </a:solidFill>
              </a:defRPr>
            </a:lvl3pPr>
            <a:lvl4pPr>
              <a:spcBef>
                <a:spcPts val="984"/>
              </a:spcBef>
              <a:buClr>
                <a:schemeClr val="accent1"/>
              </a:buClr>
              <a:buChar char="▸"/>
              <a:defRPr sz="1828">
                <a:solidFill>
                  <a:srgbClr val="3E4040"/>
                </a:solidFill>
              </a:defRPr>
            </a:lvl4pPr>
            <a:lvl5pPr>
              <a:spcBef>
                <a:spcPts val="703"/>
              </a:spcBef>
              <a:buClr>
                <a:schemeClr val="accent1"/>
              </a:buClr>
              <a:buChar char="▸"/>
              <a:defRPr sz="1687">
                <a:solidFill>
                  <a:srgbClr val="3E4040"/>
                </a:solidFill>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a:p>
        </p:txBody>
      </p:sp>
      <p:sp>
        <p:nvSpPr>
          <p:cNvPr id="72" name="Shape 72"/>
          <p:cNvSpPr>
            <a:spLocks noGrp="1"/>
          </p:cNvSpPr>
          <p:nvPr>
            <p:ph type="sldNum" sz="quarter" idx="2"/>
          </p:nvPr>
        </p:nvSpPr>
        <p:spPr>
          <a:prstGeom prst="rect">
            <a:avLst/>
          </a:prstGeom>
        </p:spPr>
        <p:txBody>
          <a:bodyPr/>
          <a:lstStyle/>
          <a:p>
            <a:fld id="{A30AB9CA-273E-1348-A278-120EEEDBA243}" type="slidenum">
              <a:rPr lang="en-US" smtClean="0"/>
              <a:t>‹#›</a:t>
            </a:fld>
            <a:endParaRPr lang="en-US"/>
          </a:p>
        </p:txBody>
      </p:sp>
    </p:spTree>
    <p:extLst>
      <p:ext uri="{BB962C8B-B14F-4D97-AF65-F5344CB8AC3E}">
        <p14:creationId xmlns:p14="http://schemas.microsoft.com/office/powerpoint/2010/main" val="100838908"/>
      </p:ext>
    </p:extLst>
  </p:cSld>
  <p:clrMapOvr>
    <a:masterClrMapping/>
  </p:clrMapOvr>
  <p:transition spd="med"/>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lvl1pPr>
              <a:buFont typeface="Arial"/>
              <a:buChar char="•"/>
              <a:defRPr/>
            </a:lvl1pPr>
            <a:lvl2pPr marL="725851" indent="-311079">
              <a:buFont typeface="Lucida Grande"/>
              <a:buChar char="-"/>
              <a:defRPr/>
            </a:lvl2pPr>
            <a:lvl3pPr marL="1088776" indent="-259232">
              <a:buFont typeface="Lucida Grande"/>
              <a:buChar char="-"/>
              <a:defRPr/>
            </a:lvl3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Tree>
    <p:extLst>
      <p:ext uri="{BB962C8B-B14F-4D97-AF65-F5344CB8AC3E}">
        <p14:creationId xmlns:p14="http://schemas.microsoft.com/office/powerpoint/2010/main" val="434929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5331335"/>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85751" y="508992"/>
            <a:ext cx="8572500" cy="50899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r>
              <a:rPr dirty="0"/>
              <a:t>Title Text</a:t>
            </a:r>
          </a:p>
        </p:txBody>
      </p:sp>
      <p:sp>
        <p:nvSpPr>
          <p:cNvPr id="3" name="Shape 3"/>
          <p:cNvSpPr>
            <a:spLocks noGrp="1"/>
          </p:cNvSpPr>
          <p:nvPr>
            <p:ph type="body" idx="1"/>
          </p:nvPr>
        </p:nvSpPr>
        <p:spPr>
          <a:xfrm>
            <a:off x="285751" y="1928813"/>
            <a:ext cx="8572500" cy="429518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 name="Shape 4"/>
          <p:cNvSpPr>
            <a:spLocks noGrp="1"/>
          </p:cNvSpPr>
          <p:nvPr>
            <p:ph type="sldNum" sz="quarter" idx="2"/>
          </p:nvPr>
        </p:nvSpPr>
        <p:spPr>
          <a:xfrm>
            <a:off x="8519790" y="303609"/>
            <a:ext cx="335028" cy="310278"/>
          </a:xfrm>
          <a:prstGeom prst="rect">
            <a:avLst/>
          </a:prstGeom>
          <a:ln w="12700">
            <a:miter lim="400000"/>
          </a:ln>
        </p:spPr>
        <p:txBody>
          <a:bodyPr wrap="none" lIns="50800" tIns="50800" rIns="50800" bIns="50800">
            <a:spAutoFit/>
          </a:bodyPr>
          <a:lstStyle>
            <a:lvl1pPr algn="r">
              <a:lnSpc>
                <a:spcPct val="80000"/>
              </a:lnSpc>
              <a:spcBef>
                <a:spcPts val="0"/>
              </a:spcBef>
              <a:defRPr sz="1687">
                <a:latin typeface="DIN Alternate"/>
                <a:ea typeface="DIN Alternate"/>
                <a:cs typeface="DIN Alternate"/>
                <a:sym typeface="DIN Alternate"/>
              </a:defRPr>
            </a:lvl1pPr>
          </a:lstStyle>
          <a:p>
            <a:fld id="{A30AB9CA-273E-1348-A278-120EEEDBA243}" type="slidenum">
              <a:rPr lang="en-US" smtClean="0"/>
              <a:t>‹#›</a:t>
            </a:fld>
            <a:endParaRPr lang="en-US"/>
          </a:p>
        </p:txBody>
      </p:sp>
      <p:sp>
        <p:nvSpPr>
          <p:cNvPr id="5" name="Rectangle 4"/>
          <p:cNvSpPr/>
          <p:nvPr userDrawn="1"/>
        </p:nvSpPr>
        <p:spPr>
          <a:xfrm>
            <a:off x="285751" y="6318988"/>
            <a:ext cx="3682418" cy="307777"/>
          </a:xfrm>
          <a:prstGeom prst="rect">
            <a:avLst/>
          </a:prstGeom>
        </p:spPr>
        <p:txBody>
          <a:bodyPr wrap="none">
            <a:spAutoFit/>
          </a:bodyPr>
          <a:lstStyle/>
          <a:p>
            <a:pPr lvl="0"/>
            <a:r>
              <a:rPr lang="en-US" sz="1400" dirty="0" smtClean="0">
                <a:latin typeface="Arial" charset="0"/>
                <a:ea typeface="Arial" charset="0"/>
                <a:cs typeface="Arial" charset="0"/>
              </a:rPr>
              <a:t>Copyright 2017</a:t>
            </a:r>
            <a:r>
              <a:rPr lang="en-US" sz="1400" baseline="0" dirty="0" smtClean="0">
                <a:latin typeface="Arial" charset="0"/>
                <a:ea typeface="Arial" charset="0"/>
                <a:cs typeface="Arial" charset="0"/>
              </a:rPr>
              <a:t> The University of Melbourne</a:t>
            </a:r>
            <a:endParaRPr lang="en-US" sz="1400" dirty="0">
              <a:latin typeface="Arial" charset="0"/>
              <a:ea typeface="Arial" charset="0"/>
              <a:cs typeface="Arial" charset="0"/>
            </a:endParaRPr>
          </a:p>
        </p:txBody>
      </p:sp>
    </p:spTree>
    <p:extLst>
      <p:ext uri="{BB962C8B-B14F-4D97-AF65-F5344CB8AC3E}">
        <p14:creationId xmlns:p14="http://schemas.microsoft.com/office/powerpoint/2010/main" val="1560528384"/>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Lst>
  <p:transition spd="med"/>
  <p:timing>
    <p:tnLst>
      <p:par>
        <p:cTn id="1" dur="indefinite" restart="never" nodeType="tmRoot"/>
      </p:par>
    </p:tnLst>
  </p:timing>
  <p:txStyles>
    <p:titleStyle>
      <a:lvl1pPr marL="0" marR="0" indent="0" algn="l" defTabSz="410792" rtl="0" eaLnBrk="1" latinLnBrk="0" hangingPunct="1">
        <a:lnSpc>
          <a:spcPct val="80000"/>
        </a:lnSpc>
        <a:spcBef>
          <a:spcPts val="1969"/>
        </a:spcBef>
        <a:spcAft>
          <a:spcPts val="0"/>
        </a:spcAft>
        <a:buClrTx/>
        <a:buSzTx/>
        <a:buFontTx/>
        <a:buNone/>
        <a:tabLst/>
        <a:defRPr sz="4219" b="0" i="0" u="none" strike="noStrike" cap="all" spc="0" baseline="0">
          <a:ln>
            <a:noFill/>
          </a:ln>
          <a:solidFill>
            <a:schemeClr val="accent1">
              <a:lumMod val="75000"/>
            </a:schemeClr>
          </a:solidFill>
          <a:uFillTx/>
          <a:latin typeface="Arial Narrow" panose="020B0606020202030204" pitchFamily="34" charset="0"/>
          <a:ea typeface="+mn-ea"/>
          <a:cs typeface="+mn-cs"/>
          <a:sym typeface="DIN Condensed"/>
        </a:defRPr>
      </a:lvl1pPr>
      <a:lvl2pPr marL="0" marR="0" indent="160745" algn="l" defTabSz="410792" rtl="0" eaLnBrk="1" latinLnBrk="0" hangingPunct="1">
        <a:lnSpc>
          <a:spcPct val="80000"/>
        </a:lnSpc>
        <a:spcBef>
          <a:spcPts val="1969"/>
        </a:spcBef>
        <a:spcAft>
          <a:spcPts val="0"/>
        </a:spcAft>
        <a:buClrTx/>
        <a:buSzTx/>
        <a:buFontTx/>
        <a:buNone/>
        <a:tabLst/>
        <a:defRPr sz="4219" b="0" i="0" u="none" strike="noStrike" cap="all" spc="0" baseline="0">
          <a:ln>
            <a:noFill/>
          </a:ln>
          <a:solidFill>
            <a:schemeClr val="accent1"/>
          </a:solidFill>
          <a:uFillTx/>
          <a:latin typeface="+mn-lt"/>
          <a:ea typeface="+mn-ea"/>
          <a:cs typeface="+mn-cs"/>
          <a:sym typeface="DIN Condensed"/>
        </a:defRPr>
      </a:lvl2pPr>
      <a:lvl3pPr marL="0" marR="0" indent="321490" algn="l" defTabSz="410792" rtl="0" eaLnBrk="1" latinLnBrk="0" hangingPunct="1">
        <a:lnSpc>
          <a:spcPct val="80000"/>
        </a:lnSpc>
        <a:spcBef>
          <a:spcPts val="1969"/>
        </a:spcBef>
        <a:spcAft>
          <a:spcPts val="0"/>
        </a:spcAft>
        <a:buClrTx/>
        <a:buSzTx/>
        <a:buFontTx/>
        <a:buNone/>
        <a:tabLst/>
        <a:defRPr sz="4219" b="0" i="0" u="none" strike="noStrike" cap="all" spc="0" baseline="0">
          <a:ln>
            <a:noFill/>
          </a:ln>
          <a:solidFill>
            <a:schemeClr val="accent1"/>
          </a:solidFill>
          <a:uFillTx/>
          <a:latin typeface="+mn-lt"/>
          <a:ea typeface="+mn-ea"/>
          <a:cs typeface="+mn-cs"/>
          <a:sym typeface="DIN Condensed"/>
        </a:defRPr>
      </a:lvl3pPr>
      <a:lvl4pPr marL="0" marR="0" indent="482235" algn="l" defTabSz="410792" rtl="0" eaLnBrk="1" latinLnBrk="0" hangingPunct="1">
        <a:lnSpc>
          <a:spcPct val="80000"/>
        </a:lnSpc>
        <a:spcBef>
          <a:spcPts val="1969"/>
        </a:spcBef>
        <a:spcAft>
          <a:spcPts val="0"/>
        </a:spcAft>
        <a:buClrTx/>
        <a:buSzTx/>
        <a:buFontTx/>
        <a:buNone/>
        <a:tabLst/>
        <a:defRPr sz="4219" b="0" i="0" u="none" strike="noStrike" cap="all" spc="0" baseline="0">
          <a:ln>
            <a:noFill/>
          </a:ln>
          <a:solidFill>
            <a:schemeClr val="accent1"/>
          </a:solidFill>
          <a:uFillTx/>
          <a:latin typeface="+mn-lt"/>
          <a:ea typeface="+mn-ea"/>
          <a:cs typeface="+mn-cs"/>
          <a:sym typeface="DIN Condensed"/>
        </a:defRPr>
      </a:lvl4pPr>
      <a:lvl5pPr marL="0" marR="0" indent="642979" algn="l" defTabSz="410792" rtl="0" eaLnBrk="1" latinLnBrk="0" hangingPunct="1">
        <a:lnSpc>
          <a:spcPct val="80000"/>
        </a:lnSpc>
        <a:spcBef>
          <a:spcPts val="1969"/>
        </a:spcBef>
        <a:spcAft>
          <a:spcPts val="0"/>
        </a:spcAft>
        <a:buClrTx/>
        <a:buSzTx/>
        <a:buFontTx/>
        <a:buNone/>
        <a:tabLst/>
        <a:defRPr sz="4219" b="0" i="0" u="none" strike="noStrike" cap="all" spc="0" baseline="0">
          <a:ln>
            <a:noFill/>
          </a:ln>
          <a:solidFill>
            <a:schemeClr val="accent1"/>
          </a:solidFill>
          <a:uFillTx/>
          <a:latin typeface="+mn-lt"/>
          <a:ea typeface="+mn-ea"/>
          <a:cs typeface="+mn-cs"/>
          <a:sym typeface="DIN Condensed"/>
        </a:defRPr>
      </a:lvl5pPr>
      <a:lvl6pPr marL="0" marR="0" indent="803724" algn="l" defTabSz="410792" rtl="0" eaLnBrk="1" latinLnBrk="0" hangingPunct="1">
        <a:lnSpc>
          <a:spcPct val="80000"/>
        </a:lnSpc>
        <a:spcBef>
          <a:spcPts val="1969"/>
        </a:spcBef>
        <a:spcAft>
          <a:spcPts val="0"/>
        </a:spcAft>
        <a:buClrTx/>
        <a:buSzTx/>
        <a:buFontTx/>
        <a:buNone/>
        <a:tabLst/>
        <a:defRPr sz="4219" b="0" i="0" u="none" strike="noStrike" cap="all" spc="0" baseline="0">
          <a:ln>
            <a:noFill/>
          </a:ln>
          <a:solidFill>
            <a:schemeClr val="accent1"/>
          </a:solidFill>
          <a:uFillTx/>
          <a:latin typeface="+mn-lt"/>
          <a:ea typeface="+mn-ea"/>
          <a:cs typeface="+mn-cs"/>
          <a:sym typeface="DIN Condensed"/>
        </a:defRPr>
      </a:lvl6pPr>
      <a:lvl7pPr marL="0" marR="0" indent="964469" algn="l" defTabSz="410792" rtl="0" eaLnBrk="1" latinLnBrk="0" hangingPunct="1">
        <a:lnSpc>
          <a:spcPct val="80000"/>
        </a:lnSpc>
        <a:spcBef>
          <a:spcPts val="1969"/>
        </a:spcBef>
        <a:spcAft>
          <a:spcPts val="0"/>
        </a:spcAft>
        <a:buClrTx/>
        <a:buSzTx/>
        <a:buFontTx/>
        <a:buNone/>
        <a:tabLst/>
        <a:defRPr sz="4219" b="0" i="0" u="none" strike="noStrike" cap="all" spc="0" baseline="0">
          <a:ln>
            <a:noFill/>
          </a:ln>
          <a:solidFill>
            <a:schemeClr val="accent1"/>
          </a:solidFill>
          <a:uFillTx/>
          <a:latin typeface="+mn-lt"/>
          <a:ea typeface="+mn-ea"/>
          <a:cs typeface="+mn-cs"/>
          <a:sym typeface="DIN Condensed"/>
        </a:defRPr>
      </a:lvl7pPr>
      <a:lvl8pPr marL="0" marR="0" indent="1125214" algn="l" defTabSz="410792" rtl="0" eaLnBrk="1" latinLnBrk="0" hangingPunct="1">
        <a:lnSpc>
          <a:spcPct val="80000"/>
        </a:lnSpc>
        <a:spcBef>
          <a:spcPts val="1969"/>
        </a:spcBef>
        <a:spcAft>
          <a:spcPts val="0"/>
        </a:spcAft>
        <a:buClrTx/>
        <a:buSzTx/>
        <a:buFontTx/>
        <a:buNone/>
        <a:tabLst/>
        <a:defRPr sz="4219" b="0" i="0" u="none" strike="noStrike" cap="all" spc="0" baseline="0">
          <a:ln>
            <a:noFill/>
          </a:ln>
          <a:solidFill>
            <a:schemeClr val="accent1"/>
          </a:solidFill>
          <a:uFillTx/>
          <a:latin typeface="+mn-lt"/>
          <a:ea typeface="+mn-ea"/>
          <a:cs typeface="+mn-cs"/>
          <a:sym typeface="DIN Condensed"/>
        </a:defRPr>
      </a:lvl8pPr>
      <a:lvl9pPr marL="0" marR="0" indent="1285959" algn="l" defTabSz="410792" rtl="0" eaLnBrk="1" latinLnBrk="0" hangingPunct="1">
        <a:lnSpc>
          <a:spcPct val="80000"/>
        </a:lnSpc>
        <a:spcBef>
          <a:spcPts val="1969"/>
        </a:spcBef>
        <a:spcAft>
          <a:spcPts val="0"/>
        </a:spcAft>
        <a:buClrTx/>
        <a:buSzTx/>
        <a:buFontTx/>
        <a:buNone/>
        <a:tabLst/>
        <a:defRPr sz="4219" b="0" i="0" u="none" strike="noStrike" cap="all" spc="0" baseline="0">
          <a:ln>
            <a:noFill/>
          </a:ln>
          <a:solidFill>
            <a:schemeClr val="accent1"/>
          </a:solidFill>
          <a:uFillTx/>
          <a:latin typeface="+mn-lt"/>
          <a:ea typeface="+mn-ea"/>
          <a:cs typeface="+mn-cs"/>
          <a:sym typeface="DIN Condensed"/>
        </a:defRPr>
      </a:lvl9pPr>
    </p:titleStyle>
    <p:bodyStyle>
      <a:lvl1pPr marL="312559" marR="0" indent="-312559" algn="l" defTabSz="410792" eaLnBrk="1" latinLnBrk="0" hangingPunct="1">
        <a:lnSpc>
          <a:spcPct val="100000"/>
        </a:lnSpc>
        <a:spcBef>
          <a:spcPts val="1969"/>
        </a:spcBef>
        <a:spcAft>
          <a:spcPts val="0"/>
        </a:spcAft>
        <a:buClr>
          <a:schemeClr val="accent1">
            <a:satOff val="-4060"/>
          </a:schemeClr>
        </a:buClr>
        <a:buSzPct val="104999"/>
        <a:buFont typeface="Avenir Next"/>
        <a:buChar char="‣"/>
        <a:tabLst/>
        <a:defRPr sz="2390" b="0" i="0" u="none" strike="noStrike" cap="none" spc="0" baseline="0">
          <a:ln>
            <a:noFill/>
          </a:ln>
          <a:solidFill>
            <a:srgbClr val="838787"/>
          </a:solidFill>
          <a:uFillTx/>
          <a:latin typeface="Century Schoolbook" panose="02040604050505020304" pitchFamily="18" charset="0"/>
          <a:ea typeface="Century Schoolbook" panose="02040604050505020304" pitchFamily="18" charset="0"/>
          <a:cs typeface="Century Schoolbook" panose="02040604050505020304" pitchFamily="18" charset="0"/>
          <a:sym typeface="Avenir Next Medium"/>
        </a:defRPr>
      </a:lvl1pPr>
      <a:lvl2pPr marL="625119" marR="0" indent="-312559" algn="l" defTabSz="410792" eaLnBrk="1" latinLnBrk="0" hangingPunct="1">
        <a:lnSpc>
          <a:spcPct val="100000"/>
        </a:lnSpc>
        <a:spcBef>
          <a:spcPts val="1969"/>
        </a:spcBef>
        <a:spcAft>
          <a:spcPts val="0"/>
        </a:spcAft>
        <a:buClr>
          <a:schemeClr val="accent1">
            <a:satOff val="-4060"/>
          </a:schemeClr>
        </a:buClr>
        <a:buSzPct val="104999"/>
        <a:buFont typeface="Avenir Next"/>
        <a:buChar char="‣"/>
        <a:tabLst/>
        <a:defRPr sz="2390" b="0" i="0" u="none" strike="noStrike" cap="none" spc="0" baseline="0">
          <a:ln>
            <a:noFill/>
          </a:ln>
          <a:solidFill>
            <a:srgbClr val="838787"/>
          </a:solidFill>
          <a:uFillTx/>
          <a:latin typeface="Century Schoolbook" panose="02040604050505020304" pitchFamily="18" charset="0"/>
          <a:ea typeface="Century Schoolbook" panose="02040604050505020304" pitchFamily="18" charset="0"/>
          <a:cs typeface="Century Schoolbook" panose="02040604050505020304" pitchFamily="18" charset="0"/>
          <a:sym typeface="Avenir Next Medium"/>
        </a:defRPr>
      </a:lvl2pPr>
      <a:lvl3pPr marL="937678" marR="0" indent="-312559" algn="l" defTabSz="410792" eaLnBrk="1" latinLnBrk="0" hangingPunct="1">
        <a:lnSpc>
          <a:spcPct val="100000"/>
        </a:lnSpc>
        <a:spcBef>
          <a:spcPts val="1969"/>
        </a:spcBef>
        <a:spcAft>
          <a:spcPts val="0"/>
        </a:spcAft>
        <a:buClr>
          <a:schemeClr val="accent1">
            <a:satOff val="-4060"/>
          </a:schemeClr>
        </a:buClr>
        <a:buSzPct val="104999"/>
        <a:buFont typeface="Avenir Next"/>
        <a:buChar char="‣"/>
        <a:tabLst/>
        <a:defRPr sz="2390" b="0" i="0" u="none" strike="noStrike" cap="none" spc="0" baseline="0">
          <a:ln>
            <a:noFill/>
          </a:ln>
          <a:solidFill>
            <a:srgbClr val="838787"/>
          </a:solidFill>
          <a:uFillTx/>
          <a:latin typeface="Century Schoolbook" panose="02040604050505020304" pitchFamily="18" charset="0"/>
          <a:ea typeface="Century Schoolbook" panose="02040604050505020304" pitchFamily="18" charset="0"/>
          <a:cs typeface="Century Schoolbook" panose="02040604050505020304" pitchFamily="18" charset="0"/>
          <a:sym typeface="Avenir Next Medium"/>
        </a:defRPr>
      </a:lvl3pPr>
      <a:lvl4pPr marL="1250238" marR="0" indent="-312559" algn="l" defTabSz="410792" eaLnBrk="1" latinLnBrk="0" hangingPunct="1">
        <a:lnSpc>
          <a:spcPct val="100000"/>
        </a:lnSpc>
        <a:spcBef>
          <a:spcPts val="1969"/>
        </a:spcBef>
        <a:spcAft>
          <a:spcPts val="0"/>
        </a:spcAft>
        <a:buClr>
          <a:schemeClr val="accent1">
            <a:satOff val="-4060"/>
          </a:schemeClr>
        </a:buClr>
        <a:buSzPct val="104999"/>
        <a:buFont typeface="Avenir Next"/>
        <a:buChar char="‣"/>
        <a:tabLst/>
        <a:defRPr sz="2390" b="0" i="0" u="none" strike="noStrike" cap="none" spc="0" baseline="0">
          <a:ln>
            <a:noFill/>
          </a:ln>
          <a:solidFill>
            <a:srgbClr val="838787"/>
          </a:solidFill>
          <a:uFillTx/>
          <a:latin typeface="Century Schoolbook" panose="02040604050505020304" pitchFamily="18" charset="0"/>
          <a:ea typeface="Century Schoolbook" panose="02040604050505020304" pitchFamily="18" charset="0"/>
          <a:cs typeface="Century Schoolbook" panose="02040604050505020304" pitchFamily="18" charset="0"/>
          <a:sym typeface="Avenir Next Medium"/>
        </a:defRPr>
      </a:lvl4pPr>
      <a:lvl5pPr marL="1562797" marR="0" indent="-312559" algn="l" defTabSz="410792" eaLnBrk="1" latinLnBrk="0" hangingPunct="1">
        <a:lnSpc>
          <a:spcPct val="100000"/>
        </a:lnSpc>
        <a:spcBef>
          <a:spcPts val="1969"/>
        </a:spcBef>
        <a:spcAft>
          <a:spcPts val="0"/>
        </a:spcAft>
        <a:buClr>
          <a:schemeClr val="accent1">
            <a:satOff val="-4060"/>
          </a:schemeClr>
        </a:buClr>
        <a:buSzPct val="104999"/>
        <a:buFont typeface="Avenir Next"/>
        <a:buChar char="‣"/>
        <a:tabLst/>
        <a:defRPr sz="2390" b="0" i="0" u="none" strike="noStrike" cap="none" spc="0" baseline="0">
          <a:ln>
            <a:noFill/>
          </a:ln>
          <a:solidFill>
            <a:srgbClr val="838787"/>
          </a:solidFill>
          <a:uFillTx/>
          <a:latin typeface="Century Schoolbook" panose="02040604050505020304" pitchFamily="18" charset="0"/>
          <a:ea typeface="Century Schoolbook" panose="02040604050505020304" pitchFamily="18" charset="0"/>
          <a:cs typeface="Century Schoolbook" panose="02040604050505020304" pitchFamily="18" charset="0"/>
          <a:sym typeface="Avenir Next Medium"/>
        </a:defRPr>
      </a:lvl5pPr>
      <a:lvl6pPr marL="1875357" marR="0" indent="-312559" algn="l" defTabSz="410792" eaLnBrk="1" latinLnBrk="0" hangingPunct="1">
        <a:lnSpc>
          <a:spcPct val="100000"/>
        </a:lnSpc>
        <a:spcBef>
          <a:spcPts val="1969"/>
        </a:spcBef>
        <a:spcAft>
          <a:spcPts val="0"/>
        </a:spcAft>
        <a:buClr>
          <a:schemeClr val="accent1">
            <a:satOff val="-4060"/>
          </a:schemeClr>
        </a:buClr>
        <a:buSzPct val="104999"/>
        <a:buFont typeface="Avenir Next"/>
        <a:buChar char="‣"/>
        <a:tabLst/>
        <a:defRPr sz="2390" b="0" i="0" u="none" strike="noStrike" cap="none" spc="0" baseline="0">
          <a:ln>
            <a:noFill/>
          </a:ln>
          <a:solidFill>
            <a:srgbClr val="838787"/>
          </a:solidFill>
          <a:uFillTx/>
          <a:latin typeface="Avenir Next Medium"/>
          <a:ea typeface="Avenir Next Medium"/>
          <a:cs typeface="Avenir Next Medium"/>
          <a:sym typeface="Avenir Next Medium"/>
        </a:defRPr>
      </a:lvl6pPr>
      <a:lvl7pPr marL="2187916" marR="0" indent="-312559" algn="l" defTabSz="410792" eaLnBrk="1" latinLnBrk="0" hangingPunct="1">
        <a:lnSpc>
          <a:spcPct val="100000"/>
        </a:lnSpc>
        <a:spcBef>
          <a:spcPts val="1969"/>
        </a:spcBef>
        <a:spcAft>
          <a:spcPts val="0"/>
        </a:spcAft>
        <a:buClr>
          <a:schemeClr val="accent1">
            <a:satOff val="-4060"/>
          </a:schemeClr>
        </a:buClr>
        <a:buSzPct val="104999"/>
        <a:buFont typeface="Avenir Next"/>
        <a:buChar char="‣"/>
        <a:tabLst/>
        <a:defRPr sz="2390" b="0" i="0" u="none" strike="noStrike" cap="none" spc="0" baseline="0">
          <a:ln>
            <a:noFill/>
          </a:ln>
          <a:solidFill>
            <a:srgbClr val="838787"/>
          </a:solidFill>
          <a:uFillTx/>
          <a:latin typeface="Avenir Next Medium"/>
          <a:ea typeface="Avenir Next Medium"/>
          <a:cs typeface="Avenir Next Medium"/>
          <a:sym typeface="Avenir Next Medium"/>
        </a:defRPr>
      </a:lvl7pPr>
      <a:lvl8pPr marL="2500475" marR="0" indent="-312559" algn="l" defTabSz="410792" eaLnBrk="1" latinLnBrk="0" hangingPunct="1">
        <a:lnSpc>
          <a:spcPct val="100000"/>
        </a:lnSpc>
        <a:spcBef>
          <a:spcPts val="1969"/>
        </a:spcBef>
        <a:spcAft>
          <a:spcPts val="0"/>
        </a:spcAft>
        <a:buClr>
          <a:schemeClr val="accent1">
            <a:satOff val="-4060"/>
          </a:schemeClr>
        </a:buClr>
        <a:buSzPct val="104999"/>
        <a:buFont typeface="Avenir Next"/>
        <a:buChar char="‣"/>
        <a:tabLst/>
        <a:defRPr sz="2390" b="0" i="0" u="none" strike="noStrike" cap="none" spc="0" baseline="0">
          <a:ln>
            <a:noFill/>
          </a:ln>
          <a:solidFill>
            <a:srgbClr val="838787"/>
          </a:solidFill>
          <a:uFillTx/>
          <a:latin typeface="Avenir Next Medium"/>
          <a:ea typeface="Avenir Next Medium"/>
          <a:cs typeface="Avenir Next Medium"/>
          <a:sym typeface="Avenir Next Medium"/>
        </a:defRPr>
      </a:lvl8pPr>
      <a:lvl9pPr marL="2813035" marR="0" indent="-312559" algn="l" defTabSz="410792" eaLnBrk="1" latinLnBrk="0" hangingPunct="1">
        <a:lnSpc>
          <a:spcPct val="100000"/>
        </a:lnSpc>
        <a:spcBef>
          <a:spcPts val="1969"/>
        </a:spcBef>
        <a:spcAft>
          <a:spcPts val="0"/>
        </a:spcAft>
        <a:buClr>
          <a:schemeClr val="accent1">
            <a:satOff val="-4060"/>
          </a:schemeClr>
        </a:buClr>
        <a:buSzPct val="104999"/>
        <a:buFont typeface="Avenir Next"/>
        <a:buChar char="‣"/>
        <a:tabLst/>
        <a:defRPr sz="2390" b="0" i="0" u="none" strike="noStrike" cap="none" spc="0" baseline="0">
          <a:ln>
            <a:noFill/>
          </a:ln>
          <a:solidFill>
            <a:srgbClr val="838787"/>
          </a:solidFill>
          <a:uFillTx/>
          <a:latin typeface="Avenir Next Medium"/>
          <a:ea typeface="Avenir Next Medium"/>
          <a:cs typeface="Avenir Next Medium"/>
          <a:sym typeface="Avenir Next Medium"/>
        </a:defRPr>
      </a:lvl9pPr>
    </p:bodyStyle>
    <p:otherStyle>
      <a:lvl1pPr marL="0" marR="0" indent="0" algn="r" defTabSz="410792" eaLnBrk="1" latinLnBrk="0" hangingPunct="1">
        <a:lnSpc>
          <a:spcPct val="80000"/>
        </a:lnSpc>
        <a:spcBef>
          <a:spcPts val="0"/>
        </a:spcBef>
        <a:spcAft>
          <a:spcPts val="0"/>
        </a:spcAft>
        <a:buClrTx/>
        <a:buSzTx/>
        <a:buFontTx/>
        <a:buNone/>
        <a:tabLst/>
        <a:defRPr sz="1687" b="0" i="0" u="none" strike="noStrike" cap="none" spc="0" baseline="0">
          <a:ln>
            <a:noFill/>
          </a:ln>
          <a:solidFill>
            <a:schemeClr val="tx1"/>
          </a:solidFill>
          <a:uFillTx/>
          <a:latin typeface="+mn-lt"/>
          <a:ea typeface="+mn-ea"/>
          <a:cs typeface="+mn-cs"/>
          <a:sym typeface="DIN Alternate"/>
        </a:defRPr>
      </a:lvl1pPr>
      <a:lvl2pPr marL="0" marR="0" indent="160745" algn="r" defTabSz="410792" eaLnBrk="1" latinLnBrk="0" hangingPunct="1">
        <a:lnSpc>
          <a:spcPct val="80000"/>
        </a:lnSpc>
        <a:spcBef>
          <a:spcPts val="0"/>
        </a:spcBef>
        <a:spcAft>
          <a:spcPts val="0"/>
        </a:spcAft>
        <a:buClrTx/>
        <a:buSzTx/>
        <a:buFontTx/>
        <a:buNone/>
        <a:tabLst/>
        <a:defRPr sz="1687" b="0" i="0" u="none" strike="noStrike" cap="none" spc="0" baseline="0">
          <a:ln>
            <a:noFill/>
          </a:ln>
          <a:solidFill>
            <a:schemeClr val="tx1"/>
          </a:solidFill>
          <a:uFillTx/>
          <a:latin typeface="+mn-lt"/>
          <a:ea typeface="+mn-ea"/>
          <a:cs typeface="+mn-cs"/>
          <a:sym typeface="DIN Alternate"/>
        </a:defRPr>
      </a:lvl2pPr>
      <a:lvl3pPr marL="0" marR="0" indent="321490" algn="r" defTabSz="410792" eaLnBrk="1" latinLnBrk="0" hangingPunct="1">
        <a:lnSpc>
          <a:spcPct val="80000"/>
        </a:lnSpc>
        <a:spcBef>
          <a:spcPts val="0"/>
        </a:spcBef>
        <a:spcAft>
          <a:spcPts val="0"/>
        </a:spcAft>
        <a:buClrTx/>
        <a:buSzTx/>
        <a:buFontTx/>
        <a:buNone/>
        <a:tabLst/>
        <a:defRPr sz="1687" b="0" i="0" u="none" strike="noStrike" cap="none" spc="0" baseline="0">
          <a:ln>
            <a:noFill/>
          </a:ln>
          <a:solidFill>
            <a:schemeClr val="tx1"/>
          </a:solidFill>
          <a:uFillTx/>
          <a:latin typeface="+mn-lt"/>
          <a:ea typeface="+mn-ea"/>
          <a:cs typeface="+mn-cs"/>
          <a:sym typeface="DIN Alternate"/>
        </a:defRPr>
      </a:lvl3pPr>
      <a:lvl4pPr marL="0" marR="0" indent="482235" algn="r" defTabSz="410792" eaLnBrk="1" latinLnBrk="0" hangingPunct="1">
        <a:lnSpc>
          <a:spcPct val="80000"/>
        </a:lnSpc>
        <a:spcBef>
          <a:spcPts val="0"/>
        </a:spcBef>
        <a:spcAft>
          <a:spcPts val="0"/>
        </a:spcAft>
        <a:buClrTx/>
        <a:buSzTx/>
        <a:buFontTx/>
        <a:buNone/>
        <a:tabLst/>
        <a:defRPr sz="1687" b="0" i="0" u="none" strike="noStrike" cap="none" spc="0" baseline="0">
          <a:ln>
            <a:noFill/>
          </a:ln>
          <a:solidFill>
            <a:schemeClr val="tx1"/>
          </a:solidFill>
          <a:uFillTx/>
          <a:latin typeface="+mn-lt"/>
          <a:ea typeface="+mn-ea"/>
          <a:cs typeface="+mn-cs"/>
          <a:sym typeface="DIN Alternate"/>
        </a:defRPr>
      </a:lvl4pPr>
      <a:lvl5pPr marL="0" marR="0" indent="642979" algn="r" defTabSz="410792" eaLnBrk="1" latinLnBrk="0" hangingPunct="1">
        <a:lnSpc>
          <a:spcPct val="80000"/>
        </a:lnSpc>
        <a:spcBef>
          <a:spcPts val="0"/>
        </a:spcBef>
        <a:spcAft>
          <a:spcPts val="0"/>
        </a:spcAft>
        <a:buClrTx/>
        <a:buSzTx/>
        <a:buFontTx/>
        <a:buNone/>
        <a:tabLst/>
        <a:defRPr sz="1687" b="0" i="0" u="none" strike="noStrike" cap="none" spc="0" baseline="0">
          <a:ln>
            <a:noFill/>
          </a:ln>
          <a:solidFill>
            <a:schemeClr val="tx1"/>
          </a:solidFill>
          <a:uFillTx/>
          <a:latin typeface="+mn-lt"/>
          <a:ea typeface="+mn-ea"/>
          <a:cs typeface="+mn-cs"/>
          <a:sym typeface="DIN Alternate"/>
        </a:defRPr>
      </a:lvl5pPr>
      <a:lvl6pPr marL="0" marR="0" indent="803724" algn="r" defTabSz="410792" eaLnBrk="1" latinLnBrk="0" hangingPunct="1">
        <a:lnSpc>
          <a:spcPct val="80000"/>
        </a:lnSpc>
        <a:spcBef>
          <a:spcPts val="0"/>
        </a:spcBef>
        <a:spcAft>
          <a:spcPts val="0"/>
        </a:spcAft>
        <a:buClrTx/>
        <a:buSzTx/>
        <a:buFontTx/>
        <a:buNone/>
        <a:tabLst/>
        <a:defRPr sz="1687" b="0" i="0" u="none" strike="noStrike" cap="none" spc="0" baseline="0">
          <a:ln>
            <a:noFill/>
          </a:ln>
          <a:solidFill>
            <a:schemeClr val="tx1"/>
          </a:solidFill>
          <a:uFillTx/>
          <a:latin typeface="+mn-lt"/>
          <a:ea typeface="+mn-ea"/>
          <a:cs typeface="+mn-cs"/>
          <a:sym typeface="DIN Alternate"/>
        </a:defRPr>
      </a:lvl6pPr>
      <a:lvl7pPr marL="0" marR="0" indent="964469" algn="r" defTabSz="410792" eaLnBrk="1" latinLnBrk="0" hangingPunct="1">
        <a:lnSpc>
          <a:spcPct val="80000"/>
        </a:lnSpc>
        <a:spcBef>
          <a:spcPts val="0"/>
        </a:spcBef>
        <a:spcAft>
          <a:spcPts val="0"/>
        </a:spcAft>
        <a:buClrTx/>
        <a:buSzTx/>
        <a:buFontTx/>
        <a:buNone/>
        <a:tabLst/>
        <a:defRPr sz="1687" b="0" i="0" u="none" strike="noStrike" cap="none" spc="0" baseline="0">
          <a:ln>
            <a:noFill/>
          </a:ln>
          <a:solidFill>
            <a:schemeClr val="tx1"/>
          </a:solidFill>
          <a:uFillTx/>
          <a:latin typeface="+mn-lt"/>
          <a:ea typeface="+mn-ea"/>
          <a:cs typeface="+mn-cs"/>
          <a:sym typeface="DIN Alternate"/>
        </a:defRPr>
      </a:lvl7pPr>
      <a:lvl8pPr marL="0" marR="0" indent="1125214" algn="r" defTabSz="410792" eaLnBrk="1" latinLnBrk="0" hangingPunct="1">
        <a:lnSpc>
          <a:spcPct val="80000"/>
        </a:lnSpc>
        <a:spcBef>
          <a:spcPts val="0"/>
        </a:spcBef>
        <a:spcAft>
          <a:spcPts val="0"/>
        </a:spcAft>
        <a:buClrTx/>
        <a:buSzTx/>
        <a:buFontTx/>
        <a:buNone/>
        <a:tabLst/>
        <a:defRPr sz="1687" b="0" i="0" u="none" strike="noStrike" cap="none" spc="0" baseline="0">
          <a:ln>
            <a:noFill/>
          </a:ln>
          <a:solidFill>
            <a:schemeClr val="tx1"/>
          </a:solidFill>
          <a:uFillTx/>
          <a:latin typeface="+mn-lt"/>
          <a:ea typeface="+mn-ea"/>
          <a:cs typeface="+mn-cs"/>
          <a:sym typeface="DIN Alternate"/>
        </a:defRPr>
      </a:lvl8pPr>
      <a:lvl9pPr marL="0" marR="0" indent="1285959" algn="r" defTabSz="410792" eaLnBrk="1" latinLnBrk="0" hangingPunct="1">
        <a:lnSpc>
          <a:spcPct val="80000"/>
        </a:lnSpc>
        <a:spcBef>
          <a:spcPts val="0"/>
        </a:spcBef>
        <a:spcAft>
          <a:spcPts val="0"/>
        </a:spcAft>
        <a:buClrTx/>
        <a:buSzTx/>
        <a:buFontTx/>
        <a:buNone/>
        <a:tabLst/>
        <a:defRPr sz="1687" b="0" i="0" u="none" strike="noStrike" cap="none" spc="0" baseline="0">
          <a:ln>
            <a:noFill/>
          </a:ln>
          <a:solidFill>
            <a:schemeClr val="tx1"/>
          </a:solidFill>
          <a:uFillTx/>
          <a:latin typeface="+mn-lt"/>
          <a:ea typeface="+mn-ea"/>
          <a:cs typeface="+mn-cs"/>
          <a:sym typeface="DIN Alternat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rxiv.org/abs/1703.0161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a:t>
            </a:r>
            <a:r>
              <a:rPr lang="en-US" dirty="0"/>
              <a:t> </a:t>
            </a:r>
            <a:r>
              <a:rPr lang="en-US" dirty="0" smtClean="0"/>
              <a:t>phrase based &amp; Neural Encoder-decoder</a:t>
            </a:r>
            <a:endParaRPr lang="en-US" dirty="0"/>
          </a:p>
        </p:txBody>
      </p:sp>
      <p:sp>
        <p:nvSpPr>
          <p:cNvPr id="3" name="Subtitle 2"/>
          <p:cNvSpPr>
            <a:spLocks noGrp="1"/>
          </p:cNvSpPr>
          <p:nvPr>
            <p:ph type="body" sz="quarter" idx="1"/>
          </p:nvPr>
        </p:nvSpPr>
        <p:spPr/>
        <p:txBody>
          <a:bodyPr/>
          <a:lstStyle/>
          <a:p>
            <a:r>
              <a:rPr lang="en-US" dirty="0" smtClean="0"/>
              <a:t>comp90042 Lecture 21</a:t>
            </a:r>
            <a:endParaRPr lang="en-US" dirty="0"/>
          </a:p>
        </p:txBody>
      </p:sp>
      <p:pic>
        <p:nvPicPr>
          <p:cNvPr id="4" name="Content Placeholder 5"/>
          <p:cNvPicPr>
            <a:picLocks noChangeAspect="1"/>
          </p:cNvPicPr>
          <p:nvPr/>
        </p:nvPicPr>
        <p:blipFill>
          <a:blip r:embed="rId3"/>
          <a:stretch>
            <a:fillRect/>
          </a:stretch>
        </p:blipFill>
        <p:spPr>
          <a:xfrm>
            <a:off x="4471756" y="789747"/>
            <a:ext cx="4302285" cy="2534222"/>
          </a:xfrm>
          <a:prstGeom prst="rect">
            <a:avLst/>
          </a:prstGeom>
          <a:ln w="12700">
            <a:miter lim="400000"/>
          </a:ln>
          <a:extLst>
            <a:ext uri="{C572A759-6A51-4108-AA02-DFA0A04FC94B}">
              <ma14:wrappingTextBoxFlag xmlns:ma14="http://schemas.microsoft.com/office/mac/drawingml/2011/main" val="1"/>
            </a:ext>
          </a:extLst>
        </p:spPr>
      </p:pic>
    </p:spTree>
    <p:extLst>
      <p:ext uri="{BB962C8B-B14F-4D97-AF65-F5344CB8AC3E}">
        <p14:creationId xmlns:p14="http://schemas.microsoft.com/office/powerpoint/2010/main" val="1851369516"/>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altLang="en-US" dirty="0" smtClean="0"/>
              <a:t>Akin to Viterbi algorithm</a:t>
            </a:r>
          </a:p>
          <a:p>
            <a:pPr lvl="1"/>
            <a:r>
              <a:rPr lang="en-US" altLang="en-US" dirty="0" smtClean="0"/>
              <a:t>factor out repeated computation </a:t>
            </a:r>
            <a:br>
              <a:rPr lang="en-US" altLang="en-US" dirty="0" smtClean="0"/>
            </a:br>
            <a:r>
              <a:rPr lang="en-US" altLang="en-US" dirty="0" smtClean="0"/>
              <a:t>(like Viterbi for HMMs, “chart” used in parsing)</a:t>
            </a:r>
          </a:p>
          <a:p>
            <a:pPr lvl="1"/>
            <a:r>
              <a:rPr lang="en-US" altLang="en-US" dirty="0" smtClean="0"/>
              <a:t>efficiently solve the </a:t>
            </a:r>
            <a:r>
              <a:rPr lang="en-US" altLang="en-US" dirty="0" err="1" smtClean="0"/>
              <a:t>maximisation</a:t>
            </a:r>
            <a:r>
              <a:rPr lang="en-US" altLang="en-US" dirty="0" smtClean="0"/>
              <a:t> problem</a:t>
            </a:r>
          </a:p>
          <a:p>
            <a:r>
              <a:rPr lang="en-US" altLang="en-US" dirty="0" smtClean="0"/>
              <a:t>Aim is to translate every word of the input once</a:t>
            </a:r>
          </a:p>
          <a:p>
            <a:pPr lvl="1"/>
            <a:r>
              <a:rPr lang="en-US" altLang="en-US" dirty="0" smtClean="0"/>
              <a:t>searching over </a:t>
            </a:r>
            <a:r>
              <a:rPr lang="en-US" altLang="en-US" i="1" dirty="0" smtClean="0"/>
              <a:t>every</a:t>
            </a:r>
            <a:r>
              <a:rPr lang="en-US" altLang="en-US" dirty="0" smtClean="0"/>
              <a:t> segmentation into phrases;</a:t>
            </a:r>
          </a:p>
          <a:p>
            <a:pPr lvl="1"/>
            <a:r>
              <a:rPr lang="en-US" altLang="en-US" dirty="0" smtClean="0"/>
              <a:t>the translations of each phrase; and</a:t>
            </a:r>
          </a:p>
          <a:p>
            <a:pPr lvl="1"/>
            <a:r>
              <a:rPr lang="en-GB" altLang="en-US" dirty="0" smtClean="0"/>
              <a:t>all possible ordering of the phrases</a:t>
            </a:r>
          </a:p>
        </p:txBody>
      </p:sp>
      <p:sp>
        <p:nvSpPr>
          <p:cNvPr id="2" name="Title 1"/>
          <p:cNvSpPr>
            <a:spLocks noGrp="1"/>
          </p:cNvSpPr>
          <p:nvPr>
            <p:ph type="title"/>
          </p:nvPr>
        </p:nvSpPr>
        <p:spPr/>
        <p:txBody>
          <a:bodyPr>
            <a:normAutofit/>
          </a:bodyPr>
          <a:lstStyle/>
          <a:p>
            <a:r>
              <a:rPr lang="en-GB" smtClean="0"/>
              <a:t>Dynamic Programming Solution</a:t>
            </a:r>
            <a:endParaRPr lang="en-GB" dirty="0"/>
          </a:p>
        </p:txBody>
      </p:sp>
    </p:spTree>
    <p:extLst>
      <p:ext uri="{BB962C8B-B14F-4D97-AF65-F5344CB8AC3E}">
        <p14:creationId xmlns:p14="http://schemas.microsoft.com/office/powerpoint/2010/main" val="2039063087"/>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04365" y="1601840"/>
            <a:ext cx="8372685" cy="4033416"/>
          </a:xfrm>
        </p:spPr>
      </p:pic>
      <p:sp>
        <p:nvSpPr>
          <p:cNvPr id="2" name="Title 1"/>
          <p:cNvSpPr>
            <a:spLocks noGrp="1"/>
          </p:cNvSpPr>
          <p:nvPr>
            <p:ph type="title"/>
          </p:nvPr>
        </p:nvSpPr>
        <p:spPr/>
        <p:txBody>
          <a:bodyPr>
            <a:normAutofit/>
          </a:bodyPr>
          <a:lstStyle/>
          <a:p>
            <a:r>
              <a:rPr lang="en-GB" smtClean="0"/>
              <a:t>Phrase-based Decoding</a:t>
            </a:r>
            <a:endParaRPr lang="en-GB" dirty="0"/>
          </a:p>
        </p:txBody>
      </p:sp>
      <p:sp>
        <p:nvSpPr>
          <p:cNvPr id="5" name="TextBox 4"/>
          <p:cNvSpPr txBox="1"/>
          <p:nvPr/>
        </p:nvSpPr>
        <p:spPr>
          <a:xfrm>
            <a:off x="5557066" y="5412090"/>
            <a:ext cx="3192815" cy="45537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91438" tIns="45719" rIns="91438" bIns="45719">
            <a:spAutoFit/>
          </a:bodyPr>
          <a:lstStyle/>
          <a:p>
            <a:pPr>
              <a:defRPr/>
            </a:pPr>
            <a:r>
              <a:rPr lang="en-US" sz="2359" dirty="0">
                <a:solidFill>
                  <a:srgbClr val="000000"/>
                </a:solidFill>
                <a:latin typeface="Arial" charset="0"/>
                <a:ea typeface="Arial" charset="0"/>
                <a:cs typeface="Arial" charset="0"/>
              </a:rPr>
              <a:t>Start with empty state</a:t>
            </a:r>
          </a:p>
        </p:txBody>
      </p:sp>
      <p:sp>
        <p:nvSpPr>
          <p:cNvPr id="7" name="Rectangle 6"/>
          <p:cNvSpPr/>
          <p:nvPr/>
        </p:nvSpPr>
        <p:spPr>
          <a:xfrm>
            <a:off x="4561717" y="6237408"/>
            <a:ext cx="4571040" cy="315792"/>
          </a:xfrm>
          <a:prstGeom prst="rect">
            <a:avLst/>
          </a:prstGeom>
        </p:spPr>
        <p:txBody>
          <a:bodyPr>
            <a:spAutoFit/>
          </a:bodyPr>
          <a:lstStyle/>
          <a:p>
            <a:pPr>
              <a:defRPr/>
            </a:pPr>
            <a:r>
              <a:rPr lang="en-US" sz="1452" dirty="0">
                <a:solidFill>
                  <a:srgbClr val="000000"/>
                </a:solidFill>
                <a:latin typeface="Arial" charset="0"/>
                <a:ea typeface="Arial" charset="0"/>
                <a:cs typeface="Arial" charset="0"/>
              </a:rPr>
              <a:t>Figure from Koehn, 2009</a:t>
            </a:r>
          </a:p>
        </p:txBody>
      </p:sp>
    </p:spTree>
    <p:extLst>
      <p:ext uri="{BB962C8B-B14F-4D97-AF65-F5344CB8AC3E}">
        <p14:creationId xmlns:p14="http://schemas.microsoft.com/office/powerpoint/2010/main" val="98926438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p:cNvPicPr>
            <a:picLocks noGrp="1" noChangeAspect="1"/>
          </p:cNvPicPr>
          <p:nvPr>
            <p:ph idx="1"/>
          </p:nvPr>
        </p:nvPicPr>
        <p:blipFill>
          <a:blip r:embed="rId2"/>
          <a:stretch>
            <a:fillRect/>
          </a:stretch>
        </p:blipFill>
        <p:spPr>
          <a:xfrm>
            <a:off x="274004" y="1520863"/>
            <a:ext cx="8465959" cy="4078350"/>
          </a:xfrm>
        </p:spPr>
      </p:pic>
      <p:sp>
        <p:nvSpPr>
          <p:cNvPr id="2" name="Title 1"/>
          <p:cNvSpPr>
            <a:spLocks noGrp="1"/>
          </p:cNvSpPr>
          <p:nvPr>
            <p:ph type="title"/>
          </p:nvPr>
        </p:nvSpPr>
        <p:spPr/>
        <p:txBody>
          <a:bodyPr>
            <a:normAutofit/>
          </a:bodyPr>
          <a:lstStyle/>
          <a:p>
            <a:r>
              <a:rPr lang="en-GB" smtClean="0"/>
              <a:t>Phrase-based Decoding</a:t>
            </a:r>
            <a:endParaRPr lang="en-GB" dirty="0"/>
          </a:p>
        </p:txBody>
      </p:sp>
      <p:sp>
        <p:nvSpPr>
          <p:cNvPr id="13" name="TextBox 12"/>
          <p:cNvSpPr txBox="1"/>
          <p:nvPr/>
        </p:nvSpPr>
        <p:spPr>
          <a:xfrm>
            <a:off x="5662195" y="5093817"/>
            <a:ext cx="3192816" cy="11814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91438" tIns="45719" rIns="91438" bIns="45719">
            <a:spAutoFit/>
          </a:bodyPr>
          <a:lstStyle/>
          <a:p>
            <a:pPr>
              <a:defRPr/>
            </a:pPr>
            <a:r>
              <a:rPr lang="en-US" sz="2359" dirty="0">
                <a:solidFill>
                  <a:srgbClr val="000000"/>
                </a:solidFill>
                <a:latin typeface="Arial" charset="0"/>
                <a:ea typeface="Arial" charset="0"/>
                <a:cs typeface="Arial" charset="0"/>
              </a:rPr>
              <a:t>Expand by choosing input span and generating translation</a:t>
            </a:r>
          </a:p>
        </p:txBody>
      </p:sp>
      <p:sp>
        <p:nvSpPr>
          <p:cNvPr id="6" name="Rectangle 5"/>
          <p:cNvSpPr/>
          <p:nvPr/>
        </p:nvSpPr>
        <p:spPr>
          <a:xfrm>
            <a:off x="4596887" y="6411810"/>
            <a:ext cx="4571040" cy="315792"/>
          </a:xfrm>
          <a:prstGeom prst="rect">
            <a:avLst/>
          </a:prstGeom>
        </p:spPr>
        <p:txBody>
          <a:bodyPr>
            <a:spAutoFit/>
          </a:bodyPr>
          <a:lstStyle/>
          <a:p>
            <a:pPr>
              <a:defRPr/>
            </a:pPr>
            <a:r>
              <a:rPr lang="en-US" sz="1452" dirty="0">
                <a:solidFill>
                  <a:srgbClr val="000000"/>
                </a:solidFill>
                <a:latin typeface="Arial" charset="0"/>
                <a:ea typeface="Arial" charset="0"/>
                <a:cs typeface="Arial" charset="0"/>
              </a:rPr>
              <a:t>Figure from Koehn, 2009</a:t>
            </a:r>
          </a:p>
        </p:txBody>
      </p:sp>
    </p:spTree>
    <p:extLst>
      <p:ext uri="{BB962C8B-B14F-4D97-AF65-F5344CB8AC3E}">
        <p14:creationId xmlns:p14="http://schemas.microsoft.com/office/powerpoint/2010/main" val="74809000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327621" y="1406855"/>
            <a:ext cx="8527390" cy="4828294"/>
          </a:xfrm>
        </p:spPr>
      </p:pic>
      <p:sp>
        <p:nvSpPr>
          <p:cNvPr id="2" name="Title 1"/>
          <p:cNvSpPr>
            <a:spLocks noGrp="1"/>
          </p:cNvSpPr>
          <p:nvPr>
            <p:ph type="title"/>
          </p:nvPr>
        </p:nvSpPr>
        <p:spPr/>
        <p:txBody>
          <a:bodyPr>
            <a:normAutofit/>
          </a:bodyPr>
          <a:lstStyle/>
          <a:p>
            <a:r>
              <a:rPr lang="en-GB" smtClean="0"/>
              <a:t>Phrase-based Decoding</a:t>
            </a:r>
            <a:endParaRPr lang="en-GB" dirty="0"/>
          </a:p>
        </p:txBody>
      </p:sp>
      <p:sp>
        <p:nvSpPr>
          <p:cNvPr id="6" name="TextBox 5"/>
          <p:cNvSpPr txBox="1"/>
          <p:nvPr/>
        </p:nvSpPr>
        <p:spPr>
          <a:xfrm>
            <a:off x="5662195" y="5226311"/>
            <a:ext cx="3192816" cy="11814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91438" tIns="45719" rIns="91438" bIns="45719">
            <a:spAutoFit/>
          </a:bodyPr>
          <a:lstStyle/>
          <a:p>
            <a:pPr>
              <a:defRPr/>
            </a:pPr>
            <a:r>
              <a:rPr lang="en-US" sz="2359" dirty="0">
                <a:solidFill>
                  <a:srgbClr val="000000"/>
                </a:solidFill>
                <a:latin typeface="Arial" charset="0"/>
                <a:ea typeface="Arial" charset="0"/>
                <a:cs typeface="Arial" charset="0"/>
              </a:rPr>
              <a:t>Consider all possible options to start the translation</a:t>
            </a:r>
          </a:p>
        </p:txBody>
      </p:sp>
      <p:sp>
        <p:nvSpPr>
          <p:cNvPr id="8" name="Rectangle 7"/>
          <p:cNvSpPr/>
          <p:nvPr/>
        </p:nvSpPr>
        <p:spPr>
          <a:xfrm>
            <a:off x="4596887" y="6537877"/>
            <a:ext cx="4571040" cy="315792"/>
          </a:xfrm>
          <a:prstGeom prst="rect">
            <a:avLst/>
          </a:prstGeom>
        </p:spPr>
        <p:txBody>
          <a:bodyPr>
            <a:spAutoFit/>
          </a:bodyPr>
          <a:lstStyle/>
          <a:p>
            <a:pPr>
              <a:defRPr/>
            </a:pPr>
            <a:r>
              <a:rPr lang="en-US" sz="1452" dirty="0">
                <a:solidFill>
                  <a:srgbClr val="000000"/>
                </a:solidFill>
                <a:latin typeface="Arial" charset="0"/>
                <a:ea typeface="Arial" charset="0"/>
                <a:cs typeface="Arial" charset="0"/>
              </a:rPr>
              <a:t>Figure from Koehn, 2009</a:t>
            </a:r>
          </a:p>
        </p:txBody>
      </p:sp>
    </p:spTree>
    <p:extLst>
      <p:ext uri="{BB962C8B-B14F-4D97-AF65-F5344CB8AC3E}">
        <p14:creationId xmlns:p14="http://schemas.microsoft.com/office/powerpoint/2010/main" val="1779478111"/>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499730" y="1344842"/>
            <a:ext cx="8184343" cy="4820914"/>
          </a:xfrm>
        </p:spPr>
      </p:pic>
      <p:sp>
        <p:nvSpPr>
          <p:cNvPr id="2" name="Title 1"/>
          <p:cNvSpPr>
            <a:spLocks noGrp="1"/>
          </p:cNvSpPr>
          <p:nvPr>
            <p:ph type="title"/>
          </p:nvPr>
        </p:nvSpPr>
        <p:spPr/>
        <p:txBody>
          <a:bodyPr>
            <a:normAutofit/>
          </a:bodyPr>
          <a:lstStyle/>
          <a:p>
            <a:r>
              <a:rPr lang="en-GB" smtClean="0"/>
              <a:t>Phrase-based Decoding</a:t>
            </a:r>
            <a:endParaRPr lang="en-GB" dirty="0"/>
          </a:p>
        </p:txBody>
      </p:sp>
      <p:sp>
        <p:nvSpPr>
          <p:cNvPr id="7" name="TextBox 6"/>
          <p:cNvSpPr txBox="1"/>
          <p:nvPr/>
        </p:nvSpPr>
        <p:spPr>
          <a:xfrm>
            <a:off x="4197003" y="2085204"/>
            <a:ext cx="4779862" cy="11814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91438" tIns="45719" rIns="91438" bIns="45719">
            <a:spAutoFit/>
          </a:bodyPr>
          <a:lstStyle/>
          <a:p>
            <a:pPr>
              <a:defRPr/>
            </a:pPr>
            <a:r>
              <a:rPr lang="en-US" sz="2359" dirty="0">
                <a:solidFill>
                  <a:srgbClr val="000000"/>
                </a:solidFill>
                <a:latin typeface="Arial" charset="0"/>
                <a:ea typeface="Arial" charset="0"/>
                <a:cs typeface="Arial" charset="0"/>
              </a:rPr>
              <a:t>Continue to expand states, visiting uncovered words. Generating outputs left to right.</a:t>
            </a:r>
          </a:p>
        </p:txBody>
      </p:sp>
      <p:sp>
        <p:nvSpPr>
          <p:cNvPr id="8" name="Rectangle 7"/>
          <p:cNvSpPr/>
          <p:nvPr/>
        </p:nvSpPr>
        <p:spPr>
          <a:xfrm>
            <a:off x="4573441" y="6564210"/>
            <a:ext cx="4571040" cy="315792"/>
          </a:xfrm>
          <a:prstGeom prst="rect">
            <a:avLst/>
          </a:prstGeom>
        </p:spPr>
        <p:txBody>
          <a:bodyPr>
            <a:spAutoFit/>
          </a:bodyPr>
          <a:lstStyle/>
          <a:p>
            <a:pPr>
              <a:defRPr/>
            </a:pPr>
            <a:r>
              <a:rPr lang="en-US" sz="1452" dirty="0">
                <a:solidFill>
                  <a:srgbClr val="000000"/>
                </a:solidFill>
                <a:latin typeface="Arial" charset="0"/>
                <a:ea typeface="Arial" charset="0"/>
                <a:cs typeface="Arial" charset="0"/>
              </a:rPr>
              <a:t>Figure from Koehn, 2009</a:t>
            </a:r>
          </a:p>
        </p:txBody>
      </p:sp>
    </p:spTree>
    <p:extLst>
      <p:ext uri="{BB962C8B-B14F-4D97-AF65-F5344CB8AC3E}">
        <p14:creationId xmlns:p14="http://schemas.microsoft.com/office/powerpoint/2010/main" val="183134345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50090" y="1330526"/>
            <a:ext cx="8646702" cy="5053781"/>
          </a:xfrm>
        </p:spPr>
      </p:pic>
      <p:sp>
        <p:nvSpPr>
          <p:cNvPr id="2" name="Title 1"/>
          <p:cNvSpPr>
            <a:spLocks noGrp="1"/>
          </p:cNvSpPr>
          <p:nvPr>
            <p:ph type="title"/>
          </p:nvPr>
        </p:nvSpPr>
        <p:spPr/>
        <p:txBody>
          <a:bodyPr>
            <a:normAutofit/>
          </a:bodyPr>
          <a:lstStyle/>
          <a:p>
            <a:r>
              <a:rPr lang="en-US" smtClean="0"/>
              <a:t>Phrase-based Decoding</a:t>
            </a:r>
            <a:endParaRPr lang="en-US" dirty="0"/>
          </a:p>
        </p:txBody>
      </p:sp>
      <p:sp>
        <p:nvSpPr>
          <p:cNvPr id="5" name="TextBox 4"/>
          <p:cNvSpPr txBox="1"/>
          <p:nvPr/>
        </p:nvSpPr>
        <p:spPr>
          <a:xfrm>
            <a:off x="4825468" y="2208392"/>
            <a:ext cx="4151397" cy="11814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lIns="91438" tIns="45719" rIns="91438" bIns="45719">
            <a:spAutoFit/>
          </a:bodyPr>
          <a:lstStyle/>
          <a:p>
            <a:pPr>
              <a:defRPr/>
            </a:pPr>
            <a:r>
              <a:rPr lang="en-US" sz="2359" dirty="0">
                <a:solidFill>
                  <a:srgbClr val="000000"/>
                </a:solidFill>
                <a:latin typeface="Arial" charset="0"/>
                <a:ea typeface="Arial" charset="0"/>
                <a:cs typeface="Arial" charset="0"/>
              </a:rPr>
              <a:t>Read off translation from best complete derivation by back-tracking</a:t>
            </a:r>
          </a:p>
        </p:txBody>
      </p:sp>
      <p:sp>
        <p:nvSpPr>
          <p:cNvPr id="7" name="Rectangle 6"/>
          <p:cNvSpPr/>
          <p:nvPr/>
        </p:nvSpPr>
        <p:spPr>
          <a:xfrm>
            <a:off x="4573441" y="6564210"/>
            <a:ext cx="4571040" cy="315792"/>
          </a:xfrm>
          <a:prstGeom prst="rect">
            <a:avLst/>
          </a:prstGeom>
        </p:spPr>
        <p:txBody>
          <a:bodyPr>
            <a:spAutoFit/>
          </a:bodyPr>
          <a:lstStyle/>
          <a:p>
            <a:pPr>
              <a:defRPr/>
            </a:pPr>
            <a:r>
              <a:rPr lang="en-US" sz="1452" dirty="0">
                <a:solidFill>
                  <a:srgbClr val="000000"/>
                </a:solidFill>
                <a:latin typeface="Arial" charset="0"/>
                <a:ea typeface="Arial" charset="0"/>
                <a:cs typeface="Arial" charset="0"/>
              </a:rPr>
              <a:t>Figure from Koehn, 2009</a:t>
            </a:r>
          </a:p>
        </p:txBody>
      </p:sp>
    </p:spTree>
    <p:extLst>
      <p:ext uri="{BB962C8B-B14F-4D97-AF65-F5344CB8AC3E}">
        <p14:creationId xmlns:p14="http://schemas.microsoft.com/office/powerpoint/2010/main" val="165381938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altLang="en-US" dirty="0" smtClean="0"/>
              <a:t>Need to record </a:t>
            </a:r>
          </a:p>
          <a:p>
            <a:pPr lvl="1"/>
            <a:r>
              <a:rPr lang="en-GB" altLang="en-US" dirty="0" smtClean="0"/>
              <a:t>translation of phrase</a:t>
            </a:r>
          </a:p>
          <a:p>
            <a:pPr lvl="1"/>
            <a:r>
              <a:rPr lang="en-GB" altLang="en-US" dirty="0" smtClean="0"/>
              <a:t>which words are translated in bit-vector</a:t>
            </a:r>
          </a:p>
          <a:p>
            <a:pPr lvl="1"/>
            <a:r>
              <a:rPr lang="en-GB" altLang="en-US" dirty="0"/>
              <a:t>l</a:t>
            </a:r>
            <a:r>
              <a:rPr lang="en-GB" altLang="en-US" dirty="0" smtClean="0"/>
              <a:t>ast </a:t>
            </a:r>
            <a:r>
              <a:rPr lang="en-GB" altLang="en-US" i="1" dirty="0" smtClean="0"/>
              <a:t>n-1</a:t>
            </a:r>
            <a:r>
              <a:rPr lang="en-GB" altLang="en-US" dirty="0" smtClean="0"/>
              <a:t> words in E</a:t>
            </a:r>
            <a:r>
              <a:rPr lang="mr-IN" altLang="en-US" dirty="0" smtClean="0"/>
              <a:t>…</a:t>
            </a:r>
            <a:r>
              <a:rPr lang="en-AU" altLang="en-US" dirty="0" smtClean="0"/>
              <a:t> so that </a:t>
            </a:r>
            <a:r>
              <a:rPr lang="en-AU" altLang="en-US" i="1" dirty="0" err="1" smtClean="0"/>
              <a:t>n</a:t>
            </a:r>
            <a:r>
              <a:rPr lang="en-AU" altLang="en-US" dirty="0" err="1" smtClean="0"/>
              <a:t>gram</a:t>
            </a:r>
            <a:r>
              <a:rPr lang="en-AU" altLang="en-US" dirty="0" smtClean="0"/>
              <a:t> LM can compute probability of subsequent words</a:t>
            </a:r>
            <a:endParaRPr lang="en-GB" altLang="en-US" dirty="0" smtClean="0"/>
          </a:p>
          <a:p>
            <a:pPr lvl="1"/>
            <a:r>
              <a:rPr lang="en-GB" altLang="en-US" dirty="0" smtClean="0"/>
              <a:t>end position of the last phrase translated in the source, for scoring distortion in next step</a:t>
            </a:r>
            <a:endParaRPr lang="en-GB" altLang="en-US" baseline="-25000" dirty="0" smtClean="0"/>
          </a:p>
          <a:p>
            <a:r>
              <a:rPr lang="en-AU" dirty="0" smtClean="0"/>
              <a:t>Together allows for the score computation to be factorised</a:t>
            </a:r>
            <a:endParaRPr lang="en-AU" dirty="0"/>
          </a:p>
        </p:txBody>
      </p:sp>
      <p:sp>
        <p:nvSpPr>
          <p:cNvPr id="3" name="Title 2"/>
          <p:cNvSpPr>
            <a:spLocks noGrp="1"/>
          </p:cNvSpPr>
          <p:nvPr>
            <p:ph type="title"/>
          </p:nvPr>
        </p:nvSpPr>
        <p:spPr/>
        <p:txBody>
          <a:bodyPr/>
          <a:lstStyle/>
          <a:p>
            <a:r>
              <a:rPr lang="en-AU" dirty="0" smtClean="0"/>
              <a:t>representing translation state</a:t>
            </a:r>
            <a:endParaRPr lang="en-AU" dirty="0"/>
          </a:p>
        </p:txBody>
      </p:sp>
    </p:spTree>
    <p:extLst>
      <p:ext uri="{BB962C8B-B14F-4D97-AF65-F5344CB8AC3E}">
        <p14:creationId xmlns:p14="http://schemas.microsoft.com/office/powerpoint/2010/main" val="758471412"/>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Full search is intractable</a:t>
            </a:r>
          </a:p>
          <a:p>
            <a:pPr lvl="1"/>
            <a:r>
              <a:rPr lang="en-US" dirty="0" smtClean="0"/>
              <a:t>word-based and phrase-based decoding is NP complete (Knight 99)</a:t>
            </a:r>
          </a:p>
          <a:p>
            <a:pPr lvl="1"/>
            <a:r>
              <a:rPr lang="en-US" dirty="0" smtClean="0"/>
              <a:t>arises from arbitrary reordering</a:t>
            </a:r>
          </a:p>
          <a:p>
            <a:r>
              <a:rPr lang="en-AU" dirty="0"/>
              <a:t>A solution is to prune the search space</a:t>
            </a:r>
          </a:p>
          <a:p>
            <a:pPr lvl="1"/>
            <a:r>
              <a:rPr lang="en-US" dirty="0" smtClean="0"/>
              <a:t>Use </a:t>
            </a:r>
            <a:r>
              <a:rPr lang="en-US" b="1" i="1" dirty="0" smtClean="0"/>
              <a:t>beam search</a:t>
            </a:r>
            <a:r>
              <a:rPr lang="en-US" dirty="0" smtClean="0"/>
              <a:t>, a form of approximate search</a:t>
            </a:r>
          </a:p>
          <a:p>
            <a:pPr lvl="1"/>
            <a:r>
              <a:rPr lang="en-AU" dirty="0" smtClean="0"/>
              <a:t>maintaining </a:t>
            </a:r>
            <a:r>
              <a:rPr lang="en-AU" dirty="0"/>
              <a:t>no more than </a:t>
            </a:r>
            <a:r>
              <a:rPr lang="en-AU" i="1" dirty="0"/>
              <a:t>k</a:t>
            </a:r>
            <a:r>
              <a:rPr lang="en-AU" dirty="0"/>
              <a:t> </a:t>
            </a:r>
            <a:r>
              <a:rPr lang="en-AU" dirty="0" smtClean="0"/>
              <a:t>options (“hypotheses")</a:t>
            </a:r>
          </a:p>
          <a:p>
            <a:pPr lvl="1"/>
            <a:r>
              <a:rPr lang="en-AU" dirty="0" smtClean="0"/>
              <a:t>pruning over translations that cover </a:t>
            </a:r>
            <a:r>
              <a:rPr lang="en-AU" dirty="0"/>
              <a:t>a given number of input </a:t>
            </a:r>
            <a:r>
              <a:rPr lang="en-AU" dirty="0" smtClean="0"/>
              <a:t>words</a:t>
            </a:r>
            <a:endParaRPr lang="en-AU" dirty="0"/>
          </a:p>
          <a:p>
            <a:endParaRPr lang="en-US" i="1" dirty="0" smtClean="0"/>
          </a:p>
          <a:p>
            <a:pPr lvl="1"/>
            <a:endParaRPr lang="en-US" dirty="0"/>
          </a:p>
        </p:txBody>
      </p:sp>
      <p:sp>
        <p:nvSpPr>
          <p:cNvPr id="2" name="Title 1"/>
          <p:cNvSpPr>
            <a:spLocks noGrp="1"/>
          </p:cNvSpPr>
          <p:nvPr>
            <p:ph type="title"/>
          </p:nvPr>
        </p:nvSpPr>
        <p:spPr/>
        <p:txBody>
          <a:bodyPr>
            <a:normAutofit/>
          </a:bodyPr>
          <a:lstStyle/>
          <a:p>
            <a:r>
              <a:rPr lang="en-US" smtClean="0"/>
              <a:t>Complexity</a:t>
            </a:r>
            <a:endParaRPr lang="en-US" dirty="0"/>
          </a:p>
        </p:txBody>
      </p:sp>
    </p:spTree>
    <p:extLst>
      <p:ext uri="{BB962C8B-B14F-4D97-AF65-F5344CB8AC3E}">
        <p14:creationId xmlns:p14="http://schemas.microsoft.com/office/powerpoint/2010/main" val="861493346"/>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44439" y="3401971"/>
            <a:ext cx="6239061" cy="3326246"/>
          </a:xfrm>
          <a:prstGeom prst="rect">
            <a:avLst/>
          </a:prstGeom>
        </p:spPr>
      </p:pic>
      <p:sp>
        <p:nvSpPr>
          <p:cNvPr id="2" name="Content Placeholder 1"/>
          <p:cNvSpPr>
            <a:spLocks noGrp="1"/>
          </p:cNvSpPr>
          <p:nvPr>
            <p:ph idx="1"/>
          </p:nvPr>
        </p:nvSpPr>
        <p:spPr/>
        <p:txBody>
          <a:bodyPr>
            <a:normAutofit/>
          </a:bodyPr>
          <a:lstStyle/>
          <a:p>
            <a:r>
              <a:rPr lang="en-AU" dirty="0" smtClean="0"/>
              <a:t>Each time we extend a hypothesis, store resulting translation in bin according to source coverage</a:t>
            </a:r>
          </a:p>
          <a:p>
            <a:pPr lvl="1"/>
            <a:r>
              <a:rPr lang="en-AU" dirty="0" smtClean="0"/>
              <a:t>prune each bin to no more than k entries</a:t>
            </a:r>
          </a:p>
          <a:p>
            <a:pPr lvl="1"/>
            <a:r>
              <a:rPr lang="en-AU" dirty="0" smtClean="0"/>
              <a:t>also include approximate cost of translating the untranslated words</a:t>
            </a:r>
            <a:br>
              <a:rPr lang="en-AU" dirty="0" smtClean="0"/>
            </a:br>
            <a:endParaRPr lang="en-AU" dirty="0" smtClean="0"/>
          </a:p>
          <a:p>
            <a:pPr lvl="1"/>
            <a:endParaRPr lang="en-AU" dirty="0"/>
          </a:p>
        </p:txBody>
      </p:sp>
      <p:sp>
        <p:nvSpPr>
          <p:cNvPr id="3" name="Title 2"/>
          <p:cNvSpPr>
            <a:spLocks noGrp="1"/>
          </p:cNvSpPr>
          <p:nvPr>
            <p:ph type="title"/>
          </p:nvPr>
        </p:nvSpPr>
        <p:spPr/>
        <p:txBody>
          <a:bodyPr/>
          <a:lstStyle/>
          <a:p>
            <a:r>
              <a:rPr lang="en-AU" dirty="0" smtClean="0"/>
              <a:t>Length binning</a:t>
            </a:r>
            <a:r>
              <a:rPr lang="en-AU" dirty="0"/>
              <a:t> </a:t>
            </a:r>
            <a:r>
              <a:rPr lang="en-AU" dirty="0" smtClean="0"/>
              <a:t>&amp; Future cost</a:t>
            </a:r>
            <a:endParaRPr lang="en-AU" dirty="0"/>
          </a:p>
        </p:txBody>
      </p:sp>
    </p:spTree>
    <p:extLst>
      <p:ext uri="{BB962C8B-B14F-4D97-AF65-F5344CB8AC3E}">
        <p14:creationId xmlns:p14="http://schemas.microsoft.com/office/powerpoint/2010/main" val="226746518"/>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AU" b="1" dirty="0" smtClean="0"/>
              <a:t>More Features</a:t>
            </a:r>
          </a:p>
          <a:p>
            <a:pPr lvl="1"/>
            <a:r>
              <a:rPr lang="en-AU" dirty="0" smtClean="0"/>
              <a:t>often use many more than 3 features, although these are the central ones</a:t>
            </a:r>
          </a:p>
          <a:p>
            <a:pPr lvl="1"/>
            <a:r>
              <a:rPr lang="en-AU" dirty="0" smtClean="0"/>
              <a:t>learn to weight the effect of each feature differently (MERT)</a:t>
            </a:r>
          </a:p>
          <a:p>
            <a:r>
              <a:rPr lang="en-AU" b="1" dirty="0" smtClean="0"/>
              <a:t>Grammars and trees</a:t>
            </a:r>
          </a:p>
          <a:p>
            <a:pPr lvl="1"/>
            <a:r>
              <a:rPr lang="en-AU" dirty="0" smtClean="0"/>
              <a:t>instead of just using phrase-pairs, can use pairs of CFG rules; parse F using one side of the translation grammar and then generate E using the other side</a:t>
            </a:r>
          </a:p>
          <a:p>
            <a:endParaRPr lang="en-AU" dirty="0"/>
          </a:p>
        </p:txBody>
      </p:sp>
      <p:sp>
        <p:nvSpPr>
          <p:cNvPr id="3" name="Title 2"/>
          <p:cNvSpPr>
            <a:spLocks noGrp="1"/>
          </p:cNvSpPr>
          <p:nvPr>
            <p:ph type="title"/>
          </p:nvPr>
        </p:nvSpPr>
        <p:spPr/>
        <p:txBody>
          <a:bodyPr/>
          <a:lstStyle/>
          <a:p>
            <a:r>
              <a:rPr lang="en-AU" dirty="0" smtClean="0"/>
              <a:t>Advanced extensions</a:t>
            </a:r>
            <a:endParaRPr lang="en-AU" dirty="0"/>
          </a:p>
        </p:txBody>
      </p:sp>
    </p:spTree>
    <p:extLst>
      <p:ext uri="{BB962C8B-B14F-4D97-AF65-F5344CB8AC3E}">
        <p14:creationId xmlns:p14="http://schemas.microsoft.com/office/powerpoint/2010/main" val="301462315"/>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AU" dirty="0" smtClean="0"/>
              <a:t>Phrase based SMT</a:t>
            </a:r>
          </a:p>
          <a:p>
            <a:pPr lvl="1"/>
            <a:r>
              <a:rPr lang="en-AU" dirty="0" smtClean="0"/>
              <a:t>Scoring formula</a:t>
            </a:r>
          </a:p>
          <a:p>
            <a:pPr lvl="1"/>
            <a:r>
              <a:rPr lang="en-AU" dirty="0" smtClean="0"/>
              <a:t>Decoding algorithm</a:t>
            </a:r>
          </a:p>
          <a:p>
            <a:r>
              <a:rPr lang="en-AU" dirty="0" smtClean="0"/>
              <a:t>Neural network ‘encoder-decoder’</a:t>
            </a:r>
            <a:endParaRPr lang="en-AU" dirty="0"/>
          </a:p>
        </p:txBody>
      </p:sp>
      <p:sp>
        <p:nvSpPr>
          <p:cNvPr id="3" name="Title 2"/>
          <p:cNvSpPr>
            <a:spLocks noGrp="1"/>
          </p:cNvSpPr>
          <p:nvPr>
            <p:ph type="title"/>
          </p:nvPr>
        </p:nvSpPr>
        <p:spPr/>
        <p:txBody>
          <a:bodyPr/>
          <a:lstStyle/>
          <a:p>
            <a:r>
              <a:rPr lang="en-AU" dirty="0" smtClean="0"/>
              <a:t>overview</a:t>
            </a:r>
            <a:endParaRPr lang="en-AU" dirty="0"/>
          </a:p>
        </p:txBody>
      </p:sp>
    </p:spTree>
    <p:extLst>
      <p:ext uri="{BB962C8B-B14F-4D97-AF65-F5344CB8AC3E}">
        <p14:creationId xmlns:p14="http://schemas.microsoft.com/office/powerpoint/2010/main" val="571644500"/>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AU" dirty="0" smtClean="0"/>
              <a:t>Start with sentence-aligned parallel text</a:t>
            </a:r>
          </a:p>
          <a:p>
            <a:pPr lvl="1"/>
            <a:r>
              <a:rPr lang="en-AU" dirty="0" smtClean="0"/>
              <a:t>learn word alignments</a:t>
            </a:r>
          </a:p>
          <a:p>
            <a:pPr lvl="1"/>
            <a:r>
              <a:rPr lang="en-AU" dirty="0" smtClean="0"/>
              <a:t>extract phrase-pairs from word alignments</a:t>
            </a:r>
          </a:p>
          <a:p>
            <a:pPr lvl="1"/>
            <a:r>
              <a:rPr lang="en-AU" dirty="0" smtClean="0"/>
              <a:t>learn a language model</a:t>
            </a:r>
          </a:p>
          <a:p>
            <a:r>
              <a:rPr lang="en-AU" dirty="0" smtClean="0"/>
              <a:t>Combine into decoding algorithm</a:t>
            </a:r>
            <a:endParaRPr lang="en-AU" dirty="0"/>
          </a:p>
          <a:p>
            <a:pPr lvl="1"/>
            <a:r>
              <a:rPr lang="mr-IN" dirty="0" smtClean="0"/>
              <a:t>…</a:t>
            </a:r>
            <a:r>
              <a:rPr lang="en-AU" dirty="0" smtClean="0"/>
              <a:t> and learn </a:t>
            </a:r>
            <a:r>
              <a:rPr lang="en-AU" dirty="0"/>
              <a:t>feature </a:t>
            </a:r>
            <a:r>
              <a:rPr lang="en-AU" dirty="0" smtClean="0"/>
              <a:t>weights</a:t>
            </a:r>
          </a:p>
          <a:p>
            <a:r>
              <a:rPr lang="en-AU" dirty="0" smtClean="0"/>
              <a:t>Apply to test</a:t>
            </a:r>
            <a:r>
              <a:rPr lang="en-US" dirty="0" smtClean="0"/>
              <a:t> sentences</a:t>
            </a:r>
            <a:endParaRPr lang="en-AU" dirty="0"/>
          </a:p>
        </p:txBody>
      </p:sp>
      <p:sp>
        <p:nvSpPr>
          <p:cNvPr id="3" name="Title 2"/>
          <p:cNvSpPr>
            <a:spLocks noGrp="1"/>
          </p:cNvSpPr>
          <p:nvPr>
            <p:ph type="title"/>
          </p:nvPr>
        </p:nvSpPr>
        <p:spPr/>
        <p:txBody>
          <a:bodyPr/>
          <a:lstStyle/>
          <a:p>
            <a:r>
              <a:rPr lang="en-US" dirty="0" smtClean="0"/>
              <a:t>Phrase-based MT summary</a:t>
            </a:r>
            <a:endParaRPr lang="en-US" dirty="0"/>
          </a:p>
        </p:txBody>
      </p:sp>
    </p:spTree>
    <p:extLst>
      <p:ext uri="{BB962C8B-B14F-4D97-AF65-F5344CB8AC3E}">
        <p14:creationId xmlns:p14="http://schemas.microsoft.com/office/powerpoint/2010/main" val="58232136"/>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AU" dirty="0" smtClean="0"/>
              <a:t>Phrase-based approach rather complicated!</a:t>
            </a:r>
          </a:p>
          <a:p>
            <a:r>
              <a:rPr lang="en-AU" dirty="0" smtClean="0"/>
              <a:t>Neural approach poses question:</a:t>
            </a:r>
          </a:p>
          <a:p>
            <a:pPr lvl="1"/>
            <a:r>
              <a:rPr lang="en-AU" dirty="0" smtClean="0"/>
              <a:t>Can we throw all this complexity away, instead learn a </a:t>
            </a:r>
            <a:r>
              <a:rPr lang="en-AU" i="1" dirty="0" smtClean="0"/>
              <a:t>single model </a:t>
            </a:r>
            <a:r>
              <a:rPr lang="en-AU" dirty="0" smtClean="0"/>
              <a:t>to directly translate from source to target?</a:t>
            </a:r>
          </a:p>
          <a:p>
            <a:r>
              <a:rPr lang="en-AU" dirty="0" smtClean="0"/>
              <a:t>Using deep learning of neural networks</a:t>
            </a:r>
          </a:p>
          <a:p>
            <a:pPr lvl="1"/>
            <a:r>
              <a:rPr lang="en-AU" dirty="0" smtClean="0"/>
              <a:t>learn robust representations of words and sentences</a:t>
            </a:r>
          </a:p>
          <a:p>
            <a:pPr lvl="1"/>
            <a:r>
              <a:rPr lang="en-AU" dirty="0" smtClean="0"/>
              <a:t>attempts to generate words in the target given “deep” representation of the source</a:t>
            </a:r>
          </a:p>
          <a:p>
            <a:endParaRPr lang="en-AU" b="1" i="1" u="sng" dirty="0"/>
          </a:p>
        </p:txBody>
      </p:sp>
      <p:sp>
        <p:nvSpPr>
          <p:cNvPr id="3" name="Title 2"/>
          <p:cNvSpPr>
            <a:spLocks noGrp="1"/>
          </p:cNvSpPr>
          <p:nvPr>
            <p:ph type="title"/>
          </p:nvPr>
        </p:nvSpPr>
        <p:spPr/>
        <p:txBody>
          <a:bodyPr/>
          <a:lstStyle/>
          <a:p>
            <a:r>
              <a:rPr lang="en-US" dirty="0" smtClean="0"/>
              <a:t>Neural Machine translation</a:t>
            </a:r>
            <a:endParaRPr lang="en-US" dirty="0"/>
          </a:p>
        </p:txBody>
      </p:sp>
    </p:spTree>
    <p:extLst>
      <p:ext uri="{BB962C8B-B14F-4D97-AF65-F5344CB8AC3E}">
        <p14:creationId xmlns:p14="http://schemas.microsoft.com/office/powerpoint/2010/main" val="332265478"/>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So-called “sequence2sequence” models combine:</a:t>
            </a:r>
          </a:p>
          <a:p>
            <a:pPr lvl="1"/>
            <a:r>
              <a:rPr lang="en-US" dirty="0" smtClean="0">
                <a:solidFill>
                  <a:srgbClr val="FF0000"/>
                </a:solidFill>
              </a:rPr>
              <a:t>encoder</a:t>
            </a:r>
            <a:r>
              <a:rPr lang="en-US" dirty="0" smtClean="0"/>
              <a:t> which represents the source sentence as a vector/matrix</a:t>
            </a:r>
          </a:p>
          <a:p>
            <a:pPr lvl="2"/>
            <a:r>
              <a:rPr lang="en-US" dirty="0" smtClean="0"/>
              <a:t>akin to word2vec’s method for learning word vectors</a:t>
            </a:r>
          </a:p>
          <a:p>
            <a:pPr lvl="1"/>
            <a:r>
              <a:rPr lang="en-US" dirty="0" smtClean="0">
                <a:solidFill>
                  <a:srgbClr val="FF0000"/>
                </a:solidFill>
              </a:rPr>
              <a:t>decoder</a:t>
            </a:r>
            <a:r>
              <a:rPr lang="en-US" dirty="0" smtClean="0"/>
              <a:t> which predicts each word in the target</a:t>
            </a:r>
          </a:p>
          <a:p>
            <a:pPr lvl="2"/>
            <a:r>
              <a:rPr lang="en-US" dirty="0" smtClean="0"/>
              <a:t>similar to a language model, except that the decoder is conditioned on the encoder representation</a:t>
            </a:r>
          </a:p>
          <a:p>
            <a:r>
              <a:rPr lang="en-US" dirty="0" smtClean="0"/>
              <a:t>Along with lots of CPU &amp; GPU muscle</a:t>
            </a:r>
            <a:r>
              <a:rPr lang="mr-IN" dirty="0" smtClean="0"/>
              <a:t>…</a:t>
            </a:r>
            <a:endParaRPr lang="en-US" dirty="0" smtClean="0"/>
          </a:p>
        </p:txBody>
      </p:sp>
      <p:sp>
        <p:nvSpPr>
          <p:cNvPr id="3" name="Title 2"/>
          <p:cNvSpPr>
            <a:spLocks noGrp="1"/>
          </p:cNvSpPr>
          <p:nvPr>
            <p:ph type="title"/>
          </p:nvPr>
        </p:nvSpPr>
        <p:spPr/>
        <p:txBody>
          <a:bodyPr/>
          <a:lstStyle/>
          <a:p>
            <a:r>
              <a:rPr lang="en-US" dirty="0" smtClean="0"/>
              <a:t>Encoder-decoder models</a:t>
            </a:r>
            <a:endParaRPr lang="en-US" dirty="0"/>
          </a:p>
        </p:txBody>
      </p:sp>
    </p:spTree>
    <p:extLst>
      <p:ext uri="{BB962C8B-B14F-4D97-AF65-F5344CB8AC3E}">
        <p14:creationId xmlns:p14="http://schemas.microsoft.com/office/powerpoint/2010/main" val="625831358"/>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119" name="Shape 119"/>
          <p:cNvSpPr/>
          <p:nvPr/>
        </p:nvSpPr>
        <p:spPr>
          <a:xfrm>
            <a:off x="4140097" y="4675867"/>
            <a:ext cx="285336"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p>
            <a:pPr>
              <a:defRPr sz="3000" b="1">
                <a:solidFill>
                  <a:schemeClr val="accent5"/>
                </a:solidFill>
                <a:latin typeface="Times"/>
                <a:ea typeface="Times"/>
                <a:cs typeface="Times"/>
                <a:sym typeface="Times"/>
              </a:defRPr>
            </a:pPr>
            <a:r>
              <a:rPr sz="2109"/>
              <a:t>x</a:t>
            </a:r>
            <a:r>
              <a:rPr sz="1828" baseline="-5999"/>
              <a:t>1</a:t>
            </a:r>
          </a:p>
        </p:txBody>
      </p:sp>
      <p:grpSp>
        <p:nvGrpSpPr>
          <p:cNvPr id="128" name="Group 128"/>
          <p:cNvGrpSpPr/>
          <p:nvPr/>
        </p:nvGrpSpPr>
        <p:grpSpPr>
          <a:xfrm>
            <a:off x="3727228" y="3332338"/>
            <a:ext cx="726824" cy="1256707"/>
            <a:chOff x="0" y="0"/>
            <a:chExt cx="1033703" cy="1787315"/>
          </a:xfrm>
        </p:grpSpPr>
        <p:grpSp>
          <p:nvGrpSpPr>
            <p:cNvPr id="126" name="Group 126"/>
            <p:cNvGrpSpPr/>
            <p:nvPr/>
          </p:nvGrpSpPr>
          <p:grpSpPr>
            <a:xfrm>
              <a:off x="606853" y="0"/>
              <a:ext cx="426851" cy="1787316"/>
              <a:chOff x="0" y="0"/>
              <a:chExt cx="426850" cy="1787315"/>
            </a:xfrm>
          </p:grpSpPr>
          <p:sp>
            <p:nvSpPr>
              <p:cNvPr id="120" name="Shape 120"/>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121" name="Shape 121"/>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122" name="Shape 122"/>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123" name="Shape 123"/>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124" name="Shape 124"/>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125" name="Shape 125"/>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127" name="Shape 127"/>
            <p:cNvSpPr/>
            <p:nvPr/>
          </p:nvSpPr>
          <p:spPr>
            <a:xfrm>
              <a:off x="0" y="247880"/>
              <a:ext cx="622301"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grpSp>
      <p:sp>
        <p:nvSpPr>
          <p:cNvPr id="129" name="Shape 129"/>
          <p:cNvSpPr>
            <a:spLocks noGrp="1"/>
          </p:cNvSpPr>
          <p:nvPr>
            <p:ph type="title" idx="4294967295"/>
          </p:nvPr>
        </p:nvSpPr>
        <p:spPr>
          <a:xfrm>
            <a:off x="669727" y="420899"/>
            <a:ext cx="7804547" cy="600062"/>
          </a:xfrm>
          <a:prstGeom prst="rect">
            <a:avLst/>
          </a:prstGeom>
        </p:spPr>
        <p:txBody>
          <a:bodyPr>
            <a:normAutofit fontScale="90000"/>
          </a:bodyPr>
          <a:lstStyle>
            <a:lvl1pPr>
              <a:defRPr sz="4400"/>
            </a:lvl1pPr>
          </a:lstStyle>
          <a:p>
            <a:r>
              <a:rPr dirty="0"/>
              <a:t>Recurrent Neural Networks (RNNs)</a:t>
            </a:r>
          </a:p>
        </p:txBody>
      </p:sp>
      <p:grpSp>
        <p:nvGrpSpPr>
          <p:cNvPr id="138" name="Group 138"/>
          <p:cNvGrpSpPr/>
          <p:nvPr/>
        </p:nvGrpSpPr>
        <p:grpSpPr>
          <a:xfrm>
            <a:off x="4459641" y="3332338"/>
            <a:ext cx="735574" cy="1256707"/>
            <a:chOff x="0" y="0"/>
            <a:chExt cx="1046148" cy="1787315"/>
          </a:xfrm>
        </p:grpSpPr>
        <p:sp>
          <p:nvSpPr>
            <p:cNvPr id="130" name="Shape 130"/>
            <p:cNvSpPr/>
            <p:nvPr/>
          </p:nvSpPr>
          <p:spPr>
            <a:xfrm>
              <a:off x="0" y="247880"/>
              <a:ext cx="623795"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grpSp>
          <p:nvGrpSpPr>
            <p:cNvPr id="137" name="Group 137"/>
            <p:cNvGrpSpPr/>
            <p:nvPr/>
          </p:nvGrpSpPr>
          <p:grpSpPr>
            <a:xfrm>
              <a:off x="619298" y="0"/>
              <a:ext cx="426851" cy="1787316"/>
              <a:chOff x="0" y="0"/>
              <a:chExt cx="426850" cy="1787315"/>
            </a:xfrm>
          </p:grpSpPr>
          <p:sp>
            <p:nvSpPr>
              <p:cNvPr id="131" name="Shape 131"/>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132" name="Shape 132"/>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133" name="Shape 133"/>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134" name="Shape 134"/>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135" name="Shape 135"/>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136" name="Shape 136"/>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grpSp>
      <p:sp>
        <p:nvSpPr>
          <p:cNvPr id="139" name="Shape 139"/>
          <p:cNvSpPr/>
          <p:nvPr/>
        </p:nvSpPr>
        <p:spPr>
          <a:xfrm>
            <a:off x="4890191" y="4675867"/>
            <a:ext cx="285336"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p>
            <a:pPr>
              <a:defRPr sz="3000" b="1">
                <a:solidFill>
                  <a:schemeClr val="accent5"/>
                </a:solidFill>
                <a:latin typeface="Times"/>
                <a:ea typeface="Times"/>
                <a:cs typeface="Times"/>
                <a:sym typeface="Times"/>
              </a:defRPr>
            </a:pPr>
            <a:r>
              <a:rPr sz="2109"/>
              <a:t>x</a:t>
            </a:r>
            <a:r>
              <a:rPr sz="1828" baseline="-5999"/>
              <a:t>2</a:t>
            </a:r>
          </a:p>
        </p:txBody>
      </p:sp>
      <p:grpSp>
        <p:nvGrpSpPr>
          <p:cNvPr id="148" name="Group 148"/>
          <p:cNvGrpSpPr/>
          <p:nvPr/>
        </p:nvGrpSpPr>
        <p:grpSpPr>
          <a:xfrm>
            <a:off x="5191876" y="3332567"/>
            <a:ext cx="736804" cy="1256707"/>
            <a:chOff x="0" y="0"/>
            <a:chExt cx="1047898" cy="1787315"/>
          </a:xfrm>
        </p:grpSpPr>
        <p:grpSp>
          <p:nvGrpSpPr>
            <p:cNvPr id="146" name="Group 146"/>
            <p:cNvGrpSpPr/>
            <p:nvPr/>
          </p:nvGrpSpPr>
          <p:grpSpPr>
            <a:xfrm>
              <a:off x="621048" y="0"/>
              <a:ext cx="426851" cy="1787316"/>
              <a:chOff x="0" y="0"/>
              <a:chExt cx="426850" cy="1787315"/>
            </a:xfrm>
          </p:grpSpPr>
          <p:sp>
            <p:nvSpPr>
              <p:cNvPr id="140" name="Shape 140"/>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141" name="Shape 141"/>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142" name="Shape 142"/>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143" name="Shape 143"/>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144" name="Shape 144"/>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145" name="Shape 145"/>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147" name="Shape 147"/>
            <p:cNvSpPr/>
            <p:nvPr/>
          </p:nvSpPr>
          <p:spPr>
            <a:xfrm>
              <a:off x="0" y="247555"/>
              <a:ext cx="623795"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grpSp>
      <p:sp>
        <p:nvSpPr>
          <p:cNvPr id="149" name="Shape 149"/>
          <p:cNvSpPr/>
          <p:nvPr/>
        </p:nvSpPr>
        <p:spPr>
          <a:xfrm>
            <a:off x="5631355" y="4675867"/>
            <a:ext cx="285336"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p>
            <a:pPr>
              <a:defRPr sz="3000" b="1">
                <a:solidFill>
                  <a:schemeClr val="accent5"/>
                </a:solidFill>
                <a:latin typeface="Times"/>
                <a:ea typeface="Times"/>
                <a:cs typeface="Times"/>
                <a:sym typeface="Times"/>
              </a:defRPr>
            </a:pPr>
            <a:r>
              <a:rPr sz="2109"/>
              <a:t>x</a:t>
            </a:r>
            <a:r>
              <a:rPr sz="1828" baseline="-5999"/>
              <a:t>3</a:t>
            </a:r>
          </a:p>
        </p:txBody>
      </p:sp>
      <p:sp>
        <p:nvSpPr>
          <p:cNvPr id="150" name="Shape 150"/>
          <p:cNvSpPr/>
          <p:nvPr/>
        </p:nvSpPr>
        <p:spPr>
          <a:xfrm>
            <a:off x="3256975" y="4709575"/>
            <a:ext cx="660117"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square" lIns="35719" tIns="35719" rIns="35719" bIns="35719" anchor="ctr">
            <a:spAutoFit/>
          </a:bodyPr>
          <a:lstStyle>
            <a:lvl1pPr>
              <a:defRPr sz="3000">
                <a:solidFill>
                  <a:srgbClr val="FFFFFF"/>
                </a:solidFill>
              </a:defRPr>
            </a:lvl1pPr>
          </a:lstStyle>
          <a:p>
            <a:r>
              <a:rPr sz="2109"/>
              <a:t>start</a:t>
            </a:r>
          </a:p>
        </p:txBody>
      </p:sp>
      <p:sp>
        <p:nvSpPr>
          <p:cNvPr id="151" name="Shape 151"/>
          <p:cNvSpPr/>
          <p:nvPr/>
        </p:nvSpPr>
        <p:spPr>
          <a:xfrm>
            <a:off x="3256975" y="4763693"/>
            <a:ext cx="660117" cy="288477"/>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2000" b="1">
                <a:solidFill>
                  <a:schemeClr val="accent5"/>
                </a:solidFill>
                <a:latin typeface="Helvetica"/>
                <a:ea typeface="Helvetica"/>
                <a:cs typeface="Helvetica"/>
                <a:sym typeface="Helvetica"/>
              </a:defRPr>
            </a:lvl1pPr>
          </a:lstStyle>
          <a:p>
            <a:r>
              <a:rPr sz="1406" dirty="0"/>
              <a:t>START</a:t>
            </a:r>
          </a:p>
        </p:txBody>
      </p:sp>
      <p:grpSp>
        <p:nvGrpSpPr>
          <p:cNvPr id="160" name="Group 160"/>
          <p:cNvGrpSpPr/>
          <p:nvPr/>
        </p:nvGrpSpPr>
        <p:grpSpPr>
          <a:xfrm>
            <a:off x="2977134" y="3332567"/>
            <a:ext cx="752205" cy="1256707"/>
            <a:chOff x="0" y="0"/>
            <a:chExt cx="1069800" cy="1787315"/>
          </a:xfrm>
        </p:grpSpPr>
        <p:grpSp>
          <p:nvGrpSpPr>
            <p:cNvPr id="158" name="Group 158"/>
            <p:cNvGrpSpPr/>
            <p:nvPr/>
          </p:nvGrpSpPr>
          <p:grpSpPr>
            <a:xfrm>
              <a:off x="642950" y="0"/>
              <a:ext cx="426851" cy="1787316"/>
              <a:chOff x="0" y="0"/>
              <a:chExt cx="426850" cy="1787315"/>
            </a:xfrm>
          </p:grpSpPr>
          <p:sp>
            <p:nvSpPr>
              <p:cNvPr id="152" name="Shape 152"/>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153" name="Shape 153"/>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154" name="Shape 154"/>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155" name="Shape 155"/>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156" name="Shape 156"/>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157" name="Shape 157"/>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159" name="Shape 159"/>
            <p:cNvSpPr/>
            <p:nvPr/>
          </p:nvSpPr>
          <p:spPr>
            <a:xfrm>
              <a:off x="0" y="247555"/>
              <a:ext cx="622301"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grpSp>
      <p:pic>
        <p:nvPicPr>
          <p:cNvPr id="161" name="pasted-image.pdf"/>
          <p:cNvPicPr>
            <a:picLocks noChangeAspect="1"/>
          </p:cNvPicPr>
          <p:nvPr/>
        </p:nvPicPr>
        <p:blipFill>
          <a:blip r:embed="rId3">
            <a:extLst/>
          </a:blip>
          <a:stretch>
            <a:fillRect/>
          </a:stretch>
        </p:blipFill>
        <p:spPr>
          <a:xfrm>
            <a:off x="2720578" y="3395008"/>
            <a:ext cx="169665" cy="223243"/>
          </a:xfrm>
          <a:prstGeom prst="rect">
            <a:avLst/>
          </a:prstGeom>
          <a:ln w="12700">
            <a:miter lim="400000"/>
          </a:ln>
        </p:spPr>
      </p:pic>
      <p:sp>
        <p:nvSpPr>
          <p:cNvPr id="164" name="Shape 164"/>
          <p:cNvSpPr/>
          <p:nvPr/>
        </p:nvSpPr>
        <p:spPr>
          <a:xfrm>
            <a:off x="219972" y="5807396"/>
            <a:ext cx="6812763" cy="410690"/>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lgn="l">
              <a:defRPr b="1">
                <a:solidFill>
                  <a:schemeClr val="accent1"/>
                </a:solidFill>
                <a:latin typeface="Helvetica"/>
                <a:ea typeface="Helvetica"/>
                <a:cs typeface="Helvetica"/>
                <a:sym typeface="Helvetica"/>
              </a:defRPr>
            </a:lvl1pPr>
          </a:lstStyle>
          <a:p>
            <a:r>
              <a:rPr sz="2200" dirty="0"/>
              <a:t>What is a vector representation of a </a:t>
            </a:r>
            <a:r>
              <a:rPr sz="2200" dirty="0" smtClean="0"/>
              <a:t>sequence</a:t>
            </a:r>
            <a:r>
              <a:rPr lang="en-AU" sz="2200" dirty="0" smtClean="0"/>
              <a:t> </a:t>
            </a:r>
            <a:r>
              <a:rPr sz="2200" dirty="0" smtClean="0"/>
              <a:t>    </a:t>
            </a:r>
            <a:r>
              <a:rPr sz="2200" dirty="0"/>
              <a:t>?</a:t>
            </a:r>
          </a:p>
        </p:txBody>
      </p:sp>
      <p:sp>
        <p:nvSpPr>
          <p:cNvPr id="165" name="Shape 165"/>
          <p:cNvSpPr/>
          <p:nvPr/>
        </p:nvSpPr>
        <p:spPr>
          <a:xfrm>
            <a:off x="6363589" y="4675867"/>
            <a:ext cx="285336"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p>
            <a:pPr>
              <a:defRPr sz="3000" b="1">
                <a:solidFill>
                  <a:schemeClr val="accent5"/>
                </a:solidFill>
                <a:latin typeface="Times"/>
                <a:ea typeface="Times"/>
                <a:cs typeface="Times"/>
                <a:sym typeface="Times"/>
              </a:defRPr>
            </a:pPr>
            <a:r>
              <a:rPr sz="2109"/>
              <a:t>x</a:t>
            </a:r>
            <a:r>
              <a:rPr sz="1828" baseline="-5999"/>
              <a:t>4</a:t>
            </a:r>
          </a:p>
        </p:txBody>
      </p:sp>
      <p:grpSp>
        <p:nvGrpSpPr>
          <p:cNvPr id="181" name="Group 181"/>
          <p:cNvGrpSpPr/>
          <p:nvPr/>
        </p:nvGrpSpPr>
        <p:grpSpPr>
          <a:xfrm>
            <a:off x="5924110" y="2348619"/>
            <a:ext cx="738035" cy="2240656"/>
            <a:chOff x="0" y="0"/>
            <a:chExt cx="1049649" cy="3186709"/>
          </a:xfrm>
        </p:grpSpPr>
        <p:grpSp>
          <p:nvGrpSpPr>
            <p:cNvPr id="172" name="Group 172"/>
            <p:cNvGrpSpPr/>
            <p:nvPr/>
          </p:nvGrpSpPr>
          <p:grpSpPr>
            <a:xfrm>
              <a:off x="622798" y="1399392"/>
              <a:ext cx="426851" cy="1787317"/>
              <a:chOff x="0" y="0"/>
              <a:chExt cx="426850" cy="1787315"/>
            </a:xfrm>
          </p:grpSpPr>
          <p:sp>
            <p:nvSpPr>
              <p:cNvPr id="166" name="Shape 166"/>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167" name="Shape 167"/>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168" name="Shape 168"/>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169" name="Shape 169"/>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170" name="Shape 170"/>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171" name="Shape 171"/>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173" name="Shape 173"/>
            <p:cNvSpPr/>
            <p:nvPr/>
          </p:nvSpPr>
          <p:spPr>
            <a:xfrm>
              <a:off x="0" y="1646947"/>
              <a:ext cx="623795"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174" name="Shape 174"/>
            <p:cNvSpPr/>
            <p:nvPr/>
          </p:nvSpPr>
          <p:spPr>
            <a:xfrm flipV="1">
              <a:off x="818019" y="109475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175" name="Shape 175"/>
            <p:cNvSpPr/>
            <p:nvPr/>
          </p:nvSpPr>
          <p:spPr>
            <a:xfrm>
              <a:off x="651574" y="0"/>
              <a:ext cx="332891" cy="1082880"/>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176" name="Shape 176"/>
            <p:cNvSpPr/>
            <p:nvPr/>
          </p:nvSpPr>
          <p:spPr>
            <a:xfrm>
              <a:off x="668425" y="90578"/>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177" name="Shape 177"/>
            <p:cNvSpPr/>
            <p:nvPr/>
          </p:nvSpPr>
          <p:spPr>
            <a:xfrm>
              <a:off x="668425" y="427723"/>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178" name="Shape 178"/>
            <p:cNvSpPr/>
            <p:nvPr/>
          </p:nvSpPr>
          <p:spPr>
            <a:xfrm>
              <a:off x="668425" y="764867"/>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179" name="Shape 179"/>
            <p:cNvSpPr/>
            <p:nvPr/>
          </p:nvSpPr>
          <p:spPr>
            <a:xfrm>
              <a:off x="622798" y="1399161"/>
              <a:ext cx="426851" cy="429128"/>
            </a:xfrm>
            <a:prstGeom prst="ellipse">
              <a:avLst/>
            </a:prstGeom>
            <a:solidFill>
              <a:schemeClr val="accent1">
                <a:hueOff val="273562"/>
                <a:satOff val="2937"/>
                <a:lumOff val="-22233"/>
              </a:schemeClr>
            </a:solid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180" name="Shape 180"/>
            <p:cNvSpPr/>
            <p:nvPr/>
          </p:nvSpPr>
          <p:spPr>
            <a:xfrm>
              <a:off x="680376" y="1293520"/>
              <a:ext cx="273580" cy="5642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5719" tIns="35719" rIns="35719" bIns="35719" numCol="1" anchor="ctr">
              <a:spAutoFit/>
            </a:bodyPr>
            <a:lstStyle>
              <a:lvl1pPr>
                <a:defRPr sz="3000" b="1">
                  <a:solidFill>
                    <a:srgbClr val="FFFFFF"/>
                  </a:solidFill>
                  <a:latin typeface="Times"/>
                  <a:ea typeface="Times"/>
                  <a:cs typeface="Times"/>
                  <a:sym typeface="Times"/>
                </a:defRPr>
              </a:lvl1pPr>
            </a:lstStyle>
            <a:p>
              <a:r>
                <a:rPr sz="2109"/>
                <a:t>c</a:t>
              </a:r>
            </a:p>
          </p:txBody>
        </p:sp>
      </p:grpSp>
      <p:pic>
        <p:nvPicPr>
          <p:cNvPr id="182" name="pasted-image.pdf"/>
          <p:cNvPicPr>
            <a:picLocks noChangeAspect="1"/>
          </p:cNvPicPr>
          <p:nvPr/>
        </p:nvPicPr>
        <p:blipFill>
          <a:blip r:embed="rId4">
            <a:extLst/>
          </a:blip>
          <a:stretch>
            <a:fillRect/>
          </a:stretch>
        </p:blipFill>
        <p:spPr>
          <a:xfrm>
            <a:off x="6474571" y="5929364"/>
            <a:ext cx="223242" cy="187524"/>
          </a:xfrm>
          <a:prstGeom prst="rect">
            <a:avLst/>
          </a:prstGeom>
          <a:ln w="12700">
            <a:miter lim="400000"/>
          </a:ln>
        </p:spPr>
      </p:pic>
      <p:pic>
        <p:nvPicPr>
          <p:cNvPr id="183" name="pasted-image.pdf"/>
          <p:cNvPicPr>
            <a:picLocks noChangeAspect="1"/>
          </p:cNvPicPr>
          <p:nvPr/>
        </p:nvPicPr>
        <p:blipFill>
          <a:blip r:embed="rId5">
            <a:extLst/>
          </a:blip>
          <a:stretch>
            <a:fillRect/>
          </a:stretch>
        </p:blipFill>
        <p:spPr>
          <a:xfrm>
            <a:off x="3388604" y="2701020"/>
            <a:ext cx="2616399" cy="383977"/>
          </a:xfrm>
          <a:prstGeom prst="rect">
            <a:avLst/>
          </a:prstGeom>
          <a:ln w="12700">
            <a:miter lim="400000"/>
          </a:ln>
        </p:spPr>
      </p:pic>
      <p:pic>
        <p:nvPicPr>
          <p:cNvPr id="184" name="pasted-image.pdf"/>
          <p:cNvPicPr>
            <a:picLocks noChangeAspect="1"/>
          </p:cNvPicPr>
          <p:nvPr/>
        </p:nvPicPr>
        <p:blipFill>
          <a:blip r:embed="rId6">
            <a:extLst/>
          </a:blip>
          <a:stretch>
            <a:fillRect/>
          </a:stretch>
        </p:blipFill>
        <p:spPr>
          <a:xfrm>
            <a:off x="239059" y="3314641"/>
            <a:ext cx="2018110" cy="383977"/>
          </a:xfrm>
          <a:prstGeom prst="rect">
            <a:avLst/>
          </a:prstGeom>
          <a:ln w="12700">
            <a:miter lim="400000"/>
          </a:ln>
        </p:spPr>
      </p:pic>
      <p:pic>
        <p:nvPicPr>
          <p:cNvPr id="185" name="pasted-image.pdf"/>
          <p:cNvPicPr>
            <a:picLocks noChangeAspect="1"/>
          </p:cNvPicPr>
          <p:nvPr/>
        </p:nvPicPr>
        <p:blipFill>
          <a:blip r:embed="rId7">
            <a:extLst/>
          </a:blip>
          <a:stretch>
            <a:fillRect/>
          </a:stretch>
        </p:blipFill>
        <p:spPr>
          <a:xfrm>
            <a:off x="2497336" y="4814169"/>
            <a:ext cx="616149" cy="187524"/>
          </a:xfrm>
          <a:prstGeom prst="rect">
            <a:avLst/>
          </a:prstGeom>
          <a:ln w="12700">
            <a:miter lim="400000"/>
          </a:ln>
        </p:spPr>
      </p:pic>
      <p:sp>
        <p:nvSpPr>
          <p:cNvPr id="2" name="Rectangle 1"/>
          <p:cNvSpPr/>
          <p:nvPr/>
        </p:nvSpPr>
        <p:spPr>
          <a:xfrm>
            <a:off x="5628551" y="6360568"/>
            <a:ext cx="3342069" cy="369332"/>
          </a:xfrm>
          <a:prstGeom prst="rect">
            <a:avLst/>
          </a:prstGeom>
        </p:spPr>
        <p:txBody>
          <a:bodyPr wrap="none">
            <a:spAutoFit/>
          </a:bodyPr>
          <a:lstStyle/>
          <a:p>
            <a:r>
              <a:rPr lang="en-US" dirty="0" smtClean="0">
                <a:latin typeface="Arial Hebrew" charset="-79"/>
                <a:ea typeface="Arial Hebrew" charset="-79"/>
                <a:cs typeface="Arial Hebrew" charset="-79"/>
              </a:rPr>
              <a:t>Slide credit: Duh, Dyer et al. 2015</a:t>
            </a:r>
            <a:endParaRPr lang="en-US" dirty="0">
              <a:latin typeface="Arial Hebrew" charset="-79"/>
              <a:ea typeface="Arial Hebrew" charset="-79"/>
              <a:cs typeface="Arial Hebrew" charset="-79"/>
            </a:endParaRPr>
          </a:p>
        </p:txBody>
      </p:sp>
    </p:spTree>
    <p:extLst>
      <p:ext uri="{BB962C8B-B14F-4D97-AF65-F5344CB8AC3E}">
        <p14:creationId xmlns:p14="http://schemas.microsoft.com/office/powerpoint/2010/main" val="1515857546"/>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1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1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advAuto="0"/>
      <p:bldP spid="138" grpId="0" animBg="1" advAuto="0"/>
      <p:bldP spid="148" grpId="0" animBg="1" advAuto="0"/>
      <p:bldP spid="160" grpId="0" animBg="1" advAuto="0"/>
      <p:bldP spid="181" grpId="0"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193" name="Group 193"/>
          <p:cNvGrpSpPr/>
          <p:nvPr/>
        </p:nvGrpSpPr>
        <p:grpSpPr>
          <a:xfrm>
            <a:off x="4140725" y="3734403"/>
            <a:ext cx="300130" cy="1256707"/>
            <a:chOff x="0" y="0"/>
            <a:chExt cx="426850" cy="1787315"/>
          </a:xfrm>
        </p:grpSpPr>
        <p:sp>
          <p:nvSpPr>
            <p:cNvPr id="187" name="Shape 187"/>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188" name="Shape 188"/>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189" name="Shape 189"/>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190" name="Shape 190"/>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191" name="Shape 191"/>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192" name="Shape 192"/>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194" name="Shape 194"/>
          <p:cNvSpPr/>
          <p:nvPr/>
        </p:nvSpPr>
        <p:spPr>
          <a:xfrm>
            <a:off x="3973851" y="5072524"/>
            <a:ext cx="613951"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Aller</a:t>
            </a:r>
          </a:p>
        </p:txBody>
      </p:sp>
      <p:sp>
        <p:nvSpPr>
          <p:cNvPr id="195" name="Shape 195"/>
          <p:cNvSpPr/>
          <p:nvPr/>
        </p:nvSpPr>
        <p:spPr>
          <a:xfrm>
            <a:off x="4811458" y="5072753"/>
            <a:ext cx="851195"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Anfang</a:t>
            </a:r>
          </a:p>
        </p:txBody>
      </p:sp>
      <p:sp>
        <p:nvSpPr>
          <p:cNvPr id="196" name="Shape 196"/>
          <p:cNvSpPr>
            <a:spLocks noGrp="1"/>
          </p:cNvSpPr>
          <p:nvPr>
            <p:ph type="title" idx="4294967295"/>
          </p:nvPr>
        </p:nvSpPr>
        <p:spPr>
          <a:xfrm>
            <a:off x="669727" y="420899"/>
            <a:ext cx="7804547" cy="600062"/>
          </a:xfrm>
          <a:prstGeom prst="rect">
            <a:avLst/>
          </a:prstGeom>
        </p:spPr>
        <p:txBody>
          <a:bodyPr>
            <a:normAutofit fontScale="90000"/>
          </a:bodyPr>
          <a:lstStyle>
            <a:lvl1pPr>
              <a:defRPr sz="4400"/>
            </a:lvl1pPr>
          </a:lstStyle>
          <a:p>
            <a:r>
              <a:t>RNN Encoder-Decoders</a:t>
            </a:r>
          </a:p>
        </p:txBody>
      </p:sp>
      <p:sp>
        <p:nvSpPr>
          <p:cNvPr id="197" name="Shape 197"/>
          <p:cNvSpPr/>
          <p:nvPr/>
        </p:nvSpPr>
        <p:spPr>
          <a:xfrm>
            <a:off x="6037411" y="5072753"/>
            <a:ext cx="328616"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ist</a:t>
            </a:r>
          </a:p>
        </p:txBody>
      </p:sp>
      <p:sp>
        <p:nvSpPr>
          <p:cNvPr id="198" name="Shape 198"/>
          <p:cNvSpPr/>
          <p:nvPr/>
        </p:nvSpPr>
        <p:spPr>
          <a:xfrm>
            <a:off x="6750079" y="5072753"/>
            <a:ext cx="839975"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schwer</a:t>
            </a:r>
          </a:p>
        </p:txBody>
      </p:sp>
      <p:sp>
        <p:nvSpPr>
          <p:cNvPr id="199" name="Shape 199"/>
          <p:cNvSpPr/>
          <p:nvPr/>
        </p:nvSpPr>
        <p:spPr>
          <a:xfrm>
            <a:off x="7839527" y="5072753"/>
            <a:ext cx="610745"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        </a:t>
            </a:r>
          </a:p>
        </p:txBody>
      </p:sp>
      <p:grpSp>
        <p:nvGrpSpPr>
          <p:cNvPr id="208" name="Group 208"/>
          <p:cNvGrpSpPr/>
          <p:nvPr/>
        </p:nvGrpSpPr>
        <p:grpSpPr>
          <a:xfrm>
            <a:off x="4439579" y="3734403"/>
            <a:ext cx="957983" cy="1256707"/>
            <a:chOff x="0" y="0"/>
            <a:chExt cx="1362463" cy="1787315"/>
          </a:xfrm>
        </p:grpSpPr>
        <p:grpSp>
          <p:nvGrpSpPr>
            <p:cNvPr id="206" name="Group 206"/>
            <p:cNvGrpSpPr/>
            <p:nvPr/>
          </p:nvGrpSpPr>
          <p:grpSpPr>
            <a:xfrm>
              <a:off x="935613" y="0"/>
              <a:ext cx="426851" cy="1787316"/>
              <a:chOff x="0" y="0"/>
              <a:chExt cx="426850" cy="1787315"/>
            </a:xfrm>
          </p:grpSpPr>
          <p:sp>
            <p:nvSpPr>
              <p:cNvPr id="200" name="Shape 200"/>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01" name="Shape 201"/>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202" name="Shape 202"/>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203" name="Shape 203"/>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04" name="Shape 204"/>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05" name="Shape 205"/>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207" name="Shape 207"/>
            <p:cNvSpPr/>
            <p:nvPr/>
          </p:nvSpPr>
          <p:spPr>
            <a:xfrm>
              <a:off x="0" y="225974"/>
              <a:ext cx="926915"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grpSp>
      <p:grpSp>
        <p:nvGrpSpPr>
          <p:cNvPr id="217" name="Group 217"/>
          <p:cNvGrpSpPr/>
          <p:nvPr/>
        </p:nvGrpSpPr>
        <p:grpSpPr>
          <a:xfrm>
            <a:off x="5403985" y="3734403"/>
            <a:ext cx="959158" cy="1256707"/>
            <a:chOff x="0" y="0"/>
            <a:chExt cx="1364134" cy="1787315"/>
          </a:xfrm>
        </p:grpSpPr>
        <p:grpSp>
          <p:nvGrpSpPr>
            <p:cNvPr id="215" name="Group 215"/>
            <p:cNvGrpSpPr/>
            <p:nvPr/>
          </p:nvGrpSpPr>
          <p:grpSpPr>
            <a:xfrm>
              <a:off x="937284" y="0"/>
              <a:ext cx="426851" cy="1787316"/>
              <a:chOff x="0" y="0"/>
              <a:chExt cx="426850" cy="1787315"/>
            </a:xfrm>
          </p:grpSpPr>
          <p:sp>
            <p:nvSpPr>
              <p:cNvPr id="209" name="Shape 209"/>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10" name="Shape 210"/>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211" name="Shape 211"/>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212" name="Shape 212"/>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13" name="Shape 213"/>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14" name="Shape 214"/>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216" name="Shape 216"/>
            <p:cNvSpPr/>
            <p:nvPr/>
          </p:nvSpPr>
          <p:spPr>
            <a:xfrm>
              <a:off x="0" y="225974"/>
              <a:ext cx="926915"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grpSp>
      <p:grpSp>
        <p:nvGrpSpPr>
          <p:cNvPr id="226" name="Group 226"/>
          <p:cNvGrpSpPr/>
          <p:nvPr/>
        </p:nvGrpSpPr>
        <p:grpSpPr>
          <a:xfrm>
            <a:off x="6377321" y="3734403"/>
            <a:ext cx="951404" cy="1256707"/>
            <a:chOff x="0" y="0"/>
            <a:chExt cx="1353107" cy="1787315"/>
          </a:xfrm>
        </p:grpSpPr>
        <p:grpSp>
          <p:nvGrpSpPr>
            <p:cNvPr id="224" name="Group 224"/>
            <p:cNvGrpSpPr/>
            <p:nvPr/>
          </p:nvGrpSpPr>
          <p:grpSpPr>
            <a:xfrm>
              <a:off x="926257" y="0"/>
              <a:ext cx="426851" cy="1787316"/>
              <a:chOff x="0" y="0"/>
              <a:chExt cx="426850" cy="1787315"/>
            </a:xfrm>
          </p:grpSpPr>
          <p:sp>
            <p:nvSpPr>
              <p:cNvPr id="218" name="Shape 218"/>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19" name="Shape 219"/>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220" name="Shape 220"/>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221" name="Shape 221"/>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22" name="Shape 222"/>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23" name="Shape 223"/>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225" name="Shape 225"/>
            <p:cNvSpPr/>
            <p:nvPr/>
          </p:nvSpPr>
          <p:spPr>
            <a:xfrm>
              <a:off x="0" y="225974"/>
              <a:ext cx="926915"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grpSp>
      <p:sp>
        <p:nvSpPr>
          <p:cNvPr id="227" name="Shape 227"/>
          <p:cNvSpPr/>
          <p:nvPr/>
        </p:nvSpPr>
        <p:spPr>
          <a:xfrm>
            <a:off x="7862714" y="5148178"/>
            <a:ext cx="585097" cy="299442"/>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2100" b="1">
                <a:solidFill>
                  <a:schemeClr val="accent5"/>
                </a:solidFill>
                <a:latin typeface="Helvetica"/>
                <a:ea typeface="Helvetica"/>
                <a:cs typeface="Helvetica"/>
                <a:sym typeface="Helvetica"/>
              </a:defRPr>
            </a:lvl1pPr>
          </a:lstStyle>
          <a:p>
            <a:r>
              <a:rPr sz="1477"/>
              <a:t>STOP</a:t>
            </a:r>
          </a:p>
        </p:txBody>
      </p:sp>
      <p:grpSp>
        <p:nvGrpSpPr>
          <p:cNvPr id="236" name="Group 236"/>
          <p:cNvGrpSpPr/>
          <p:nvPr/>
        </p:nvGrpSpPr>
        <p:grpSpPr>
          <a:xfrm>
            <a:off x="7341727" y="3643711"/>
            <a:ext cx="951405" cy="1347400"/>
            <a:chOff x="0" y="3646"/>
            <a:chExt cx="1353109" cy="1916300"/>
          </a:xfrm>
        </p:grpSpPr>
        <p:sp>
          <p:nvSpPr>
            <p:cNvPr id="228" name="Shape 228"/>
            <p:cNvSpPr/>
            <p:nvPr/>
          </p:nvSpPr>
          <p:spPr>
            <a:xfrm>
              <a:off x="926258" y="109285"/>
              <a:ext cx="426851" cy="429129"/>
            </a:xfrm>
            <a:prstGeom prst="ellipse">
              <a:avLst/>
            </a:prstGeom>
            <a:solidFill>
              <a:schemeClr val="accent1">
                <a:hueOff val="273562"/>
                <a:satOff val="2937"/>
                <a:lumOff val="-22233"/>
              </a:schemeClr>
            </a:solid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29" name="Shape 229"/>
            <p:cNvSpPr/>
            <p:nvPr/>
          </p:nvSpPr>
          <p:spPr>
            <a:xfrm flipV="1">
              <a:off x="1158831" y="55780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230" name="Shape 230"/>
            <p:cNvSpPr/>
            <p:nvPr/>
          </p:nvSpPr>
          <p:spPr>
            <a:xfrm>
              <a:off x="992387" y="83706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231" name="Shape 231"/>
            <p:cNvSpPr/>
            <p:nvPr/>
          </p:nvSpPr>
          <p:spPr>
            <a:xfrm>
              <a:off x="1009237" y="90404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32" name="Shape 232"/>
            <p:cNvSpPr/>
            <p:nvPr/>
          </p:nvSpPr>
          <p:spPr>
            <a:xfrm>
              <a:off x="1009237" y="124118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33" name="Shape 233"/>
            <p:cNvSpPr/>
            <p:nvPr/>
          </p:nvSpPr>
          <p:spPr>
            <a:xfrm>
              <a:off x="1009237" y="157833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34" name="Shape 234"/>
            <p:cNvSpPr/>
            <p:nvPr/>
          </p:nvSpPr>
          <p:spPr>
            <a:xfrm>
              <a:off x="0" y="358604"/>
              <a:ext cx="926915"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235" name="Shape 235"/>
            <p:cNvSpPr/>
            <p:nvPr/>
          </p:nvSpPr>
          <p:spPr>
            <a:xfrm>
              <a:off x="983838" y="3646"/>
              <a:ext cx="273580" cy="5642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5719" tIns="35719" rIns="35719" bIns="35719" numCol="1" anchor="ctr">
              <a:spAutoFit/>
            </a:bodyPr>
            <a:lstStyle>
              <a:lvl1pPr>
                <a:defRPr sz="3000" b="1">
                  <a:solidFill>
                    <a:srgbClr val="FFFFFF"/>
                  </a:solidFill>
                  <a:latin typeface="Times"/>
                  <a:ea typeface="Times"/>
                  <a:cs typeface="Times"/>
                  <a:sym typeface="Times"/>
                </a:defRPr>
              </a:lvl1pPr>
            </a:lstStyle>
            <a:p>
              <a:r>
                <a:rPr sz="2109"/>
                <a:t>c</a:t>
              </a:r>
            </a:p>
          </p:txBody>
        </p:sp>
      </p:grpSp>
      <p:pic>
        <p:nvPicPr>
          <p:cNvPr id="238" name="pasted-image.pdf"/>
          <p:cNvPicPr>
            <a:picLocks noChangeAspect="1"/>
          </p:cNvPicPr>
          <p:nvPr/>
        </p:nvPicPr>
        <p:blipFill>
          <a:blip r:embed="rId3">
            <a:extLst/>
          </a:blip>
          <a:stretch>
            <a:fillRect/>
          </a:stretch>
        </p:blipFill>
        <p:spPr>
          <a:xfrm>
            <a:off x="524662" y="3750398"/>
            <a:ext cx="2652118" cy="812602"/>
          </a:xfrm>
          <a:prstGeom prst="rect">
            <a:avLst/>
          </a:prstGeom>
          <a:ln w="12700">
            <a:miter lim="400000"/>
          </a:ln>
        </p:spPr>
      </p:pic>
      <p:sp>
        <p:nvSpPr>
          <p:cNvPr id="239" name="Shape 239"/>
          <p:cNvSpPr/>
          <p:nvPr/>
        </p:nvSpPr>
        <p:spPr>
          <a:xfrm>
            <a:off x="346069" y="4094262"/>
            <a:ext cx="3009305" cy="812602"/>
          </a:xfrm>
          <a:prstGeom prst="rect">
            <a:avLst/>
          </a:prstGeom>
          <a:solidFill>
            <a:schemeClr val="accent3">
              <a:lumMod val="20000"/>
              <a:lumOff val="80000"/>
            </a:schemeClr>
          </a:solidFill>
          <a:ln w="12700">
            <a:miter lim="400000"/>
          </a:ln>
        </p:spPr>
        <p:txBody>
          <a:bodyPr lIns="35719" tIns="35719" rIns="35719" bIns="35719" anchor="ctr"/>
          <a:lstStyle/>
          <a:p>
            <a:pPr>
              <a:defRPr sz="2400">
                <a:solidFill>
                  <a:srgbClr val="FFFFFF"/>
                </a:solidFill>
              </a:defRPr>
            </a:pPr>
            <a:endParaRPr sz="1687"/>
          </a:p>
        </p:txBody>
      </p:sp>
      <p:grpSp>
        <p:nvGrpSpPr>
          <p:cNvPr id="242" name="Group 242"/>
          <p:cNvGrpSpPr/>
          <p:nvPr/>
        </p:nvGrpSpPr>
        <p:grpSpPr>
          <a:xfrm>
            <a:off x="219972" y="5807396"/>
            <a:ext cx="6185989" cy="410690"/>
            <a:chOff x="0" y="31806"/>
            <a:chExt cx="8797849" cy="584091"/>
          </a:xfrm>
        </p:grpSpPr>
        <p:sp>
          <p:nvSpPr>
            <p:cNvPr id="240" name="Shape 240"/>
            <p:cNvSpPr/>
            <p:nvPr/>
          </p:nvSpPr>
          <p:spPr>
            <a:xfrm>
              <a:off x="0" y="31806"/>
              <a:ext cx="8797849" cy="5840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5719" tIns="35719" rIns="35719" bIns="35719" numCol="1" anchor="ctr">
              <a:spAutoFit/>
            </a:bodyPr>
            <a:lstStyle>
              <a:lvl1pPr algn="l">
                <a:defRPr b="1">
                  <a:solidFill>
                    <a:schemeClr val="accent1"/>
                  </a:solidFill>
                  <a:latin typeface="Helvetica"/>
                  <a:ea typeface="Helvetica"/>
                  <a:cs typeface="Helvetica"/>
                  <a:sym typeface="Helvetica"/>
                </a:defRPr>
              </a:lvl1pPr>
            </a:lstStyle>
            <a:p>
              <a:r>
                <a:rPr sz="2200" dirty="0"/>
                <a:t>What is the probability of a </a:t>
              </a:r>
              <a:r>
                <a:rPr sz="2200" dirty="0" smtClean="0"/>
                <a:t>sequence</a:t>
              </a:r>
              <a:r>
                <a:rPr lang="en-AU" sz="2200" dirty="0" smtClean="0"/>
                <a:t> </a:t>
              </a:r>
              <a:r>
                <a:rPr sz="2200" dirty="0" smtClean="0"/>
                <a:t>           </a:t>
              </a:r>
              <a:r>
                <a:rPr sz="2200" dirty="0"/>
                <a:t>?</a:t>
              </a:r>
            </a:p>
          </p:txBody>
        </p:sp>
        <p:pic>
          <p:nvPicPr>
            <p:cNvPr id="241" name="pasted-image.pdf"/>
            <p:cNvPicPr>
              <a:picLocks noChangeAspect="1"/>
            </p:cNvPicPr>
            <p:nvPr/>
          </p:nvPicPr>
          <p:blipFill>
            <a:blip r:embed="rId4">
              <a:extLst/>
            </a:blip>
            <a:stretch>
              <a:fillRect/>
            </a:stretch>
          </p:blipFill>
          <p:spPr>
            <a:xfrm>
              <a:off x="7217901" y="50801"/>
              <a:ext cx="1092201" cy="546101"/>
            </a:xfrm>
            <a:prstGeom prst="rect">
              <a:avLst/>
            </a:prstGeom>
            <a:ln w="12700" cap="flat">
              <a:noFill/>
              <a:miter lim="400000"/>
            </a:ln>
            <a:effectLst/>
          </p:spPr>
        </p:pic>
      </p:grpSp>
      <p:sp>
        <p:nvSpPr>
          <p:cNvPr id="58" name="Rectangle 57"/>
          <p:cNvSpPr/>
          <p:nvPr/>
        </p:nvSpPr>
        <p:spPr>
          <a:xfrm>
            <a:off x="5628551" y="6360568"/>
            <a:ext cx="3342069" cy="369332"/>
          </a:xfrm>
          <a:prstGeom prst="rect">
            <a:avLst/>
          </a:prstGeom>
        </p:spPr>
        <p:txBody>
          <a:bodyPr wrap="none">
            <a:spAutoFit/>
          </a:bodyPr>
          <a:lstStyle/>
          <a:p>
            <a:r>
              <a:rPr lang="en-US" dirty="0" smtClean="0">
                <a:latin typeface="Arial Hebrew" charset="-79"/>
                <a:ea typeface="Arial Hebrew" charset="-79"/>
                <a:cs typeface="Arial Hebrew" charset="-79"/>
              </a:rPr>
              <a:t>Slide credit: Duh, Dyer et al. 2015</a:t>
            </a:r>
            <a:endParaRPr lang="en-US" dirty="0">
              <a:latin typeface="Arial Hebrew" charset="-79"/>
              <a:ea typeface="Arial Hebrew" charset="-79"/>
              <a:cs typeface="Arial Hebrew" charset="-79"/>
            </a:endParaRPr>
          </a:p>
        </p:txBody>
      </p:sp>
    </p:spTree>
    <p:extLst>
      <p:ext uri="{BB962C8B-B14F-4D97-AF65-F5344CB8AC3E}">
        <p14:creationId xmlns:p14="http://schemas.microsoft.com/office/powerpoint/2010/main" val="1419271261"/>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2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2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2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advAuto="0"/>
      <p:bldP spid="208" grpId="0" animBg="1" advAuto="0"/>
      <p:bldP spid="217" grpId="0" animBg="1" advAuto="0"/>
      <p:bldP spid="226" grpId="0" animBg="1" advAuto="0"/>
      <p:bldP spid="236" grpId="0"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250" name="Group 250"/>
          <p:cNvGrpSpPr/>
          <p:nvPr/>
        </p:nvGrpSpPr>
        <p:grpSpPr>
          <a:xfrm>
            <a:off x="4140725" y="3734403"/>
            <a:ext cx="300130" cy="1256707"/>
            <a:chOff x="0" y="0"/>
            <a:chExt cx="426850" cy="1787315"/>
          </a:xfrm>
        </p:grpSpPr>
        <p:sp>
          <p:nvSpPr>
            <p:cNvPr id="244" name="Shape 244"/>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45" name="Shape 245"/>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246" name="Shape 246"/>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247" name="Shape 247"/>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48" name="Shape 248"/>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49" name="Shape 249"/>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251" name="Shape 251"/>
          <p:cNvSpPr/>
          <p:nvPr/>
        </p:nvSpPr>
        <p:spPr>
          <a:xfrm>
            <a:off x="3973851" y="5072524"/>
            <a:ext cx="613951"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Aller</a:t>
            </a:r>
          </a:p>
        </p:txBody>
      </p:sp>
      <p:sp>
        <p:nvSpPr>
          <p:cNvPr id="252" name="Shape 252"/>
          <p:cNvSpPr/>
          <p:nvPr/>
        </p:nvSpPr>
        <p:spPr>
          <a:xfrm>
            <a:off x="4811458" y="5072753"/>
            <a:ext cx="851195"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Anfang</a:t>
            </a:r>
          </a:p>
        </p:txBody>
      </p:sp>
      <p:grpSp>
        <p:nvGrpSpPr>
          <p:cNvPr id="259" name="Group 259"/>
          <p:cNvGrpSpPr/>
          <p:nvPr/>
        </p:nvGrpSpPr>
        <p:grpSpPr>
          <a:xfrm>
            <a:off x="5097431" y="3734403"/>
            <a:ext cx="300130" cy="1256707"/>
            <a:chOff x="0" y="0"/>
            <a:chExt cx="426850" cy="1787315"/>
          </a:xfrm>
        </p:grpSpPr>
        <p:sp>
          <p:nvSpPr>
            <p:cNvPr id="253" name="Shape 253"/>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54" name="Shape 254"/>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255" name="Shape 255"/>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256" name="Shape 256"/>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57" name="Shape 257"/>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58" name="Shape 258"/>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260" name="Shape 260"/>
          <p:cNvSpPr/>
          <p:nvPr/>
        </p:nvSpPr>
        <p:spPr>
          <a:xfrm>
            <a:off x="7993002" y="3717988"/>
            <a:ext cx="300130" cy="301731"/>
          </a:xfrm>
          <a:prstGeom prst="ellipse">
            <a:avLst/>
          </a:prstGeom>
          <a:solidFill>
            <a:schemeClr val="accent1">
              <a:hueOff val="273562"/>
              <a:satOff val="2937"/>
              <a:lumOff val="-22233"/>
            </a:schemeClr>
          </a:solidFill>
          <a:ln w="12700">
            <a:miter lim="400000"/>
          </a:ln>
          <a:effectLst>
            <a:outerShdw blurRad="38100" dist="25400" dir="5400000" rotWithShape="0">
              <a:srgbClr val="000000">
                <a:alpha val="50000"/>
              </a:srgbClr>
            </a:outerShdw>
          </a:effectLst>
        </p:spPr>
        <p:txBody>
          <a:bodyPr lIns="35719" tIns="35719" rIns="35719" bIns="35719" anchor="ctr"/>
          <a:lstStyle/>
          <a:p>
            <a:pPr>
              <a:defRPr sz="2400">
                <a:solidFill>
                  <a:srgbClr val="FFFFFF"/>
                </a:solidFill>
              </a:defRPr>
            </a:pPr>
            <a:endParaRPr sz="1687"/>
          </a:p>
        </p:txBody>
      </p:sp>
      <p:sp>
        <p:nvSpPr>
          <p:cNvPr id="261" name="Shape 261"/>
          <p:cNvSpPr>
            <a:spLocks noGrp="1"/>
          </p:cNvSpPr>
          <p:nvPr>
            <p:ph type="title" idx="4294967295"/>
          </p:nvPr>
        </p:nvSpPr>
        <p:spPr>
          <a:xfrm>
            <a:off x="669727" y="420899"/>
            <a:ext cx="7804547" cy="600062"/>
          </a:xfrm>
          <a:prstGeom prst="rect">
            <a:avLst/>
          </a:prstGeom>
        </p:spPr>
        <p:txBody>
          <a:bodyPr>
            <a:normAutofit fontScale="90000"/>
          </a:bodyPr>
          <a:lstStyle>
            <a:lvl1pPr>
              <a:defRPr sz="4400"/>
            </a:lvl1pPr>
          </a:lstStyle>
          <a:p>
            <a:r>
              <a:t>RNN Encoder-Decoders</a:t>
            </a:r>
          </a:p>
        </p:txBody>
      </p:sp>
      <p:sp>
        <p:nvSpPr>
          <p:cNvPr id="262" name="Shape 262"/>
          <p:cNvSpPr/>
          <p:nvPr/>
        </p:nvSpPr>
        <p:spPr>
          <a:xfrm>
            <a:off x="6037411" y="5072753"/>
            <a:ext cx="328616"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ist</a:t>
            </a:r>
          </a:p>
        </p:txBody>
      </p:sp>
      <p:sp>
        <p:nvSpPr>
          <p:cNvPr id="263" name="Shape 263"/>
          <p:cNvSpPr/>
          <p:nvPr/>
        </p:nvSpPr>
        <p:spPr>
          <a:xfrm>
            <a:off x="6750079" y="5072753"/>
            <a:ext cx="839975"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schwer</a:t>
            </a:r>
          </a:p>
        </p:txBody>
      </p:sp>
      <p:grpSp>
        <p:nvGrpSpPr>
          <p:cNvPr id="274" name="Group 274"/>
          <p:cNvGrpSpPr/>
          <p:nvPr/>
        </p:nvGrpSpPr>
        <p:grpSpPr>
          <a:xfrm>
            <a:off x="4439579" y="1653882"/>
            <a:ext cx="1015924" cy="1800522"/>
            <a:chOff x="0" y="16345"/>
            <a:chExt cx="1444869" cy="2560741"/>
          </a:xfrm>
        </p:grpSpPr>
        <p:grpSp>
          <p:nvGrpSpPr>
            <p:cNvPr id="270" name="Group 270"/>
            <p:cNvGrpSpPr/>
            <p:nvPr/>
          </p:nvGrpSpPr>
          <p:grpSpPr>
            <a:xfrm>
              <a:off x="935613" y="801215"/>
              <a:ext cx="426851" cy="1775871"/>
              <a:chOff x="0" y="0"/>
              <a:chExt cx="426850" cy="1775869"/>
            </a:xfrm>
          </p:grpSpPr>
          <p:sp>
            <p:nvSpPr>
              <p:cNvPr id="264" name="Shape 264"/>
              <p:cNvSpPr/>
              <p:nvPr/>
            </p:nvSpPr>
            <p:spPr>
              <a:xfrm>
                <a:off x="0" y="1346742"/>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65" name="Shape 265"/>
              <p:cNvSpPr/>
              <p:nvPr/>
            </p:nvSpPr>
            <p:spPr>
              <a:xfrm flipV="1">
                <a:off x="213425" y="106935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266" name="Shape 266"/>
              <p:cNvSpPr/>
              <p:nvPr/>
            </p:nvSpPr>
            <p:spPr>
              <a:xfrm>
                <a:off x="46980" y="0"/>
                <a:ext cx="332890" cy="1082880"/>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267" name="Shape 267"/>
              <p:cNvSpPr/>
              <p:nvPr/>
            </p:nvSpPr>
            <p:spPr>
              <a:xfrm>
                <a:off x="63830" y="90578"/>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68" name="Shape 268"/>
              <p:cNvSpPr/>
              <p:nvPr/>
            </p:nvSpPr>
            <p:spPr>
              <a:xfrm>
                <a:off x="63830" y="42772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69" name="Shape 269"/>
              <p:cNvSpPr/>
              <p:nvPr/>
            </p:nvSpPr>
            <p:spPr>
              <a:xfrm>
                <a:off x="63830" y="764867"/>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271" name="Shape 271"/>
            <p:cNvSpPr/>
            <p:nvPr/>
          </p:nvSpPr>
          <p:spPr>
            <a:xfrm>
              <a:off x="33565" y="761613"/>
              <a:ext cx="881100" cy="1363204"/>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272" name="Shape 272"/>
            <p:cNvSpPr/>
            <p:nvPr/>
          </p:nvSpPr>
          <p:spPr>
            <a:xfrm>
              <a:off x="843175" y="16345"/>
              <a:ext cx="601694" cy="564212"/>
            </a:xfrm>
            <a:prstGeom prst="rect">
              <a:avLst/>
            </a:prstGeom>
            <a:noFill/>
            <a:ln w="25400" cap="flat">
              <a:solidFill>
                <a:schemeClr val="accent2">
                  <a:hueOff val="-554920"/>
                  <a:satOff val="-21482"/>
                  <a:lumOff val="-6228"/>
                </a:schemeClr>
              </a:solidFill>
              <a:prstDash val="solid"/>
              <a:miter lim="400000"/>
            </a:ln>
            <a:effectLst/>
            <a:extLst>
              <a:ext uri="{C572A759-6A51-4108-AA02-DFA0A04FC94B}">
                <ma14:wrappingTextBoxFlag xmlns:ma14="http://schemas.microsoft.com/office/mac/drawingml/2011/main" val="1"/>
              </a:ext>
            </a:extLst>
          </p:spPr>
          <p:txBody>
            <a:bodyPr wrap="none" lIns="35719" tIns="35719" rIns="35719" bIns="35719" numCol="1" anchor="ctr">
              <a:spAutoFit/>
            </a:bodyPr>
            <a:lstStyle>
              <a:lvl1pPr>
                <a:defRPr sz="3000" i="1">
                  <a:solidFill>
                    <a:schemeClr val="accent2">
                      <a:hueOff val="-554920"/>
                      <a:satOff val="-21482"/>
                      <a:lumOff val="-6228"/>
                    </a:schemeClr>
                  </a:solidFill>
                  <a:latin typeface="Times"/>
                  <a:ea typeface="Times"/>
                  <a:cs typeface="Times"/>
                  <a:sym typeface="Times"/>
                </a:defRPr>
              </a:lvl1pPr>
            </a:lstStyle>
            <a:p>
              <a:r>
                <a:rPr sz="2109"/>
                <a:t>are</a:t>
              </a:r>
            </a:p>
          </p:txBody>
        </p:sp>
        <p:sp>
          <p:nvSpPr>
            <p:cNvPr id="273" name="Shape 273"/>
            <p:cNvSpPr/>
            <p:nvPr/>
          </p:nvSpPr>
          <p:spPr>
            <a:xfrm>
              <a:off x="0" y="2363081"/>
              <a:ext cx="926915"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grpSp>
      <p:sp>
        <p:nvSpPr>
          <p:cNvPr id="275" name="Shape 275"/>
          <p:cNvSpPr/>
          <p:nvPr/>
        </p:nvSpPr>
        <p:spPr>
          <a:xfrm>
            <a:off x="7839527" y="5072753"/>
            <a:ext cx="610745"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        </a:t>
            </a:r>
          </a:p>
        </p:txBody>
      </p:sp>
      <p:grpSp>
        <p:nvGrpSpPr>
          <p:cNvPr id="282" name="Group 282"/>
          <p:cNvGrpSpPr/>
          <p:nvPr/>
        </p:nvGrpSpPr>
        <p:grpSpPr>
          <a:xfrm>
            <a:off x="6063013" y="3734403"/>
            <a:ext cx="300130" cy="1256707"/>
            <a:chOff x="0" y="0"/>
            <a:chExt cx="426850" cy="1787315"/>
          </a:xfrm>
        </p:grpSpPr>
        <p:sp>
          <p:nvSpPr>
            <p:cNvPr id="276" name="Shape 276"/>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77" name="Shape 277"/>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278" name="Shape 278"/>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279" name="Shape 279"/>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80" name="Shape 280"/>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81" name="Shape 281"/>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grpSp>
        <p:nvGrpSpPr>
          <p:cNvPr id="289" name="Group 289"/>
          <p:cNvGrpSpPr/>
          <p:nvPr/>
        </p:nvGrpSpPr>
        <p:grpSpPr>
          <a:xfrm>
            <a:off x="7028596" y="3734403"/>
            <a:ext cx="300130" cy="1256707"/>
            <a:chOff x="0" y="0"/>
            <a:chExt cx="426850" cy="1787315"/>
          </a:xfrm>
        </p:grpSpPr>
        <p:sp>
          <p:nvSpPr>
            <p:cNvPr id="283" name="Shape 283"/>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84" name="Shape 284"/>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285" name="Shape 285"/>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286" name="Shape 286"/>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87" name="Shape 287"/>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88" name="Shape 288"/>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290" name="Shape 290"/>
          <p:cNvSpPr/>
          <p:nvPr/>
        </p:nvSpPr>
        <p:spPr>
          <a:xfrm flipV="1">
            <a:off x="8156530" y="4033356"/>
            <a:ext cx="1" cy="193106"/>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291" name="Shape 291"/>
          <p:cNvSpPr/>
          <p:nvPr/>
        </p:nvSpPr>
        <p:spPr>
          <a:xfrm>
            <a:off x="8039499" y="4229709"/>
            <a:ext cx="234064" cy="761401"/>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292" name="Shape 292"/>
          <p:cNvSpPr/>
          <p:nvPr/>
        </p:nvSpPr>
        <p:spPr>
          <a:xfrm>
            <a:off x="8051347" y="4276802"/>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293" name="Shape 293"/>
          <p:cNvSpPr/>
          <p:nvPr/>
        </p:nvSpPr>
        <p:spPr>
          <a:xfrm>
            <a:off x="8051347" y="4513856"/>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294" name="Shape 294"/>
          <p:cNvSpPr/>
          <p:nvPr/>
        </p:nvSpPr>
        <p:spPr>
          <a:xfrm>
            <a:off x="8051347" y="4750911"/>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295" name="Shape 295"/>
          <p:cNvSpPr/>
          <p:nvPr/>
        </p:nvSpPr>
        <p:spPr>
          <a:xfrm>
            <a:off x="4439579" y="3893291"/>
            <a:ext cx="651737" cy="1"/>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296" name="Shape 296"/>
          <p:cNvSpPr/>
          <p:nvPr/>
        </p:nvSpPr>
        <p:spPr>
          <a:xfrm>
            <a:off x="5403986" y="3893291"/>
            <a:ext cx="651737" cy="1"/>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297" name="Shape 297"/>
          <p:cNvSpPr/>
          <p:nvPr/>
        </p:nvSpPr>
        <p:spPr>
          <a:xfrm>
            <a:off x="6377322" y="3893291"/>
            <a:ext cx="651737" cy="1"/>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298" name="Shape 298"/>
          <p:cNvSpPr/>
          <p:nvPr/>
        </p:nvSpPr>
        <p:spPr>
          <a:xfrm>
            <a:off x="7341727" y="3893291"/>
            <a:ext cx="651737" cy="1"/>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299" name="Shape 299"/>
          <p:cNvSpPr/>
          <p:nvPr/>
        </p:nvSpPr>
        <p:spPr>
          <a:xfrm>
            <a:off x="7862714" y="5148178"/>
            <a:ext cx="585097" cy="299442"/>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2100" b="1">
                <a:solidFill>
                  <a:schemeClr val="accent5"/>
                </a:solidFill>
                <a:latin typeface="Helvetica"/>
                <a:ea typeface="Helvetica"/>
                <a:cs typeface="Helvetica"/>
                <a:sym typeface="Helvetica"/>
              </a:defRPr>
            </a:lvl1pPr>
          </a:lstStyle>
          <a:p>
            <a:r>
              <a:rPr sz="1477"/>
              <a:t>STOP</a:t>
            </a:r>
          </a:p>
        </p:txBody>
      </p:sp>
      <p:sp>
        <p:nvSpPr>
          <p:cNvPr id="300" name="Shape 300"/>
          <p:cNvSpPr/>
          <p:nvPr/>
        </p:nvSpPr>
        <p:spPr>
          <a:xfrm>
            <a:off x="3031636" y="3105629"/>
            <a:ext cx="678071" cy="396712"/>
          </a:xfrm>
          <a:prstGeom prst="rect">
            <a:avLst/>
          </a:prstGeom>
          <a:ln w="25400">
            <a:solidFill>
              <a:schemeClr val="accent2">
                <a:hueOff val="-554920"/>
                <a:satOff val="-21482"/>
                <a:lumOff val="-6228"/>
              </a:schemeClr>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2">
                    <a:hueOff val="-554920"/>
                    <a:satOff val="-21482"/>
                    <a:lumOff val="-6228"/>
                  </a:schemeClr>
                </a:solidFill>
                <a:latin typeface="Times"/>
                <a:ea typeface="Times"/>
                <a:cs typeface="Times"/>
                <a:sym typeface="Times"/>
              </a:defRPr>
            </a:lvl1pPr>
          </a:lstStyle>
          <a:p>
            <a:r>
              <a:rPr sz="2109"/>
              <a:t>         </a:t>
            </a:r>
          </a:p>
        </p:txBody>
      </p:sp>
      <p:sp>
        <p:nvSpPr>
          <p:cNvPr id="301" name="Shape 301"/>
          <p:cNvSpPr/>
          <p:nvPr/>
        </p:nvSpPr>
        <p:spPr>
          <a:xfrm>
            <a:off x="3036348" y="3154263"/>
            <a:ext cx="688266" cy="299442"/>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2100" b="1">
                <a:solidFill>
                  <a:schemeClr val="accent2">
                    <a:hueOff val="-554920"/>
                    <a:satOff val="-21482"/>
                    <a:lumOff val="-6228"/>
                  </a:schemeClr>
                </a:solidFill>
                <a:latin typeface="Helvetica"/>
                <a:ea typeface="Helvetica"/>
                <a:cs typeface="Helvetica"/>
                <a:sym typeface="Helvetica"/>
              </a:defRPr>
            </a:lvl1pPr>
          </a:lstStyle>
          <a:p>
            <a:r>
              <a:rPr sz="1477"/>
              <a:t>START</a:t>
            </a:r>
          </a:p>
        </p:txBody>
      </p:sp>
      <p:grpSp>
        <p:nvGrpSpPr>
          <p:cNvPr id="312" name="Group 312"/>
          <p:cNvGrpSpPr/>
          <p:nvPr/>
        </p:nvGrpSpPr>
        <p:grpSpPr>
          <a:xfrm>
            <a:off x="5403985" y="1653882"/>
            <a:ext cx="1265642" cy="1800522"/>
            <a:chOff x="0" y="16345"/>
            <a:chExt cx="1800023" cy="2560741"/>
          </a:xfrm>
        </p:grpSpPr>
        <p:sp>
          <p:nvSpPr>
            <p:cNvPr id="302" name="Shape 302"/>
            <p:cNvSpPr/>
            <p:nvPr/>
          </p:nvSpPr>
          <p:spPr>
            <a:xfrm>
              <a:off x="500521" y="16345"/>
              <a:ext cx="1299502" cy="564212"/>
            </a:xfrm>
            <a:prstGeom prst="rect">
              <a:avLst/>
            </a:prstGeom>
            <a:noFill/>
            <a:ln w="25400" cap="flat">
              <a:solidFill>
                <a:schemeClr val="accent2">
                  <a:hueOff val="-554920"/>
                  <a:satOff val="-21482"/>
                  <a:lumOff val="-6228"/>
                </a:schemeClr>
              </a:solidFill>
              <a:prstDash val="solid"/>
              <a:miter lim="400000"/>
            </a:ln>
            <a:effectLst/>
            <a:extLst>
              <a:ext uri="{C572A759-6A51-4108-AA02-DFA0A04FC94B}">
                <ma14:wrappingTextBoxFlag xmlns:ma14="http://schemas.microsoft.com/office/mac/drawingml/2011/main" val="1"/>
              </a:ext>
            </a:extLst>
          </p:spPr>
          <p:txBody>
            <a:bodyPr wrap="none" lIns="35719" tIns="35719" rIns="35719" bIns="35719" numCol="1" anchor="ctr">
              <a:spAutoFit/>
            </a:bodyPr>
            <a:lstStyle>
              <a:lvl1pPr>
                <a:defRPr sz="3000" i="1">
                  <a:solidFill>
                    <a:schemeClr val="accent2">
                      <a:hueOff val="-554920"/>
                      <a:satOff val="-21482"/>
                      <a:lumOff val="-6228"/>
                    </a:schemeClr>
                  </a:solidFill>
                  <a:latin typeface="Times"/>
                  <a:ea typeface="Times"/>
                  <a:cs typeface="Times"/>
                  <a:sym typeface="Times"/>
                </a:defRPr>
              </a:lvl1pPr>
            </a:lstStyle>
            <a:p>
              <a:r>
                <a:rPr sz="2109"/>
                <a:t>difficult</a:t>
              </a:r>
            </a:p>
          </p:txBody>
        </p:sp>
        <p:grpSp>
          <p:nvGrpSpPr>
            <p:cNvPr id="309" name="Group 309"/>
            <p:cNvGrpSpPr/>
            <p:nvPr/>
          </p:nvGrpSpPr>
          <p:grpSpPr>
            <a:xfrm>
              <a:off x="938957" y="801215"/>
              <a:ext cx="426851" cy="1775871"/>
              <a:chOff x="0" y="0"/>
              <a:chExt cx="426850" cy="1775869"/>
            </a:xfrm>
          </p:grpSpPr>
          <p:sp>
            <p:nvSpPr>
              <p:cNvPr id="303" name="Shape 303"/>
              <p:cNvSpPr/>
              <p:nvPr/>
            </p:nvSpPr>
            <p:spPr>
              <a:xfrm>
                <a:off x="0" y="1346742"/>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304" name="Shape 304"/>
              <p:cNvSpPr/>
              <p:nvPr/>
            </p:nvSpPr>
            <p:spPr>
              <a:xfrm flipV="1">
                <a:off x="213425" y="106935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305" name="Shape 305"/>
              <p:cNvSpPr/>
              <p:nvPr/>
            </p:nvSpPr>
            <p:spPr>
              <a:xfrm>
                <a:off x="46980" y="0"/>
                <a:ext cx="332890" cy="1082880"/>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306" name="Shape 306"/>
              <p:cNvSpPr/>
              <p:nvPr/>
            </p:nvSpPr>
            <p:spPr>
              <a:xfrm>
                <a:off x="63830" y="90578"/>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307" name="Shape 307"/>
              <p:cNvSpPr/>
              <p:nvPr/>
            </p:nvSpPr>
            <p:spPr>
              <a:xfrm>
                <a:off x="63830" y="42772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308" name="Shape 308"/>
              <p:cNvSpPr/>
              <p:nvPr/>
            </p:nvSpPr>
            <p:spPr>
              <a:xfrm>
                <a:off x="63830" y="764867"/>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310" name="Shape 310"/>
            <p:cNvSpPr/>
            <p:nvPr/>
          </p:nvSpPr>
          <p:spPr>
            <a:xfrm>
              <a:off x="0" y="2363081"/>
              <a:ext cx="926915"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311" name="Shape 311"/>
            <p:cNvSpPr/>
            <p:nvPr/>
          </p:nvSpPr>
          <p:spPr>
            <a:xfrm>
              <a:off x="50760" y="764153"/>
              <a:ext cx="889305" cy="1360663"/>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grpSp>
      <p:grpSp>
        <p:nvGrpSpPr>
          <p:cNvPr id="324" name="Group 324"/>
          <p:cNvGrpSpPr/>
          <p:nvPr/>
        </p:nvGrpSpPr>
        <p:grpSpPr>
          <a:xfrm>
            <a:off x="6368392" y="1657632"/>
            <a:ext cx="1137848" cy="1796771"/>
            <a:chOff x="0" y="16345"/>
            <a:chExt cx="1618273" cy="2555406"/>
          </a:xfrm>
        </p:grpSpPr>
        <p:grpSp>
          <p:nvGrpSpPr>
            <p:cNvPr id="319" name="Group 319"/>
            <p:cNvGrpSpPr/>
            <p:nvPr/>
          </p:nvGrpSpPr>
          <p:grpSpPr>
            <a:xfrm>
              <a:off x="938957" y="795880"/>
              <a:ext cx="426851" cy="1775871"/>
              <a:chOff x="0" y="0"/>
              <a:chExt cx="426850" cy="1775869"/>
            </a:xfrm>
          </p:grpSpPr>
          <p:sp>
            <p:nvSpPr>
              <p:cNvPr id="313" name="Shape 313"/>
              <p:cNvSpPr/>
              <p:nvPr/>
            </p:nvSpPr>
            <p:spPr>
              <a:xfrm>
                <a:off x="0" y="1346742"/>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314" name="Shape 314"/>
              <p:cNvSpPr/>
              <p:nvPr/>
            </p:nvSpPr>
            <p:spPr>
              <a:xfrm flipV="1">
                <a:off x="213425" y="106935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315" name="Shape 315"/>
              <p:cNvSpPr/>
              <p:nvPr/>
            </p:nvSpPr>
            <p:spPr>
              <a:xfrm>
                <a:off x="46980" y="0"/>
                <a:ext cx="332890" cy="1082880"/>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316" name="Shape 316"/>
              <p:cNvSpPr/>
              <p:nvPr/>
            </p:nvSpPr>
            <p:spPr>
              <a:xfrm>
                <a:off x="63830" y="90578"/>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317" name="Shape 317"/>
              <p:cNvSpPr/>
              <p:nvPr/>
            </p:nvSpPr>
            <p:spPr>
              <a:xfrm>
                <a:off x="63830" y="42772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318" name="Shape 318"/>
              <p:cNvSpPr/>
              <p:nvPr/>
            </p:nvSpPr>
            <p:spPr>
              <a:xfrm>
                <a:off x="63830" y="764867"/>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320" name="Shape 320"/>
            <p:cNvSpPr/>
            <p:nvPr/>
          </p:nvSpPr>
          <p:spPr>
            <a:xfrm>
              <a:off x="0" y="2357746"/>
              <a:ext cx="926915"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321" name="Shape 321"/>
            <p:cNvSpPr/>
            <p:nvPr/>
          </p:nvSpPr>
          <p:spPr>
            <a:xfrm>
              <a:off x="653906" y="16345"/>
              <a:ext cx="964367" cy="564212"/>
            </a:xfrm>
            <a:prstGeom prst="rect">
              <a:avLst/>
            </a:prstGeom>
            <a:noFill/>
            <a:ln w="25400" cap="flat">
              <a:solidFill>
                <a:schemeClr val="accent2">
                  <a:hueOff val="-554920"/>
                  <a:satOff val="-21482"/>
                  <a:lumOff val="-6228"/>
                </a:schemeClr>
              </a:solidFill>
              <a:prstDash val="solid"/>
              <a:miter lim="400000"/>
            </a:ln>
            <a:effectLst/>
            <a:extLst>
              <a:ext uri="{C572A759-6A51-4108-AA02-DFA0A04FC94B}">
                <ma14:wrappingTextBoxFlag xmlns:ma14="http://schemas.microsoft.com/office/mac/drawingml/2011/main" val="1"/>
              </a:ext>
            </a:extLst>
          </p:spPr>
          <p:txBody>
            <a:bodyPr wrap="none" lIns="35719" tIns="35719" rIns="35719" bIns="35719" numCol="1" anchor="ctr">
              <a:spAutoFit/>
            </a:bodyPr>
            <a:lstStyle>
              <a:lvl1pPr>
                <a:defRPr sz="3000" i="1">
                  <a:solidFill>
                    <a:schemeClr val="accent2">
                      <a:hueOff val="-554920"/>
                      <a:satOff val="-21482"/>
                      <a:lumOff val="-6228"/>
                    </a:schemeClr>
                  </a:solidFill>
                  <a:latin typeface="Times"/>
                  <a:ea typeface="Times"/>
                  <a:cs typeface="Times"/>
                  <a:sym typeface="Times"/>
                </a:defRPr>
              </a:lvl1pPr>
            </a:lstStyle>
            <a:p>
              <a:r>
                <a:rPr sz="2109"/>
                <a:t>         </a:t>
              </a:r>
            </a:p>
          </p:txBody>
        </p:sp>
        <p:sp>
          <p:nvSpPr>
            <p:cNvPr id="322" name="Shape 322"/>
            <p:cNvSpPr/>
            <p:nvPr/>
          </p:nvSpPr>
          <p:spPr>
            <a:xfrm>
              <a:off x="734510" y="85513"/>
              <a:ext cx="832138" cy="4258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5719" tIns="35719" rIns="35719" bIns="35719" numCol="1" anchor="ctr">
              <a:spAutoFit/>
            </a:bodyPr>
            <a:lstStyle>
              <a:lvl1pPr>
                <a:defRPr sz="2100" b="1">
                  <a:solidFill>
                    <a:schemeClr val="accent2">
                      <a:hueOff val="-554920"/>
                      <a:satOff val="-21482"/>
                      <a:lumOff val="-6228"/>
                    </a:schemeClr>
                  </a:solidFill>
                  <a:latin typeface="Helvetica"/>
                  <a:ea typeface="Helvetica"/>
                  <a:cs typeface="Helvetica"/>
                  <a:sym typeface="Helvetica"/>
                </a:defRPr>
              </a:lvl1pPr>
            </a:lstStyle>
            <a:p>
              <a:r>
                <a:rPr sz="1477"/>
                <a:t>STOP</a:t>
              </a:r>
            </a:p>
          </p:txBody>
        </p:sp>
        <p:sp>
          <p:nvSpPr>
            <p:cNvPr id="323" name="Shape 323"/>
            <p:cNvSpPr/>
            <p:nvPr/>
          </p:nvSpPr>
          <p:spPr>
            <a:xfrm>
              <a:off x="76160" y="758818"/>
              <a:ext cx="889305" cy="1360663"/>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grpSp>
      <p:grpSp>
        <p:nvGrpSpPr>
          <p:cNvPr id="335" name="Group 335"/>
          <p:cNvGrpSpPr/>
          <p:nvPr/>
        </p:nvGrpSpPr>
        <p:grpSpPr>
          <a:xfrm>
            <a:off x="3638987" y="1657633"/>
            <a:ext cx="4365589" cy="2089842"/>
            <a:chOff x="-1" y="16345"/>
            <a:chExt cx="6208835" cy="2972219"/>
          </a:xfrm>
        </p:grpSpPr>
        <p:grpSp>
          <p:nvGrpSpPr>
            <p:cNvPr id="331" name="Group 331"/>
            <p:cNvGrpSpPr/>
            <p:nvPr/>
          </p:nvGrpSpPr>
          <p:grpSpPr>
            <a:xfrm>
              <a:off x="713581" y="795880"/>
              <a:ext cx="426851" cy="1775871"/>
              <a:chOff x="0" y="0"/>
              <a:chExt cx="426850" cy="1775869"/>
            </a:xfrm>
          </p:grpSpPr>
          <p:sp>
            <p:nvSpPr>
              <p:cNvPr id="325" name="Shape 325"/>
              <p:cNvSpPr/>
              <p:nvPr/>
            </p:nvSpPr>
            <p:spPr>
              <a:xfrm>
                <a:off x="0" y="1346742"/>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326" name="Shape 326"/>
              <p:cNvSpPr/>
              <p:nvPr/>
            </p:nvSpPr>
            <p:spPr>
              <a:xfrm flipV="1">
                <a:off x="213425" y="106935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327" name="Shape 327"/>
              <p:cNvSpPr/>
              <p:nvPr/>
            </p:nvSpPr>
            <p:spPr>
              <a:xfrm>
                <a:off x="46980" y="0"/>
                <a:ext cx="332890" cy="1082880"/>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328" name="Shape 328"/>
              <p:cNvSpPr/>
              <p:nvPr/>
            </p:nvSpPr>
            <p:spPr>
              <a:xfrm>
                <a:off x="63830" y="90578"/>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329" name="Shape 329"/>
              <p:cNvSpPr/>
              <p:nvPr/>
            </p:nvSpPr>
            <p:spPr>
              <a:xfrm>
                <a:off x="63830" y="42772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330" name="Shape 330"/>
              <p:cNvSpPr/>
              <p:nvPr/>
            </p:nvSpPr>
            <p:spPr>
              <a:xfrm>
                <a:off x="63830" y="764867"/>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332" name="Shape 332"/>
            <p:cNvSpPr/>
            <p:nvPr/>
          </p:nvSpPr>
          <p:spPr>
            <a:xfrm>
              <a:off x="-1" y="16345"/>
              <a:ext cx="1830701" cy="564213"/>
            </a:xfrm>
            <a:prstGeom prst="rect">
              <a:avLst/>
            </a:prstGeom>
            <a:noFill/>
            <a:ln w="25400" cap="flat">
              <a:solidFill>
                <a:schemeClr val="accent2">
                  <a:hueOff val="-554920"/>
                  <a:satOff val="-21482"/>
                  <a:lumOff val="-6228"/>
                </a:schemeClr>
              </a:solidFill>
              <a:prstDash val="solid"/>
              <a:miter lim="400000"/>
            </a:ln>
            <a:effectLst/>
            <a:extLst>
              <a:ext uri="{C572A759-6A51-4108-AA02-DFA0A04FC94B}">
                <ma14:wrappingTextBoxFlag xmlns:ma14="http://schemas.microsoft.com/office/mac/drawingml/2011/main" val="1"/>
              </a:ext>
            </a:extLst>
          </p:spPr>
          <p:txBody>
            <a:bodyPr wrap="none" lIns="35719" tIns="35719" rIns="35719" bIns="35719" numCol="1" anchor="ctr">
              <a:spAutoFit/>
            </a:bodyPr>
            <a:lstStyle>
              <a:lvl1pPr>
                <a:defRPr sz="3000" i="1">
                  <a:solidFill>
                    <a:schemeClr val="accent2">
                      <a:hueOff val="-554920"/>
                      <a:satOff val="-21482"/>
                      <a:lumOff val="-6228"/>
                    </a:schemeClr>
                  </a:solidFill>
                  <a:latin typeface="Times"/>
                  <a:ea typeface="Times"/>
                  <a:cs typeface="Times"/>
                  <a:sym typeface="Times"/>
                </a:defRPr>
              </a:lvl1pPr>
            </a:lstStyle>
            <a:p>
              <a:r>
                <a:rPr sz="2109"/>
                <a:t>Beginnings</a:t>
              </a:r>
            </a:p>
          </p:txBody>
        </p:sp>
        <p:sp>
          <p:nvSpPr>
            <p:cNvPr id="333" name="Shape 333"/>
            <p:cNvSpPr/>
            <p:nvPr/>
          </p:nvSpPr>
          <p:spPr>
            <a:xfrm flipH="1" flipV="1">
              <a:off x="1111836" y="2501712"/>
              <a:ext cx="5096998" cy="48685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334" name="Shape 334"/>
            <p:cNvSpPr/>
            <p:nvPr/>
          </p:nvSpPr>
          <p:spPr>
            <a:xfrm flipV="1">
              <a:off x="167182" y="2367248"/>
              <a:ext cx="52507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grpSp>
      <p:sp>
        <p:nvSpPr>
          <p:cNvPr id="336" name="Shape 336"/>
          <p:cNvSpPr/>
          <p:nvPr/>
        </p:nvSpPr>
        <p:spPr>
          <a:xfrm>
            <a:off x="8033487" y="3643709"/>
            <a:ext cx="192361" cy="396712"/>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b="1">
                <a:solidFill>
                  <a:srgbClr val="FFFFFF"/>
                </a:solidFill>
                <a:latin typeface="Times"/>
                <a:ea typeface="Times"/>
                <a:cs typeface="Times"/>
                <a:sym typeface="Times"/>
              </a:defRPr>
            </a:lvl1pPr>
          </a:lstStyle>
          <a:p>
            <a:r>
              <a:rPr sz="2109"/>
              <a:t>c</a:t>
            </a:r>
          </a:p>
        </p:txBody>
      </p:sp>
      <p:pic>
        <p:nvPicPr>
          <p:cNvPr id="338" name="pasted-image.pdf"/>
          <p:cNvPicPr>
            <a:picLocks noChangeAspect="1"/>
          </p:cNvPicPr>
          <p:nvPr/>
        </p:nvPicPr>
        <p:blipFill>
          <a:blip r:embed="rId3">
            <a:extLst/>
          </a:blip>
          <a:stretch>
            <a:fillRect/>
          </a:stretch>
        </p:blipFill>
        <p:spPr>
          <a:xfrm>
            <a:off x="524662" y="3750398"/>
            <a:ext cx="2652118" cy="812602"/>
          </a:xfrm>
          <a:prstGeom prst="rect">
            <a:avLst/>
          </a:prstGeom>
          <a:ln w="12700">
            <a:miter lim="400000"/>
          </a:ln>
        </p:spPr>
      </p:pic>
      <p:grpSp>
        <p:nvGrpSpPr>
          <p:cNvPr id="100" name="Group 242"/>
          <p:cNvGrpSpPr/>
          <p:nvPr/>
        </p:nvGrpSpPr>
        <p:grpSpPr>
          <a:xfrm>
            <a:off x="219972" y="5807396"/>
            <a:ext cx="6185989" cy="410690"/>
            <a:chOff x="0" y="31806"/>
            <a:chExt cx="8797849" cy="584091"/>
          </a:xfrm>
        </p:grpSpPr>
        <p:sp>
          <p:nvSpPr>
            <p:cNvPr id="101" name="Shape 240"/>
            <p:cNvSpPr/>
            <p:nvPr/>
          </p:nvSpPr>
          <p:spPr>
            <a:xfrm>
              <a:off x="0" y="31806"/>
              <a:ext cx="8797849" cy="5840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5719" tIns="35719" rIns="35719" bIns="35719" numCol="1" anchor="ctr">
              <a:spAutoFit/>
            </a:bodyPr>
            <a:lstStyle>
              <a:lvl1pPr algn="l">
                <a:defRPr b="1">
                  <a:solidFill>
                    <a:schemeClr val="accent1"/>
                  </a:solidFill>
                  <a:latin typeface="Helvetica"/>
                  <a:ea typeface="Helvetica"/>
                  <a:cs typeface="Helvetica"/>
                  <a:sym typeface="Helvetica"/>
                </a:defRPr>
              </a:lvl1pPr>
            </a:lstStyle>
            <a:p>
              <a:r>
                <a:rPr sz="2200" dirty="0"/>
                <a:t>What is the probability of a </a:t>
              </a:r>
              <a:r>
                <a:rPr sz="2200" dirty="0" smtClean="0"/>
                <a:t>sequence</a:t>
              </a:r>
              <a:r>
                <a:rPr lang="en-AU" sz="2200" dirty="0" smtClean="0"/>
                <a:t> </a:t>
              </a:r>
              <a:r>
                <a:rPr sz="2200" dirty="0" smtClean="0"/>
                <a:t>           </a:t>
              </a:r>
              <a:r>
                <a:rPr sz="2200" dirty="0"/>
                <a:t>?</a:t>
              </a:r>
            </a:p>
          </p:txBody>
        </p:sp>
        <p:pic>
          <p:nvPicPr>
            <p:cNvPr id="102" name="pasted-image.pdf"/>
            <p:cNvPicPr>
              <a:picLocks noChangeAspect="1"/>
            </p:cNvPicPr>
            <p:nvPr/>
          </p:nvPicPr>
          <p:blipFill>
            <a:blip r:embed="rId4">
              <a:extLst/>
            </a:blip>
            <a:stretch>
              <a:fillRect/>
            </a:stretch>
          </p:blipFill>
          <p:spPr>
            <a:xfrm>
              <a:off x="7217901" y="50801"/>
              <a:ext cx="1092201" cy="546101"/>
            </a:xfrm>
            <a:prstGeom prst="rect">
              <a:avLst/>
            </a:prstGeom>
            <a:ln w="12700" cap="flat">
              <a:noFill/>
              <a:miter lim="400000"/>
            </a:ln>
            <a:effectLst/>
          </p:spPr>
        </p:pic>
      </p:grpSp>
      <p:sp>
        <p:nvSpPr>
          <p:cNvPr id="103" name="Rectangle 102"/>
          <p:cNvSpPr/>
          <p:nvPr/>
        </p:nvSpPr>
        <p:spPr>
          <a:xfrm>
            <a:off x="5628551" y="6360568"/>
            <a:ext cx="3342069" cy="369332"/>
          </a:xfrm>
          <a:prstGeom prst="rect">
            <a:avLst/>
          </a:prstGeom>
        </p:spPr>
        <p:txBody>
          <a:bodyPr wrap="none">
            <a:spAutoFit/>
          </a:bodyPr>
          <a:lstStyle/>
          <a:p>
            <a:r>
              <a:rPr lang="en-US" dirty="0" smtClean="0">
                <a:latin typeface="Arial Hebrew" charset="-79"/>
                <a:ea typeface="Arial Hebrew" charset="-79"/>
                <a:cs typeface="Arial Hebrew" charset="-79"/>
              </a:rPr>
              <a:t>Slide credit: Duh, Dyer et al. 2015</a:t>
            </a:r>
            <a:endParaRPr lang="en-US" dirty="0">
              <a:latin typeface="Arial Hebrew" charset="-79"/>
              <a:ea typeface="Arial Hebrew" charset="-79"/>
              <a:cs typeface="Arial Hebrew" charset="-79"/>
            </a:endParaRPr>
          </a:p>
        </p:txBody>
      </p:sp>
    </p:spTree>
    <p:extLst>
      <p:ext uri="{BB962C8B-B14F-4D97-AF65-F5344CB8AC3E}">
        <p14:creationId xmlns:p14="http://schemas.microsoft.com/office/powerpoint/2010/main" val="1591216398"/>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3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2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3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3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0" animBg="1" advAuto="0"/>
      <p:bldP spid="312" grpId="0" animBg="1" advAuto="0"/>
      <p:bldP spid="324" grpId="0" animBg="1" advAuto="0"/>
      <p:bldP spid="335" grpId="0"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349" name="Group 349"/>
          <p:cNvGrpSpPr/>
          <p:nvPr/>
        </p:nvGrpSpPr>
        <p:grpSpPr>
          <a:xfrm>
            <a:off x="3229897" y="3825420"/>
            <a:ext cx="300130" cy="1256707"/>
            <a:chOff x="0" y="0"/>
            <a:chExt cx="426850" cy="1787315"/>
          </a:xfrm>
        </p:grpSpPr>
        <p:sp>
          <p:nvSpPr>
            <p:cNvPr id="343" name="Shape 343"/>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344" name="Shape 344"/>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345" name="Shape 345"/>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346" name="Shape 346"/>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347" name="Shape 347"/>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348" name="Shape 348"/>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350" name="Shape 350"/>
          <p:cNvSpPr/>
          <p:nvPr/>
        </p:nvSpPr>
        <p:spPr>
          <a:xfrm>
            <a:off x="3063023" y="5163541"/>
            <a:ext cx="613951"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Aller</a:t>
            </a:r>
          </a:p>
        </p:txBody>
      </p:sp>
      <p:sp>
        <p:nvSpPr>
          <p:cNvPr id="351" name="Shape 351"/>
          <p:cNvSpPr/>
          <p:nvPr/>
        </p:nvSpPr>
        <p:spPr>
          <a:xfrm>
            <a:off x="3900630" y="5163771"/>
            <a:ext cx="851195"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Anfang</a:t>
            </a:r>
          </a:p>
        </p:txBody>
      </p:sp>
      <p:grpSp>
        <p:nvGrpSpPr>
          <p:cNvPr id="358" name="Group 358"/>
          <p:cNvGrpSpPr/>
          <p:nvPr/>
        </p:nvGrpSpPr>
        <p:grpSpPr>
          <a:xfrm>
            <a:off x="4186603" y="3825420"/>
            <a:ext cx="300130" cy="1256707"/>
            <a:chOff x="0" y="0"/>
            <a:chExt cx="426850" cy="1787315"/>
          </a:xfrm>
        </p:grpSpPr>
        <p:sp>
          <p:nvSpPr>
            <p:cNvPr id="352" name="Shape 352"/>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353" name="Shape 353"/>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354" name="Shape 354"/>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355" name="Shape 355"/>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356" name="Shape 356"/>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357" name="Shape 357"/>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359" name="Shape 359"/>
          <p:cNvSpPr>
            <a:spLocks noGrp="1"/>
          </p:cNvSpPr>
          <p:nvPr>
            <p:ph type="title" idx="4294967295"/>
          </p:nvPr>
        </p:nvSpPr>
        <p:spPr>
          <a:xfrm>
            <a:off x="669727" y="420899"/>
            <a:ext cx="7804547" cy="600062"/>
          </a:xfrm>
          <a:prstGeom prst="rect">
            <a:avLst/>
          </a:prstGeom>
        </p:spPr>
        <p:txBody>
          <a:bodyPr>
            <a:normAutofit fontScale="90000"/>
          </a:bodyPr>
          <a:lstStyle>
            <a:lvl1pPr>
              <a:defRPr sz="4400"/>
            </a:lvl1pPr>
          </a:lstStyle>
          <a:p>
            <a:r>
              <a:t>RNN Attention Model</a:t>
            </a:r>
          </a:p>
        </p:txBody>
      </p:sp>
      <p:sp>
        <p:nvSpPr>
          <p:cNvPr id="360" name="Shape 360"/>
          <p:cNvSpPr/>
          <p:nvPr/>
        </p:nvSpPr>
        <p:spPr>
          <a:xfrm>
            <a:off x="5126583" y="5163771"/>
            <a:ext cx="328616"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ist</a:t>
            </a:r>
          </a:p>
        </p:txBody>
      </p:sp>
      <p:sp>
        <p:nvSpPr>
          <p:cNvPr id="361" name="Shape 361"/>
          <p:cNvSpPr/>
          <p:nvPr/>
        </p:nvSpPr>
        <p:spPr>
          <a:xfrm>
            <a:off x="5839251" y="5163771"/>
            <a:ext cx="839975"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schwer</a:t>
            </a:r>
          </a:p>
        </p:txBody>
      </p:sp>
      <p:sp>
        <p:nvSpPr>
          <p:cNvPr id="362" name="Shape 362"/>
          <p:cNvSpPr/>
          <p:nvPr/>
        </p:nvSpPr>
        <p:spPr>
          <a:xfrm>
            <a:off x="6928698" y="5163771"/>
            <a:ext cx="610745"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        </a:t>
            </a:r>
          </a:p>
        </p:txBody>
      </p:sp>
      <p:grpSp>
        <p:nvGrpSpPr>
          <p:cNvPr id="369" name="Group 369"/>
          <p:cNvGrpSpPr/>
          <p:nvPr/>
        </p:nvGrpSpPr>
        <p:grpSpPr>
          <a:xfrm>
            <a:off x="5152185" y="3825420"/>
            <a:ext cx="300130" cy="1256707"/>
            <a:chOff x="0" y="0"/>
            <a:chExt cx="426850" cy="1787315"/>
          </a:xfrm>
        </p:grpSpPr>
        <p:sp>
          <p:nvSpPr>
            <p:cNvPr id="363" name="Shape 363"/>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364" name="Shape 364"/>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365" name="Shape 365"/>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366" name="Shape 366"/>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367" name="Shape 367"/>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368" name="Shape 368"/>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370" name="Shape 370"/>
          <p:cNvSpPr/>
          <p:nvPr/>
        </p:nvSpPr>
        <p:spPr>
          <a:xfrm>
            <a:off x="6117768" y="3825419"/>
            <a:ext cx="300130" cy="301731"/>
          </a:xfrm>
          <a:prstGeom prst="ellipse">
            <a:avLst/>
          </a:prstGeom>
          <a:blipFill>
            <a:blip r:embed="rId2"/>
          </a:blipFill>
          <a:ln w="12700">
            <a:miter lim="400000"/>
          </a:ln>
          <a:effectLst>
            <a:outerShdw blurRad="38100" dist="25400" dir="5400000" rotWithShape="0">
              <a:srgbClr val="000000">
                <a:alpha val="50000"/>
              </a:srgbClr>
            </a:outerShdw>
          </a:effectLst>
        </p:spPr>
        <p:txBody>
          <a:bodyPr lIns="35719" tIns="35719" rIns="35719" bIns="35719" anchor="ctr"/>
          <a:lstStyle/>
          <a:p>
            <a:pPr>
              <a:defRPr sz="2400">
                <a:solidFill>
                  <a:srgbClr val="FFFFFF"/>
                </a:solidFill>
              </a:defRPr>
            </a:pPr>
            <a:endParaRPr sz="1687"/>
          </a:p>
        </p:txBody>
      </p:sp>
      <p:sp>
        <p:nvSpPr>
          <p:cNvPr id="371" name="Shape 371"/>
          <p:cNvSpPr/>
          <p:nvPr/>
        </p:nvSpPr>
        <p:spPr>
          <a:xfrm flipV="1">
            <a:off x="6267832" y="4124372"/>
            <a:ext cx="1" cy="193106"/>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372" name="Shape 372"/>
          <p:cNvSpPr/>
          <p:nvPr/>
        </p:nvSpPr>
        <p:spPr>
          <a:xfrm>
            <a:off x="6150801" y="4320726"/>
            <a:ext cx="234064" cy="761401"/>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373" name="Shape 373"/>
          <p:cNvSpPr/>
          <p:nvPr/>
        </p:nvSpPr>
        <p:spPr>
          <a:xfrm>
            <a:off x="6162649" y="4367818"/>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374" name="Shape 374"/>
          <p:cNvSpPr/>
          <p:nvPr/>
        </p:nvSpPr>
        <p:spPr>
          <a:xfrm>
            <a:off x="6162649" y="4604873"/>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375" name="Shape 375"/>
          <p:cNvSpPr/>
          <p:nvPr/>
        </p:nvSpPr>
        <p:spPr>
          <a:xfrm>
            <a:off x="6162649" y="4841928"/>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376" name="Shape 376"/>
          <p:cNvSpPr/>
          <p:nvPr/>
        </p:nvSpPr>
        <p:spPr>
          <a:xfrm flipV="1">
            <a:off x="7245702" y="4124372"/>
            <a:ext cx="1" cy="193106"/>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377" name="Shape 377"/>
          <p:cNvSpPr/>
          <p:nvPr/>
        </p:nvSpPr>
        <p:spPr>
          <a:xfrm>
            <a:off x="7128671" y="4320726"/>
            <a:ext cx="234064" cy="761401"/>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378" name="Shape 378"/>
          <p:cNvSpPr/>
          <p:nvPr/>
        </p:nvSpPr>
        <p:spPr>
          <a:xfrm>
            <a:off x="7140519" y="4367818"/>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379" name="Shape 379"/>
          <p:cNvSpPr/>
          <p:nvPr/>
        </p:nvSpPr>
        <p:spPr>
          <a:xfrm>
            <a:off x="7140519" y="4604873"/>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380" name="Shape 380"/>
          <p:cNvSpPr/>
          <p:nvPr/>
        </p:nvSpPr>
        <p:spPr>
          <a:xfrm>
            <a:off x="7140519" y="4841928"/>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381" name="Shape 381"/>
          <p:cNvSpPr/>
          <p:nvPr/>
        </p:nvSpPr>
        <p:spPr>
          <a:xfrm>
            <a:off x="6951886" y="5239195"/>
            <a:ext cx="585097" cy="299442"/>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2100" b="1">
                <a:solidFill>
                  <a:schemeClr val="accent5"/>
                </a:solidFill>
                <a:latin typeface="Helvetica"/>
                <a:ea typeface="Helvetica"/>
                <a:cs typeface="Helvetica"/>
                <a:sym typeface="Helvetica"/>
              </a:defRPr>
            </a:lvl1pPr>
          </a:lstStyle>
          <a:p>
            <a:r>
              <a:rPr sz="1477"/>
              <a:t>STOP</a:t>
            </a:r>
          </a:p>
        </p:txBody>
      </p:sp>
      <p:sp>
        <p:nvSpPr>
          <p:cNvPr id="385" name="Shape 385"/>
          <p:cNvSpPr/>
          <p:nvPr/>
        </p:nvSpPr>
        <p:spPr>
          <a:xfrm>
            <a:off x="7100033" y="3825419"/>
            <a:ext cx="300130" cy="301731"/>
          </a:xfrm>
          <a:prstGeom prst="ellipse">
            <a:avLst/>
          </a:prstGeom>
          <a:blipFill>
            <a:blip r:embed="rId2"/>
          </a:blipFill>
          <a:ln w="12700">
            <a:miter lim="400000"/>
          </a:ln>
          <a:effectLst>
            <a:outerShdw blurRad="38100" dist="25400" dir="5400000" rotWithShape="0">
              <a:srgbClr val="000000">
                <a:alpha val="50000"/>
              </a:srgbClr>
            </a:outerShdw>
          </a:effectLst>
        </p:spPr>
        <p:txBody>
          <a:bodyPr lIns="35719" tIns="35719" rIns="35719" bIns="35719" anchor="ctr"/>
          <a:lstStyle/>
          <a:p>
            <a:pPr>
              <a:defRPr sz="2400">
                <a:solidFill>
                  <a:srgbClr val="FFFFFF"/>
                </a:solidFill>
              </a:defRPr>
            </a:pPr>
            <a:endParaRPr sz="1687"/>
          </a:p>
        </p:txBody>
      </p:sp>
      <p:grpSp>
        <p:nvGrpSpPr>
          <p:cNvPr id="49" name="Group 242"/>
          <p:cNvGrpSpPr/>
          <p:nvPr/>
        </p:nvGrpSpPr>
        <p:grpSpPr>
          <a:xfrm>
            <a:off x="219972" y="5807396"/>
            <a:ext cx="6185989" cy="410690"/>
            <a:chOff x="0" y="31806"/>
            <a:chExt cx="8797849" cy="584091"/>
          </a:xfrm>
        </p:grpSpPr>
        <p:sp>
          <p:nvSpPr>
            <p:cNvPr id="50" name="Shape 240"/>
            <p:cNvSpPr/>
            <p:nvPr/>
          </p:nvSpPr>
          <p:spPr>
            <a:xfrm>
              <a:off x="0" y="31806"/>
              <a:ext cx="8797849" cy="5840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5719" tIns="35719" rIns="35719" bIns="35719" numCol="1" anchor="ctr">
              <a:spAutoFit/>
            </a:bodyPr>
            <a:lstStyle>
              <a:lvl1pPr algn="l">
                <a:defRPr b="1">
                  <a:solidFill>
                    <a:schemeClr val="accent1"/>
                  </a:solidFill>
                  <a:latin typeface="Helvetica"/>
                  <a:ea typeface="Helvetica"/>
                  <a:cs typeface="Helvetica"/>
                  <a:sym typeface="Helvetica"/>
                </a:defRPr>
              </a:lvl1pPr>
            </a:lstStyle>
            <a:p>
              <a:r>
                <a:rPr sz="2200" dirty="0"/>
                <a:t>What is the probability of a </a:t>
              </a:r>
              <a:r>
                <a:rPr sz="2200" dirty="0" smtClean="0"/>
                <a:t>sequence</a:t>
              </a:r>
              <a:r>
                <a:rPr lang="en-AU" sz="2200" dirty="0" smtClean="0"/>
                <a:t> </a:t>
              </a:r>
              <a:r>
                <a:rPr sz="2200" dirty="0" smtClean="0"/>
                <a:t>           </a:t>
              </a:r>
              <a:r>
                <a:rPr sz="2200" dirty="0"/>
                <a:t>?</a:t>
              </a:r>
            </a:p>
          </p:txBody>
        </p:sp>
        <p:pic>
          <p:nvPicPr>
            <p:cNvPr id="51" name="pasted-image.pdf"/>
            <p:cNvPicPr>
              <a:picLocks noChangeAspect="1"/>
            </p:cNvPicPr>
            <p:nvPr/>
          </p:nvPicPr>
          <p:blipFill>
            <a:blip r:embed="rId3">
              <a:extLst/>
            </a:blip>
            <a:stretch>
              <a:fillRect/>
            </a:stretch>
          </p:blipFill>
          <p:spPr>
            <a:xfrm>
              <a:off x="7217901" y="50801"/>
              <a:ext cx="1092201" cy="546101"/>
            </a:xfrm>
            <a:prstGeom prst="rect">
              <a:avLst/>
            </a:prstGeom>
            <a:ln w="12700" cap="flat">
              <a:noFill/>
              <a:miter lim="400000"/>
            </a:ln>
            <a:effectLst/>
          </p:spPr>
        </p:pic>
      </p:grpSp>
      <p:sp>
        <p:nvSpPr>
          <p:cNvPr id="52" name="Rectangle 51"/>
          <p:cNvSpPr/>
          <p:nvPr/>
        </p:nvSpPr>
        <p:spPr>
          <a:xfrm>
            <a:off x="5628551" y="6360568"/>
            <a:ext cx="3342069" cy="369332"/>
          </a:xfrm>
          <a:prstGeom prst="rect">
            <a:avLst/>
          </a:prstGeom>
        </p:spPr>
        <p:txBody>
          <a:bodyPr wrap="none">
            <a:spAutoFit/>
          </a:bodyPr>
          <a:lstStyle/>
          <a:p>
            <a:r>
              <a:rPr lang="en-US" dirty="0" smtClean="0">
                <a:latin typeface="Arial Hebrew" charset="-79"/>
                <a:ea typeface="Arial Hebrew" charset="-79"/>
                <a:cs typeface="Arial Hebrew" charset="-79"/>
              </a:rPr>
              <a:t>Slide credit: Duh, Dyer et al. 2015</a:t>
            </a:r>
            <a:endParaRPr lang="en-US" dirty="0">
              <a:latin typeface="Arial Hebrew" charset="-79"/>
              <a:ea typeface="Arial Hebrew" charset="-79"/>
              <a:cs typeface="Arial Hebrew" charset="-79"/>
            </a:endParaRPr>
          </a:p>
        </p:txBody>
      </p:sp>
    </p:spTree>
    <p:extLst>
      <p:ext uri="{BB962C8B-B14F-4D97-AF65-F5344CB8AC3E}">
        <p14:creationId xmlns:p14="http://schemas.microsoft.com/office/powerpoint/2010/main" val="960145095"/>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394" name="Group 394"/>
          <p:cNvGrpSpPr/>
          <p:nvPr/>
        </p:nvGrpSpPr>
        <p:grpSpPr>
          <a:xfrm>
            <a:off x="3229897" y="3825420"/>
            <a:ext cx="300130" cy="1256707"/>
            <a:chOff x="0" y="0"/>
            <a:chExt cx="426850" cy="1787315"/>
          </a:xfrm>
        </p:grpSpPr>
        <p:sp>
          <p:nvSpPr>
            <p:cNvPr id="388" name="Shape 388"/>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389" name="Shape 389"/>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390" name="Shape 390"/>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391" name="Shape 391"/>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392" name="Shape 392"/>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393" name="Shape 393"/>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395" name="Shape 395"/>
          <p:cNvSpPr/>
          <p:nvPr/>
        </p:nvSpPr>
        <p:spPr>
          <a:xfrm>
            <a:off x="3063023" y="5163541"/>
            <a:ext cx="613951"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Aller</a:t>
            </a:r>
          </a:p>
        </p:txBody>
      </p:sp>
      <p:sp>
        <p:nvSpPr>
          <p:cNvPr id="396" name="Shape 396"/>
          <p:cNvSpPr/>
          <p:nvPr/>
        </p:nvSpPr>
        <p:spPr>
          <a:xfrm>
            <a:off x="3900630" y="5163771"/>
            <a:ext cx="851195"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Anfang</a:t>
            </a:r>
          </a:p>
        </p:txBody>
      </p:sp>
      <p:grpSp>
        <p:nvGrpSpPr>
          <p:cNvPr id="403" name="Group 403"/>
          <p:cNvGrpSpPr/>
          <p:nvPr/>
        </p:nvGrpSpPr>
        <p:grpSpPr>
          <a:xfrm>
            <a:off x="4186603" y="3825420"/>
            <a:ext cx="300130" cy="1256707"/>
            <a:chOff x="0" y="0"/>
            <a:chExt cx="426850" cy="1787315"/>
          </a:xfrm>
        </p:grpSpPr>
        <p:sp>
          <p:nvSpPr>
            <p:cNvPr id="397" name="Shape 397"/>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398" name="Shape 398"/>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399" name="Shape 399"/>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400" name="Shape 400"/>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401" name="Shape 401"/>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402" name="Shape 402"/>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404" name="Shape 404"/>
          <p:cNvSpPr>
            <a:spLocks noGrp="1"/>
          </p:cNvSpPr>
          <p:nvPr>
            <p:ph type="title" idx="4294967295"/>
          </p:nvPr>
        </p:nvSpPr>
        <p:spPr>
          <a:xfrm>
            <a:off x="669727" y="420899"/>
            <a:ext cx="7804547" cy="600062"/>
          </a:xfrm>
          <a:prstGeom prst="rect">
            <a:avLst/>
          </a:prstGeom>
        </p:spPr>
        <p:txBody>
          <a:bodyPr>
            <a:normAutofit fontScale="90000"/>
          </a:bodyPr>
          <a:lstStyle>
            <a:lvl1pPr>
              <a:defRPr sz="4400"/>
            </a:lvl1pPr>
          </a:lstStyle>
          <a:p>
            <a:r>
              <a:t>RNN Attention Model</a:t>
            </a:r>
          </a:p>
        </p:txBody>
      </p:sp>
      <p:sp>
        <p:nvSpPr>
          <p:cNvPr id="405" name="Shape 405"/>
          <p:cNvSpPr/>
          <p:nvPr/>
        </p:nvSpPr>
        <p:spPr>
          <a:xfrm>
            <a:off x="5126583" y="5163771"/>
            <a:ext cx="328616"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ist</a:t>
            </a:r>
          </a:p>
        </p:txBody>
      </p:sp>
      <p:sp>
        <p:nvSpPr>
          <p:cNvPr id="406" name="Shape 406"/>
          <p:cNvSpPr/>
          <p:nvPr/>
        </p:nvSpPr>
        <p:spPr>
          <a:xfrm>
            <a:off x="5839251" y="5163771"/>
            <a:ext cx="839975"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schwer</a:t>
            </a:r>
          </a:p>
        </p:txBody>
      </p:sp>
      <p:sp>
        <p:nvSpPr>
          <p:cNvPr id="407" name="Shape 407"/>
          <p:cNvSpPr/>
          <p:nvPr/>
        </p:nvSpPr>
        <p:spPr>
          <a:xfrm>
            <a:off x="6928698" y="5163771"/>
            <a:ext cx="610745"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        </a:t>
            </a:r>
          </a:p>
        </p:txBody>
      </p:sp>
      <p:grpSp>
        <p:nvGrpSpPr>
          <p:cNvPr id="414" name="Group 414"/>
          <p:cNvGrpSpPr/>
          <p:nvPr/>
        </p:nvGrpSpPr>
        <p:grpSpPr>
          <a:xfrm>
            <a:off x="5152185" y="3825420"/>
            <a:ext cx="300130" cy="1256707"/>
            <a:chOff x="0" y="0"/>
            <a:chExt cx="426850" cy="1787315"/>
          </a:xfrm>
        </p:grpSpPr>
        <p:sp>
          <p:nvSpPr>
            <p:cNvPr id="408" name="Shape 408"/>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409" name="Shape 409"/>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410" name="Shape 410"/>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411" name="Shape 411"/>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412" name="Shape 412"/>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413" name="Shape 413"/>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415" name="Shape 415"/>
          <p:cNvSpPr/>
          <p:nvPr/>
        </p:nvSpPr>
        <p:spPr>
          <a:xfrm>
            <a:off x="6117768" y="3825419"/>
            <a:ext cx="300130" cy="301731"/>
          </a:xfrm>
          <a:prstGeom prst="ellipse">
            <a:avLst/>
          </a:prstGeom>
          <a:blipFill>
            <a:blip r:embed="rId2"/>
          </a:blipFill>
          <a:ln w="12700">
            <a:miter lim="400000"/>
          </a:ln>
          <a:effectLst>
            <a:outerShdw blurRad="38100" dist="25400" dir="5400000" rotWithShape="0">
              <a:srgbClr val="000000">
                <a:alpha val="50000"/>
              </a:srgbClr>
            </a:outerShdw>
          </a:effectLst>
        </p:spPr>
        <p:txBody>
          <a:bodyPr lIns="35719" tIns="35719" rIns="35719" bIns="35719" anchor="ctr"/>
          <a:lstStyle/>
          <a:p>
            <a:pPr>
              <a:defRPr sz="2400">
                <a:solidFill>
                  <a:srgbClr val="FFFFFF"/>
                </a:solidFill>
              </a:defRPr>
            </a:pPr>
            <a:endParaRPr sz="1687"/>
          </a:p>
        </p:txBody>
      </p:sp>
      <p:sp>
        <p:nvSpPr>
          <p:cNvPr id="416" name="Shape 416"/>
          <p:cNvSpPr/>
          <p:nvPr/>
        </p:nvSpPr>
        <p:spPr>
          <a:xfrm flipV="1">
            <a:off x="6267832" y="4124372"/>
            <a:ext cx="1" cy="193106"/>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417" name="Shape 417"/>
          <p:cNvSpPr/>
          <p:nvPr/>
        </p:nvSpPr>
        <p:spPr>
          <a:xfrm>
            <a:off x="6150801" y="4320726"/>
            <a:ext cx="234064" cy="761401"/>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418" name="Shape 418"/>
          <p:cNvSpPr/>
          <p:nvPr/>
        </p:nvSpPr>
        <p:spPr>
          <a:xfrm>
            <a:off x="6162649" y="4367818"/>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419" name="Shape 419"/>
          <p:cNvSpPr/>
          <p:nvPr/>
        </p:nvSpPr>
        <p:spPr>
          <a:xfrm>
            <a:off x="6162649" y="4604873"/>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420" name="Shape 420"/>
          <p:cNvSpPr/>
          <p:nvPr/>
        </p:nvSpPr>
        <p:spPr>
          <a:xfrm>
            <a:off x="6162649" y="4841928"/>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421" name="Shape 421"/>
          <p:cNvSpPr/>
          <p:nvPr/>
        </p:nvSpPr>
        <p:spPr>
          <a:xfrm flipV="1">
            <a:off x="7245702" y="4124372"/>
            <a:ext cx="1" cy="193106"/>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422" name="Shape 422"/>
          <p:cNvSpPr/>
          <p:nvPr/>
        </p:nvSpPr>
        <p:spPr>
          <a:xfrm>
            <a:off x="7128671" y="4320726"/>
            <a:ext cx="234064" cy="761401"/>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423" name="Shape 423"/>
          <p:cNvSpPr/>
          <p:nvPr/>
        </p:nvSpPr>
        <p:spPr>
          <a:xfrm>
            <a:off x="7140519" y="4367818"/>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424" name="Shape 424"/>
          <p:cNvSpPr/>
          <p:nvPr/>
        </p:nvSpPr>
        <p:spPr>
          <a:xfrm>
            <a:off x="7140519" y="4604873"/>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425" name="Shape 425"/>
          <p:cNvSpPr/>
          <p:nvPr/>
        </p:nvSpPr>
        <p:spPr>
          <a:xfrm>
            <a:off x="7140519" y="4841928"/>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426" name="Shape 426"/>
          <p:cNvSpPr/>
          <p:nvPr/>
        </p:nvSpPr>
        <p:spPr>
          <a:xfrm>
            <a:off x="6951886" y="5239195"/>
            <a:ext cx="585097" cy="299442"/>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2100" b="1">
                <a:solidFill>
                  <a:schemeClr val="accent5"/>
                </a:solidFill>
                <a:latin typeface="Helvetica"/>
                <a:ea typeface="Helvetica"/>
                <a:cs typeface="Helvetica"/>
                <a:sym typeface="Helvetica"/>
              </a:defRPr>
            </a:lvl1pPr>
          </a:lstStyle>
          <a:p>
            <a:r>
              <a:rPr sz="1477"/>
              <a:t>STOP</a:t>
            </a:r>
          </a:p>
        </p:txBody>
      </p:sp>
      <p:sp>
        <p:nvSpPr>
          <p:cNvPr id="427" name="Shape 427"/>
          <p:cNvSpPr/>
          <p:nvPr/>
        </p:nvSpPr>
        <p:spPr>
          <a:xfrm>
            <a:off x="2096814" y="2693508"/>
            <a:ext cx="678071" cy="396712"/>
          </a:xfrm>
          <a:prstGeom prst="rect">
            <a:avLst/>
          </a:prstGeom>
          <a:ln w="25400">
            <a:solidFill>
              <a:schemeClr val="accent2">
                <a:hueOff val="-554920"/>
                <a:satOff val="-21482"/>
                <a:lumOff val="-6228"/>
              </a:schemeClr>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2">
                    <a:hueOff val="-554920"/>
                    <a:satOff val="-21482"/>
                    <a:lumOff val="-6228"/>
                  </a:schemeClr>
                </a:solidFill>
                <a:latin typeface="Times"/>
                <a:ea typeface="Times"/>
                <a:cs typeface="Times"/>
                <a:sym typeface="Times"/>
              </a:defRPr>
            </a:lvl1pPr>
          </a:lstStyle>
          <a:p>
            <a:r>
              <a:rPr sz="2109"/>
              <a:t>         </a:t>
            </a:r>
          </a:p>
        </p:txBody>
      </p:sp>
      <p:sp>
        <p:nvSpPr>
          <p:cNvPr id="428" name="Shape 428"/>
          <p:cNvSpPr/>
          <p:nvPr/>
        </p:nvSpPr>
        <p:spPr>
          <a:xfrm>
            <a:off x="2101525" y="2742144"/>
            <a:ext cx="688266" cy="299442"/>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2100" b="1">
                <a:solidFill>
                  <a:schemeClr val="accent2">
                    <a:hueOff val="-554920"/>
                    <a:satOff val="-21482"/>
                    <a:lumOff val="-6228"/>
                  </a:schemeClr>
                </a:solidFill>
                <a:latin typeface="Helvetica"/>
                <a:ea typeface="Helvetica"/>
                <a:cs typeface="Helvetica"/>
                <a:sym typeface="Helvetica"/>
              </a:defRPr>
            </a:lvl1pPr>
          </a:lstStyle>
          <a:p>
            <a:r>
              <a:rPr sz="1477"/>
              <a:t>START</a:t>
            </a:r>
          </a:p>
        </p:txBody>
      </p:sp>
      <p:grpSp>
        <p:nvGrpSpPr>
          <p:cNvPr id="435" name="Group 435"/>
          <p:cNvGrpSpPr/>
          <p:nvPr/>
        </p:nvGrpSpPr>
        <p:grpSpPr>
          <a:xfrm>
            <a:off x="3205901" y="1793623"/>
            <a:ext cx="300130" cy="1248659"/>
            <a:chOff x="0" y="0"/>
            <a:chExt cx="426850" cy="1775869"/>
          </a:xfrm>
        </p:grpSpPr>
        <p:sp>
          <p:nvSpPr>
            <p:cNvPr id="429" name="Shape 429"/>
            <p:cNvSpPr/>
            <p:nvPr/>
          </p:nvSpPr>
          <p:spPr>
            <a:xfrm>
              <a:off x="0" y="1346742"/>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430" name="Shape 430"/>
            <p:cNvSpPr/>
            <p:nvPr/>
          </p:nvSpPr>
          <p:spPr>
            <a:xfrm flipV="1">
              <a:off x="213425" y="106935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431" name="Shape 431"/>
            <p:cNvSpPr/>
            <p:nvPr/>
          </p:nvSpPr>
          <p:spPr>
            <a:xfrm>
              <a:off x="46980" y="0"/>
              <a:ext cx="332890" cy="1082880"/>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432" name="Shape 432"/>
            <p:cNvSpPr/>
            <p:nvPr/>
          </p:nvSpPr>
          <p:spPr>
            <a:xfrm>
              <a:off x="63830" y="90578"/>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433" name="Shape 433"/>
            <p:cNvSpPr/>
            <p:nvPr/>
          </p:nvSpPr>
          <p:spPr>
            <a:xfrm>
              <a:off x="63830" y="42772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434" name="Shape 434"/>
            <p:cNvSpPr/>
            <p:nvPr/>
          </p:nvSpPr>
          <p:spPr>
            <a:xfrm>
              <a:off x="63830" y="764867"/>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436" name="Shape 436"/>
          <p:cNvSpPr/>
          <p:nvPr/>
        </p:nvSpPr>
        <p:spPr>
          <a:xfrm>
            <a:off x="2704165" y="1245512"/>
            <a:ext cx="1287212" cy="396712"/>
          </a:xfrm>
          <a:prstGeom prst="rect">
            <a:avLst/>
          </a:prstGeom>
          <a:ln w="25400">
            <a:solidFill>
              <a:schemeClr val="accent2">
                <a:hueOff val="-554920"/>
                <a:satOff val="-21482"/>
                <a:lumOff val="-6228"/>
              </a:schemeClr>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2">
                    <a:hueOff val="-554920"/>
                    <a:satOff val="-21482"/>
                    <a:lumOff val="-6228"/>
                  </a:schemeClr>
                </a:solidFill>
                <a:latin typeface="Times"/>
                <a:ea typeface="Times"/>
                <a:cs typeface="Times"/>
                <a:sym typeface="Times"/>
              </a:defRPr>
            </a:lvl1pPr>
          </a:lstStyle>
          <a:p>
            <a:r>
              <a:rPr sz="2109"/>
              <a:t>Beginnings</a:t>
            </a:r>
          </a:p>
        </p:txBody>
      </p:sp>
      <p:sp>
        <p:nvSpPr>
          <p:cNvPr id="437" name="Shape 437"/>
          <p:cNvSpPr/>
          <p:nvPr/>
        </p:nvSpPr>
        <p:spPr>
          <a:xfrm flipV="1">
            <a:off x="2821715" y="2898492"/>
            <a:ext cx="369196" cy="1"/>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441" name="Shape 441"/>
          <p:cNvSpPr/>
          <p:nvPr/>
        </p:nvSpPr>
        <p:spPr>
          <a:xfrm>
            <a:off x="7100033" y="3825419"/>
            <a:ext cx="300130" cy="301731"/>
          </a:xfrm>
          <a:prstGeom prst="ellipse">
            <a:avLst/>
          </a:prstGeom>
          <a:blipFill>
            <a:blip r:embed="rId2"/>
          </a:blipFill>
          <a:ln w="12700">
            <a:miter lim="400000"/>
          </a:ln>
          <a:effectLst>
            <a:outerShdw blurRad="38100" dist="25400" dir="5400000" rotWithShape="0">
              <a:srgbClr val="000000">
                <a:alpha val="50000"/>
              </a:srgbClr>
            </a:outerShdw>
          </a:effectLst>
        </p:spPr>
        <p:txBody>
          <a:bodyPr lIns="35719" tIns="35719" rIns="35719" bIns="35719" anchor="ctr"/>
          <a:lstStyle/>
          <a:p>
            <a:pPr>
              <a:defRPr sz="2400">
                <a:solidFill>
                  <a:srgbClr val="FFFFFF"/>
                </a:solidFill>
              </a:defRPr>
            </a:pPr>
            <a:endParaRPr sz="1687"/>
          </a:p>
        </p:txBody>
      </p:sp>
      <p:sp>
        <p:nvSpPr>
          <p:cNvPr id="442" name="Shape 442"/>
          <p:cNvSpPr/>
          <p:nvPr/>
        </p:nvSpPr>
        <p:spPr>
          <a:xfrm flipV="1">
            <a:off x="3364896" y="3061017"/>
            <a:ext cx="1" cy="753826"/>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443" name="Shape 443"/>
          <p:cNvSpPr/>
          <p:nvPr/>
        </p:nvSpPr>
        <p:spPr>
          <a:xfrm flipH="1" flipV="1">
            <a:off x="3364896" y="3061017"/>
            <a:ext cx="962579" cy="738570"/>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444" name="Shape 444"/>
          <p:cNvSpPr/>
          <p:nvPr/>
        </p:nvSpPr>
        <p:spPr>
          <a:xfrm flipH="1" flipV="1">
            <a:off x="3364895" y="3061017"/>
            <a:ext cx="1948998" cy="744147"/>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sp>
        <p:nvSpPr>
          <p:cNvPr id="445" name="Shape 445"/>
          <p:cNvSpPr/>
          <p:nvPr/>
        </p:nvSpPr>
        <p:spPr>
          <a:xfrm flipH="1" flipV="1">
            <a:off x="3364895" y="3061017"/>
            <a:ext cx="2897847" cy="744546"/>
          </a:xfrm>
          <a:prstGeom prst="line">
            <a:avLst/>
          </a:prstGeom>
          <a:ln w="38100" cap="rnd">
            <a:solidFill>
              <a:srgbClr val="A6AAA9"/>
            </a:solidFill>
            <a:custDash>
              <a:ds d="100000" sp="200000"/>
            </a:custDash>
            <a:miter lim="400000"/>
            <a:tailEnd type="triangle"/>
          </a:ln>
        </p:spPr>
        <p:txBody>
          <a:bodyPr lIns="35719" tIns="35719" rIns="35719" bIns="35719" anchor="ctr"/>
          <a:lstStyle/>
          <a:p>
            <a:pPr>
              <a:defRPr sz="2400"/>
            </a:pPr>
            <a:endParaRPr sz="1687"/>
          </a:p>
        </p:txBody>
      </p:sp>
      <p:sp>
        <p:nvSpPr>
          <p:cNvPr id="446" name="Shape 446"/>
          <p:cNvSpPr/>
          <p:nvPr/>
        </p:nvSpPr>
        <p:spPr>
          <a:xfrm flipH="1" flipV="1">
            <a:off x="3364895" y="3061017"/>
            <a:ext cx="3863223" cy="723605"/>
          </a:xfrm>
          <a:prstGeom prst="line">
            <a:avLst/>
          </a:prstGeom>
          <a:ln w="38100" cap="rnd">
            <a:solidFill>
              <a:srgbClr val="A6AAA9"/>
            </a:solidFill>
            <a:custDash>
              <a:ds d="100000" sp="200000"/>
            </a:custDash>
            <a:miter lim="400000"/>
            <a:tailEnd type="triangle"/>
          </a:ln>
        </p:spPr>
        <p:txBody>
          <a:bodyPr lIns="35719" tIns="35719" rIns="35719" bIns="35719" anchor="ctr"/>
          <a:lstStyle/>
          <a:p>
            <a:pPr>
              <a:defRPr sz="2400"/>
            </a:pPr>
            <a:endParaRPr sz="1687"/>
          </a:p>
        </p:txBody>
      </p:sp>
      <p:grpSp>
        <p:nvGrpSpPr>
          <p:cNvPr id="66" name="Group 242"/>
          <p:cNvGrpSpPr/>
          <p:nvPr/>
        </p:nvGrpSpPr>
        <p:grpSpPr>
          <a:xfrm>
            <a:off x="219972" y="5807396"/>
            <a:ext cx="6185989" cy="410690"/>
            <a:chOff x="0" y="31806"/>
            <a:chExt cx="8797849" cy="584091"/>
          </a:xfrm>
        </p:grpSpPr>
        <p:sp>
          <p:nvSpPr>
            <p:cNvPr id="67" name="Shape 240"/>
            <p:cNvSpPr/>
            <p:nvPr/>
          </p:nvSpPr>
          <p:spPr>
            <a:xfrm>
              <a:off x="0" y="31806"/>
              <a:ext cx="8797849" cy="5840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5719" tIns="35719" rIns="35719" bIns="35719" numCol="1" anchor="ctr">
              <a:spAutoFit/>
            </a:bodyPr>
            <a:lstStyle>
              <a:lvl1pPr algn="l">
                <a:defRPr b="1">
                  <a:solidFill>
                    <a:schemeClr val="accent1"/>
                  </a:solidFill>
                  <a:latin typeface="Helvetica"/>
                  <a:ea typeface="Helvetica"/>
                  <a:cs typeface="Helvetica"/>
                  <a:sym typeface="Helvetica"/>
                </a:defRPr>
              </a:lvl1pPr>
            </a:lstStyle>
            <a:p>
              <a:r>
                <a:rPr sz="2200" dirty="0"/>
                <a:t>What is the probability of a </a:t>
              </a:r>
              <a:r>
                <a:rPr sz="2200" dirty="0" smtClean="0"/>
                <a:t>sequence</a:t>
              </a:r>
              <a:r>
                <a:rPr lang="en-AU" sz="2200" dirty="0" smtClean="0"/>
                <a:t> </a:t>
              </a:r>
              <a:r>
                <a:rPr sz="2200" dirty="0" smtClean="0"/>
                <a:t>           </a:t>
              </a:r>
              <a:r>
                <a:rPr sz="2200" dirty="0"/>
                <a:t>?</a:t>
              </a:r>
            </a:p>
          </p:txBody>
        </p:sp>
        <p:pic>
          <p:nvPicPr>
            <p:cNvPr id="68" name="pasted-image.pdf"/>
            <p:cNvPicPr>
              <a:picLocks noChangeAspect="1"/>
            </p:cNvPicPr>
            <p:nvPr/>
          </p:nvPicPr>
          <p:blipFill>
            <a:blip r:embed="rId3">
              <a:extLst/>
            </a:blip>
            <a:stretch>
              <a:fillRect/>
            </a:stretch>
          </p:blipFill>
          <p:spPr>
            <a:xfrm>
              <a:off x="7217901" y="50801"/>
              <a:ext cx="1092201" cy="546101"/>
            </a:xfrm>
            <a:prstGeom prst="rect">
              <a:avLst/>
            </a:prstGeom>
            <a:ln w="12700" cap="flat">
              <a:noFill/>
              <a:miter lim="400000"/>
            </a:ln>
            <a:effectLst/>
          </p:spPr>
        </p:pic>
      </p:grpSp>
      <p:sp>
        <p:nvSpPr>
          <p:cNvPr id="69" name="Rectangle 68"/>
          <p:cNvSpPr/>
          <p:nvPr/>
        </p:nvSpPr>
        <p:spPr>
          <a:xfrm>
            <a:off x="5628551" y="6360568"/>
            <a:ext cx="3342069" cy="369332"/>
          </a:xfrm>
          <a:prstGeom prst="rect">
            <a:avLst/>
          </a:prstGeom>
        </p:spPr>
        <p:txBody>
          <a:bodyPr wrap="none">
            <a:spAutoFit/>
          </a:bodyPr>
          <a:lstStyle/>
          <a:p>
            <a:r>
              <a:rPr lang="en-US" dirty="0" smtClean="0">
                <a:latin typeface="Arial Hebrew" charset="-79"/>
                <a:ea typeface="Arial Hebrew" charset="-79"/>
                <a:cs typeface="Arial Hebrew" charset="-79"/>
              </a:rPr>
              <a:t>Slide credit: Duh, Dyer et al. 2015</a:t>
            </a:r>
            <a:endParaRPr lang="en-US" dirty="0">
              <a:latin typeface="Arial Hebrew" charset="-79"/>
              <a:ea typeface="Arial Hebrew" charset="-79"/>
              <a:cs typeface="Arial Hebrew" charset="-79"/>
            </a:endParaRPr>
          </a:p>
        </p:txBody>
      </p:sp>
    </p:spTree>
    <p:extLst>
      <p:ext uri="{BB962C8B-B14F-4D97-AF65-F5344CB8AC3E}">
        <p14:creationId xmlns:p14="http://schemas.microsoft.com/office/powerpoint/2010/main" val="966488107"/>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455" name="Group 455"/>
          <p:cNvGrpSpPr/>
          <p:nvPr/>
        </p:nvGrpSpPr>
        <p:grpSpPr>
          <a:xfrm>
            <a:off x="3229897" y="3825420"/>
            <a:ext cx="300130" cy="1256707"/>
            <a:chOff x="0" y="0"/>
            <a:chExt cx="426850" cy="1787315"/>
          </a:xfrm>
        </p:grpSpPr>
        <p:sp>
          <p:nvSpPr>
            <p:cNvPr id="449" name="Shape 449"/>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450" name="Shape 450"/>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451" name="Shape 451"/>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452" name="Shape 452"/>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453" name="Shape 453"/>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454" name="Shape 454"/>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456" name="Shape 456"/>
          <p:cNvSpPr/>
          <p:nvPr/>
        </p:nvSpPr>
        <p:spPr>
          <a:xfrm>
            <a:off x="3063023" y="5163541"/>
            <a:ext cx="613951"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Aller</a:t>
            </a:r>
          </a:p>
        </p:txBody>
      </p:sp>
      <p:sp>
        <p:nvSpPr>
          <p:cNvPr id="457" name="Shape 457"/>
          <p:cNvSpPr/>
          <p:nvPr/>
        </p:nvSpPr>
        <p:spPr>
          <a:xfrm>
            <a:off x="3900630" y="5163771"/>
            <a:ext cx="851195"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Anfang</a:t>
            </a:r>
          </a:p>
        </p:txBody>
      </p:sp>
      <p:grpSp>
        <p:nvGrpSpPr>
          <p:cNvPr id="464" name="Group 464"/>
          <p:cNvGrpSpPr/>
          <p:nvPr/>
        </p:nvGrpSpPr>
        <p:grpSpPr>
          <a:xfrm>
            <a:off x="4186603" y="3825420"/>
            <a:ext cx="300130" cy="1256707"/>
            <a:chOff x="0" y="0"/>
            <a:chExt cx="426850" cy="1787315"/>
          </a:xfrm>
        </p:grpSpPr>
        <p:sp>
          <p:nvSpPr>
            <p:cNvPr id="458" name="Shape 458"/>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459" name="Shape 459"/>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460" name="Shape 460"/>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461" name="Shape 461"/>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462" name="Shape 462"/>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463" name="Shape 463"/>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465" name="Shape 465"/>
          <p:cNvSpPr>
            <a:spLocks noGrp="1"/>
          </p:cNvSpPr>
          <p:nvPr>
            <p:ph type="title" idx="4294967295"/>
          </p:nvPr>
        </p:nvSpPr>
        <p:spPr>
          <a:xfrm>
            <a:off x="669727" y="420899"/>
            <a:ext cx="7804547" cy="600062"/>
          </a:xfrm>
          <a:prstGeom prst="rect">
            <a:avLst/>
          </a:prstGeom>
        </p:spPr>
        <p:txBody>
          <a:bodyPr>
            <a:normAutofit fontScale="90000"/>
          </a:bodyPr>
          <a:lstStyle>
            <a:lvl1pPr>
              <a:defRPr sz="4400"/>
            </a:lvl1pPr>
          </a:lstStyle>
          <a:p>
            <a:r>
              <a:t>RNN Attention Model</a:t>
            </a:r>
          </a:p>
        </p:txBody>
      </p:sp>
      <p:sp>
        <p:nvSpPr>
          <p:cNvPr id="466" name="Shape 466"/>
          <p:cNvSpPr/>
          <p:nvPr/>
        </p:nvSpPr>
        <p:spPr>
          <a:xfrm>
            <a:off x="5126583" y="5163771"/>
            <a:ext cx="328616"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ist</a:t>
            </a:r>
          </a:p>
        </p:txBody>
      </p:sp>
      <p:sp>
        <p:nvSpPr>
          <p:cNvPr id="467" name="Shape 467"/>
          <p:cNvSpPr/>
          <p:nvPr/>
        </p:nvSpPr>
        <p:spPr>
          <a:xfrm>
            <a:off x="5839251" y="5163771"/>
            <a:ext cx="839975"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schwer</a:t>
            </a:r>
          </a:p>
        </p:txBody>
      </p:sp>
      <p:grpSp>
        <p:nvGrpSpPr>
          <p:cNvPr id="478" name="Group 478"/>
          <p:cNvGrpSpPr/>
          <p:nvPr/>
        </p:nvGrpSpPr>
        <p:grpSpPr>
          <a:xfrm>
            <a:off x="3504755" y="1241761"/>
            <a:ext cx="1015925" cy="1800522"/>
            <a:chOff x="0" y="16345"/>
            <a:chExt cx="1444869" cy="2560741"/>
          </a:xfrm>
        </p:grpSpPr>
        <p:grpSp>
          <p:nvGrpSpPr>
            <p:cNvPr id="474" name="Group 474"/>
            <p:cNvGrpSpPr/>
            <p:nvPr/>
          </p:nvGrpSpPr>
          <p:grpSpPr>
            <a:xfrm>
              <a:off x="935613" y="801215"/>
              <a:ext cx="426851" cy="1775871"/>
              <a:chOff x="0" y="0"/>
              <a:chExt cx="426850" cy="1775869"/>
            </a:xfrm>
          </p:grpSpPr>
          <p:sp>
            <p:nvSpPr>
              <p:cNvPr id="468" name="Shape 468"/>
              <p:cNvSpPr/>
              <p:nvPr/>
            </p:nvSpPr>
            <p:spPr>
              <a:xfrm>
                <a:off x="0" y="1346742"/>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469" name="Shape 469"/>
              <p:cNvSpPr/>
              <p:nvPr/>
            </p:nvSpPr>
            <p:spPr>
              <a:xfrm flipV="1">
                <a:off x="213425" y="106935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470" name="Shape 470"/>
              <p:cNvSpPr/>
              <p:nvPr/>
            </p:nvSpPr>
            <p:spPr>
              <a:xfrm>
                <a:off x="46980" y="0"/>
                <a:ext cx="332890" cy="1082880"/>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471" name="Shape 471"/>
              <p:cNvSpPr/>
              <p:nvPr/>
            </p:nvSpPr>
            <p:spPr>
              <a:xfrm>
                <a:off x="63830" y="90578"/>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472" name="Shape 472"/>
              <p:cNvSpPr/>
              <p:nvPr/>
            </p:nvSpPr>
            <p:spPr>
              <a:xfrm>
                <a:off x="63830" y="42772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473" name="Shape 473"/>
              <p:cNvSpPr/>
              <p:nvPr/>
            </p:nvSpPr>
            <p:spPr>
              <a:xfrm>
                <a:off x="63830" y="764867"/>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475" name="Shape 475"/>
            <p:cNvSpPr/>
            <p:nvPr/>
          </p:nvSpPr>
          <p:spPr>
            <a:xfrm>
              <a:off x="33565" y="761613"/>
              <a:ext cx="881100" cy="1363204"/>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476" name="Shape 476"/>
            <p:cNvSpPr/>
            <p:nvPr/>
          </p:nvSpPr>
          <p:spPr>
            <a:xfrm>
              <a:off x="843176" y="16345"/>
              <a:ext cx="601693" cy="564212"/>
            </a:xfrm>
            <a:prstGeom prst="rect">
              <a:avLst/>
            </a:prstGeom>
            <a:noFill/>
            <a:ln w="25400" cap="flat">
              <a:solidFill>
                <a:schemeClr val="accent2">
                  <a:hueOff val="-554920"/>
                  <a:satOff val="-21482"/>
                  <a:lumOff val="-6228"/>
                </a:schemeClr>
              </a:solidFill>
              <a:prstDash val="solid"/>
              <a:miter lim="400000"/>
            </a:ln>
            <a:effectLst/>
            <a:extLst>
              <a:ext uri="{C572A759-6A51-4108-AA02-DFA0A04FC94B}">
                <ma14:wrappingTextBoxFlag xmlns:ma14="http://schemas.microsoft.com/office/mac/drawingml/2011/main" val="1"/>
              </a:ext>
            </a:extLst>
          </p:spPr>
          <p:txBody>
            <a:bodyPr wrap="none" lIns="35719" tIns="35719" rIns="35719" bIns="35719" numCol="1" anchor="ctr">
              <a:spAutoFit/>
            </a:bodyPr>
            <a:lstStyle>
              <a:lvl1pPr>
                <a:defRPr sz="3000" i="1">
                  <a:solidFill>
                    <a:schemeClr val="accent2">
                      <a:hueOff val="-554920"/>
                      <a:satOff val="-21482"/>
                      <a:lumOff val="-6228"/>
                    </a:schemeClr>
                  </a:solidFill>
                  <a:latin typeface="Times"/>
                  <a:ea typeface="Times"/>
                  <a:cs typeface="Times"/>
                  <a:sym typeface="Times"/>
                </a:defRPr>
              </a:lvl1pPr>
            </a:lstStyle>
            <a:p>
              <a:r>
                <a:rPr sz="2109"/>
                <a:t>are</a:t>
              </a:r>
            </a:p>
          </p:txBody>
        </p:sp>
        <p:sp>
          <p:nvSpPr>
            <p:cNvPr id="477" name="Shape 477"/>
            <p:cNvSpPr/>
            <p:nvPr/>
          </p:nvSpPr>
          <p:spPr>
            <a:xfrm>
              <a:off x="0" y="2363081"/>
              <a:ext cx="926915"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grpSp>
      <p:sp>
        <p:nvSpPr>
          <p:cNvPr id="479" name="Shape 479"/>
          <p:cNvSpPr/>
          <p:nvPr/>
        </p:nvSpPr>
        <p:spPr>
          <a:xfrm>
            <a:off x="6928698" y="5163771"/>
            <a:ext cx="610745"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        </a:t>
            </a:r>
          </a:p>
        </p:txBody>
      </p:sp>
      <p:grpSp>
        <p:nvGrpSpPr>
          <p:cNvPr id="486" name="Group 486"/>
          <p:cNvGrpSpPr/>
          <p:nvPr/>
        </p:nvGrpSpPr>
        <p:grpSpPr>
          <a:xfrm>
            <a:off x="5152185" y="3825420"/>
            <a:ext cx="300130" cy="1256707"/>
            <a:chOff x="0" y="0"/>
            <a:chExt cx="426850" cy="1787315"/>
          </a:xfrm>
        </p:grpSpPr>
        <p:sp>
          <p:nvSpPr>
            <p:cNvPr id="480" name="Shape 480"/>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481" name="Shape 481"/>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482" name="Shape 482"/>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483" name="Shape 483"/>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484" name="Shape 484"/>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485" name="Shape 485"/>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487" name="Shape 487"/>
          <p:cNvSpPr/>
          <p:nvPr/>
        </p:nvSpPr>
        <p:spPr>
          <a:xfrm>
            <a:off x="6117768" y="3825419"/>
            <a:ext cx="300130" cy="301731"/>
          </a:xfrm>
          <a:prstGeom prst="ellipse">
            <a:avLst/>
          </a:prstGeom>
          <a:blipFill>
            <a:blip r:embed="rId2"/>
          </a:blipFill>
          <a:ln w="12700">
            <a:miter lim="400000"/>
          </a:ln>
          <a:effectLst>
            <a:outerShdw blurRad="38100" dist="25400" dir="5400000" rotWithShape="0">
              <a:srgbClr val="000000">
                <a:alpha val="50000"/>
              </a:srgbClr>
            </a:outerShdw>
          </a:effectLst>
        </p:spPr>
        <p:txBody>
          <a:bodyPr lIns="35719" tIns="35719" rIns="35719" bIns="35719" anchor="ctr"/>
          <a:lstStyle/>
          <a:p>
            <a:pPr>
              <a:defRPr sz="2400">
                <a:solidFill>
                  <a:srgbClr val="FFFFFF"/>
                </a:solidFill>
              </a:defRPr>
            </a:pPr>
            <a:endParaRPr sz="1687"/>
          </a:p>
        </p:txBody>
      </p:sp>
      <p:sp>
        <p:nvSpPr>
          <p:cNvPr id="488" name="Shape 488"/>
          <p:cNvSpPr/>
          <p:nvPr/>
        </p:nvSpPr>
        <p:spPr>
          <a:xfrm flipV="1">
            <a:off x="6267832" y="4124372"/>
            <a:ext cx="1" cy="193106"/>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489" name="Shape 489"/>
          <p:cNvSpPr/>
          <p:nvPr/>
        </p:nvSpPr>
        <p:spPr>
          <a:xfrm>
            <a:off x="6150801" y="4320726"/>
            <a:ext cx="234064" cy="761401"/>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490" name="Shape 490"/>
          <p:cNvSpPr/>
          <p:nvPr/>
        </p:nvSpPr>
        <p:spPr>
          <a:xfrm>
            <a:off x="6162649" y="4367818"/>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491" name="Shape 491"/>
          <p:cNvSpPr/>
          <p:nvPr/>
        </p:nvSpPr>
        <p:spPr>
          <a:xfrm>
            <a:off x="6162649" y="4604873"/>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492" name="Shape 492"/>
          <p:cNvSpPr/>
          <p:nvPr/>
        </p:nvSpPr>
        <p:spPr>
          <a:xfrm>
            <a:off x="6162649" y="4841928"/>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493" name="Shape 493"/>
          <p:cNvSpPr/>
          <p:nvPr/>
        </p:nvSpPr>
        <p:spPr>
          <a:xfrm flipV="1">
            <a:off x="7245702" y="4124372"/>
            <a:ext cx="1" cy="193106"/>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494" name="Shape 494"/>
          <p:cNvSpPr/>
          <p:nvPr/>
        </p:nvSpPr>
        <p:spPr>
          <a:xfrm>
            <a:off x="7128671" y="4320726"/>
            <a:ext cx="234064" cy="761401"/>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495" name="Shape 495"/>
          <p:cNvSpPr/>
          <p:nvPr/>
        </p:nvSpPr>
        <p:spPr>
          <a:xfrm>
            <a:off x="7140519" y="4367818"/>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496" name="Shape 496"/>
          <p:cNvSpPr/>
          <p:nvPr/>
        </p:nvSpPr>
        <p:spPr>
          <a:xfrm>
            <a:off x="7140519" y="4604873"/>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497" name="Shape 497"/>
          <p:cNvSpPr/>
          <p:nvPr/>
        </p:nvSpPr>
        <p:spPr>
          <a:xfrm>
            <a:off x="7140519" y="4841928"/>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498" name="Shape 498"/>
          <p:cNvSpPr/>
          <p:nvPr/>
        </p:nvSpPr>
        <p:spPr>
          <a:xfrm>
            <a:off x="6951886" y="5239195"/>
            <a:ext cx="585097" cy="299442"/>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2100" b="1">
                <a:solidFill>
                  <a:schemeClr val="accent5"/>
                </a:solidFill>
                <a:latin typeface="Helvetica"/>
                <a:ea typeface="Helvetica"/>
                <a:cs typeface="Helvetica"/>
                <a:sym typeface="Helvetica"/>
              </a:defRPr>
            </a:lvl1pPr>
          </a:lstStyle>
          <a:p>
            <a:r>
              <a:rPr sz="1477"/>
              <a:t>STOP</a:t>
            </a:r>
          </a:p>
        </p:txBody>
      </p:sp>
      <p:sp>
        <p:nvSpPr>
          <p:cNvPr id="499" name="Shape 499"/>
          <p:cNvSpPr/>
          <p:nvPr/>
        </p:nvSpPr>
        <p:spPr>
          <a:xfrm>
            <a:off x="2096814" y="2693508"/>
            <a:ext cx="678071" cy="396712"/>
          </a:xfrm>
          <a:prstGeom prst="rect">
            <a:avLst/>
          </a:prstGeom>
          <a:ln w="25400">
            <a:solidFill>
              <a:schemeClr val="accent2">
                <a:hueOff val="-554920"/>
                <a:satOff val="-21482"/>
                <a:lumOff val="-6228"/>
              </a:schemeClr>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2">
                    <a:hueOff val="-554920"/>
                    <a:satOff val="-21482"/>
                    <a:lumOff val="-6228"/>
                  </a:schemeClr>
                </a:solidFill>
                <a:latin typeface="Times"/>
                <a:ea typeface="Times"/>
                <a:cs typeface="Times"/>
                <a:sym typeface="Times"/>
              </a:defRPr>
            </a:lvl1pPr>
          </a:lstStyle>
          <a:p>
            <a:r>
              <a:rPr sz="2109"/>
              <a:t>         </a:t>
            </a:r>
          </a:p>
        </p:txBody>
      </p:sp>
      <p:sp>
        <p:nvSpPr>
          <p:cNvPr id="500" name="Shape 500"/>
          <p:cNvSpPr/>
          <p:nvPr/>
        </p:nvSpPr>
        <p:spPr>
          <a:xfrm>
            <a:off x="2101525" y="2742144"/>
            <a:ext cx="688266" cy="299442"/>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2100" b="1">
                <a:solidFill>
                  <a:schemeClr val="accent2">
                    <a:hueOff val="-554920"/>
                    <a:satOff val="-21482"/>
                    <a:lumOff val="-6228"/>
                  </a:schemeClr>
                </a:solidFill>
                <a:latin typeface="Helvetica"/>
                <a:ea typeface="Helvetica"/>
                <a:cs typeface="Helvetica"/>
                <a:sym typeface="Helvetica"/>
              </a:defRPr>
            </a:lvl1pPr>
          </a:lstStyle>
          <a:p>
            <a:r>
              <a:rPr sz="1477"/>
              <a:t>START</a:t>
            </a:r>
          </a:p>
        </p:txBody>
      </p:sp>
      <p:grpSp>
        <p:nvGrpSpPr>
          <p:cNvPr id="507" name="Group 507"/>
          <p:cNvGrpSpPr/>
          <p:nvPr/>
        </p:nvGrpSpPr>
        <p:grpSpPr>
          <a:xfrm>
            <a:off x="3205901" y="1793623"/>
            <a:ext cx="300130" cy="1248659"/>
            <a:chOff x="0" y="0"/>
            <a:chExt cx="426850" cy="1775869"/>
          </a:xfrm>
        </p:grpSpPr>
        <p:sp>
          <p:nvSpPr>
            <p:cNvPr id="501" name="Shape 501"/>
            <p:cNvSpPr/>
            <p:nvPr/>
          </p:nvSpPr>
          <p:spPr>
            <a:xfrm>
              <a:off x="0" y="1346742"/>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502" name="Shape 502"/>
            <p:cNvSpPr/>
            <p:nvPr/>
          </p:nvSpPr>
          <p:spPr>
            <a:xfrm flipV="1">
              <a:off x="213425" y="106935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503" name="Shape 503"/>
            <p:cNvSpPr/>
            <p:nvPr/>
          </p:nvSpPr>
          <p:spPr>
            <a:xfrm>
              <a:off x="46980" y="0"/>
              <a:ext cx="332890" cy="1082880"/>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504" name="Shape 504"/>
            <p:cNvSpPr/>
            <p:nvPr/>
          </p:nvSpPr>
          <p:spPr>
            <a:xfrm>
              <a:off x="63830" y="90578"/>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505" name="Shape 505"/>
            <p:cNvSpPr/>
            <p:nvPr/>
          </p:nvSpPr>
          <p:spPr>
            <a:xfrm>
              <a:off x="63830" y="42772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506" name="Shape 506"/>
            <p:cNvSpPr/>
            <p:nvPr/>
          </p:nvSpPr>
          <p:spPr>
            <a:xfrm>
              <a:off x="63830" y="764867"/>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508" name="Shape 508"/>
          <p:cNvSpPr/>
          <p:nvPr/>
        </p:nvSpPr>
        <p:spPr>
          <a:xfrm>
            <a:off x="2704165" y="1245512"/>
            <a:ext cx="1287212" cy="396712"/>
          </a:xfrm>
          <a:prstGeom prst="rect">
            <a:avLst/>
          </a:prstGeom>
          <a:ln w="25400">
            <a:solidFill>
              <a:schemeClr val="accent2">
                <a:hueOff val="-554920"/>
                <a:satOff val="-21482"/>
                <a:lumOff val="-6228"/>
              </a:schemeClr>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2">
                    <a:hueOff val="-554920"/>
                    <a:satOff val="-21482"/>
                    <a:lumOff val="-6228"/>
                  </a:schemeClr>
                </a:solidFill>
                <a:latin typeface="Times"/>
                <a:ea typeface="Times"/>
                <a:cs typeface="Times"/>
                <a:sym typeface="Times"/>
              </a:defRPr>
            </a:lvl1pPr>
          </a:lstStyle>
          <a:p>
            <a:r>
              <a:rPr sz="2109"/>
              <a:t>Beginnings</a:t>
            </a:r>
          </a:p>
        </p:txBody>
      </p:sp>
      <p:sp>
        <p:nvSpPr>
          <p:cNvPr id="509" name="Shape 509"/>
          <p:cNvSpPr/>
          <p:nvPr/>
        </p:nvSpPr>
        <p:spPr>
          <a:xfrm flipV="1">
            <a:off x="2821715" y="2898492"/>
            <a:ext cx="369196" cy="1"/>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513" name="Shape 513"/>
          <p:cNvSpPr/>
          <p:nvPr/>
        </p:nvSpPr>
        <p:spPr>
          <a:xfrm>
            <a:off x="7100033" y="3825419"/>
            <a:ext cx="300130" cy="301731"/>
          </a:xfrm>
          <a:prstGeom prst="ellipse">
            <a:avLst/>
          </a:prstGeom>
          <a:blipFill>
            <a:blip r:embed="rId2"/>
          </a:blipFill>
          <a:ln w="12700">
            <a:miter lim="400000"/>
          </a:ln>
          <a:effectLst>
            <a:outerShdw blurRad="38100" dist="25400" dir="5400000" rotWithShape="0">
              <a:srgbClr val="000000">
                <a:alpha val="50000"/>
              </a:srgbClr>
            </a:outerShdw>
          </a:effectLst>
        </p:spPr>
        <p:txBody>
          <a:bodyPr lIns="35719" tIns="35719" rIns="35719" bIns="35719" anchor="ctr"/>
          <a:lstStyle/>
          <a:p>
            <a:pPr>
              <a:defRPr sz="2400">
                <a:solidFill>
                  <a:srgbClr val="FFFFFF"/>
                </a:solidFill>
              </a:defRPr>
            </a:pPr>
            <a:endParaRPr sz="1687"/>
          </a:p>
        </p:txBody>
      </p:sp>
      <p:sp>
        <p:nvSpPr>
          <p:cNvPr id="514" name="Shape 514"/>
          <p:cNvSpPr/>
          <p:nvPr/>
        </p:nvSpPr>
        <p:spPr>
          <a:xfrm flipV="1">
            <a:off x="3364896" y="3064929"/>
            <a:ext cx="973176" cy="749914"/>
          </a:xfrm>
          <a:prstGeom prst="line">
            <a:avLst/>
          </a:prstGeom>
          <a:ln w="25400">
            <a:solidFill>
              <a:srgbClr val="A6AAA9"/>
            </a:solidFill>
            <a:miter lim="400000"/>
            <a:tailEnd type="triangle"/>
          </a:ln>
        </p:spPr>
        <p:txBody>
          <a:bodyPr lIns="35719" tIns="35719" rIns="35719" bIns="35719" anchor="ctr"/>
          <a:lstStyle/>
          <a:p>
            <a:pPr>
              <a:defRPr sz="2400"/>
            </a:pPr>
            <a:endParaRPr sz="1687"/>
          </a:p>
        </p:txBody>
      </p:sp>
      <p:sp>
        <p:nvSpPr>
          <p:cNvPr id="515" name="Shape 515"/>
          <p:cNvSpPr/>
          <p:nvPr/>
        </p:nvSpPr>
        <p:spPr>
          <a:xfrm flipV="1">
            <a:off x="4327474" y="3087257"/>
            <a:ext cx="1" cy="712330"/>
          </a:xfrm>
          <a:prstGeom prst="line">
            <a:avLst/>
          </a:prstGeom>
          <a:ln w="38100" cap="rnd">
            <a:solidFill>
              <a:srgbClr val="A6AAA9"/>
            </a:solidFill>
            <a:custDash>
              <a:ds d="100000" sp="200000"/>
            </a:custDash>
            <a:miter lim="400000"/>
            <a:tailEnd type="triangle"/>
          </a:ln>
        </p:spPr>
        <p:txBody>
          <a:bodyPr lIns="35719" tIns="35719" rIns="35719" bIns="35719" anchor="ctr"/>
          <a:lstStyle/>
          <a:p>
            <a:pPr>
              <a:defRPr sz="2400"/>
            </a:pPr>
            <a:endParaRPr sz="1687"/>
          </a:p>
        </p:txBody>
      </p:sp>
      <p:sp>
        <p:nvSpPr>
          <p:cNvPr id="516" name="Shape 516"/>
          <p:cNvSpPr/>
          <p:nvPr/>
        </p:nvSpPr>
        <p:spPr>
          <a:xfrm flipH="1" flipV="1">
            <a:off x="4354340" y="3087258"/>
            <a:ext cx="959553" cy="717907"/>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517" name="Shape 517"/>
          <p:cNvSpPr/>
          <p:nvPr/>
        </p:nvSpPr>
        <p:spPr>
          <a:xfrm flipH="1" flipV="1">
            <a:off x="4354340" y="3077565"/>
            <a:ext cx="1884334" cy="730779"/>
          </a:xfrm>
          <a:prstGeom prst="line">
            <a:avLst/>
          </a:prstGeom>
          <a:ln w="38100" cap="rnd">
            <a:solidFill>
              <a:srgbClr val="A6AAA9"/>
            </a:solidFill>
            <a:custDash>
              <a:ds d="100000" sp="200000"/>
            </a:custDash>
            <a:miter lim="400000"/>
            <a:tailEnd type="triangle"/>
          </a:ln>
        </p:spPr>
        <p:txBody>
          <a:bodyPr lIns="35719" tIns="35719" rIns="35719" bIns="35719" anchor="ctr"/>
          <a:lstStyle/>
          <a:p>
            <a:pPr>
              <a:defRPr sz="2400"/>
            </a:pPr>
            <a:endParaRPr sz="1687"/>
          </a:p>
        </p:txBody>
      </p:sp>
      <p:sp>
        <p:nvSpPr>
          <p:cNvPr id="518" name="Shape 518"/>
          <p:cNvSpPr/>
          <p:nvPr/>
        </p:nvSpPr>
        <p:spPr>
          <a:xfrm flipH="1" flipV="1">
            <a:off x="4311373" y="3090104"/>
            <a:ext cx="2934018" cy="717170"/>
          </a:xfrm>
          <a:prstGeom prst="line">
            <a:avLst/>
          </a:prstGeom>
          <a:ln w="38100" cap="rnd">
            <a:solidFill>
              <a:srgbClr val="A6AAA9"/>
            </a:solidFill>
            <a:custDash>
              <a:ds d="100000" sp="200000"/>
            </a:custDash>
            <a:miter lim="400000"/>
            <a:tailEnd type="triangle"/>
          </a:ln>
        </p:spPr>
        <p:txBody>
          <a:bodyPr lIns="35719" tIns="35719" rIns="35719" bIns="35719" anchor="ctr"/>
          <a:lstStyle/>
          <a:p>
            <a:pPr>
              <a:defRPr sz="2400"/>
            </a:pPr>
            <a:endParaRPr sz="1687"/>
          </a:p>
        </p:txBody>
      </p:sp>
      <p:grpSp>
        <p:nvGrpSpPr>
          <p:cNvPr id="73" name="Group 242"/>
          <p:cNvGrpSpPr/>
          <p:nvPr/>
        </p:nvGrpSpPr>
        <p:grpSpPr>
          <a:xfrm>
            <a:off x="219972" y="5807396"/>
            <a:ext cx="6185989" cy="410690"/>
            <a:chOff x="0" y="31806"/>
            <a:chExt cx="8797849" cy="584091"/>
          </a:xfrm>
        </p:grpSpPr>
        <p:sp>
          <p:nvSpPr>
            <p:cNvPr id="74" name="Shape 240"/>
            <p:cNvSpPr/>
            <p:nvPr/>
          </p:nvSpPr>
          <p:spPr>
            <a:xfrm>
              <a:off x="0" y="31806"/>
              <a:ext cx="8797849" cy="5840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5719" tIns="35719" rIns="35719" bIns="35719" numCol="1" anchor="ctr">
              <a:spAutoFit/>
            </a:bodyPr>
            <a:lstStyle>
              <a:lvl1pPr algn="l">
                <a:defRPr b="1">
                  <a:solidFill>
                    <a:schemeClr val="accent1"/>
                  </a:solidFill>
                  <a:latin typeface="Helvetica"/>
                  <a:ea typeface="Helvetica"/>
                  <a:cs typeface="Helvetica"/>
                  <a:sym typeface="Helvetica"/>
                </a:defRPr>
              </a:lvl1pPr>
            </a:lstStyle>
            <a:p>
              <a:r>
                <a:rPr sz="2200" dirty="0"/>
                <a:t>What is the probability of a </a:t>
              </a:r>
              <a:r>
                <a:rPr sz="2200" dirty="0" smtClean="0"/>
                <a:t>sequence</a:t>
              </a:r>
              <a:r>
                <a:rPr lang="en-AU" sz="2200" dirty="0" smtClean="0"/>
                <a:t> </a:t>
              </a:r>
              <a:r>
                <a:rPr sz="2200" dirty="0" smtClean="0"/>
                <a:t>           </a:t>
              </a:r>
              <a:r>
                <a:rPr sz="2200" dirty="0"/>
                <a:t>?</a:t>
              </a:r>
            </a:p>
          </p:txBody>
        </p:sp>
        <p:pic>
          <p:nvPicPr>
            <p:cNvPr id="75" name="pasted-image.pdf"/>
            <p:cNvPicPr>
              <a:picLocks noChangeAspect="1"/>
            </p:cNvPicPr>
            <p:nvPr/>
          </p:nvPicPr>
          <p:blipFill>
            <a:blip r:embed="rId3">
              <a:extLst/>
            </a:blip>
            <a:stretch>
              <a:fillRect/>
            </a:stretch>
          </p:blipFill>
          <p:spPr>
            <a:xfrm>
              <a:off x="7217901" y="50801"/>
              <a:ext cx="1092201" cy="546101"/>
            </a:xfrm>
            <a:prstGeom prst="rect">
              <a:avLst/>
            </a:prstGeom>
            <a:ln w="12700" cap="flat">
              <a:noFill/>
              <a:miter lim="400000"/>
            </a:ln>
            <a:effectLst/>
          </p:spPr>
        </p:pic>
      </p:grpSp>
      <p:sp>
        <p:nvSpPr>
          <p:cNvPr id="76" name="Rectangle 75"/>
          <p:cNvSpPr/>
          <p:nvPr/>
        </p:nvSpPr>
        <p:spPr>
          <a:xfrm>
            <a:off x="5628551" y="6360568"/>
            <a:ext cx="3342069" cy="369332"/>
          </a:xfrm>
          <a:prstGeom prst="rect">
            <a:avLst/>
          </a:prstGeom>
        </p:spPr>
        <p:txBody>
          <a:bodyPr wrap="none">
            <a:spAutoFit/>
          </a:bodyPr>
          <a:lstStyle/>
          <a:p>
            <a:r>
              <a:rPr lang="en-US" dirty="0" smtClean="0">
                <a:latin typeface="Arial Hebrew" charset="-79"/>
                <a:ea typeface="Arial Hebrew" charset="-79"/>
                <a:cs typeface="Arial Hebrew" charset="-79"/>
              </a:rPr>
              <a:t>Slide credit: Duh, Dyer et al. 2015</a:t>
            </a:r>
            <a:endParaRPr lang="en-US" dirty="0">
              <a:latin typeface="Arial Hebrew" charset="-79"/>
              <a:ea typeface="Arial Hebrew" charset="-79"/>
              <a:cs typeface="Arial Hebrew" charset="-79"/>
            </a:endParaRPr>
          </a:p>
        </p:txBody>
      </p:sp>
    </p:spTree>
    <p:extLst>
      <p:ext uri="{BB962C8B-B14F-4D97-AF65-F5344CB8AC3E}">
        <p14:creationId xmlns:p14="http://schemas.microsoft.com/office/powerpoint/2010/main" val="199308441"/>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527" name="Group 527"/>
          <p:cNvGrpSpPr/>
          <p:nvPr/>
        </p:nvGrpSpPr>
        <p:grpSpPr>
          <a:xfrm>
            <a:off x="3229897" y="3825420"/>
            <a:ext cx="300130" cy="1256707"/>
            <a:chOff x="0" y="0"/>
            <a:chExt cx="426850" cy="1787315"/>
          </a:xfrm>
        </p:grpSpPr>
        <p:sp>
          <p:nvSpPr>
            <p:cNvPr id="521" name="Shape 521"/>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522" name="Shape 522"/>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523" name="Shape 523"/>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524" name="Shape 524"/>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525" name="Shape 525"/>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526" name="Shape 526"/>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528" name="Shape 528"/>
          <p:cNvSpPr/>
          <p:nvPr/>
        </p:nvSpPr>
        <p:spPr>
          <a:xfrm>
            <a:off x="3063023" y="5163541"/>
            <a:ext cx="613951"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Aller</a:t>
            </a:r>
          </a:p>
        </p:txBody>
      </p:sp>
      <p:sp>
        <p:nvSpPr>
          <p:cNvPr id="529" name="Shape 529"/>
          <p:cNvSpPr/>
          <p:nvPr/>
        </p:nvSpPr>
        <p:spPr>
          <a:xfrm>
            <a:off x="3900630" y="5163771"/>
            <a:ext cx="851195"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Anfang</a:t>
            </a:r>
          </a:p>
        </p:txBody>
      </p:sp>
      <p:grpSp>
        <p:nvGrpSpPr>
          <p:cNvPr id="536" name="Group 536"/>
          <p:cNvGrpSpPr/>
          <p:nvPr/>
        </p:nvGrpSpPr>
        <p:grpSpPr>
          <a:xfrm>
            <a:off x="4186603" y="3825420"/>
            <a:ext cx="300130" cy="1256707"/>
            <a:chOff x="0" y="0"/>
            <a:chExt cx="426850" cy="1787315"/>
          </a:xfrm>
        </p:grpSpPr>
        <p:sp>
          <p:nvSpPr>
            <p:cNvPr id="530" name="Shape 530"/>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531" name="Shape 531"/>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532" name="Shape 532"/>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533" name="Shape 533"/>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534" name="Shape 534"/>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535" name="Shape 535"/>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537" name="Shape 537"/>
          <p:cNvSpPr>
            <a:spLocks noGrp="1"/>
          </p:cNvSpPr>
          <p:nvPr>
            <p:ph type="title" idx="4294967295"/>
          </p:nvPr>
        </p:nvSpPr>
        <p:spPr>
          <a:xfrm>
            <a:off x="669727" y="420899"/>
            <a:ext cx="7804547" cy="600062"/>
          </a:xfrm>
          <a:prstGeom prst="rect">
            <a:avLst/>
          </a:prstGeom>
        </p:spPr>
        <p:txBody>
          <a:bodyPr>
            <a:normAutofit fontScale="90000"/>
          </a:bodyPr>
          <a:lstStyle>
            <a:lvl1pPr>
              <a:defRPr sz="4400"/>
            </a:lvl1pPr>
          </a:lstStyle>
          <a:p>
            <a:r>
              <a:t>RNN Attention Model</a:t>
            </a:r>
          </a:p>
        </p:txBody>
      </p:sp>
      <p:sp>
        <p:nvSpPr>
          <p:cNvPr id="538" name="Shape 538"/>
          <p:cNvSpPr/>
          <p:nvPr/>
        </p:nvSpPr>
        <p:spPr>
          <a:xfrm>
            <a:off x="5126583" y="5163771"/>
            <a:ext cx="328616"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ist</a:t>
            </a:r>
          </a:p>
        </p:txBody>
      </p:sp>
      <p:sp>
        <p:nvSpPr>
          <p:cNvPr id="539" name="Shape 539"/>
          <p:cNvSpPr/>
          <p:nvPr/>
        </p:nvSpPr>
        <p:spPr>
          <a:xfrm>
            <a:off x="5839251" y="5163771"/>
            <a:ext cx="839975"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schwer</a:t>
            </a:r>
          </a:p>
        </p:txBody>
      </p:sp>
      <p:grpSp>
        <p:nvGrpSpPr>
          <p:cNvPr id="550" name="Group 550"/>
          <p:cNvGrpSpPr/>
          <p:nvPr/>
        </p:nvGrpSpPr>
        <p:grpSpPr>
          <a:xfrm>
            <a:off x="3504755" y="1241761"/>
            <a:ext cx="1015925" cy="1800522"/>
            <a:chOff x="0" y="16345"/>
            <a:chExt cx="1444869" cy="2560741"/>
          </a:xfrm>
        </p:grpSpPr>
        <p:grpSp>
          <p:nvGrpSpPr>
            <p:cNvPr id="546" name="Group 546"/>
            <p:cNvGrpSpPr/>
            <p:nvPr/>
          </p:nvGrpSpPr>
          <p:grpSpPr>
            <a:xfrm>
              <a:off x="935613" y="801215"/>
              <a:ext cx="426851" cy="1775871"/>
              <a:chOff x="0" y="0"/>
              <a:chExt cx="426850" cy="1775869"/>
            </a:xfrm>
          </p:grpSpPr>
          <p:sp>
            <p:nvSpPr>
              <p:cNvPr id="540" name="Shape 540"/>
              <p:cNvSpPr/>
              <p:nvPr/>
            </p:nvSpPr>
            <p:spPr>
              <a:xfrm>
                <a:off x="0" y="1346742"/>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541" name="Shape 541"/>
              <p:cNvSpPr/>
              <p:nvPr/>
            </p:nvSpPr>
            <p:spPr>
              <a:xfrm flipV="1">
                <a:off x="213425" y="106935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542" name="Shape 542"/>
              <p:cNvSpPr/>
              <p:nvPr/>
            </p:nvSpPr>
            <p:spPr>
              <a:xfrm>
                <a:off x="46980" y="0"/>
                <a:ext cx="332890" cy="1082880"/>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543" name="Shape 543"/>
              <p:cNvSpPr/>
              <p:nvPr/>
            </p:nvSpPr>
            <p:spPr>
              <a:xfrm>
                <a:off x="63830" y="90578"/>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544" name="Shape 544"/>
              <p:cNvSpPr/>
              <p:nvPr/>
            </p:nvSpPr>
            <p:spPr>
              <a:xfrm>
                <a:off x="63830" y="42772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545" name="Shape 545"/>
              <p:cNvSpPr/>
              <p:nvPr/>
            </p:nvSpPr>
            <p:spPr>
              <a:xfrm>
                <a:off x="63830" y="764867"/>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547" name="Shape 547"/>
            <p:cNvSpPr/>
            <p:nvPr/>
          </p:nvSpPr>
          <p:spPr>
            <a:xfrm>
              <a:off x="33565" y="761613"/>
              <a:ext cx="881100" cy="1363204"/>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548" name="Shape 548"/>
            <p:cNvSpPr/>
            <p:nvPr/>
          </p:nvSpPr>
          <p:spPr>
            <a:xfrm>
              <a:off x="843176" y="16345"/>
              <a:ext cx="601693" cy="564212"/>
            </a:xfrm>
            <a:prstGeom prst="rect">
              <a:avLst/>
            </a:prstGeom>
            <a:noFill/>
            <a:ln w="25400" cap="flat">
              <a:solidFill>
                <a:schemeClr val="accent2">
                  <a:hueOff val="-554920"/>
                  <a:satOff val="-21482"/>
                  <a:lumOff val="-6228"/>
                </a:schemeClr>
              </a:solidFill>
              <a:prstDash val="solid"/>
              <a:miter lim="400000"/>
            </a:ln>
            <a:effectLst/>
            <a:extLst>
              <a:ext uri="{C572A759-6A51-4108-AA02-DFA0A04FC94B}">
                <ma14:wrappingTextBoxFlag xmlns:ma14="http://schemas.microsoft.com/office/mac/drawingml/2011/main" val="1"/>
              </a:ext>
            </a:extLst>
          </p:spPr>
          <p:txBody>
            <a:bodyPr wrap="none" lIns="35719" tIns="35719" rIns="35719" bIns="35719" numCol="1" anchor="ctr">
              <a:spAutoFit/>
            </a:bodyPr>
            <a:lstStyle>
              <a:lvl1pPr>
                <a:defRPr sz="3000" i="1">
                  <a:solidFill>
                    <a:schemeClr val="accent2">
                      <a:hueOff val="-554920"/>
                      <a:satOff val="-21482"/>
                      <a:lumOff val="-6228"/>
                    </a:schemeClr>
                  </a:solidFill>
                  <a:latin typeface="Times"/>
                  <a:ea typeface="Times"/>
                  <a:cs typeface="Times"/>
                  <a:sym typeface="Times"/>
                </a:defRPr>
              </a:lvl1pPr>
            </a:lstStyle>
            <a:p>
              <a:r>
                <a:rPr sz="2109"/>
                <a:t>are</a:t>
              </a:r>
            </a:p>
          </p:txBody>
        </p:sp>
        <p:sp>
          <p:nvSpPr>
            <p:cNvPr id="549" name="Shape 549"/>
            <p:cNvSpPr/>
            <p:nvPr/>
          </p:nvSpPr>
          <p:spPr>
            <a:xfrm>
              <a:off x="0" y="2363081"/>
              <a:ext cx="926915"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grpSp>
      <p:sp>
        <p:nvSpPr>
          <p:cNvPr id="551" name="Shape 551"/>
          <p:cNvSpPr/>
          <p:nvPr/>
        </p:nvSpPr>
        <p:spPr>
          <a:xfrm>
            <a:off x="6928698" y="5163771"/>
            <a:ext cx="610745"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        </a:t>
            </a:r>
          </a:p>
        </p:txBody>
      </p:sp>
      <p:grpSp>
        <p:nvGrpSpPr>
          <p:cNvPr id="558" name="Group 558"/>
          <p:cNvGrpSpPr/>
          <p:nvPr/>
        </p:nvGrpSpPr>
        <p:grpSpPr>
          <a:xfrm>
            <a:off x="5152185" y="3825420"/>
            <a:ext cx="300130" cy="1256707"/>
            <a:chOff x="0" y="0"/>
            <a:chExt cx="426850" cy="1787315"/>
          </a:xfrm>
        </p:grpSpPr>
        <p:sp>
          <p:nvSpPr>
            <p:cNvPr id="552" name="Shape 552"/>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553" name="Shape 553"/>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554" name="Shape 554"/>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555" name="Shape 555"/>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556" name="Shape 556"/>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557" name="Shape 557"/>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559" name="Shape 559"/>
          <p:cNvSpPr/>
          <p:nvPr/>
        </p:nvSpPr>
        <p:spPr>
          <a:xfrm>
            <a:off x="6117768" y="3825419"/>
            <a:ext cx="300130" cy="301731"/>
          </a:xfrm>
          <a:prstGeom prst="ellipse">
            <a:avLst/>
          </a:prstGeom>
          <a:blipFill>
            <a:blip r:embed="rId2"/>
          </a:blipFill>
          <a:ln w="12700">
            <a:miter lim="400000"/>
          </a:ln>
          <a:effectLst>
            <a:outerShdw blurRad="38100" dist="25400" dir="5400000" rotWithShape="0">
              <a:srgbClr val="000000">
                <a:alpha val="50000"/>
              </a:srgbClr>
            </a:outerShdw>
          </a:effectLst>
        </p:spPr>
        <p:txBody>
          <a:bodyPr lIns="35719" tIns="35719" rIns="35719" bIns="35719" anchor="ctr"/>
          <a:lstStyle/>
          <a:p>
            <a:pPr>
              <a:defRPr sz="2400">
                <a:solidFill>
                  <a:srgbClr val="FFFFFF"/>
                </a:solidFill>
              </a:defRPr>
            </a:pPr>
            <a:endParaRPr sz="1687"/>
          </a:p>
        </p:txBody>
      </p:sp>
      <p:sp>
        <p:nvSpPr>
          <p:cNvPr id="560" name="Shape 560"/>
          <p:cNvSpPr/>
          <p:nvPr/>
        </p:nvSpPr>
        <p:spPr>
          <a:xfrm flipV="1">
            <a:off x="6267832" y="4124372"/>
            <a:ext cx="1" cy="193106"/>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561" name="Shape 561"/>
          <p:cNvSpPr/>
          <p:nvPr/>
        </p:nvSpPr>
        <p:spPr>
          <a:xfrm>
            <a:off x="6150801" y="4320726"/>
            <a:ext cx="234064" cy="761401"/>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562" name="Shape 562"/>
          <p:cNvSpPr/>
          <p:nvPr/>
        </p:nvSpPr>
        <p:spPr>
          <a:xfrm>
            <a:off x="6162649" y="4367818"/>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563" name="Shape 563"/>
          <p:cNvSpPr/>
          <p:nvPr/>
        </p:nvSpPr>
        <p:spPr>
          <a:xfrm>
            <a:off x="6162649" y="4604873"/>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564" name="Shape 564"/>
          <p:cNvSpPr/>
          <p:nvPr/>
        </p:nvSpPr>
        <p:spPr>
          <a:xfrm>
            <a:off x="6162649" y="4841928"/>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565" name="Shape 565"/>
          <p:cNvSpPr/>
          <p:nvPr/>
        </p:nvSpPr>
        <p:spPr>
          <a:xfrm flipV="1">
            <a:off x="7245702" y="4124372"/>
            <a:ext cx="1" cy="193106"/>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566" name="Shape 566"/>
          <p:cNvSpPr/>
          <p:nvPr/>
        </p:nvSpPr>
        <p:spPr>
          <a:xfrm>
            <a:off x="7128671" y="4320726"/>
            <a:ext cx="234064" cy="761401"/>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567" name="Shape 567"/>
          <p:cNvSpPr/>
          <p:nvPr/>
        </p:nvSpPr>
        <p:spPr>
          <a:xfrm>
            <a:off x="7140519" y="4367818"/>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568" name="Shape 568"/>
          <p:cNvSpPr/>
          <p:nvPr/>
        </p:nvSpPr>
        <p:spPr>
          <a:xfrm>
            <a:off x="7140519" y="4604873"/>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569" name="Shape 569"/>
          <p:cNvSpPr/>
          <p:nvPr/>
        </p:nvSpPr>
        <p:spPr>
          <a:xfrm>
            <a:off x="7140519" y="4841928"/>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570" name="Shape 570"/>
          <p:cNvSpPr/>
          <p:nvPr/>
        </p:nvSpPr>
        <p:spPr>
          <a:xfrm>
            <a:off x="6951886" y="5239195"/>
            <a:ext cx="585097" cy="299442"/>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2100" b="1">
                <a:solidFill>
                  <a:schemeClr val="accent5"/>
                </a:solidFill>
                <a:latin typeface="Helvetica"/>
                <a:ea typeface="Helvetica"/>
                <a:cs typeface="Helvetica"/>
                <a:sym typeface="Helvetica"/>
              </a:defRPr>
            </a:lvl1pPr>
          </a:lstStyle>
          <a:p>
            <a:r>
              <a:rPr sz="1477"/>
              <a:t>STOP</a:t>
            </a:r>
          </a:p>
        </p:txBody>
      </p:sp>
      <p:sp>
        <p:nvSpPr>
          <p:cNvPr id="571" name="Shape 571"/>
          <p:cNvSpPr/>
          <p:nvPr/>
        </p:nvSpPr>
        <p:spPr>
          <a:xfrm>
            <a:off x="2096814" y="2693508"/>
            <a:ext cx="678071" cy="396712"/>
          </a:xfrm>
          <a:prstGeom prst="rect">
            <a:avLst/>
          </a:prstGeom>
          <a:ln w="25400">
            <a:solidFill>
              <a:schemeClr val="accent2">
                <a:hueOff val="-554920"/>
                <a:satOff val="-21482"/>
                <a:lumOff val="-6228"/>
              </a:schemeClr>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2">
                    <a:hueOff val="-554920"/>
                    <a:satOff val="-21482"/>
                    <a:lumOff val="-6228"/>
                  </a:schemeClr>
                </a:solidFill>
                <a:latin typeface="Times"/>
                <a:ea typeface="Times"/>
                <a:cs typeface="Times"/>
                <a:sym typeface="Times"/>
              </a:defRPr>
            </a:lvl1pPr>
          </a:lstStyle>
          <a:p>
            <a:r>
              <a:rPr sz="2109"/>
              <a:t>         </a:t>
            </a:r>
          </a:p>
        </p:txBody>
      </p:sp>
      <p:sp>
        <p:nvSpPr>
          <p:cNvPr id="572" name="Shape 572"/>
          <p:cNvSpPr/>
          <p:nvPr/>
        </p:nvSpPr>
        <p:spPr>
          <a:xfrm>
            <a:off x="2101525" y="2742144"/>
            <a:ext cx="688266" cy="299442"/>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2100" b="1">
                <a:solidFill>
                  <a:schemeClr val="accent2">
                    <a:hueOff val="-554920"/>
                    <a:satOff val="-21482"/>
                    <a:lumOff val="-6228"/>
                  </a:schemeClr>
                </a:solidFill>
                <a:latin typeface="Helvetica"/>
                <a:ea typeface="Helvetica"/>
                <a:cs typeface="Helvetica"/>
                <a:sym typeface="Helvetica"/>
              </a:defRPr>
            </a:lvl1pPr>
          </a:lstStyle>
          <a:p>
            <a:r>
              <a:rPr sz="1477"/>
              <a:t>START</a:t>
            </a:r>
          </a:p>
        </p:txBody>
      </p:sp>
      <p:grpSp>
        <p:nvGrpSpPr>
          <p:cNvPr id="583" name="Group 583"/>
          <p:cNvGrpSpPr/>
          <p:nvPr/>
        </p:nvGrpSpPr>
        <p:grpSpPr>
          <a:xfrm>
            <a:off x="4469162" y="1241761"/>
            <a:ext cx="1265642" cy="1800522"/>
            <a:chOff x="0" y="16345"/>
            <a:chExt cx="1800023" cy="2560741"/>
          </a:xfrm>
        </p:grpSpPr>
        <p:sp>
          <p:nvSpPr>
            <p:cNvPr id="573" name="Shape 573"/>
            <p:cNvSpPr/>
            <p:nvPr/>
          </p:nvSpPr>
          <p:spPr>
            <a:xfrm>
              <a:off x="500521" y="16345"/>
              <a:ext cx="1299502" cy="564212"/>
            </a:xfrm>
            <a:prstGeom prst="rect">
              <a:avLst/>
            </a:prstGeom>
            <a:noFill/>
            <a:ln w="25400" cap="flat">
              <a:solidFill>
                <a:schemeClr val="accent2">
                  <a:hueOff val="-554920"/>
                  <a:satOff val="-21482"/>
                  <a:lumOff val="-6228"/>
                </a:schemeClr>
              </a:solidFill>
              <a:prstDash val="solid"/>
              <a:miter lim="400000"/>
            </a:ln>
            <a:effectLst/>
            <a:extLst>
              <a:ext uri="{C572A759-6A51-4108-AA02-DFA0A04FC94B}">
                <ma14:wrappingTextBoxFlag xmlns:ma14="http://schemas.microsoft.com/office/mac/drawingml/2011/main" val="1"/>
              </a:ext>
            </a:extLst>
          </p:spPr>
          <p:txBody>
            <a:bodyPr wrap="none" lIns="35719" tIns="35719" rIns="35719" bIns="35719" numCol="1" anchor="ctr">
              <a:spAutoFit/>
            </a:bodyPr>
            <a:lstStyle>
              <a:lvl1pPr>
                <a:defRPr sz="3000" i="1">
                  <a:solidFill>
                    <a:schemeClr val="accent2">
                      <a:hueOff val="-554920"/>
                      <a:satOff val="-21482"/>
                      <a:lumOff val="-6228"/>
                    </a:schemeClr>
                  </a:solidFill>
                  <a:latin typeface="Times"/>
                  <a:ea typeface="Times"/>
                  <a:cs typeface="Times"/>
                  <a:sym typeface="Times"/>
                </a:defRPr>
              </a:lvl1pPr>
            </a:lstStyle>
            <a:p>
              <a:r>
                <a:rPr sz="2109"/>
                <a:t>difficult</a:t>
              </a:r>
            </a:p>
          </p:txBody>
        </p:sp>
        <p:grpSp>
          <p:nvGrpSpPr>
            <p:cNvPr id="580" name="Group 580"/>
            <p:cNvGrpSpPr/>
            <p:nvPr/>
          </p:nvGrpSpPr>
          <p:grpSpPr>
            <a:xfrm>
              <a:off x="938957" y="801215"/>
              <a:ext cx="426851" cy="1775871"/>
              <a:chOff x="0" y="0"/>
              <a:chExt cx="426850" cy="1775869"/>
            </a:xfrm>
          </p:grpSpPr>
          <p:sp>
            <p:nvSpPr>
              <p:cNvPr id="574" name="Shape 574"/>
              <p:cNvSpPr/>
              <p:nvPr/>
            </p:nvSpPr>
            <p:spPr>
              <a:xfrm>
                <a:off x="0" y="1346742"/>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575" name="Shape 575"/>
              <p:cNvSpPr/>
              <p:nvPr/>
            </p:nvSpPr>
            <p:spPr>
              <a:xfrm flipV="1">
                <a:off x="213425" y="106935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576" name="Shape 576"/>
              <p:cNvSpPr/>
              <p:nvPr/>
            </p:nvSpPr>
            <p:spPr>
              <a:xfrm>
                <a:off x="46980" y="0"/>
                <a:ext cx="332890" cy="1082880"/>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577" name="Shape 577"/>
              <p:cNvSpPr/>
              <p:nvPr/>
            </p:nvSpPr>
            <p:spPr>
              <a:xfrm>
                <a:off x="63830" y="90578"/>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578" name="Shape 578"/>
              <p:cNvSpPr/>
              <p:nvPr/>
            </p:nvSpPr>
            <p:spPr>
              <a:xfrm>
                <a:off x="63830" y="42772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579" name="Shape 579"/>
              <p:cNvSpPr/>
              <p:nvPr/>
            </p:nvSpPr>
            <p:spPr>
              <a:xfrm>
                <a:off x="63830" y="764867"/>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581" name="Shape 581"/>
            <p:cNvSpPr/>
            <p:nvPr/>
          </p:nvSpPr>
          <p:spPr>
            <a:xfrm>
              <a:off x="0" y="2363081"/>
              <a:ext cx="926915"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582" name="Shape 582"/>
            <p:cNvSpPr/>
            <p:nvPr/>
          </p:nvSpPr>
          <p:spPr>
            <a:xfrm>
              <a:off x="50760" y="764153"/>
              <a:ext cx="889305" cy="1360663"/>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grpSp>
      <p:grpSp>
        <p:nvGrpSpPr>
          <p:cNvPr id="590" name="Group 590"/>
          <p:cNvGrpSpPr/>
          <p:nvPr/>
        </p:nvGrpSpPr>
        <p:grpSpPr>
          <a:xfrm>
            <a:off x="3205901" y="1793623"/>
            <a:ext cx="300130" cy="1248659"/>
            <a:chOff x="0" y="0"/>
            <a:chExt cx="426850" cy="1775869"/>
          </a:xfrm>
        </p:grpSpPr>
        <p:sp>
          <p:nvSpPr>
            <p:cNvPr id="584" name="Shape 584"/>
            <p:cNvSpPr/>
            <p:nvPr/>
          </p:nvSpPr>
          <p:spPr>
            <a:xfrm>
              <a:off x="0" y="1346742"/>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585" name="Shape 585"/>
            <p:cNvSpPr/>
            <p:nvPr/>
          </p:nvSpPr>
          <p:spPr>
            <a:xfrm flipV="1">
              <a:off x="213425" y="106935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586" name="Shape 586"/>
            <p:cNvSpPr/>
            <p:nvPr/>
          </p:nvSpPr>
          <p:spPr>
            <a:xfrm>
              <a:off x="46980" y="0"/>
              <a:ext cx="332890" cy="1082880"/>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587" name="Shape 587"/>
            <p:cNvSpPr/>
            <p:nvPr/>
          </p:nvSpPr>
          <p:spPr>
            <a:xfrm>
              <a:off x="63830" y="90578"/>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588" name="Shape 588"/>
            <p:cNvSpPr/>
            <p:nvPr/>
          </p:nvSpPr>
          <p:spPr>
            <a:xfrm>
              <a:off x="63830" y="42772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589" name="Shape 589"/>
            <p:cNvSpPr/>
            <p:nvPr/>
          </p:nvSpPr>
          <p:spPr>
            <a:xfrm>
              <a:off x="63830" y="764867"/>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591" name="Shape 591"/>
          <p:cNvSpPr/>
          <p:nvPr/>
        </p:nvSpPr>
        <p:spPr>
          <a:xfrm>
            <a:off x="2704165" y="1245512"/>
            <a:ext cx="1287212" cy="396712"/>
          </a:xfrm>
          <a:prstGeom prst="rect">
            <a:avLst/>
          </a:prstGeom>
          <a:ln w="25400">
            <a:solidFill>
              <a:schemeClr val="accent2">
                <a:hueOff val="-554920"/>
                <a:satOff val="-21482"/>
                <a:lumOff val="-6228"/>
              </a:schemeClr>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2">
                    <a:hueOff val="-554920"/>
                    <a:satOff val="-21482"/>
                    <a:lumOff val="-6228"/>
                  </a:schemeClr>
                </a:solidFill>
                <a:latin typeface="Times"/>
                <a:ea typeface="Times"/>
                <a:cs typeface="Times"/>
                <a:sym typeface="Times"/>
              </a:defRPr>
            </a:lvl1pPr>
          </a:lstStyle>
          <a:p>
            <a:r>
              <a:rPr sz="2109"/>
              <a:t>Beginnings</a:t>
            </a:r>
          </a:p>
        </p:txBody>
      </p:sp>
      <p:sp>
        <p:nvSpPr>
          <p:cNvPr id="592" name="Shape 592"/>
          <p:cNvSpPr/>
          <p:nvPr/>
        </p:nvSpPr>
        <p:spPr>
          <a:xfrm flipV="1">
            <a:off x="2821715" y="2898492"/>
            <a:ext cx="369196" cy="1"/>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596" name="Shape 596"/>
          <p:cNvSpPr/>
          <p:nvPr/>
        </p:nvSpPr>
        <p:spPr>
          <a:xfrm>
            <a:off x="7100033" y="3825419"/>
            <a:ext cx="300130" cy="301731"/>
          </a:xfrm>
          <a:prstGeom prst="ellipse">
            <a:avLst/>
          </a:prstGeom>
          <a:blipFill>
            <a:blip r:embed="rId2"/>
          </a:blipFill>
          <a:ln w="12700">
            <a:miter lim="400000"/>
          </a:ln>
          <a:effectLst>
            <a:outerShdw blurRad="38100" dist="25400" dir="5400000" rotWithShape="0">
              <a:srgbClr val="000000">
                <a:alpha val="50000"/>
              </a:srgbClr>
            </a:outerShdw>
          </a:effectLst>
        </p:spPr>
        <p:txBody>
          <a:bodyPr lIns="35719" tIns="35719" rIns="35719" bIns="35719" anchor="ctr"/>
          <a:lstStyle/>
          <a:p>
            <a:pPr>
              <a:defRPr sz="2400">
                <a:solidFill>
                  <a:srgbClr val="FFFFFF"/>
                </a:solidFill>
              </a:defRPr>
            </a:pPr>
            <a:endParaRPr sz="1687"/>
          </a:p>
        </p:txBody>
      </p:sp>
      <p:sp>
        <p:nvSpPr>
          <p:cNvPr id="597" name="Shape 597"/>
          <p:cNvSpPr/>
          <p:nvPr/>
        </p:nvSpPr>
        <p:spPr>
          <a:xfrm flipV="1">
            <a:off x="3364896" y="3085117"/>
            <a:ext cx="1971364" cy="729726"/>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sp>
        <p:nvSpPr>
          <p:cNvPr id="598" name="Shape 598"/>
          <p:cNvSpPr/>
          <p:nvPr/>
        </p:nvSpPr>
        <p:spPr>
          <a:xfrm flipV="1">
            <a:off x="4327474" y="3126780"/>
            <a:ext cx="1019434" cy="672807"/>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sp>
        <p:nvSpPr>
          <p:cNvPr id="599" name="Shape 599"/>
          <p:cNvSpPr/>
          <p:nvPr/>
        </p:nvSpPr>
        <p:spPr>
          <a:xfrm flipV="1">
            <a:off x="5313892" y="3100623"/>
            <a:ext cx="1" cy="704542"/>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sp>
        <p:nvSpPr>
          <p:cNvPr id="600" name="Shape 600"/>
          <p:cNvSpPr/>
          <p:nvPr/>
        </p:nvSpPr>
        <p:spPr>
          <a:xfrm flipH="1" flipV="1">
            <a:off x="5329150" y="3122745"/>
            <a:ext cx="909524" cy="685598"/>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601" name="Shape 601"/>
          <p:cNvSpPr/>
          <p:nvPr/>
        </p:nvSpPr>
        <p:spPr>
          <a:xfrm flipH="1" flipV="1">
            <a:off x="5271331" y="3094331"/>
            <a:ext cx="1974059" cy="712943"/>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grpSp>
        <p:nvGrpSpPr>
          <p:cNvPr id="84" name="Group 242"/>
          <p:cNvGrpSpPr/>
          <p:nvPr/>
        </p:nvGrpSpPr>
        <p:grpSpPr>
          <a:xfrm>
            <a:off x="219972" y="5807396"/>
            <a:ext cx="6185989" cy="410690"/>
            <a:chOff x="0" y="31806"/>
            <a:chExt cx="8797849" cy="584091"/>
          </a:xfrm>
        </p:grpSpPr>
        <p:sp>
          <p:nvSpPr>
            <p:cNvPr id="85" name="Shape 240"/>
            <p:cNvSpPr/>
            <p:nvPr/>
          </p:nvSpPr>
          <p:spPr>
            <a:xfrm>
              <a:off x="0" y="31806"/>
              <a:ext cx="8797849" cy="5840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5719" tIns="35719" rIns="35719" bIns="35719" numCol="1" anchor="ctr">
              <a:spAutoFit/>
            </a:bodyPr>
            <a:lstStyle>
              <a:lvl1pPr algn="l">
                <a:defRPr b="1">
                  <a:solidFill>
                    <a:schemeClr val="accent1"/>
                  </a:solidFill>
                  <a:latin typeface="Helvetica"/>
                  <a:ea typeface="Helvetica"/>
                  <a:cs typeface="Helvetica"/>
                  <a:sym typeface="Helvetica"/>
                </a:defRPr>
              </a:lvl1pPr>
            </a:lstStyle>
            <a:p>
              <a:r>
                <a:rPr sz="2200" dirty="0"/>
                <a:t>What is the probability of a </a:t>
              </a:r>
              <a:r>
                <a:rPr sz="2200" dirty="0" smtClean="0"/>
                <a:t>sequence</a:t>
              </a:r>
              <a:r>
                <a:rPr lang="en-AU" sz="2200" dirty="0" smtClean="0"/>
                <a:t> </a:t>
              </a:r>
              <a:r>
                <a:rPr sz="2200" dirty="0" smtClean="0"/>
                <a:t>           </a:t>
              </a:r>
              <a:r>
                <a:rPr sz="2200" dirty="0"/>
                <a:t>?</a:t>
              </a:r>
            </a:p>
          </p:txBody>
        </p:sp>
        <p:pic>
          <p:nvPicPr>
            <p:cNvPr id="86" name="pasted-image.pdf"/>
            <p:cNvPicPr>
              <a:picLocks noChangeAspect="1"/>
            </p:cNvPicPr>
            <p:nvPr/>
          </p:nvPicPr>
          <p:blipFill>
            <a:blip r:embed="rId3">
              <a:extLst/>
            </a:blip>
            <a:stretch>
              <a:fillRect/>
            </a:stretch>
          </p:blipFill>
          <p:spPr>
            <a:xfrm>
              <a:off x="7217901" y="50801"/>
              <a:ext cx="1092201" cy="546101"/>
            </a:xfrm>
            <a:prstGeom prst="rect">
              <a:avLst/>
            </a:prstGeom>
            <a:ln w="12700" cap="flat">
              <a:noFill/>
              <a:miter lim="400000"/>
            </a:ln>
            <a:effectLst/>
          </p:spPr>
        </p:pic>
      </p:grpSp>
      <p:sp>
        <p:nvSpPr>
          <p:cNvPr id="87" name="Rectangle 86"/>
          <p:cNvSpPr/>
          <p:nvPr/>
        </p:nvSpPr>
        <p:spPr>
          <a:xfrm>
            <a:off x="5628551" y="6360568"/>
            <a:ext cx="3342069" cy="369332"/>
          </a:xfrm>
          <a:prstGeom prst="rect">
            <a:avLst/>
          </a:prstGeom>
        </p:spPr>
        <p:txBody>
          <a:bodyPr wrap="none">
            <a:spAutoFit/>
          </a:bodyPr>
          <a:lstStyle/>
          <a:p>
            <a:r>
              <a:rPr lang="en-US" dirty="0" smtClean="0">
                <a:latin typeface="Arial Hebrew" charset="-79"/>
                <a:ea typeface="Arial Hebrew" charset="-79"/>
                <a:cs typeface="Arial Hebrew" charset="-79"/>
              </a:rPr>
              <a:t>Slide credit: Duh, Dyer et al. 2015</a:t>
            </a:r>
            <a:endParaRPr lang="en-US" dirty="0">
              <a:latin typeface="Arial Hebrew" charset="-79"/>
              <a:ea typeface="Arial Hebrew" charset="-79"/>
              <a:cs typeface="Arial Hebrew" charset="-79"/>
            </a:endParaRPr>
          </a:p>
        </p:txBody>
      </p:sp>
    </p:spTree>
    <p:extLst>
      <p:ext uri="{BB962C8B-B14F-4D97-AF65-F5344CB8AC3E}">
        <p14:creationId xmlns:p14="http://schemas.microsoft.com/office/powerpoint/2010/main" val="1849962214"/>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altLang="en-US" dirty="0" smtClean="0"/>
              <a:t>Seen word based models of translation</a:t>
            </a:r>
          </a:p>
          <a:p>
            <a:pPr lvl="1"/>
            <a:r>
              <a:rPr lang="en-US" altLang="en-US" dirty="0" smtClean="0"/>
              <a:t>now used for </a:t>
            </a:r>
            <a:r>
              <a:rPr lang="en-US" altLang="en-US" i="1" dirty="0" smtClean="0"/>
              <a:t>alignment</a:t>
            </a:r>
            <a:r>
              <a:rPr lang="en-US" altLang="en-US" dirty="0" smtClean="0"/>
              <a:t>, but not actual </a:t>
            </a:r>
            <a:r>
              <a:rPr lang="en-US" altLang="en-US" i="1" dirty="0" smtClean="0"/>
              <a:t>translation</a:t>
            </a:r>
          </a:p>
          <a:p>
            <a:pPr lvl="1"/>
            <a:r>
              <a:rPr lang="en-US" altLang="en-US" dirty="0" smtClean="0"/>
              <a:t>overly simplistic formulation</a:t>
            </a:r>
          </a:p>
          <a:p>
            <a:r>
              <a:rPr lang="en-US" altLang="en-US" dirty="0" smtClean="0"/>
              <a:t>Phrase based MT</a:t>
            </a:r>
          </a:p>
          <a:p>
            <a:pPr lvl="1"/>
            <a:r>
              <a:rPr lang="en-US" altLang="en-US" dirty="0" smtClean="0"/>
              <a:t>treats n-grams as translation units, referred to as ‘phrases’ (not linguistic phrases though)</a:t>
            </a:r>
          </a:p>
          <a:p>
            <a:pPr marL="312560" lvl="1" indent="0">
              <a:buNone/>
            </a:pPr>
            <a:endParaRPr lang="en-US" altLang="en-US" dirty="0" smtClean="0"/>
          </a:p>
          <a:p>
            <a:pPr lvl="1"/>
            <a:endParaRPr lang="en-US" altLang="en-US" dirty="0" smtClean="0"/>
          </a:p>
          <a:p>
            <a:pPr lvl="2"/>
            <a:endParaRPr lang="en-US" altLang="en-US" dirty="0" smtClean="0"/>
          </a:p>
          <a:p>
            <a:pPr lvl="1"/>
            <a:endParaRPr lang="en-US" altLang="en-US" dirty="0"/>
          </a:p>
        </p:txBody>
      </p:sp>
      <p:sp>
        <p:nvSpPr>
          <p:cNvPr id="2" name="Title 1"/>
          <p:cNvSpPr>
            <a:spLocks noGrp="1"/>
          </p:cNvSpPr>
          <p:nvPr>
            <p:ph type="title"/>
          </p:nvPr>
        </p:nvSpPr>
        <p:spPr/>
        <p:txBody>
          <a:bodyPr>
            <a:normAutofit/>
          </a:bodyPr>
          <a:lstStyle/>
          <a:p>
            <a:r>
              <a:rPr lang="en-US" smtClean="0"/>
              <a:t>Word- and Phrase-based MT</a:t>
            </a:r>
            <a:endParaRPr lang="en-US" dirty="0"/>
          </a:p>
        </p:txBody>
      </p:sp>
      <p:pic>
        <p:nvPicPr>
          <p:cNvPr id="4" name="Picture 3"/>
          <p:cNvPicPr>
            <a:picLocks noChangeAspect="1"/>
          </p:cNvPicPr>
          <p:nvPr/>
        </p:nvPicPr>
        <p:blipFill>
          <a:blip r:embed="rId2"/>
          <a:stretch>
            <a:fillRect/>
          </a:stretch>
        </p:blipFill>
        <p:spPr>
          <a:xfrm>
            <a:off x="1557872" y="4667969"/>
            <a:ext cx="5307520" cy="1646610"/>
          </a:xfrm>
          <a:prstGeom prst="rect">
            <a:avLst/>
          </a:prstGeom>
        </p:spPr>
      </p:pic>
      <p:sp>
        <p:nvSpPr>
          <p:cNvPr id="5" name="Rectangle 4"/>
          <p:cNvSpPr/>
          <p:nvPr/>
        </p:nvSpPr>
        <p:spPr>
          <a:xfrm>
            <a:off x="6865392" y="6314579"/>
            <a:ext cx="2018501" cy="369332"/>
          </a:xfrm>
          <a:prstGeom prst="rect">
            <a:avLst/>
          </a:prstGeom>
        </p:spPr>
        <p:txBody>
          <a:bodyPr wrap="none">
            <a:spAutoFit/>
          </a:bodyPr>
          <a:lstStyle/>
          <a:p>
            <a:r>
              <a:rPr lang="en-AU" dirty="0">
                <a:latin typeface="Arial" charset="0"/>
                <a:ea typeface="Arial" charset="0"/>
                <a:cs typeface="Arial" charset="0"/>
              </a:rPr>
              <a:t>Fig from Koehn09</a:t>
            </a:r>
          </a:p>
        </p:txBody>
      </p:sp>
    </p:spTree>
    <p:extLst>
      <p:ext uri="{BB962C8B-B14F-4D97-AF65-F5344CB8AC3E}">
        <p14:creationId xmlns:p14="http://schemas.microsoft.com/office/powerpoint/2010/main" val="1960619998"/>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610" name="Group 610"/>
          <p:cNvGrpSpPr/>
          <p:nvPr/>
        </p:nvGrpSpPr>
        <p:grpSpPr>
          <a:xfrm>
            <a:off x="3229897" y="3825420"/>
            <a:ext cx="300130" cy="1256707"/>
            <a:chOff x="0" y="0"/>
            <a:chExt cx="426850" cy="1787315"/>
          </a:xfrm>
        </p:grpSpPr>
        <p:sp>
          <p:nvSpPr>
            <p:cNvPr id="604" name="Shape 604"/>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605" name="Shape 605"/>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606" name="Shape 606"/>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607" name="Shape 607"/>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608" name="Shape 608"/>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609" name="Shape 609"/>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611" name="Shape 611"/>
          <p:cNvSpPr/>
          <p:nvPr/>
        </p:nvSpPr>
        <p:spPr>
          <a:xfrm>
            <a:off x="3063023" y="5163541"/>
            <a:ext cx="613951"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Aller</a:t>
            </a:r>
          </a:p>
        </p:txBody>
      </p:sp>
      <p:sp>
        <p:nvSpPr>
          <p:cNvPr id="612" name="Shape 612"/>
          <p:cNvSpPr/>
          <p:nvPr/>
        </p:nvSpPr>
        <p:spPr>
          <a:xfrm>
            <a:off x="3900630" y="5163771"/>
            <a:ext cx="851195"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Anfang</a:t>
            </a:r>
          </a:p>
        </p:txBody>
      </p:sp>
      <p:grpSp>
        <p:nvGrpSpPr>
          <p:cNvPr id="619" name="Group 619"/>
          <p:cNvGrpSpPr/>
          <p:nvPr/>
        </p:nvGrpSpPr>
        <p:grpSpPr>
          <a:xfrm>
            <a:off x="4186603" y="3825420"/>
            <a:ext cx="300130" cy="1256707"/>
            <a:chOff x="0" y="0"/>
            <a:chExt cx="426850" cy="1787315"/>
          </a:xfrm>
        </p:grpSpPr>
        <p:sp>
          <p:nvSpPr>
            <p:cNvPr id="613" name="Shape 613"/>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614" name="Shape 614"/>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615" name="Shape 615"/>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616" name="Shape 616"/>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617" name="Shape 617"/>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618" name="Shape 618"/>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620" name="Shape 620"/>
          <p:cNvSpPr>
            <a:spLocks noGrp="1"/>
          </p:cNvSpPr>
          <p:nvPr>
            <p:ph type="title" idx="4294967295"/>
          </p:nvPr>
        </p:nvSpPr>
        <p:spPr>
          <a:xfrm>
            <a:off x="669727" y="420899"/>
            <a:ext cx="7804547" cy="600062"/>
          </a:xfrm>
          <a:prstGeom prst="rect">
            <a:avLst/>
          </a:prstGeom>
        </p:spPr>
        <p:txBody>
          <a:bodyPr>
            <a:normAutofit fontScale="90000"/>
          </a:bodyPr>
          <a:lstStyle>
            <a:lvl1pPr>
              <a:defRPr sz="4400"/>
            </a:lvl1pPr>
          </a:lstStyle>
          <a:p>
            <a:r>
              <a:rPr dirty="0"/>
              <a:t>RNN Attention Model</a:t>
            </a:r>
          </a:p>
        </p:txBody>
      </p:sp>
      <p:sp>
        <p:nvSpPr>
          <p:cNvPr id="621" name="Shape 621"/>
          <p:cNvSpPr/>
          <p:nvPr/>
        </p:nvSpPr>
        <p:spPr>
          <a:xfrm>
            <a:off x="5126583" y="5163771"/>
            <a:ext cx="328616"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ist</a:t>
            </a:r>
          </a:p>
        </p:txBody>
      </p:sp>
      <p:sp>
        <p:nvSpPr>
          <p:cNvPr id="622" name="Shape 622"/>
          <p:cNvSpPr/>
          <p:nvPr/>
        </p:nvSpPr>
        <p:spPr>
          <a:xfrm>
            <a:off x="5839251" y="5163771"/>
            <a:ext cx="839975"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schwer</a:t>
            </a:r>
          </a:p>
        </p:txBody>
      </p:sp>
      <p:grpSp>
        <p:nvGrpSpPr>
          <p:cNvPr id="633" name="Group 633"/>
          <p:cNvGrpSpPr/>
          <p:nvPr/>
        </p:nvGrpSpPr>
        <p:grpSpPr>
          <a:xfrm>
            <a:off x="3504755" y="1241761"/>
            <a:ext cx="1015925" cy="1800522"/>
            <a:chOff x="0" y="16345"/>
            <a:chExt cx="1444869" cy="2560741"/>
          </a:xfrm>
        </p:grpSpPr>
        <p:grpSp>
          <p:nvGrpSpPr>
            <p:cNvPr id="629" name="Group 629"/>
            <p:cNvGrpSpPr/>
            <p:nvPr/>
          </p:nvGrpSpPr>
          <p:grpSpPr>
            <a:xfrm>
              <a:off x="935613" y="801215"/>
              <a:ext cx="426851" cy="1775871"/>
              <a:chOff x="0" y="0"/>
              <a:chExt cx="426850" cy="1775869"/>
            </a:xfrm>
          </p:grpSpPr>
          <p:sp>
            <p:nvSpPr>
              <p:cNvPr id="623" name="Shape 623"/>
              <p:cNvSpPr/>
              <p:nvPr/>
            </p:nvSpPr>
            <p:spPr>
              <a:xfrm>
                <a:off x="0" y="1346742"/>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624" name="Shape 624"/>
              <p:cNvSpPr/>
              <p:nvPr/>
            </p:nvSpPr>
            <p:spPr>
              <a:xfrm flipV="1">
                <a:off x="213425" y="106935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625" name="Shape 625"/>
              <p:cNvSpPr/>
              <p:nvPr/>
            </p:nvSpPr>
            <p:spPr>
              <a:xfrm>
                <a:off x="46980" y="0"/>
                <a:ext cx="332890" cy="1082880"/>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626" name="Shape 626"/>
              <p:cNvSpPr/>
              <p:nvPr/>
            </p:nvSpPr>
            <p:spPr>
              <a:xfrm>
                <a:off x="63830" y="90578"/>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627" name="Shape 627"/>
              <p:cNvSpPr/>
              <p:nvPr/>
            </p:nvSpPr>
            <p:spPr>
              <a:xfrm>
                <a:off x="63830" y="42772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628" name="Shape 628"/>
              <p:cNvSpPr/>
              <p:nvPr/>
            </p:nvSpPr>
            <p:spPr>
              <a:xfrm>
                <a:off x="63830" y="764867"/>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630" name="Shape 630"/>
            <p:cNvSpPr/>
            <p:nvPr/>
          </p:nvSpPr>
          <p:spPr>
            <a:xfrm>
              <a:off x="33565" y="761613"/>
              <a:ext cx="881100" cy="1363204"/>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631" name="Shape 631"/>
            <p:cNvSpPr/>
            <p:nvPr/>
          </p:nvSpPr>
          <p:spPr>
            <a:xfrm>
              <a:off x="843176" y="16345"/>
              <a:ext cx="601693" cy="564212"/>
            </a:xfrm>
            <a:prstGeom prst="rect">
              <a:avLst/>
            </a:prstGeom>
            <a:noFill/>
            <a:ln w="25400" cap="flat">
              <a:solidFill>
                <a:schemeClr val="accent2">
                  <a:hueOff val="-554920"/>
                  <a:satOff val="-21482"/>
                  <a:lumOff val="-6228"/>
                </a:schemeClr>
              </a:solidFill>
              <a:prstDash val="solid"/>
              <a:miter lim="400000"/>
            </a:ln>
            <a:effectLst/>
            <a:extLst>
              <a:ext uri="{C572A759-6A51-4108-AA02-DFA0A04FC94B}">
                <ma14:wrappingTextBoxFlag xmlns:ma14="http://schemas.microsoft.com/office/mac/drawingml/2011/main" val="1"/>
              </a:ext>
            </a:extLst>
          </p:spPr>
          <p:txBody>
            <a:bodyPr wrap="none" lIns="35719" tIns="35719" rIns="35719" bIns="35719" numCol="1" anchor="ctr">
              <a:spAutoFit/>
            </a:bodyPr>
            <a:lstStyle>
              <a:lvl1pPr>
                <a:defRPr sz="3000" i="1">
                  <a:solidFill>
                    <a:schemeClr val="accent2">
                      <a:hueOff val="-554920"/>
                      <a:satOff val="-21482"/>
                      <a:lumOff val="-6228"/>
                    </a:schemeClr>
                  </a:solidFill>
                  <a:latin typeface="Times"/>
                  <a:ea typeface="Times"/>
                  <a:cs typeface="Times"/>
                  <a:sym typeface="Times"/>
                </a:defRPr>
              </a:lvl1pPr>
            </a:lstStyle>
            <a:p>
              <a:r>
                <a:rPr sz="2109"/>
                <a:t>are</a:t>
              </a:r>
            </a:p>
          </p:txBody>
        </p:sp>
        <p:sp>
          <p:nvSpPr>
            <p:cNvPr id="632" name="Shape 632"/>
            <p:cNvSpPr/>
            <p:nvPr/>
          </p:nvSpPr>
          <p:spPr>
            <a:xfrm>
              <a:off x="0" y="2363081"/>
              <a:ext cx="926915"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grpSp>
      <p:sp>
        <p:nvSpPr>
          <p:cNvPr id="634" name="Shape 634"/>
          <p:cNvSpPr/>
          <p:nvPr/>
        </p:nvSpPr>
        <p:spPr>
          <a:xfrm>
            <a:off x="6928698" y="5163771"/>
            <a:ext cx="610745"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        </a:t>
            </a:r>
          </a:p>
        </p:txBody>
      </p:sp>
      <p:grpSp>
        <p:nvGrpSpPr>
          <p:cNvPr id="641" name="Group 641"/>
          <p:cNvGrpSpPr/>
          <p:nvPr/>
        </p:nvGrpSpPr>
        <p:grpSpPr>
          <a:xfrm>
            <a:off x="5152185" y="3825420"/>
            <a:ext cx="300130" cy="1256707"/>
            <a:chOff x="0" y="0"/>
            <a:chExt cx="426850" cy="1787315"/>
          </a:xfrm>
        </p:grpSpPr>
        <p:sp>
          <p:nvSpPr>
            <p:cNvPr id="635" name="Shape 635"/>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636" name="Shape 636"/>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637" name="Shape 637"/>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638" name="Shape 638"/>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639" name="Shape 639"/>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640" name="Shape 640"/>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642" name="Shape 642"/>
          <p:cNvSpPr/>
          <p:nvPr/>
        </p:nvSpPr>
        <p:spPr>
          <a:xfrm>
            <a:off x="6117768" y="3825419"/>
            <a:ext cx="300130" cy="301731"/>
          </a:xfrm>
          <a:prstGeom prst="ellipse">
            <a:avLst/>
          </a:prstGeom>
          <a:blipFill>
            <a:blip r:embed="rId2"/>
          </a:blipFill>
          <a:ln w="12700">
            <a:miter lim="400000"/>
          </a:ln>
          <a:effectLst>
            <a:outerShdw blurRad="38100" dist="25400" dir="5400000" rotWithShape="0">
              <a:srgbClr val="000000">
                <a:alpha val="50000"/>
              </a:srgbClr>
            </a:outerShdw>
          </a:effectLst>
        </p:spPr>
        <p:txBody>
          <a:bodyPr lIns="35719" tIns="35719" rIns="35719" bIns="35719" anchor="ctr"/>
          <a:lstStyle/>
          <a:p>
            <a:pPr>
              <a:defRPr sz="2400">
                <a:solidFill>
                  <a:srgbClr val="FFFFFF"/>
                </a:solidFill>
              </a:defRPr>
            </a:pPr>
            <a:endParaRPr sz="1687"/>
          </a:p>
        </p:txBody>
      </p:sp>
      <p:sp>
        <p:nvSpPr>
          <p:cNvPr id="643" name="Shape 643"/>
          <p:cNvSpPr/>
          <p:nvPr/>
        </p:nvSpPr>
        <p:spPr>
          <a:xfrm flipV="1">
            <a:off x="6267832" y="4124372"/>
            <a:ext cx="1" cy="193106"/>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644" name="Shape 644"/>
          <p:cNvSpPr/>
          <p:nvPr/>
        </p:nvSpPr>
        <p:spPr>
          <a:xfrm>
            <a:off x="6150801" y="4320726"/>
            <a:ext cx="234064" cy="761401"/>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645" name="Shape 645"/>
          <p:cNvSpPr/>
          <p:nvPr/>
        </p:nvSpPr>
        <p:spPr>
          <a:xfrm>
            <a:off x="6162649" y="4367818"/>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646" name="Shape 646"/>
          <p:cNvSpPr/>
          <p:nvPr/>
        </p:nvSpPr>
        <p:spPr>
          <a:xfrm>
            <a:off x="6162649" y="4604873"/>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647" name="Shape 647"/>
          <p:cNvSpPr/>
          <p:nvPr/>
        </p:nvSpPr>
        <p:spPr>
          <a:xfrm>
            <a:off x="6162649" y="4841928"/>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648" name="Shape 648"/>
          <p:cNvSpPr/>
          <p:nvPr/>
        </p:nvSpPr>
        <p:spPr>
          <a:xfrm flipV="1">
            <a:off x="7245702" y="4124372"/>
            <a:ext cx="1" cy="193106"/>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649" name="Shape 649"/>
          <p:cNvSpPr/>
          <p:nvPr/>
        </p:nvSpPr>
        <p:spPr>
          <a:xfrm>
            <a:off x="7128671" y="4320726"/>
            <a:ext cx="234064" cy="761401"/>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650" name="Shape 650"/>
          <p:cNvSpPr/>
          <p:nvPr/>
        </p:nvSpPr>
        <p:spPr>
          <a:xfrm>
            <a:off x="7140519" y="4367818"/>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651" name="Shape 651"/>
          <p:cNvSpPr/>
          <p:nvPr/>
        </p:nvSpPr>
        <p:spPr>
          <a:xfrm>
            <a:off x="7140519" y="4604873"/>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652" name="Shape 652"/>
          <p:cNvSpPr/>
          <p:nvPr/>
        </p:nvSpPr>
        <p:spPr>
          <a:xfrm>
            <a:off x="7140519" y="4841928"/>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653" name="Shape 653"/>
          <p:cNvSpPr/>
          <p:nvPr/>
        </p:nvSpPr>
        <p:spPr>
          <a:xfrm>
            <a:off x="6951886" y="5239195"/>
            <a:ext cx="585097" cy="299442"/>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2100" b="1">
                <a:solidFill>
                  <a:srgbClr val="C82606"/>
                </a:solidFill>
                <a:latin typeface="Helvetica"/>
                <a:ea typeface="Helvetica"/>
                <a:cs typeface="Helvetica"/>
                <a:sym typeface="Helvetica"/>
              </a:defRPr>
            </a:lvl1pPr>
          </a:lstStyle>
          <a:p>
            <a:r>
              <a:rPr sz="1477"/>
              <a:t>STOP</a:t>
            </a:r>
          </a:p>
        </p:txBody>
      </p:sp>
      <p:sp>
        <p:nvSpPr>
          <p:cNvPr id="654" name="Shape 654"/>
          <p:cNvSpPr/>
          <p:nvPr/>
        </p:nvSpPr>
        <p:spPr>
          <a:xfrm>
            <a:off x="2096814" y="2693508"/>
            <a:ext cx="678071" cy="396712"/>
          </a:xfrm>
          <a:prstGeom prst="rect">
            <a:avLst/>
          </a:prstGeom>
          <a:ln w="25400">
            <a:solidFill>
              <a:schemeClr val="accent2">
                <a:hueOff val="-554920"/>
                <a:satOff val="-21482"/>
                <a:lumOff val="-6228"/>
              </a:schemeClr>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2">
                    <a:hueOff val="-554920"/>
                    <a:satOff val="-21482"/>
                    <a:lumOff val="-6228"/>
                  </a:schemeClr>
                </a:solidFill>
                <a:latin typeface="Times"/>
                <a:ea typeface="Times"/>
                <a:cs typeface="Times"/>
                <a:sym typeface="Times"/>
              </a:defRPr>
            </a:lvl1pPr>
          </a:lstStyle>
          <a:p>
            <a:r>
              <a:rPr sz="2109"/>
              <a:t>         </a:t>
            </a:r>
          </a:p>
        </p:txBody>
      </p:sp>
      <p:sp>
        <p:nvSpPr>
          <p:cNvPr id="655" name="Shape 655"/>
          <p:cNvSpPr/>
          <p:nvPr/>
        </p:nvSpPr>
        <p:spPr>
          <a:xfrm>
            <a:off x="2101525" y="2742144"/>
            <a:ext cx="688266" cy="299442"/>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2100" b="1">
                <a:solidFill>
                  <a:schemeClr val="accent2">
                    <a:hueOff val="-554920"/>
                    <a:satOff val="-21482"/>
                    <a:lumOff val="-6228"/>
                  </a:schemeClr>
                </a:solidFill>
                <a:latin typeface="Helvetica"/>
                <a:ea typeface="Helvetica"/>
                <a:cs typeface="Helvetica"/>
                <a:sym typeface="Helvetica"/>
              </a:defRPr>
            </a:lvl1pPr>
          </a:lstStyle>
          <a:p>
            <a:r>
              <a:rPr sz="1477"/>
              <a:t>START</a:t>
            </a:r>
          </a:p>
        </p:txBody>
      </p:sp>
      <p:grpSp>
        <p:nvGrpSpPr>
          <p:cNvPr id="666" name="Group 666"/>
          <p:cNvGrpSpPr/>
          <p:nvPr/>
        </p:nvGrpSpPr>
        <p:grpSpPr>
          <a:xfrm>
            <a:off x="4469162" y="1241761"/>
            <a:ext cx="1265642" cy="1800522"/>
            <a:chOff x="0" y="16345"/>
            <a:chExt cx="1800023" cy="2560741"/>
          </a:xfrm>
        </p:grpSpPr>
        <p:sp>
          <p:nvSpPr>
            <p:cNvPr id="656" name="Shape 656"/>
            <p:cNvSpPr/>
            <p:nvPr/>
          </p:nvSpPr>
          <p:spPr>
            <a:xfrm>
              <a:off x="500521" y="16345"/>
              <a:ext cx="1299502" cy="564212"/>
            </a:xfrm>
            <a:prstGeom prst="rect">
              <a:avLst/>
            </a:prstGeom>
            <a:noFill/>
            <a:ln w="25400" cap="flat">
              <a:solidFill>
                <a:schemeClr val="accent2">
                  <a:hueOff val="-554920"/>
                  <a:satOff val="-21482"/>
                  <a:lumOff val="-6228"/>
                </a:schemeClr>
              </a:solidFill>
              <a:prstDash val="solid"/>
              <a:miter lim="400000"/>
            </a:ln>
            <a:effectLst/>
            <a:extLst>
              <a:ext uri="{C572A759-6A51-4108-AA02-DFA0A04FC94B}">
                <ma14:wrappingTextBoxFlag xmlns:ma14="http://schemas.microsoft.com/office/mac/drawingml/2011/main" val="1"/>
              </a:ext>
            </a:extLst>
          </p:spPr>
          <p:txBody>
            <a:bodyPr wrap="none" lIns="35719" tIns="35719" rIns="35719" bIns="35719" numCol="1" anchor="ctr">
              <a:spAutoFit/>
            </a:bodyPr>
            <a:lstStyle>
              <a:lvl1pPr>
                <a:defRPr sz="3000" i="1">
                  <a:solidFill>
                    <a:schemeClr val="accent2">
                      <a:hueOff val="-554920"/>
                      <a:satOff val="-21482"/>
                      <a:lumOff val="-6228"/>
                    </a:schemeClr>
                  </a:solidFill>
                  <a:latin typeface="Times"/>
                  <a:ea typeface="Times"/>
                  <a:cs typeface="Times"/>
                  <a:sym typeface="Times"/>
                </a:defRPr>
              </a:lvl1pPr>
            </a:lstStyle>
            <a:p>
              <a:r>
                <a:rPr sz="2109"/>
                <a:t>difficult</a:t>
              </a:r>
            </a:p>
          </p:txBody>
        </p:sp>
        <p:grpSp>
          <p:nvGrpSpPr>
            <p:cNvPr id="663" name="Group 663"/>
            <p:cNvGrpSpPr/>
            <p:nvPr/>
          </p:nvGrpSpPr>
          <p:grpSpPr>
            <a:xfrm>
              <a:off x="938957" y="801215"/>
              <a:ext cx="426851" cy="1775871"/>
              <a:chOff x="0" y="0"/>
              <a:chExt cx="426850" cy="1775869"/>
            </a:xfrm>
          </p:grpSpPr>
          <p:sp>
            <p:nvSpPr>
              <p:cNvPr id="657" name="Shape 657"/>
              <p:cNvSpPr/>
              <p:nvPr/>
            </p:nvSpPr>
            <p:spPr>
              <a:xfrm>
                <a:off x="0" y="1346742"/>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658" name="Shape 658"/>
              <p:cNvSpPr/>
              <p:nvPr/>
            </p:nvSpPr>
            <p:spPr>
              <a:xfrm flipV="1">
                <a:off x="213425" y="106935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659" name="Shape 659"/>
              <p:cNvSpPr/>
              <p:nvPr/>
            </p:nvSpPr>
            <p:spPr>
              <a:xfrm>
                <a:off x="46980" y="0"/>
                <a:ext cx="332890" cy="1082880"/>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660" name="Shape 660"/>
              <p:cNvSpPr/>
              <p:nvPr/>
            </p:nvSpPr>
            <p:spPr>
              <a:xfrm>
                <a:off x="63830" y="90578"/>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661" name="Shape 661"/>
              <p:cNvSpPr/>
              <p:nvPr/>
            </p:nvSpPr>
            <p:spPr>
              <a:xfrm>
                <a:off x="63830" y="42772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662" name="Shape 662"/>
              <p:cNvSpPr/>
              <p:nvPr/>
            </p:nvSpPr>
            <p:spPr>
              <a:xfrm>
                <a:off x="63830" y="764867"/>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664" name="Shape 664"/>
            <p:cNvSpPr/>
            <p:nvPr/>
          </p:nvSpPr>
          <p:spPr>
            <a:xfrm>
              <a:off x="0" y="2363081"/>
              <a:ext cx="926915"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665" name="Shape 665"/>
            <p:cNvSpPr/>
            <p:nvPr/>
          </p:nvSpPr>
          <p:spPr>
            <a:xfrm>
              <a:off x="50760" y="764153"/>
              <a:ext cx="889305" cy="1360663"/>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grpSp>
      <p:grpSp>
        <p:nvGrpSpPr>
          <p:cNvPr id="678" name="Group 678"/>
          <p:cNvGrpSpPr/>
          <p:nvPr/>
        </p:nvGrpSpPr>
        <p:grpSpPr>
          <a:xfrm>
            <a:off x="5433569" y="1245512"/>
            <a:ext cx="1137848" cy="1796771"/>
            <a:chOff x="0" y="16345"/>
            <a:chExt cx="1618273" cy="2555406"/>
          </a:xfrm>
        </p:grpSpPr>
        <p:grpSp>
          <p:nvGrpSpPr>
            <p:cNvPr id="673" name="Group 673"/>
            <p:cNvGrpSpPr/>
            <p:nvPr/>
          </p:nvGrpSpPr>
          <p:grpSpPr>
            <a:xfrm>
              <a:off x="938957" y="795880"/>
              <a:ext cx="426851" cy="1775871"/>
              <a:chOff x="0" y="0"/>
              <a:chExt cx="426850" cy="1775869"/>
            </a:xfrm>
          </p:grpSpPr>
          <p:sp>
            <p:nvSpPr>
              <p:cNvPr id="667" name="Shape 667"/>
              <p:cNvSpPr/>
              <p:nvPr/>
            </p:nvSpPr>
            <p:spPr>
              <a:xfrm>
                <a:off x="0" y="1346742"/>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668" name="Shape 668"/>
              <p:cNvSpPr/>
              <p:nvPr/>
            </p:nvSpPr>
            <p:spPr>
              <a:xfrm flipV="1">
                <a:off x="213425" y="106935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669" name="Shape 669"/>
              <p:cNvSpPr/>
              <p:nvPr/>
            </p:nvSpPr>
            <p:spPr>
              <a:xfrm>
                <a:off x="46980" y="0"/>
                <a:ext cx="332890" cy="1082880"/>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670" name="Shape 670"/>
              <p:cNvSpPr/>
              <p:nvPr/>
            </p:nvSpPr>
            <p:spPr>
              <a:xfrm>
                <a:off x="63830" y="90578"/>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671" name="Shape 671"/>
              <p:cNvSpPr/>
              <p:nvPr/>
            </p:nvSpPr>
            <p:spPr>
              <a:xfrm>
                <a:off x="63830" y="42772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672" name="Shape 672"/>
              <p:cNvSpPr/>
              <p:nvPr/>
            </p:nvSpPr>
            <p:spPr>
              <a:xfrm>
                <a:off x="63830" y="764867"/>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674" name="Shape 674"/>
            <p:cNvSpPr/>
            <p:nvPr/>
          </p:nvSpPr>
          <p:spPr>
            <a:xfrm>
              <a:off x="0" y="2357746"/>
              <a:ext cx="926915"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675" name="Shape 675"/>
            <p:cNvSpPr/>
            <p:nvPr/>
          </p:nvSpPr>
          <p:spPr>
            <a:xfrm>
              <a:off x="653906" y="16345"/>
              <a:ext cx="964367" cy="564212"/>
            </a:xfrm>
            <a:prstGeom prst="rect">
              <a:avLst/>
            </a:prstGeom>
            <a:noFill/>
            <a:ln w="25400" cap="flat">
              <a:solidFill>
                <a:schemeClr val="accent2">
                  <a:hueOff val="-554920"/>
                  <a:satOff val="-21482"/>
                  <a:lumOff val="-6228"/>
                </a:schemeClr>
              </a:solidFill>
              <a:prstDash val="solid"/>
              <a:miter lim="400000"/>
            </a:ln>
            <a:effectLst/>
            <a:extLst>
              <a:ext uri="{C572A759-6A51-4108-AA02-DFA0A04FC94B}">
                <ma14:wrappingTextBoxFlag xmlns:ma14="http://schemas.microsoft.com/office/mac/drawingml/2011/main" val="1"/>
              </a:ext>
            </a:extLst>
          </p:spPr>
          <p:txBody>
            <a:bodyPr wrap="none" lIns="35719" tIns="35719" rIns="35719" bIns="35719" numCol="1" anchor="ctr">
              <a:spAutoFit/>
            </a:bodyPr>
            <a:lstStyle>
              <a:lvl1pPr>
                <a:defRPr sz="3000" i="1">
                  <a:solidFill>
                    <a:schemeClr val="accent2">
                      <a:hueOff val="-554920"/>
                      <a:satOff val="-21482"/>
                      <a:lumOff val="-6228"/>
                    </a:schemeClr>
                  </a:solidFill>
                  <a:latin typeface="Times"/>
                  <a:ea typeface="Times"/>
                  <a:cs typeface="Times"/>
                  <a:sym typeface="Times"/>
                </a:defRPr>
              </a:lvl1pPr>
            </a:lstStyle>
            <a:p>
              <a:r>
                <a:rPr sz="2109"/>
                <a:t>         </a:t>
              </a:r>
            </a:p>
          </p:txBody>
        </p:sp>
        <p:sp>
          <p:nvSpPr>
            <p:cNvPr id="676" name="Shape 676"/>
            <p:cNvSpPr/>
            <p:nvPr/>
          </p:nvSpPr>
          <p:spPr>
            <a:xfrm>
              <a:off x="734510" y="85513"/>
              <a:ext cx="832138" cy="4258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5719" tIns="35719" rIns="35719" bIns="35719" numCol="1" anchor="ctr">
              <a:spAutoFit/>
            </a:bodyPr>
            <a:lstStyle>
              <a:lvl1pPr>
                <a:defRPr sz="2100" b="1">
                  <a:solidFill>
                    <a:schemeClr val="accent2">
                      <a:hueOff val="-554920"/>
                      <a:satOff val="-21482"/>
                      <a:lumOff val="-6228"/>
                    </a:schemeClr>
                  </a:solidFill>
                  <a:latin typeface="Helvetica"/>
                  <a:ea typeface="Helvetica"/>
                  <a:cs typeface="Helvetica"/>
                  <a:sym typeface="Helvetica"/>
                </a:defRPr>
              </a:lvl1pPr>
            </a:lstStyle>
            <a:p>
              <a:r>
                <a:rPr sz="1477"/>
                <a:t>STOP</a:t>
              </a:r>
            </a:p>
          </p:txBody>
        </p:sp>
        <p:sp>
          <p:nvSpPr>
            <p:cNvPr id="677" name="Shape 677"/>
            <p:cNvSpPr/>
            <p:nvPr/>
          </p:nvSpPr>
          <p:spPr>
            <a:xfrm>
              <a:off x="76160" y="758818"/>
              <a:ext cx="889305" cy="1360663"/>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grpSp>
      <p:grpSp>
        <p:nvGrpSpPr>
          <p:cNvPr id="685" name="Group 685"/>
          <p:cNvGrpSpPr/>
          <p:nvPr/>
        </p:nvGrpSpPr>
        <p:grpSpPr>
          <a:xfrm>
            <a:off x="3205901" y="1793623"/>
            <a:ext cx="300130" cy="1248659"/>
            <a:chOff x="0" y="0"/>
            <a:chExt cx="426850" cy="1775869"/>
          </a:xfrm>
        </p:grpSpPr>
        <p:sp>
          <p:nvSpPr>
            <p:cNvPr id="679" name="Shape 679"/>
            <p:cNvSpPr/>
            <p:nvPr/>
          </p:nvSpPr>
          <p:spPr>
            <a:xfrm>
              <a:off x="0" y="1346742"/>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680" name="Shape 680"/>
            <p:cNvSpPr/>
            <p:nvPr/>
          </p:nvSpPr>
          <p:spPr>
            <a:xfrm flipV="1">
              <a:off x="213425" y="106935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681" name="Shape 681"/>
            <p:cNvSpPr/>
            <p:nvPr/>
          </p:nvSpPr>
          <p:spPr>
            <a:xfrm>
              <a:off x="46980" y="0"/>
              <a:ext cx="332890" cy="1082880"/>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682" name="Shape 682"/>
            <p:cNvSpPr/>
            <p:nvPr/>
          </p:nvSpPr>
          <p:spPr>
            <a:xfrm>
              <a:off x="63830" y="90578"/>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683" name="Shape 683"/>
            <p:cNvSpPr/>
            <p:nvPr/>
          </p:nvSpPr>
          <p:spPr>
            <a:xfrm>
              <a:off x="63830" y="42772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684" name="Shape 684"/>
            <p:cNvSpPr/>
            <p:nvPr/>
          </p:nvSpPr>
          <p:spPr>
            <a:xfrm>
              <a:off x="63830" y="764867"/>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686" name="Shape 686"/>
          <p:cNvSpPr/>
          <p:nvPr/>
        </p:nvSpPr>
        <p:spPr>
          <a:xfrm>
            <a:off x="2704165" y="1245512"/>
            <a:ext cx="1287212" cy="396712"/>
          </a:xfrm>
          <a:prstGeom prst="rect">
            <a:avLst/>
          </a:prstGeom>
          <a:ln w="25400">
            <a:solidFill>
              <a:schemeClr val="accent2">
                <a:hueOff val="-554920"/>
                <a:satOff val="-21482"/>
                <a:lumOff val="-6228"/>
              </a:schemeClr>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2">
                    <a:hueOff val="-554920"/>
                    <a:satOff val="-21482"/>
                    <a:lumOff val="-6228"/>
                  </a:schemeClr>
                </a:solidFill>
                <a:latin typeface="Times"/>
                <a:ea typeface="Times"/>
                <a:cs typeface="Times"/>
                <a:sym typeface="Times"/>
              </a:defRPr>
            </a:lvl1pPr>
          </a:lstStyle>
          <a:p>
            <a:r>
              <a:rPr sz="2109"/>
              <a:t>Beginnings</a:t>
            </a:r>
          </a:p>
        </p:txBody>
      </p:sp>
      <p:sp>
        <p:nvSpPr>
          <p:cNvPr id="687" name="Shape 687"/>
          <p:cNvSpPr/>
          <p:nvPr/>
        </p:nvSpPr>
        <p:spPr>
          <a:xfrm flipV="1">
            <a:off x="2821715" y="2898492"/>
            <a:ext cx="369196" cy="1"/>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692" name="Shape 692"/>
          <p:cNvSpPr/>
          <p:nvPr/>
        </p:nvSpPr>
        <p:spPr>
          <a:xfrm>
            <a:off x="7100033" y="3825419"/>
            <a:ext cx="300130" cy="301731"/>
          </a:xfrm>
          <a:prstGeom prst="ellipse">
            <a:avLst/>
          </a:prstGeom>
          <a:blipFill>
            <a:blip r:embed="rId2"/>
          </a:blipFill>
          <a:ln w="12700">
            <a:miter lim="400000"/>
          </a:ln>
          <a:effectLst>
            <a:outerShdw blurRad="38100" dist="25400" dir="5400000" rotWithShape="0">
              <a:srgbClr val="000000">
                <a:alpha val="50000"/>
              </a:srgbClr>
            </a:outerShdw>
          </a:effectLst>
        </p:spPr>
        <p:txBody>
          <a:bodyPr lIns="35719" tIns="35719" rIns="35719" bIns="35719" anchor="ctr"/>
          <a:lstStyle/>
          <a:p>
            <a:pPr>
              <a:defRPr sz="2400">
                <a:solidFill>
                  <a:srgbClr val="FFFFFF"/>
                </a:solidFill>
              </a:defRPr>
            </a:pPr>
            <a:endParaRPr sz="1687"/>
          </a:p>
        </p:txBody>
      </p:sp>
      <p:sp>
        <p:nvSpPr>
          <p:cNvPr id="693" name="Shape 693"/>
          <p:cNvSpPr/>
          <p:nvPr/>
        </p:nvSpPr>
        <p:spPr>
          <a:xfrm flipV="1">
            <a:off x="3364895" y="3086225"/>
            <a:ext cx="2907795" cy="728618"/>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sp>
        <p:nvSpPr>
          <p:cNvPr id="694" name="Shape 694"/>
          <p:cNvSpPr/>
          <p:nvPr/>
        </p:nvSpPr>
        <p:spPr>
          <a:xfrm flipV="1">
            <a:off x="4327474" y="3088528"/>
            <a:ext cx="1975952" cy="711059"/>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sp>
        <p:nvSpPr>
          <p:cNvPr id="695" name="Shape 695"/>
          <p:cNvSpPr/>
          <p:nvPr/>
        </p:nvSpPr>
        <p:spPr>
          <a:xfrm flipV="1">
            <a:off x="5313892" y="3082041"/>
            <a:ext cx="949234" cy="723124"/>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sp>
        <p:nvSpPr>
          <p:cNvPr id="696" name="Shape 696"/>
          <p:cNvSpPr/>
          <p:nvPr/>
        </p:nvSpPr>
        <p:spPr>
          <a:xfrm flipV="1">
            <a:off x="6238673" y="3084859"/>
            <a:ext cx="1" cy="723484"/>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sp>
        <p:nvSpPr>
          <p:cNvPr id="697" name="Shape 697"/>
          <p:cNvSpPr/>
          <p:nvPr/>
        </p:nvSpPr>
        <p:spPr>
          <a:xfrm flipH="1" flipV="1">
            <a:off x="6225957" y="3078333"/>
            <a:ext cx="1019434" cy="728941"/>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grpSp>
        <p:nvGrpSpPr>
          <p:cNvPr id="96" name="Group 242"/>
          <p:cNvGrpSpPr/>
          <p:nvPr/>
        </p:nvGrpSpPr>
        <p:grpSpPr>
          <a:xfrm>
            <a:off x="219972" y="5807396"/>
            <a:ext cx="6185989" cy="410690"/>
            <a:chOff x="0" y="31806"/>
            <a:chExt cx="8797849" cy="584091"/>
          </a:xfrm>
        </p:grpSpPr>
        <p:sp>
          <p:nvSpPr>
            <p:cNvPr id="97" name="Shape 240"/>
            <p:cNvSpPr/>
            <p:nvPr/>
          </p:nvSpPr>
          <p:spPr>
            <a:xfrm>
              <a:off x="0" y="31806"/>
              <a:ext cx="8797849" cy="5840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5719" tIns="35719" rIns="35719" bIns="35719" numCol="1" anchor="ctr">
              <a:spAutoFit/>
            </a:bodyPr>
            <a:lstStyle>
              <a:lvl1pPr algn="l">
                <a:defRPr b="1">
                  <a:solidFill>
                    <a:schemeClr val="accent1"/>
                  </a:solidFill>
                  <a:latin typeface="Helvetica"/>
                  <a:ea typeface="Helvetica"/>
                  <a:cs typeface="Helvetica"/>
                  <a:sym typeface="Helvetica"/>
                </a:defRPr>
              </a:lvl1pPr>
            </a:lstStyle>
            <a:p>
              <a:r>
                <a:rPr sz="2200" dirty="0"/>
                <a:t>What is the probability of a </a:t>
              </a:r>
              <a:r>
                <a:rPr sz="2200" dirty="0" smtClean="0"/>
                <a:t>sequence</a:t>
              </a:r>
              <a:r>
                <a:rPr lang="en-AU" sz="2200" dirty="0" smtClean="0"/>
                <a:t> </a:t>
              </a:r>
              <a:r>
                <a:rPr sz="2200" dirty="0" smtClean="0"/>
                <a:t>           </a:t>
              </a:r>
              <a:r>
                <a:rPr sz="2200" dirty="0"/>
                <a:t>?</a:t>
              </a:r>
            </a:p>
          </p:txBody>
        </p:sp>
        <p:pic>
          <p:nvPicPr>
            <p:cNvPr id="98" name="pasted-image.pdf"/>
            <p:cNvPicPr>
              <a:picLocks noChangeAspect="1"/>
            </p:cNvPicPr>
            <p:nvPr/>
          </p:nvPicPr>
          <p:blipFill>
            <a:blip r:embed="rId3">
              <a:extLst/>
            </a:blip>
            <a:stretch>
              <a:fillRect/>
            </a:stretch>
          </p:blipFill>
          <p:spPr>
            <a:xfrm>
              <a:off x="7217901" y="50801"/>
              <a:ext cx="1092201" cy="546101"/>
            </a:xfrm>
            <a:prstGeom prst="rect">
              <a:avLst/>
            </a:prstGeom>
            <a:ln w="12700" cap="flat">
              <a:noFill/>
              <a:miter lim="400000"/>
            </a:ln>
            <a:effectLst/>
          </p:spPr>
        </p:pic>
      </p:grpSp>
      <p:sp>
        <p:nvSpPr>
          <p:cNvPr id="99" name="Rectangle 98"/>
          <p:cNvSpPr/>
          <p:nvPr/>
        </p:nvSpPr>
        <p:spPr>
          <a:xfrm>
            <a:off x="5628551" y="6360568"/>
            <a:ext cx="3342069" cy="369332"/>
          </a:xfrm>
          <a:prstGeom prst="rect">
            <a:avLst/>
          </a:prstGeom>
        </p:spPr>
        <p:txBody>
          <a:bodyPr wrap="none">
            <a:spAutoFit/>
          </a:bodyPr>
          <a:lstStyle/>
          <a:p>
            <a:r>
              <a:rPr lang="en-US" dirty="0" smtClean="0">
                <a:latin typeface="Arial Hebrew" charset="-79"/>
                <a:ea typeface="Arial Hebrew" charset="-79"/>
                <a:cs typeface="Arial Hebrew" charset="-79"/>
              </a:rPr>
              <a:t>Slide credit: Duh, Dyer et al. 2015</a:t>
            </a:r>
            <a:endParaRPr lang="en-US" dirty="0">
              <a:latin typeface="Arial Hebrew" charset="-79"/>
              <a:ea typeface="Arial Hebrew" charset="-79"/>
              <a:cs typeface="Arial Hebrew" charset="-79"/>
            </a:endParaRPr>
          </a:p>
        </p:txBody>
      </p:sp>
    </p:spTree>
    <p:extLst>
      <p:ext uri="{BB962C8B-B14F-4D97-AF65-F5344CB8AC3E}">
        <p14:creationId xmlns:p14="http://schemas.microsoft.com/office/powerpoint/2010/main" val="1046689432"/>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a:bodyPr>
          <a:lstStyle/>
          <a:p>
            <a:r>
              <a:rPr lang="en-US" dirty="0" smtClean="0"/>
              <a:t>Machine translation</a:t>
            </a:r>
          </a:p>
          <a:p>
            <a:r>
              <a:rPr lang="en-US" dirty="0" err="1" smtClean="0"/>
              <a:t>Summarisation</a:t>
            </a:r>
            <a:r>
              <a:rPr lang="en-US" dirty="0" smtClean="0"/>
              <a:t> (document as input)</a:t>
            </a:r>
          </a:p>
          <a:p>
            <a:r>
              <a:rPr lang="en-US" dirty="0" smtClean="0"/>
              <a:t>Speech recognition &amp; speech synthesis</a:t>
            </a:r>
          </a:p>
          <a:p>
            <a:r>
              <a:rPr lang="en-US" dirty="0" smtClean="0"/>
              <a:t>Image captioning &amp; image generation</a:t>
            </a:r>
          </a:p>
          <a:p>
            <a:r>
              <a:rPr lang="en-US" dirty="0" smtClean="0"/>
              <a:t>Word morphology (over characters)</a:t>
            </a:r>
          </a:p>
          <a:p>
            <a:pPr lvl="1"/>
            <a:r>
              <a:rPr lang="en-US" dirty="0" smtClean="0"/>
              <a:t>e.g., study → student;  receive → recipient;  </a:t>
            </a:r>
            <a:br>
              <a:rPr lang="en-US" dirty="0" smtClean="0"/>
            </a:br>
            <a:r>
              <a:rPr lang="en-US" dirty="0" smtClean="0"/>
              <a:t>        play → player; pay → payer/payee</a:t>
            </a:r>
          </a:p>
          <a:p>
            <a:r>
              <a:rPr lang="en-US" dirty="0" smtClean="0"/>
              <a:t>Generating source code from text</a:t>
            </a:r>
            <a:r>
              <a:rPr lang="en-US" dirty="0"/>
              <a:t> </a:t>
            </a:r>
            <a:r>
              <a:rPr lang="en-US" dirty="0" smtClean="0"/>
              <a:t>&amp; more</a:t>
            </a:r>
            <a:r>
              <a:rPr lang="mr-IN" dirty="0" smtClean="0"/>
              <a:t>…</a:t>
            </a:r>
            <a:r>
              <a:rPr lang="en-AU" dirty="0" smtClean="0"/>
              <a:t>.</a:t>
            </a:r>
            <a:endParaRPr lang="en-US" dirty="0"/>
          </a:p>
        </p:txBody>
      </p:sp>
      <p:sp>
        <p:nvSpPr>
          <p:cNvPr id="2" name="Title 1"/>
          <p:cNvSpPr>
            <a:spLocks noGrp="1"/>
          </p:cNvSpPr>
          <p:nvPr>
            <p:ph type="title"/>
          </p:nvPr>
        </p:nvSpPr>
        <p:spPr/>
        <p:txBody>
          <a:bodyPr>
            <a:normAutofit/>
          </a:bodyPr>
          <a:lstStyle/>
          <a:p>
            <a:r>
              <a:rPr lang="en-US" dirty="0" smtClean="0"/>
              <a:t>Applications of seq2seq</a:t>
            </a:r>
            <a:endParaRPr lang="en-US" dirty="0"/>
          </a:p>
        </p:txBody>
      </p:sp>
    </p:spTree>
    <p:extLst>
      <p:ext uri="{BB962C8B-B14F-4D97-AF65-F5344CB8AC3E}">
        <p14:creationId xmlns:p14="http://schemas.microsoft.com/office/powerpoint/2010/main" val="1021313700"/>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idx="1"/>
          </p:nvPr>
        </p:nvSpPr>
        <p:spPr/>
        <p:txBody>
          <a:bodyPr>
            <a:normAutofit/>
          </a:bodyPr>
          <a:lstStyle/>
          <a:p>
            <a:r>
              <a:rPr lang="en-AU" dirty="0" smtClean="0"/>
              <a:t>Given input in Persian</a:t>
            </a:r>
          </a:p>
          <a:p>
            <a:endParaRPr lang="en-AU" dirty="0" smtClean="0"/>
          </a:p>
          <a:p>
            <a:r>
              <a:rPr lang="en-AU" dirty="0" smtClean="0"/>
              <a:t>Google translate outputs the English</a:t>
            </a:r>
          </a:p>
          <a:p>
            <a:pPr marL="0" indent="0">
              <a:buNone/>
            </a:pPr>
            <a:r>
              <a:rPr lang="en-AU" dirty="0" smtClean="0"/>
              <a:t/>
            </a:r>
            <a:br>
              <a:rPr lang="en-AU" dirty="0" smtClean="0"/>
            </a:br>
            <a:endParaRPr lang="en-AU" dirty="0" smtClean="0"/>
          </a:p>
          <a:p>
            <a:r>
              <a:rPr lang="en-AU" dirty="0" smtClean="0"/>
              <a:t>We might ask a bilingual to judge, or compare to human translation</a:t>
            </a:r>
          </a:p>
          <a:p>
            <a:pPr marL="0" indent="0">
              <a:buNone/>
            </a:pPr>
            <a:endParaRPr lang="en-AU" dirty="0"/>
          </a:p>
          <a:p>
            <a:endParaRPr lang="en-AU" dirty="0" smtClean="0"/>
          </a:p>
          <a:p>
            <a:pPr marL="0" indent="0">
              <a:buNone/>
            </a:pPr>
            <a:endParaRPr lang="en-AU" dirty="0"/>
          </a:p>
        </p:txBody>
      </p:sp>
      <p:sp>
        <p:nvSpPr>
          <p:cNvPr id="29697" name="Rectangle 1"/>
          <p:cNvSpPr>
            <a:spLocks noGrp="1" noChangeArrowheads="1"/>
          </p:cNvSpPr>
          <p:nvPr>
            <p:ph type="title"/>
          </p:nvPr>
        </p:nvSpPr>
        <p:spPr/>
        <p:txBody>
          <a:bodyPr>
            <a:normAutofit/>
          </a:bodyPr>
          <a:lstStyle/>
          <a:p>
            <a:r>
              <a:rPr lang="en-US" dirty="0" smtClean="0"/>
              <a:t>Evaluation: did it work?</a:t>
            </a:r>
          </a:p>
        </p:txBody>
      </p:sp>
      <p:sp>
        <p:nvSpPr>
          <p:cNvPr id="2" name="Rectangle 1"/>
          <p:cNvSpPr/>
          <p:nvPr/>
        </p:nvSpPr>
        <p:spPr>
          <a:xfrm>
            <a:off x="-660402" y="2059580"/>
            <a:ext cx="10072915" cy="1015663"/>
          </a:xfrm>
          <a:prstGeom prst="rect">
            <a:avLst/>
          </a:prstGeom>
        </p:spPr>
        <p:txBody>
          <a:bodyPr wrap="square">
            <a:spAutoFit/>
          </a:bodyPr>
          <a:lstStyle/>
          <a:p>
            <a:r>
              <a:rPr lang="ar-SA" sz="2000" dirty="0">
                <a:solidFill>
                  <a:schemeClr val="accent2">
                    <a:lumMod val="50000"/>
                  </a:schemeClr>
                </a:solidFill>
                <a:latin typeface="Al Nile" charset="0"/>
                <a:ea typeface="Al Nile" charset="0"/>
                <a:cs typeface="Al Nile" charset="0"/>
              </a:rPr>
              <a:t>ملبورن مهد و مرکز پیدایش صنعت فیلمسازی و سینما، تلویزیون، رقص باله، هنر امپرسیونیسم، سبکهای مختلف رقص مثل نیو وگ و ملبورن شافل در  استرالیا و مرکز مهم موزیک کلاسیک و امروزی در این کشوراست. </a:t>
            </a:r>
            <a:endParaRPr lang="en-AU" sz="2000" dirty="0">
              <a:solidFill>
                <a:schemeClr val="accent2">
                  <a:lumMod val="50000"/>
                </a:schemeClr>
              </a:solidFill>
              <a:latin typeface="Al Nile" charset="0"/>
              <a:ea typeface="Al Nile" charset="0"/>
              <a:cs typeface="Al Nile" charset="0"/>
            </a:endParaRPr>
          </a:p>
        </p:txBody>
      </p:sp>
      <p:sp>
        <p:nvSpPr>
          <p:cNvPr id="3" name="Rectangle 2"/>
          <p:cNvSpPr/>
          <p:nvPr/>
        </p:nvSpPr>
        <p:spPr>
          <a:xfrm>
            <a:off x="-660402" y="3505285"/>
            <a:ext cx="10522858" cy="1015663"/>
          </a:xfrm>
          <a:prstGeom prst="rect">
            <a:avLst/>
          </a:prstGeom>
        </p:spPr>
        <p:txBody>
          <a:bodyPr wrap="square">
            <a:spAutoFit/>
          </a:bodyPr>
          <a:lstStyle/>
          <a:p>
            <a:r>
              <a:rPr lang="en-AU" sz="2000" dirty="0">
                <a:solidFill>
                  <a:schemeClr val="accent6">
                    <a:lumMod val="50000"/>
                  </a:schemeClr>
                </a:solidFill>
                <a:latin typeface="Al Nile" charset="0"/>
                <a:ea typeface="Al Nile" charset="0"/>
                <a:cs typeface="Al Nile" charset="0"/>
              </a:rPr>
              <a:t>Melbourne cradle and </a:t>
            </a:r>
            <a:r>
              <a:rPr lang="en-AU" sz="2000" dirty="0" err="1">
                <a:solidFill>
                  <a:schemeClr val="accent6">
                    <a:lumMod val="50000"/>
                  </a:schemeClr>
                </a:solidFill>
                <a:latin typeface="Al Nile" charset="0"/>
                <a:ea typeface="Al Nile" charset="0"/>
                <a:cs typeface="Al Nile" charset="0"/>
              </a:rPr>
              <a:t>center</a:t>
            </a:r>
            <a:r>
              <a:rPr lang="en-AU" sz="2000" dirty="0">
                <a:solidFill>
                  <a:schemeClr val="accent6">
                    <a:lumMod val="50000"/>
                  </a:schemeClr>
                </a:solidFill>
                <a:latin typeface="Al Nile" charset="0"/>
                <a:ea typeface="Al Nile" charset="0"/>
                <a:cs typeface="Al Nile" charset="0"/>
              </a:rPr>
              <a:t> of origin of the film industry and cinema, television, ballet, art, impressionism, various dance styles such as New Vogue and the Melbourne Shuffle in Australia and an important </a:t>
            </a:r>
            <a:r>
              <a:rPr lang="en-AU" sz="2000" dirty="0" err="1">
                <a:solidFill>
                  <a:schemeClr val="accent6">
                    <a:lumMod val="50000"/>
                  </a:schemeClr>
                </a:solidFill>
                <a:latin typeface="Al Nile" charset="0"/>
                <a:ea typeface="Al Nile" charset="0"/>
                <a:cs typeface="Al Nile" charset="0"/>
              </a:rPr>
              <a:t>center</a:t>
            </a:r>
            <a:r>
              <a:rPr lang="en-AU" sz="2000" dirty="0">
                <a:solidFill>
                  <a:schemeClr val="accent6">
                    <a:lumMod val="50000"/>
                  </a:schemeClr>
                </a:solidFill>
                <a:latin typeface="Al Nile" charset="0"/>
                <a:ea typeface="Al Nile" charset="0"/>
                <a:cs typeface="Al Nile" charset="0"/>
              </a:rPr>
              <a:t> of classical and contemporary music in this country.</a:t>
            </a:r>
            <a:endParaRPr lang="en-US" sz="2000" dirty="0">
              <a:solidFill>
                <a:schemeClr val="accent6">
                  <a:lumMod val="50000"/>
                </a:schemeClr>
              </a:solidFill>
              <a:latin typeface="Al Nile" charset="0"/>
              <a:ea typeface="Al Nile" charset="0"/>
              <a:cs typeface="Al Nile" charset="0"/>
            </a:endParaRPr>
          </a:p>
        </p:txBody>
      </p:sp>
      <p:sp>
        <p:nvSpPr>
          <p:cNvPr id="5" name="Rectangle 4"/>
          <p:cNvSpPr/>
          <p:nvPr/>
        </p:nvSpPr>
        <p:spPr>
          <a:xfrm>
            <a:off x="-694562" y="5303349"/>
            <a:ext cx="10781989" cy="923330"/>
          </a:xfrm>
          <a:prstGeom prst="rect">
            <a:avLst/>
          </a:prstGeom>
        </p:spPr>
        <p:txBody>
          <a:bodyPr wrap="square">
            <a:spAutoFit/>
          </a:bodyPr>
          <a:lstStyle/>
          <a:p>
            <a:r>
              <a:rPr lang="en-US" dirty="0">
                <a:solidFill>
                  <a:schemeClr val="accent1">
                    <a:lumMod val="50000"/>
                  </a:schemeClr>
                </a:solidFill>
                <a:latin typeface="Al Nile" charset="0"/>
                <a:ea typeface="Al Nile" charset="0"/>
                <a:cs typeface="Al Nile" charset="0"/>
              </a:rPr>
              <a:t>Referred to as Australia's “cultural capital” it is the birthplace of Australian impressionism, Australian rules football, the Australian film and television industries, and Australian contemporary dance such as the Melbourne Shuffle. It is </a:t>
            </a:r>
            <a:r>
              <a:rPr lang="en-US" dirty="0" err="1">
                <a:solidFill>
                  <a:schemeClr val="accent1">
                    <a:lumMod val="50000"/>
                  </a:schemeClr>
                </a:solidFill>
                <a:latin typeface="Al Nile" charset="0"/>
                <a:ea typeface="Al Nile" charset="0"/>
                <a:cs typeface="Al Nile" charset="0"/>
              </a:rPr>
              <a:t>recognised</a:t>
            </a:r>
            <a:r>
              <a:rPr lang="en-US" dirty="0">
                <a:solidFill>
                  <a:schemeClr val="accent1">
                    <a:lumMod val="50000"/>
                  </a:schemeClr>
                </a:solidFill>
                <a:latin typeface="Al Nile" charset="0"/>
                <a:ea typeface="Al Nile" charset="0"/>
                <a:cs typeface="Al Nile" charset="0"/>
              </a:rPr>
              <a:t> as a UNESCO City of Literature and a major </a:t>
            </a:r>
            <a:r>
              <a:rPr lang="en-US" dirty="0" err="1">
                <a:solidFill>
                  <a:schemeClr val="accent1">
                    <a:lumMod val="50000"/>
                  </a:schemeClr>
                </a:solidFill>
                <a:latin typeface="Al Nile" charset="0"/>
                <a:ea typeface="Al Nile" charset="0"/>
                <a:cs typeface="Al Nile" charset="0"/>
              </a:rPr>
              <a:t>centre</a:t>
            </a:r>
            <a:r>
              <a:rPr lang="en-US" dirty="0">
                <a:solidFill>
                  <a:schemeClr val="accent1">
                    <a:lumMod val="50000"/>
                  </a:schemeClr>
                </a:solidFill>
                <a:latin typeface="Al Nile" charset="0"/>
                <a:ea typeface="Al Nile" charset="0"/>
                <a:cs typeface="Al Nile" charset="0"/>
              </a:rPr>
              <a:t> for street art, music and theatre.</a:t>
            </a:r>
          </a:p>
        </p:txBody>
      </p:sp>
    </p:spTree>
    <p:extLst>
      <p:ext uri="{BB962C8B-B14F-4D97-AF65-F5344CB8AC3E}">
        <p14:creationId xmlns:p14="http://schemas.microsoft.com/office/powerpoint/2010/main" val="5001390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idx="1"/>
          </p:nvPr>
        </p:nvSpPr>
        <p:spPr/>
        <p:txBody>
          <a:bodyPr>
            <a:normAutofit/>
          </a:bodyPr>
          <a:lstStyle/>
          <a:p>
            <a:r>
              <a:rPr lang="en-AU" dirty="0" smtClean="0"/>
              <a:t>How many words are the shared between output:</a:t>
            </a:r>
          </a:p>
          <a:p>
            <a:pPr marL="0" indent="0">
              <a:buNone/>
            </a:pPr>
            <a:r>
              <a:rPr lang="en-AU" dirty="0" smtClean="0"/>
              <a:t/>
            </a:r>
            <a:br>
              <a:rPr lang="en-AU" dirty="0" smtClean="0"/>
            </a:br>
            <a:r>
              <a:rPr lang="en-AU" dirty="0" smtClean="0"/>
              <a:t/>
            </a:r>
            <a:br>
              <a:rPr lang="en-AU" dirty="0" smtClean="0"/>
            </a:br>
            <a:endParaRPr lang="en-AU" dirty="0" smtClean="0"/>
          </a:p>
          <a:p>
            <a:r>
              <a:rPr lang="en-AU" dirty="0" smtClean="0"/>
              <a:t>And the reference:</a:t>
            </a:r>
          </a:p>
          <a:p>
            <a:pPr marL="0" indent="0">
              <a:buNone/>
            </a:pPr>
            <a:endParaRPr lang="en-AU" dirty="0"/>
          </a:p>
          <a:p>
            <a:endParaRPr lang="en-AU" dirty="0" smtClean="0"/>
          </a:p>
          <a:p>
            <a:pPr marL="0" indent="0">
              <a:buNone/>
            </a:pPr>
            <a:endParaRPr lang="en-AU" dirty="0"/>
          </a:p>
        </p:txBody>
      </p:sp>
      <p:sp>
        <p:nvSpPr>
          <p:cNvPr id="29697" name="Rectangle 1"/>
          <p:cNvSpPr>
            <a:spLocks noGrp="1" noChangeArrowheads="1"/>
          </p:cNvSpPr>
          <p:nvPr>
            <p:ph type="title"/>
          </p:nvPr>
        </p:nvSpPr>
        <p:spPr/>
        <p:txBody>
          <a:bodyPr>
            <a:normAutofit/>
          </a:bodyPr>
          <a:lstStyle/>
          <a:p>
            <a:r>
              <a:rPr lang="en-US" dirty="0" smtClean="0"/>
              <a:t>Automatic evaluation</a:t>
            </a:r>
          </a:p>
        </p:txBody>
      </p:sp>
      <p:sp>
        <p:nvSpPr>
          <p:cNvPr id="3" name="Rectangle 2"/>
          <p:cNvSpPr/>
          <p:nvPr/>
        </p:nvSpPr>
        <p:spPr>
          <a:xfrm>
            <a:off x="-564997" y="2024825"/>
            <a:ext cx="10522858" cy="1569660"/>
          </a:xfrm>
          <a:prstGeom prst="rect">
            <a:avLst/>
          </a:prstGeom>
        </p:spPr>
        <p:txBody>
          <a:bodyPr wrap="square">
            <a:spAutoFit/>
          </a:bodyPr>
          <a:lstStyle/>
          <a:p>
            <a:r>
              <a:rPr lang="en-AU" sz="2400" b="1" dirty="0">
                <a:solidFill>
                  <a:schemeClr val="accent6"/>
                </a:solidFill>
                <a:latin typeface="Al Nile" charset="0"/>
                <a:ea typeface="Al Nile" charset="0"/>
                <a:cs typeface="Al Nile" charset="0"/>
              </a:rPr>
              <a:t>Melbourne</a:t>
            </a:r>
            <a:r>
              <a:rPr lang="en-AU" sz="2400" dirty="0">
                <a:solidFill>
                  <a:schemeClr val="accent6"/>
                </a:solidFill>
                <a:latin typeface="Al Nile" charset="0"/>
                <a:ea typeface="Al Nile" charset="0"/>
                <a:cs typeface="Al Nile" charset="0"/>
              </a:rPr>
              <a:t> </a:t>
            </a:r>
            <a:r>
              <a:rPr lang="en-AU" sz="2400" dirty="0">
                <a:solidFill>
                  <a:schemeClr val="accent6">
                    <a:lumMod val="50000"/>
                  </a:schemeClr>
                </a:solidFill>
                <a:latin typeface="Al Nile" charset="0"/>
                <a:ea typeface="Al Nile" charset="0"/>
                <a:cs typeface="Al Nile" charset="0"/>
              </a:rPr>
              <a:t>cradle </a:t>
            </a:r>
            <a:r>
              <a:rPr lang="en-AU" sz="2400" b="1" dirty="0">
                <a:solidFill>
                  <a:schemeClr val="accent6"/>
                </a:solidFill>
                <a:latin typeface="Al Nile" charset="0"/>
                <a:ea typeface="Al Nile" charset="0"/>
                <a:cs typeface="Al Nile" charset="0"/>
              </a:rPr>
              <a:t>and</a:t>
            </a:r>
            <a:r>
              <a:rPr lang="en-AU" sz="2400" dirty="0">
                <a:solidFill>
                  <a:schemeClr val="accent6"/>
                </a:solidFill>
                <a:latin typeface="Al Nile" charset="0"/>
                <a:ea typeface="Al Nile" charset="0"/>
                <a:cs typeface="Al Nile" charset="0"/>
              </a:rPr>
              <a:t> </a:t>
            </a:r>
            <a:r>
              <a:rPr lang="en-AU" sz="2400" dirty="0" err="1">
                <a:solidFill>
                  <a:schemeClr val="accent6">
                    <a:lumMod val="50000"/>
                  </a:schemeClr>
                </a:solidFill>
                <a:latin typeface="Al Nile" charset="0"/>
                <a:ea typeface="Al Nile" charset="0"/>
                <a:cs typeface="Al Nile" charset="0"/>
              </a:rPr>
              <a:t>center</a:t>
            </a:r>
            <a:r>
              <a:rPr lang="en-AU" sz="2400" dirty="0">
                <a:solidFill>
                  <a:schemeClr val="accent6">
                    <a:lumMod val="50000"/>
                  </a:schemeClr>
                </a:solidFill>
                <a:latin typeface="Al Nile" charset="0"/>
                <a:ea typeface="Al Nile" charset="0"/>
                <a:cs typeface="Al Nile" charset="0"/>
              </a:rPr>
              <a:t> </a:t>
            </a:r>
            <a:r>
              <a:rPr lang="en-AU" sz="2400" b="1" dirty="0">
                <a:solidFill>
                  <a:schemeClr val="accent6"/>
                </a:solidFill>
                <a:latin typeface="Al Nile" charset="0"/>
                <a:ea typeface="Al Nile" charset="0"/>
                <a:cs typeface="Al Nile" charset="0"/>
              </a:rPr>
              <a:t>of</a:t>
            </a:r>
            <a:r>
              <a:rPr lang="en-AU" sz="2400" dirty="0">
                <a:solidFill>
                  <a:schemeClr val="accent6"/>
                </a:solidFill>
                <a:latin typeface="Al Nile" charset="0"/>
                <a:ea typeface="Al Nile" charset="0"/>
                <a:cs typeface="Al Nile" charset="0"/>
              </a:rPr>
              <a:t> </a:t>
            </a:r>
            <a:r>
              <a:rPr lang="en-AU" sz="2400" dirty="0">
                <a:solidFill>
                  <a:schemeClr val="accent6">
                    <a:lumMod val="50000"/>
                  </a:schemeClr>
                </a:solidFill>
                <a:latin typeface="Al Nile" charset="0"/>
                <a:ea typeface="Al Nile" charset="0"/>
                <a:cs typeface="Al Nile" charset="0"/>
              </a:rPr>
              <a:t>origin </a:t>
            </a:r>
            <a:r>
              <a:rPr lang="en-AU" sz="2400" b="1" dirty="0">
                <a:solidFill>
                  <a:schemeClr val="accent6"/>
                </a:solidFill>
                <a:latin typeface="Al Nile" charset="0"/>
                <a:ea typeface="Al Nile" charset="0"/>
                <a:cs typeface="Al Nile" charset="0"/>
              </a:rPr>
              <a:t>of</a:t>
            </a:r>
            <a:r>
              <a:rPr lang="en-AU" sz="2400" dirty="0">
                <a:solidFill>
                  <a:schemeClr val="accent6"/>
                </a:solidFill>
                <a:latin typeface="Al Nile" charset="0"/>
                <a:ea typeface="Al Nile" charset="0"/>
                <a:cs typeface="Al Nile" charset="0"/>
              </a:rPr>
              <a:t> </a:t>
            </a:r>
            <a:r>
              <a:rPr lang="en-AU" sz="2400" b="1" dirty="0">
                <a:solidFill>
                  <a:schemeClr val="accent6"/>
                </a:solidFill>
                <a:latin typeface="Al Nile" charset="0"/>
                <a:ea typeface="Al Nile" charset="0"/>
                <a:cs typeface="Al Nile" charset="0"/>
              </a:rPr>
              <a:t>the</a:t>
            </a:r>
            <a:r>
              <a:rPr lang="en-AU" sz="2400" dirty="0">
                <a:solidFill>
                  <a:schemeClr val="accent6"/>
                </a:solidFill>
                <a:latin typeface="Al Nile" charset="0"/>
                <a:ea typeface="Al Nile" charset="0"/>
                <a:cs typeface="Al Nile" charset="0"/>
              </a:rPr>
              <a:t> </a:t>
            </a:r>
            <a:r>
              <a:rPr lang="en-AU" sz="2400" b="1" dirty="0">
                <a:solidFill>
                  <a:schemeClr val="accent6"/>
                </a:solidFill>
                <a:latin typeface="Al Nile" charset="0"/>
                <a:ea typeface="Al Nile" charset="0"/>
                <a:cs typeface="Al Nile" charset="0"/>
              </a:rPr>
              <a:t>film</a:t>
            </a:r>
            <a:r>
              <a:rPr lang="en-AU" sz="2400" dirty="0">
                <a:solidFill>
                  <a:schemeClr val="accent6">
                    <a:lumMod val="50000"/>
                  </a:schemeClr>
                </a:solidFill>
                <a:latin typeface="Al Nile" charset="0"/>
                <a:ea typeface="Al Nile" charset="0"/>
                <a:cs typeface="Al Nile" charset="0"/>
              </a:rPr>
              <a:t> industry </a:t>
            </a:r>
            <a:r>
              <a:rPr lang="en-AU" sz="2400" b="1" dirty="0">
                <a:solidFill>
                  <a:schemeClr val="accent6"/>
                </a:solidFill>
                <a:latin typeface="Al Nile" charset="0"/>
                <a:ea typeface="Al Nile" charset="0"/>
                <a:cs typeface="Al Nile" charset="0"/>
              </a:rPr>
              <a:t>and</a:t>
            </a:r>
            <a:r>
              <a:rPr lang="en-AU" sz="2400" dirty="0">
                <a:solidFill>
                  <a:schemeClr val="accent6"/>
                </a:solidFill>
                <a:latin typeface="Al Nile" charset="0"/>
                <a:ea typeface="Al Nile" charset="0"/>
                <a:cs typeface="Al Nile" charset="0"/>
              </a:rPr>
              <a:t> </a:t>
            </a:r>
            <a:r>
              <a:rPr lang="en-AU" sz="2400" dirty="0">
                <a:solidFill>
                  <a:schemeClr val="accent6">
                    <a:lumMod val="50000"/>
                  </a:schemeClr>
                </a:solidFill>
                <a:latin typeface="Al Nile" charset="0"/>
                <a:ea typeface="Al Nile" charset="0"/>
                <a:cs typeface="Al Nile" charset="0"/>
              </a:rPr>
              <a:t>cinema, </a:t>
            </a:r>
            <a:r>
              <a:rPr lang="en-AU" sz="2400" b="1" dirty="0">
                <a:solidFill>
                  <a:schemeClr val="accent6"/>
                </a:solidFill>
                <a:latin typeface="Al Nile" charset="0"/>
                <a:ea typeface="Al Nile" charset="0"/>
                <a:cs typeface="Al Nile" charset="0"/>
              </a:rPr>
              <a:t>television</a:t>
            </a:r>
            <a:r>
              <a:rPr lang="en-AU" sz="2400" dirty="0">
                <a:solidFill>
                  <a:schemeClr val="accent6">
                    <a:lumMod val="50000"/>
                  </a:schemeClr>
                </a:solidFill>
                <a:latin typeface="Al Nile" charset="0"/>
                <a:ea typeface="Al Nile" charset="0"/>
                <a:cs typeface="Al Nile" charset="0"/>
              </a:rPr>
              <a:t>, ballet</a:t>
            </a:r>
            <a:r>
              <a:rPr lang="en-AU" sz="2400" b="1" dirty="0">
                <a:solidFill>
                  <a:schemeClr val="accent6">
                    <a:lumMod val="50000"/>
                  </a:schemeClr>
                </a:solidFill>
                <a:latin typeface="Al Nile" charset="0"/>
                <a:ea typeface="Al Nile" charset="0"/>
                <a:cs typeface="Al Nile" charset="0"/>
              </a:rPr>
              <a:t>,</a:t>
            </a:r>
            <a:r>
              <a:rPr lang="en-AU" sz="2400" dirty="0">
                <a:solidFill>
                  <a:schemeClr val="accent6">
                    <a:lumMod val="50000"/>
                  </a:schemeClr>
                </a:solidFill>
                <a:latin typeface="Al Nile" charset="0"/>
                <a:ea typeface="Al Nile" charset="0"/>
                <a:cs typeface="Al Nile" charset="0"/>
              </a:rPr>
              <a:t> art</a:t>
            </a:r>
            <a:r>
              <a:rPr lang="en-AU" sz="2400" b="1" dirty="0">
                <a:solidFill>
                  <a:schemeClr val="accent6">
                    <a:lumMod val="50000"/>
                  </a:schemeClr>
                </a:solidFill>
                <a:latin typeface="Al Nile" charset="0"/>
                <a:ea typeface="Al Nile" charset="0"/>
                <a:cs typeface="Al Nile" charset="0"/>
              </a:rPr>
              <a:t>,</a:t>
            </a:r>
            <a:r>
              <a:rPr lang="en-AU" sz="2400" dirty="0">
                <a:solidFill>
                  <a:schemeClr val="accent6">
                    <a:lumMod val="50000"/>
                  </a:schemeClr>
                </a:solidFill>
                <a:latin typeface="Al Nile" charset="0"/>
                <a:ea typeface="Al Nile" charset="0"/>
                <a:cs typeface="Al Nile" charset="0"/>
              </a:rPr>
              <a:t> </a:t>
            </a:r>
            <a:r>
              <a:rPr lang="en-AU" sz="2400" b="1" dirty="0">
                <a:solidFill>
                  <a:schemeClr val="accent6"/>
                </a:solidFill>
                <a:latin typeface="Al Nile" charset="0"/>
                <a:ea typeface="Al Nile" charset="0"/>
                <a:cs typeface="Al Nile" charset="0"/>
              </a:rPr>
              <a:t>impressionism</a:t>
            </a:r>
            <a:r>
              <a:rPr lang="en-AU" sz="2400" dirty="0">
                <a:solidFill>
                  <a:schemeClr val="accent6">
                    <a:lumMod val="50000"/>
                  </a:schemeClr>
                </a:solidFill>
                <a:latin typeface="Al Nile" charset="0"/>
                <a:ea typeface="Al Nile" charset="0"/>
                <a:cs typeface="Al Nile" charset="0"/>
              </a:rPr>
              <a:t>, various </a:t>
            </a:r>
            <a:r>
              <a:rPr lang="en-AU" sz="2400" b="1" dirty="0">
                <a:solidFill>
                  <a:schemeClr val="accent6"/>
                </a:solidFill>
                <a:latin typeface="Al Nile" charset="0"/>
                <a:ea typeface="Al Nile" charset="0"/>
                <a:cs typeface="Al Nile" charset="0"/>
              </a:rPr>
              <a:t>dance</a:t>
            </a:r>
            <a:r>
              <a:rPr lang="en-AU" sz="2400" dirty="0">
                <a:solidFill>
                  <a:schemeClr val="accent6"/>
                </a:solidFill>
                <a:latin typeface="Al Nile" charset="0"/>
                <a:ea typeface="Al Nile" charset="0"/>
                <a:cs typeface="Al Nile" charset="0"/>
              </a:rPr>
              <a:t> </a:t>
            </a:r>
            <a:r>
              <a:rPr lang="en-AU" sz="2400" dirty="0">
                <a:solidFill>
                  <a:schemeClr val="accent6">
                    <a:lumMod val="50000"/>
                  </a:schemeClr>
                </a:solidFill>
                <a:latin typeface="Al Nile" charset="0"/>
                <a:ea typeface="Al Nile" charset="0"/>
                <a:cs typeface="Al Nile" charset="0"/>
              </a:rPr>
              <a:t>styles </a:t>
            </a:r>
            <a:r>
              <a:rPr lang="en-AU" sz="2400" b="1" dirty="0">
                <a:solidFill>
                  <a:schemeClr val="accent6"/>
                </a:solidFill>
                <a:latin typeface="Al Nile" charset="0"/>
                <a:ea typeface="Al Nile" charset="0"/>
                <a:cs typeface="Al Nile" charset="0"/>
              </a:rPr>
              <a:t>such</a:t>
            </a:r>
            <a:r>
              <a:rPr lang="en-AU" sz="2400" dirty="0">
                <a:solidFill>
                  <a:schemeClr val="accent6"/>
                </a:solidFill>
                <a:latin typeface="Al Nile" charset="0"/>
                <a:ea typeface="Al Nile" charset="0"/>
                <a:cs typeface="Al Nile" charset="0"/>
              </a:rPr>
              <a:t> </a:t>
            </a:r>
            <a:r>
              <a:rPr lang="en-AU" sz="2400" b="1" dirty="0">
                <a:solidFill>
                  <a:schemeClr val="accent6"/>
                </a:solidFill>
                <a:latin typeface="Al Nile" charset="0"/>
                <a:ea typeface="Al Nile" charset="0"/>
                <a:cs typeface="Al Nile" charset="0"/>
              </a:rPr>
              <a:t>as</a:t>
            </a:r>
            <a:r>
              <a:rPr lang="en-AU" sz="2400" dirty="0">
                <a:solidFill>
                  <a:schemeClr val="accent6"/>
                </a:solidFill>
                <a:latin typeface="Al Nile" charset="0"/>
                <a:ea typeface="Al Nile" charset="0"/>
                <a:cs typeface="Al Nile" charset="0"/>
              </a:rPr>
              <a:t> </a:t>
            </a:r>
            <a:r>
              <a:rPr lang="en-AU" sz="2400" dirty="0">
                <a:solidFill>
                  <a:schemeClr val="accent6">
                    <a:lumMod val="50000"/>
                  </a:schemeClr>
                </a:solidFill>
                <a:latin typeface="Al Nile" charset="0"/>
                <a:ea typeface="Al Nile" charset="0"/>
                <a:cs typeface="Al Nile" charset="0"/>
              </a:rPr>
              <a:t>New Vogue </a:t>
            </a:r>
            <a:r>
              <a:rPr lang="en-AU" sz="2400" b="1" dirty="0">
                <a:solidFill>
                  <a:schemeClr val="accent6"/>
                </a:solidFill>
                <a:latin typeface="Al Nile" charset="0"/>
                <a:ea typeface="Al Nile" charset="0"/>
                <a:cs typeface="Al Nile" charset="0"/>
              </a:rPr>
              <a:t>and</a:t>
            </a:r>
            <a:r>
              <a:rPr lang="en-AU" sz="2400" dirty="0">
                <a:solidFill>
                  <a:schemeClr val="accent6"/>
                </a:solidFill>
                <a:latin typeface="Al Nile" charset="0"/>
                <a:ea typeface="Al Nile" charset="0"/>
                <a:cs typeface="Al Nile" charset="0"/>
              </a:rPr>
              <a:t> </a:t>
            </a:r>
            <a:r>
              <a:rPr lang="en-AU" sz="2400" b="1" dirty="0">
                <a:solidFill>
                  <a:schemeClr val="accent6"/>
                </a:solidFill>
                <a:latin typeface="Al Nile" charset="0"/>
                <a:ea typeface="Al Nile" charset="0"/>
                <a:cs typeface="Al Nile" charset="0"/>
              </a:rPr>
              <a:t>the</a:t>
            </a:r>
            <a:r>
              <a:rPr lang="en-AU" sz="2400" dirty="0">
                <a:solidFill>
                  <a:schemeClr val="accent6"/>
                </a:solidFill>
                <a:latin typeface="Al Nile" charset="0"/>
                <a:ea typeface="Al Nile" charset="0"/>
                <a:cs typeface="Al Nile" charset="0"/>
              </a:rPr>
              <a:t> </a:t>
            </a:r>
            <a:r>
              <a:rPr lang="en-AU" sz="2400" b="1" dirty="0">
                <a:solidFill>
                  <a:schemeClr val="accent6"/>
                </a:solidFill>
                <a:latin typeface="Al Nile" charset="0"/>
                <a:ea typeface="Al Nile" charset="0"/>
                <a:cs typeface="Al Nile" charset="0"/>
              </a:rPr>
              <a:t>Melbourne</a:t>
            </a:r>
            <a:r>
              <a:rPr lang="en-AU" sz="2400" dirty="0">
                <a:solidFill>
                  <a:schemeClr val="accent6"/>
                </a:solidFill>
                <a:latin typeface="Al Nile" charset="0"/>
                <a:ea typeface="Al Nile" charset="0"/>
                <a:cs typeface="Al Nile" charset="0"/>
              </a:rPr>
              <a:t> </a:t>
            </a:r>
            <a:r>
              <a:rPr lang="en-AU" sz="2400" b="1" dirty="0">
                <a:solidFill>
                  <a:schemeClr val="accent6"/>
                </a:solidFill>
                <a:latin typeface="Al Nile" charset="0"/>
                <a:ea typeface="Al Nile" charset="0"/>
                <a:cs typeface="Al Nile" charset="0"/>
              </a:rPr>
              <a:t>Shuffle</a:t>
            </a:r>
            <a:r>
              <a:rPr lang="en-AU" sz="2400" dirty="0">
                <a:solidFill>
                  <a:schemeClr val="accent6">
                    <a:lumMod val="50000"/>
                  </a:schemeClr>
                </a:solidFill>
                <a:latin typeface="Al Nile" charset="0"/>
                <a:ea typeface="Al Nile" charset="0"/>
                <a:cs typeface="Al Nile" charset="0"/>
              </a:rPr>
              <a:t> in </a:t>
            </a:r>
            <a:r>
              <a:rPr lang="en-AU" sz="2400" b="1" dirty="0">
                <a:solidFill>
                  <a:schemeClr val="accent6"/>
                </a:solidFill>
                <a:latin typeface="Al Nile" charset="0"/>
                <a:ea typeface="Al Nile" charset="0"/>
                <a:cs typeface="Al Nile" charset="0"/>
              </a:rPr>
              <a:t>Australia</a:t>
            </a:r>
            <a:r>
              <a:rPr lang="en-AU" sz="2400" dirty="0">
                <a:solidFill>
                  <a:schemeClr val="accent6"/>
                </a:solidFill>
                <a:latin typeface="Al Nile" charset="0"/>
                <a:ea typeface="Al Nile" charset="0"/>
                <a:cs typeface="Al Nile" charset="0"/>
              </a:rPr>
              <a:t> </a:t>
            </a:r>
            <a:r>
              <a:rPr lang="en-AU" sz="2400" b="1" dirty="0">
                <a:solidFill>
                  <a:schemeClr val="accent6"/>
                </a:solidFill>
                <a:latin typeface="Al Nile" charset="0"/>
                <a:ea typeface="Al Nile" charset="0"/>
                <a:cs typeface="Al Nile" charset="0"/>
              </a:rPr>
              <a:t>and</a:t>
            </a:r>
            <a:r>
              <a:rPr lang="en-AU" sz="2400" dirty="0">
                <a:solidFill>
                  <a:schemeClr val="accent6"/>
                </a:solidFill>
                <a:latin typeface="Al Nile" charset="0"/>
                <a:ea typeface="Al Nile" charset="0"/>
                <a:cs typeface="Al Nile" charset="0"/>
              </a:rPr>
              <a:t> </a:t>
            </a:r>
            <a:r>
              <a:rPr lang="en-AU" sz="2400" dirty="0">
                <a:solidFill>
                  <a:schemeClr val="accent6">
                    <a:lumMod val="50000"/>
                  </a:schemeClr>
                </a:solidFill>
                <a:latin typeface="Al Nile" charset="0"/>
                <a:ea typeface="Al Nile" charset="0"/>
                <a:cs typeface="Al Nile" charset="0"/>
              </a:rPr>
              <a:t>an important </a:t>
            </a:r>
            <a:r>
              <a:rPr lang="en-AU" sz="2400" dirty="0" err="1">
                <a:solidFill>
                  <a:schemeClr val="accent6">
                    <a:lumMod val="50000"/>
                  </a:schemeClr>
                </a:solidFill>
                <a:latin typeface="Al Nile" charset="0"/>
                <a:ea typeface="Al Nile" charset="0"/>
                <a:cs typeface="Al Nile" charset="0"/>
              </a:rPr>
              <a:t>center</a:t>
            </a:r>
            <a:r>
              <a:rPr lang="en-AU" sz="2400" dirty="0">
                <a:solidFill>
                  <a:schemeClr val="accent6">
                    <a:lumMod val="50000"/>
                  </a:schemeClr>
                </a:solidFill>
                <a:latin typeface="Al Nile" charset="0"/>
                <a:ea typeface="Al Nile" charset="0"/>
                <a:cs typeface="Al Nile" charset="0"/>
              </a:rPr>
              <a:t> </a:t>
            </a:r>
            <a:r>
              <a:rPr lang="en-AU" sz="2400" b="1" dirty="0">
                <a:solidFill>
                  <a:schemeClr val="accent6"/>
                </a:solidFill>
                <a:latin typeface="Al Nile" charset="0"/>
                <a:ea typeface="Al Nile" charset="0"/>
                <a:cs typeface="Al Nile" charset="0"/>
              </a:rPr>
              <a:t>of</a:t>
            </a:r>
            <a:r>
              <a:rPr lang="en-AU" sz="2400" dirty="0">
                <a:solidFill>
                  <a:schemeClr val="accent6"/>
                </a:solidFill>
                <a:latin typeface="Al Nile" charset="0"/>
                <a:ea typeface="Al Nile" charset="0"/>
                <a:cs typeface="Al Nile" charset="0"/>
              </a:rPr>
              <a:t> </a:t>
            </a:r>
            <a:r>
              <a:rPr lang="en-AU" sz="2400" dirty="0">
                <a:solidFill>
                  <a:schemeClr val="accent6">
                    <a:lumMod val="50000"/>
                  </a:schemeClr>
                </a:solidFill>
                <a:latin typeface="Al Nile" charset="0"/>
                <a:ea typeface="Al Nile" charset="0"/>
                <a:cs typeface="Al Nile" charset="0"/>
              </a:rPr>
              <a:t>classical and contemporary </a:t>
            </a:r>
            <a:r>
              <a:rPr lang="en-AU" sz="2400" b="1" dirty="0">
                <a:solidFill>
                  <a:schemeClr val="accent6"/>
                </a:solidFill>
                <a:latin typeface="Al Nile" charset="0"/>
                <a:ea typeface="Al Nile" charset="0"/>
                <a:cs typeface="Al Nile" charset="0"/>
              </a:rPr>
              <a:t>music</a:t>
            </a:r>
            <a:r>
              <a:rPr lang="en-AU" sz="2400" dirty="0">
                <a:solidFill>
                  <a:schemeClr val="accent6"/>
                </a:solidFill>
                <a:latin typeface="Al Nile" charset="0"/>
                <a:ea typeface="Al Nile" charset="0"/>
                <a:cs typeface="Al Nile" charset="0"/>
              </a:rPr>
              <a:t> </a:t>
            </a:r>
            <a:r>
              <a:rPr lang="en-AU" sz="2400" dirty="0">
                <a:solidFill>
                  <a:schemeClr val="accent6">
                    <a:lumMod val="50000"/>
                  </a:schemeClr>
                </a:solidFill>
                <a:latin typeface="Al Nile" charset="0"/>
                <a:ea typeface="Al Nile" charset="0"/>
                <a:cs typeface="Al Nile" charset="0"/>
              </a:rPr>
              <a:t>in this country.</a:t>
            </a:r>
            <a:endParaRPr lang="en-US" sz="2400" dirty="0">
              <a:solidFill>
                <a:schemeClr val="accent6">
                  <a:lumMod val="50000"/>
                </a:schemeClr>
              </a:solidFill>
              <a:latin typeface="Al Nile" charset="0"/>
              <a:ea typeface="Al Nile" charset="0"/>
              <a:cs typeface="Al Nile" charset="0"/>
            </a:endParaRPr>
          </a:p>
        </p:txBody>
      </p:sp>
      <p:sp>
        <p:nvSpPr>
          <p:cNvPr id="5" name="Rectangle 4"/>
          <p:cNvSpPr/>
          <p:nvPr/>
        </p:nvSpPr>
        <p:spPr>
          <a:xfrm>
            <a:off x="-564997" y="4287349"/>
            <a:ext cx="10781989" cy="1569660"/>
          </a:xfrm>
          <a:prstGeom prst="rect">
            <a:avLst/>
          </a:prstGeom>
        </p:spPr>
        <p:txBody>
          <a:bodyPr wrap="square">
            <a:spAutoFit/>
          </a:bodyPr>
          <a:lstStyle/>
          <a:p>
            <a:r>
              <a:rPr lang="en-US" sz="2400" dirty="0">
                <a:solidFill>
                  <a:schemeClr val="accent1">
                    <a:lumMod val="50000"/>
                  </a:schemeClr>
                </a:solidFill>
                <a:latin typeface="Al Nile" charset="0"/>
                <a:ea typeface="Al Nile" charset="0"/>
                <a:cs typeface="Al Nile" charset="0"/>
              </a:rPr>
              <a:t>Referred to </a:t>
            </a:r>
            <a:r>
              <a:rPr lang="en-US" sz="2400" b="1" dirty="0">
                <a:solidFill>
                  <a:schemeClr val="accent1">
                    <a:lumMod val="50000"/>
                  </a:schemeClr>
                </a:solidFill>
                <a:latin typeface="Al Nile" charset="0"/>
                <a:ea typeface="Al Nile" charset="0"/>
                <a:cs typeface="Al Nile" charset="0"/>
              </a:rPr>
              <a:t>as</a:t>
            </a:r>
            <a:r>
              <a:rPr lang="en-US" sz="2400" dirty="0">
                <a:solidFill>
                  <a:schemeClr val="accent1">
                    <a:lumMod val="50000"/>
                  </a:schemeClr>
                </a:solidFill>
                <a:latin typeface="Al Nile" charset="0"/>
                <a:ea typeface="Al Nile" charset="0"/>
                <a:cs typeface="Al Nile" charset="0"/>
              </a:rPr>
              <a:t> </a:t>
            </a:r>
            <a:r>
              <a:rPr lang="en-US" sz="2400" b="1" dirty="0">
                <a:solidFill>
                  <a:schemeClr val="accent1">
                    <a:lumMod val="50000"/>
                  </a:schemeClr>
                </a:solidFill>
                <a:latin typeface="Al Nile" charset="0"/>
                <a:ea typeface="Al Nile" charset="0"/>
                <a:cs typeface="Al Nile" charset="0"/>
              </a:rPr>
              <a:t>Australia</a:t>
            </a:r>
            <a:r>
              <a:rPr lang="en-US" sz="2400" dirty="0">
                <a:solidFill>
                  <a:schemeClr val="accent1">
                    <a:lumMod val="50000"/>
                  </a:schemeClr>
                </a:solidFill>
                <a:latin typeface="Al Nile" charset="0"/>
                <a:ea typeface="Al Nile" charset="0"/>
                <a:cs typeface="Al Nile" charset="0"/>
              </a:rPr>
              <a:t>’s “cultural capital” it is the birthplace of Australian </a:t>
            </a:r>
            <a:r>
              <a:rPr lang="en-US" sz="2400" b="1" dirty="0">
                <a:solidFill>
                  <a:schemeClr val="accent1">
                    <a:lumMod val="50000"/>
                  </a:schemeClr>
                </a:solidFill>
                <a:latin typeface="Al Nile" charset="0"/>
                <a:ea typeface="Al Nile" charset="0"/>
                <a:cs typeface="Al Nile" charset="0"/>
              </a:rPr>
              <a:t>impressionism</a:t>
            </a:r>
            <a:r>
              <a:rPr lang="en-US" sz="2400" dirty="0">
                <a:solidFill>
                  <a:schemeClr val="accent1">
                    <a:lumMod val="50000"/>
                  </a:schemeClr>
                </a:solidFill>
                <a:latin typeface="Al Nile" charset="0"/>
                <a:ea typeface="Al Nile" charset="0"/>
                <a:cs typeface="Al Nile" charset="0"/>
              </a:rPr>
              <a:t>, Australian rules football</a:t>
            </a:r>
            <a:r>
              <a:rPr lang="en-US" sz="2400" b="1" dirty="0">
                <a:solidFill>
                  <a:schemeClr val="accent1">
                    <a:lumMod val="50000"/>
                  </a:schemeClr>
                </a:solidFill>
                <a:latin typeface="Al Nile" charset="0"/>
                <a:ea typeface="Al Nile" charset="0"/>
                <a:cs typeface="Al Nile" charset="0"/>
              </a:rPr>
              <a:t>,</a:t>
            </a:r>
            <a:r>
              <a:rPr lang="en-US" sz="2400" dirty="0">
                <a:solidFill>
                  <a:schemeClr val="accent1">
                    <a:lumMod val="50000"/>
                  </a:schemeClr>
                </a:solidFill>
                <a:latin typeface="Al Nile" charset="0"/>
                <a:ea typeface="Al Nile" charset="0"/>
                <a:cs typeface="Al Nile" charset="0"/>
              </a:rPr>
              <a:t> </a:t>
            </a:r>
            <a:r>
              <a:rPr lang="en-US" sz="2400" b="1" dirty="0">
                <a:solidFill>
                  <a:schemeClr val="accent1">
                    <a:lumMod val="50000"/>
                  </a:schemeClr>
                </a:solidFill>
                <a:latin typeface="Al Nile" charset="0"/>
                <a:ea typeface="Al Nile" charset="0"/>
                <a:cs typeface="Al Nile" charset="0"/>
              </a:rPr>
              <a:t>the</a:t>
            </a:r>
            <a:r>
              <a:rPr lang="en-US" sz="2400" dirty="0">
                <a:solidFill>
                  <a:schemeClr val="accent1">
                    <a:lumMod val="50000"/>
                  </a:schemeClr>
                </a:solidFill>
                <a:latin typeface="Al Nile" charset="0"/>
                <a:ea typeface="Al Nile" charset="0"/>
                <a:cs typeface="Al Nile" charset="0"/>
              </a:rPr>
              <a:t> Australian </a:t>
            </a:r>
            <a:r>
              <a:rPr lang="en-US" sz="2400" b="1" dirty="0">
                <a:solidFill>
                  <a:schemeClr val="accent1">
                    <a:lumMod val="50000"/>
                  </a:schemeClr>
                </a:solidFill>
                <a:latin typeface="Al Nile" charset="0"/>
                <a:ea typeface="Al Nile" charset="0"/>
                <a:cs typeface="Al Nile" charset="0"/>
              </a:rPr>
              <a:t>film</a:t>
            </a:r>
            <a:r>
              <a:rPr lang="en-US" sz="2400" dirty="0">
                <a:solidFill>
                  <a:schemeClr val="accent1">
                    <a:lumMod val="50000"/>
                  </a:schemeClr>
                </a:solidFill>
                <a:latin typeface="Al Nile" charset="0"/>
                <a:ea typeface="Al Nile" charset="0"/>
                <a:cs typeface="Al Nile" charset="0"/>
              </a:rPr>
              <a:t> and </a:t>
            </a:r>
            <a:r>
              <a:rPr lang="en-US" sz="2400" b="1" dirty="0">
                <a:solidFill>
                  <a:schemeClr val="accent1">
                    <a:lumMod val="50000"/>
                  </a:schemeClr>
                </a:solidFill>
                <a:latin typeface="Al Nile" charset="0"/>
                <a:ea typeface="Al Nile" charset="0"/>
                <a:cs typeface="Al Nile" charset="0"/>
              </a:rPr>
              <a:t>television</a:t>
            </a:r>
            <a:r>
              <a:rPr lang="en-US" sz="2400" dirty="0">
                <a:solidFill>
                  <a:schemeClr val="accent1">
                    <a:lumMod val="50000"/>
                  </a:schemeClr>
                </a:solidFill>
                <a:latin typeface="Al Nile" charset="0"/>
                <a:ea typeface="Al Nile" charset="0"/>
                <a:cs typeface="Al Nile" charset="0"/>
              </a:rPr>
              <a:t> industries, and Australian contemporary </a:t>
            </a:r>
            <a:r>
              <a:rPr lang="en-US" sz="2400" b="1" dirty="0">
                <a:solidFill>
                  <a:schemeClr val="accent1">
                    <a:lumMod val="50000"/>
                  </a:schemeClr>
                </a:solidFill>
                <a:latin typeface="Al Nile" charset="0"/>
                <a:ea typeface="Al Nile" charset="0"/>
                <a:cs typeface="Al Nile" charset="0"/>
              </a:rPr>
              <a:t>dance</a:t>
            </a:r>
            <a:r>
              <a:rPr lang="en-US" sz="2400" dirty="0">
                <a:solidFill>
                  <a:schemeClr val="accent1">
                    <a:lumMod val="50000"/>
                  </a:schemeClr>
                </a:solidFill>
                <a:latin typeface="Al Nile" charset="0"/>
                <a:ea typeface="Al Nile" charset="0"/>
                <a:cs typeface="Al Nile" charset="0"/>
              </a:rPr>
              <a:t> </a:t>
            </a:r>
            <a:r>
              <a:rPr lang="en-US" sz="2400" b="1" dirty="0">
                <a:solidFill>
                  <a:schemeClr val="accent1">
                    <a:lumMod val="50000"/>
                  </a:schemeClr>
                </a:solidFill>
                <a:latin typeface="Al Nile" charset="0"/>
                <a:ea typeface="Al Nile" charset="0"/>
                <a:cs typeface="Al Nile" charset="0"/>
              </a:rPr>
              <a:t>such as the</a:t>
            </a:r>
            <a:r>
              <a:rPr lang="en-US" sz="2400" dirty="0">
                <a:solidFill>
                  <a:schemeClr val="accent1">
                    <a:lumMod val="50000"/>
                  </a:schemeClr>
                </a:solidFill>
                <a:latin typeface="Al Nile" charset="0"/>
                <a:ea typeface="Al Nile" charset="0"/>
                <a:cs typeface="Al Nile" charset="0"/>
              </a:rPr>
              <a:t> </a:t>
            </a:r>
            <a:r>
              <a:rPr lang="en-US" sz="2400" b="1" dirty="0">
                <a:solidFill>
                  <a:schemeClr val="accent1">
                    <a:lumMod val="50000"/>
                  </a:schemeClr>
                </a:solidFill>
                <a:latin typeface="Al Nile" charset="0"/>
                <a:ea typeface="Al Nile" charset="0"/>
                <a:cs typeface="Al Nile" charset="0"/>
              </a:rPr>
              <a:t>Melbourne</a:t>
            </a:r>
            <a:r>
              <a:rPr lang="en-US" sz="2400" dirty="0">
                <a:solidFill>
                  <a:schemeClr val="accent1">
                    <a:lumMod val="50000"/>
                  </a:schemeClr>
                </a:solidFill>
                <a:latin typeface="Al Nile" charset="0"/>
                <a:ea typeface="Al Nile" charset="0"/>
                <a:cs typeface="Al Nile" charset="0"/>
              </a:rPr>
              <a:t> </a:t>
            </a:r>
            <a:r>
              <a:rPr lang="en-US" sz="2400" b="1" dirty="0">
                <a:solidFill>
                  <a:schemeClr val="accent1">
                    <a:lumMod val="50000"/>
                  </a:schemeClr>
                </a:solidFill>
                <a:latin typeface="Al Nile" charset="0"/>
                <a:ea typeface="Al Nile" charset="0"/>
                <a:cs typeface="Al Nile" charset="0"/>
              </a:rPr>
              <a:t>Shuffle</a:t>
            </a:r>
            <a:r>
              <a:rPr lang="en-US" sz="2400" dirty="0">
                <a:solidFill>
                  <a:schemeClr val="accent1">
                    <a:lumMod val="50000"/>
                  </a:schemeClr>
                </a:solidFill>
                <a:latin typeface="Al Nile" charset="0"/>
                <a:ea typeface="Al Nile" charset="0"/>
                <a:cs typeface="Al Nile" charset="0"/>
              </a:rPr>
              <a:t>. It is </a:t>
            </a:r>
            <a:r>
              <a:rPr lang="en-US" sz="2400" dirty="0" err="1">
                <a:solidFill>
                  <a:schemeClr val="accent1">
                    <a:lumMod val="50000"/>
                  </a:schemeClr>
                </a:solidFill>
                <a:latin typeface="Al Nile" charset="0"/>
                <a:ea typeface="Al Nile" charset="0"/>
                <a:cs typeface="Al Nile" charset="0"/>
              </a:rPr>
              <a:t>recognised</a:t>
            </a:r>
            <a:r>
              <a:rPr lang="en-US" sz="2400" dirty="0">
                <a:solidFill>
                  <a:schemeClr val="accent1">
                    <a:lumMod val="50000"/>
                  </a:schemeClr>
                </a:solidFill>
                <a:latin typeface="Al Nile" charset="0"/>
                <a:ea typeface="Al Nile" charset="0"/>
                <a:cs typeface="Al Nile" charset="0"/>
              </a:rPr>
              <a:t> as a UNESCO City of Literature and a major </a:t>
            </a:r>
            <a:r>
              <a:rPr lang="en-US" sz="2400" b="1" dirty="0" err="1">
                <a:solidFill>
                  <a:schemeClr val="accent1">
                    <a:lumMod val="50000"/>
                  </a:schemeClr>
                </a:solidFill>
                <a:latin typeface="Al Nile" charset="0"/>
                <a:ea typeface="Al Nile" charset="0"/>
                <a:cs typeface="Al Nile" charset="0"/>
              </a:rPr>
              <a:t>centre</a:t>
            </a:r>
            <a:r>
              <a:rPr lang="en-US" sz="2400" dirty="0">
                <a:solidFill>
                  <a:schemeClr val="accent1">
                    <a:lumMod val="50000"/>
                  </a:schemeClr>
                </a:solidFill>
                <a:latin typeface="Al Nile" charset="0"/>
                <a:ea typeface="Al Nile" charset="0"/>
                <a:cs typeface="Al Nile" charset="0"/>
              </a:rPr>
              <a:t> for street </a:t>
            </a:r>
            <a:r>
              <a:rPr lang="en-US" sz="2400" b="1" dirty="0">
                <a:solidFill>
                  <a:schemeClr val="accent1">
                    <a:lumMod val="50000"/>
                  </a:schemeClr>
                </a:solidFill>
                <a:latin typeface="Al Nile" charset="0"/>
                <a:ea typeface="Al Nile" charset="0"/>
                <a:cs typeface="Al Nile" charset="0"/>
              </a:rPr>
              <a:t>art,</a:t>
            </a:r>
            <a:r>
              <a:rPr lang="en-US" sz="2400" dirty="0">
                <a:solidFill>
                  <a:schemeClr val="accent1">
                    <a:lumMod val="50000"/>
                  </a:schemeClr>
                </a:solidFill>
                <a:latin typeface="Al Nile" charset="0"/>
                <a:ea typeface="Al Nile" charset="0"/>
                <a:cs typeface="Al Nile" charset="0"/>
              </a:rPr>
              <a:t> </a:t>
            </a:r>
            <a:r>
              <a:rPr lang="en-US" sz="2400" b="1" dirty="0">
                <a:solidFill>
                  <a:schemeClr val="accent1">
                    <a:lumMod val="50000"/>
                  </a:schemeClr>
                </a:solidFill>
                <a:latin typeface="Al Nile" charset="0"/>
                <a:ea typeface="Al Nile" charset="0"/>
                <a:cs typeface="Al Nile" charset="0"/>
              </a:rPr>
              <a:t>music</a:t>
            </a:r>
            <a:r>
              <a:rPr lang="en-US" sz="2400" dirty="0">
                <a:solidFill>
                  <a:schemeClr val="accent1">
                    <a:lumMod val="50000"/>
                  </a:schemeClr>
                </a:solidFill>
                <a:latin typeface="Al Nile" charset="0"/>
                <a:ea typeface="Al Nile" charset="0"/>
                <a:cs typeface="Al Nile" charset="0"/>
              </a:rPr>
              <a:t> and theatre.</a:t>
            </a:r>
          </a:p>
        </p:txBody>
      </p:sp>
    </p:spTree>
    <p:extLst>
      <p:ext uri="{BB962C8B-B14F-4D97-AF65-F5344CB8AC3E}">
        <p14:creationId xmlns:p14="http://schemas.microsoft.com/office/powerpoint/2010/main" val="210317212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idx="1"/>
          </p:nvPr>
        </p:nvSpPr>
        <p:spPr/>
        <p:txBody>
          <a:bodyPr>
            <a:normAutofit fontScale="92500" lnSpcReduction="20000"/>
          </a:bodyPr>
          <a:lstStyle/>
          <a:p>
            <a:r>
              <a:rPr lang="en-US" dirty="0" smtClean="0"/>
              <a:t>BLEU measures closeness of translation to one or more references</a:t>
            </a:r>
          </a:p>
          <a:p>
            <a:pPr lvl="1"/>
            <a:r>
              <a:rPr lang="en-US" dirty="0" smtClean="0"/>
              <a:t>defined as:</a:t>
            </a:r>
          </a:p>
          <a:p>
            <a:pPr marL="312560" lvl="1" indent="0">
              <a:buNone/>
            </a:pPr>
            <a:r>
              <a:rPr lang="en-US" dirty="0" smtClean="0"/>
              <a:t>			BLEU = </a:t>
            </a:r>
            <a:r>
              <a:rPr lang="en-US" dirty="0" err="1" smtClean="0"/>
              <a:t>bp</a:t>
            </a:r>
            <a:r>
              <a:rPr lang="en-US" dirty="0" smtClean="0"/>
              <a:t> ⨉ prec</a:t>
            </a:r>
            <a:r>
              <a:rPr lang="en-US" baseline="-25000" dirty="0" smtClean="0"/>
              <a:t>1-gram</a:t>
            </a:r>
            <a:r>
              <a:rPr lang="en-US" dirty="0"/>
              <a:t> ⨉ </a:t>
            </a:r>
            <a:r>
              <a:rPr lang="en-US" dirty="0" smtClean="0"/>
              <a:t>prec</a:t>
            </a:r>
            <a:r>
              <a:rPr lang="en-US" baseline="-25000" dirty="0" smtClean="0"/>
              <a:t>2-gram</a:t>
            </a:r>
            <a:r>
              <a:rPr lang="en-US" dirty="0" smtClean="0"/>
              <a:t> </a:t>
            </a:r>
            <a:r>
              <a:rPr lang="en-US" dirty="0"/>
              <a:t>⨉ </a:t>
            </a:r>
            <a:r>
              <a:rPr lang="en-US" dirty="0" smtClean="0"/>
              <a:t>prec</a:t>
            </a:r>
            <a:r>
              <a:rPr lang="en-US" baseline="-25000" dirty="0" smtClean="0"/>
              <a:t>3-gram</a:t>
            </a:r>
            <a:r>
              <a:rPr lang="en-US" dirty="0" smtClean="0"/>
              <a:t> </a:t>
            </a:r>
            <a:r>
              <a:rPr lang="en-US" dirty="0"/>
              <a:t>⨉ </a:t>
            </a:r>
            <a:r>
              <a:rPr lang="en-US" dirty="0" smtClean="0"/>
              <a:t>prec</a:t>
            </a:r>
            <a:r>
              <a:rPr lang="en-US" baseline="-25000" dirty="0" smtClean="0"/>
              <a:t>4-gram</a:t>
            </a:r>
            <a:r>
              <a:rPr lang="en-US" dirty="0" smtClean="0"/>
              <a:t> </a:t>
            </a:r>
          </a:p>
          <a:p>
            <a:pPr lvl="1"/>
            <a:r>
              <a:rPr lang="en-US" dirty="0" smtClean="0"/>
              <a:t>weighted average of 1, 2, 3 &amp; 4-gram precisions</a:t>
            </a:r>
          </a:p>
          <a:p>
            <a:pPr lvl="2"/>
            <a:r>
              <a:rPr lang="en-US" dirty="0" err="1" smtClean="0"/>
              <a:t>prec</a:t>
            </a:r>
            <a:r>
              <a:rPr lang="en-US" baseline="-25000" dirty="0" err="1" smtClean="0"/>
              <a:t>n</a:t>
            </a:r>
            <a:r>
              <a:rPr lang="en-US" baseline="-25000" dirty="0" smtClean="0"/>
              <a:t>-gram</a:t>
            </a:r>
            <a:r>
              <a:rPr lang="en-US" dirty="0" smtClean="0"/>
              <a:t> = </a:t>
            </a:r>
            <a:r>
              <a:rPr lang="en-US" dirty="0" err="1" smtClean="0"/>
              <a:t>num</a:t>
            </a:r>
            <a:r>
              <a:rPr lang="en-US" dirty="0" smtClean="0"/>
              <a:t> </a:t>
            </a:r>
            <a:r>
              <a:rPr lang="en-US" i="1" dirty="0"/>
              <a:t>n</a:t>
            </a:r>
            <a:r>
              <a:rPr lang="en-US" i="1" dirty="0" smtClean="0"/>
              <a:t>-</a:t>
            </a:r>
            <a:r>
              <a:rPr lang="en-US" dirty="0" smtClean="0"/>
              <a:t>grams correct / </a:t>
            </a:r>
            <a:r>
              <a:rPr lang="en-US" dirty="0" err="1" smtClean="0"/>
              <a:t>num</a:t>
            </a:r>
            <a:r>
              <a:rPr lang="en-US" dirty="0" smtClean="0"/>
              <a:t> </a:t>
            </a:r>
            <a:r>
              <a:rPr lang="en-US" i="1" dirty="0"/>
              <a:t>n</a:t>
            </a:r>
            <a:r>
              <a:rPr lang="en-US" dirty="0" smtClean="0"/>
              <a:t>-grams predicted in output</a:t>
            </a:r>
          </a:p>
          <a:p>
            <a:pPr lvl="2"/>
            <a:r>
              <a:rPr lang="en-US" dirty="0" smtClean="0"/>
              <a:t>numerator clipped to #</a:t>
            </a:r>
            <a:r>
              <a:rPr lang="en-US" dirty="0" err="1" smtClean="0"/>
              <a:t>occurences</a:t>
            </a:r>
            <a:r>
              <a:rPr lang="en-US" dirty="0" smtClean="0"/>
              <a:t> of </a:t>
            </a:r>
            <a:r>
              <a:rPr lang="en-US" i="1" dirty="0" err="1" smtClean="0"/>
              <a:t>n</a:t>
            </a:r>
            <a:r>
              <a:rPr lang="en-US" dirty="0" err="1" smtClean="0"/>
              <a:t>gram</a:t>
            </a:r>
            <a:r>
              <a:rPr lang="en-US" dirty="0" smtClean="0"/>
              <a:t> in the reference</a:t>
            </a:r>
          </a:p>
          <a:p>
            <a:pPr lvl="1"/>
            <a:r>
              <a:rPr lang="en-US" dirty="0" smtClean="0"/>
              <a:t>and a brevity </a:t>
            </a:r>
            <a:r>
              <a:rPr lang="en-US" dirty="0" err="1" smtClean="0"/>
              <a:t>penality</a:t>
            </a:r>
            <a:r>
              <a:rPr lang="en-US" dirty="0" smtClean="0"/>
              <a:t> to hedge against short outputs</a:t>
            </a:r>
          </a:p>
          <a:p>
            <a:pPr lvl="2"/>
            <a:r>
              <a:rPr lang="en-US" dirty="0" err="1" smtClean="0"/>
              <a:t>bp</a:t>
            </a:r>
            <a:r>
              <a:rPr lang="en-US" dirty="0" smtClean="0"/>
              <a:t> = min ( 1, output length / reference length )</a:t>
            </a:r>
          </a:p>
          <a:p>
            <a:r>
              <a:rPr lang="en-US" dirty="0" smtClean="0"/>
              <a:t>Shown to have fair correlation with human </a:t>
            </a:r>
            <a:r>
              <a:rPr lang="en-US" dirty="0" err="1" smtClean="0"/>
              <a:t>judgements</a:t>
            </a:r>
            <a:r>
              <a:rPr lang="en-US" dirty="0" smtClean="0"/>
              <a:t> (also many </a:t>
            </a:r>
            <a:r>
              <a:rPr lang="en-US" smtClean="0"/>
              <a:t>other metrics: TER</a:t>
            </a:r>
            <a:r>
              <a:rPr lang="en-US" dirty="0" smtClean="0"/>
              <a:t>, METEOR, WER, …)</a:t>
            </a:r>
          </a:p>
        </p:txBody>
      </p:sp>
      <p:sp>
        <p:nvSpPr>
          <p:cNvPr id="29697" name="Rectangle 1"/>
          <p:cNvSpPr>
            <a:spLocks noGrp="1" noChangeArrowheads="1"/>
          </p:cNvSpPr>
          <p:nvPr>
            <p:ph type="title"/>
          </p:nvPr>
        </p:nvSpPr>
        <p:spPr/>
        <p:txBody>
          <a:bodyPr>
            <a:normAutofit/>
          </a:bodyPr>
          <a:lstStyle/>
          <a:p>
            <a:r>
              <a:rPr lang="en-US" dirty="0" smtClean="0"/>
              <a:t>MT Evaluation: BLEU</a:t>
            </a:r>
          </a:p>
        </p:txBody>
      </p:sp>
    </p:spTree>
    <p:extLst>
      <p:ext uri="{BB962C8B-B14F-4D97-AF65-F5344CB8AC3E}">
        <p14:creationId xmlns:p14="http://schemas.microsoft.com/office/powerpoint/2010/main" val="60595721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AU" dirty="0"/>
              <a:t>W</a:t>
            </a:r>
            <a:r>
              <a:rPr lang="en-AU" dirty="0" smtClean="0"/>
              <a:t>ord vs phrase based MT</a:t>
            </a:r>
          </a:p>
          <a:p>
            <a:pPr lvl="1"/>
            <a:r>
              <a:rPr lang="en-AU" dirty="0" smtClean="0"/>
              <a:t>Components of phrase-base approach</a:t>
            </a:r>
          </a:p>
          <a:p>
            <a:pPr lvl="1"/>
            <a:r>
              <a:rPr lang="en-AU" dirty="0" smtClean="0"/>
              <a:t>Decoding algorithm</a:t>
            </a:r>
          </a:p>
          <a:p>
            <a:r>
              <a:rPr lang="en-AU" dirty="0" smtClean="0"/>
              <a:t>Neural encoder-decoder</a:t>
            </a:r>
          </a:p>
          <a:p>
            <a:r>
              <a:rPr lang="en-AU" dirty="0" smtClean="0"/>
              <a:t>Reading</a:t>
            </a:r>
          </a:p>
          <a:p>
            <a:pPr lvl="1"/>
            <a:r>
              <a:rPr lang="en-AU" dirty="0" smtClean="0"/>
              <a:t>JM2 25.7 – 25.9</a:t>
            </a:r>
          </a:p>
          <a:p>
            <a:pPr lvl="1"/>
            <a:r>
              <a:rPr lang="en-AU" dirty="0" smtClean="0"/>
              <a:t>Koehn09 </a:t>
            </a:r>
            <a:r>
              <a:rPr lang="en-AU" dirty="0" smtClean="0"/>
              <a:t>5.1 – 5.2 and 6.1 – 6.2</a:t>
            </a:r>
          </a:p>
          <a:p>
            <a:pPr lvl="1"/>
            <a:r>
              <a:rPr lang="en-US" dirty="0" smtClean="0">
                <a:solidFill>
                  <a:schemeClr val="accent3">
                    <a:lumMod val="50000"/>
                  </a:schemeClr>
                </a:solidFill>
              </a:rPr>
              <a:t>JFF:</a:t>
            </a:r>
            <a:r>
              <a:rPr lang="en-US" b="1" dirty="0" smtClean="0">
                <a:solidFill>
                  <a:schemeClr val="accent3">
                    <a:lumMod val="50000"/>
                  </a:schemeClr>
                </a:solidFill>
              </a:rPr>
              <a:t> Neural </a:t>
            </a:r>
            <a:r>
              <a:rPr lang="en-US" b="1" dirty="0">
                <a:solidFill>
                  <a:schemeClr val="accent3">
                    <a:lumMod val="50000"/>
                  </a:schemeClr>
                </a:solidFill>
              </a:rPr>
              <a:t>Machine Translation and Sequence-to-sequence Models: A </a:t>
            </a:r>
            <a:r>
              <a:rPr lang="en-US" b="1" dirty="0" smtClean="0">
                <a:solidFill>
                  <a:schemeClr val="accent3">
                    <a:lumMod val="50000"/>
                  </a:schemeClr>
                </a:solidFill>
              </a:rPr>
              <a:t>Tutorial</a:t>
            </a:r>
            <a:r>
              <a:rPr lang="en-US" b="1" dirty="0">
                <a:solidFill>
                  <a:schemeClr val="accent3">
                    <a:lumMod val="50000"/>
                  </a:schemeClr>
                </a:solidFill>
              </a:rPr>
              <a:t>,</a:t>
            </a:r>
            <a:r>
              <a:rPr lang="en-US" dirty="0" smtClean="0"/>
              <a:t> </a:t>
            </a:r>
            <a:r>
              <a:rPr lang="en-US" dirty="0" err="1" smtClean="0">
                <a:solidFill>
                  <a:schemeClr val="accent3">
                    <a:lumMod val="50000"/>
                  </a:schemeClr>
                </a:solidFill>
              </a:rPr>
              <a:t>Neubig</a:t>
            </a:r>
            <a:r>
              <a:rPr lang="en-US" dirty="0" smtClean="0">
                <a:solidFill>
                  <a:schemeClr val="accent3">
                    <a:lumMod val="50000"/>
                  </a:schemeClr>
                </a:solidFill>
              </a:rPr>
              <a:t> </a:t>
            </a:r>
            <a:r>
              <a:rPr lang="en-US" dirty="0">
                <a:solidFill>
                  <a:schemeClr val="accent3">
                    <a:lumMod val="50000"/>
                  </a:schemeClr>
                </a:solidFill>
              </a:rPr>
              <a:t>2017 </a:t>
            </a:r>
            <a:r>
              <a:rPr lang="mr-IN" dirty="0">
                <a:hlinkClick r:id="rId2"/>
              </a:rPr>
              <a:t>https://arxiv.org/abs/1703.01619</a:t>
            </a:r>
            <a:endParaRPr lang="en-US" dirty="0"/>
          </a:p>
          <a:p>
            <a:pPr lvl="1"/>
            <a:endParaRPr lang="en-AU" dirty="0" smtClean="0"/>
          </a:p>
        </p:txBody>
      </p:sp>
      <p:sp>
        <p:nvSpPr>
          <p:cNvPr id="3" name="Title 2"/>
          <p:cNvSpPr>
            <a:spLocks noGrp="1"/>
          </p:cNvSpPr>
          <p:nvPr>
            <p:ph type="title"/>
          </p:nvPr>
        </p:nvSpPr>
        <p:spPr/>
        <p:txBody>
          <a:bodyPr/>
          <a:lstStyle/>
          <a:p>
            <a:r>
              <a:rPr lang="en-AU" dirty="0" smtClean="0"/>
              <a:t>Summary</a:t>
            </a:r>
            <a:endParaRPr lang="en-AU" dirty="0"/>
          </a:p>
        </p:txBody>
      </p:sp>
    </p:spTree>
    <p:extLst>
      <p:ext uri="{BB962C8B-B14F-4D97-AF65-F5344CB8AC3E}">
        <p14:creationId xmlns:p14="http://schemas.microsoft.com/office/powerpoint/2010/main" val="574204770"/>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smtClean="0"/>
              <a:t>Phrase-pairs </a:t>
            </a:r>
            <a:r>
              <a:rPr lang="en-US" altLang="en-US" dirty="0" err="1" smtClean="0"/>
              <a:t>memorise</a:t>
            </a:r>
            <a:r>
              <a:rPr lang="en-US" altLang="en-US" dirty="0" smtClean="0"/>
              <a:t>:</a:t>
            </a:r>
          </a:p>
          <a:p>
            <a:pPr lvl="1"/>
            <a:r>
              <a:rPr lang="en-US" altLang="en-US" dirty="0" smtClean="0"/>
              <a:t>common translation fragments (have access to </a:t>
            </a:r>
            <a:r>
              <a:rPr lang="en-US" altLang="en-US" dirty="0" smtClean="0">
                <a:solidFill>
                  <a:srgbClr val="FF0000"/>
                </a:solidFill>
              </a:rPr>
              <a:t>local context </a:t>
            </a:r>
            <a:r>
              <a:rPr lang="en-US" altLang="en-US" dirty="0" smtClean="0"/>
              <a:t>in choosing lexical translation)</a:t>
            </a:r>
          </a:p>
          <a:p>
            <a:pPr lvl="1"/>
            <a:r>
              <a:rPr lang="en-US" altLang="en-US" dirty="0" smtClean="0"/>
              <a:t>common reordering patterns (making up for naïve models of reordering)</a:t>
            </a:r>
          </a:p>
          <a:p>
            <a:endParaRPr lang="en-AU" dirty="0" smtClean="0"/>
          </a:p>
        </p:txBody>
      </p:sp>
      <p:sp>
        <p:nvSpPr>
          <p:cNvPr id="3" name="Title 2"/>
          <p:cNvSpPr>
            <a:spLocks noGrp="1"/>
          </p:cNvSpPr>
          <p:nvPr>
            <p:ph type="title"/>
          </p:nvPr>
        </p:nvSpPr>
        <p:spPr/>
        <p:txBody>
          <a:bodyPr/>
          <a:lstStyle/>
          <a:p>
            <a:r>
              <a:rPr lang="en-AU" smtClean="0"/>
              <a:t>Phrase vs word based MT</a:t>
            </a:r>
            <a:endParaRPr lang="en-AU" dirty="0"/>
          </a:p>
        </p:txBody>
      </p:sp>
      <p:grpSp>
        <p:nvGrpSpPr>
          <p:cNvPr id="42" name="Group 41"/>
          <p:cNvGrpSpPr/>
          <p:nvPr/>
        </p:nvGrpSpPr>
        <p:grpSpPr>
          <a:xfrm>
            <a:off x="2354034" y="3929684"/>
            <a:ext cx="2221100" cy="1437100"/>
            <a:chOff x="2932471" y="4690277"/>
            <a:chExt cx="2221100" cy="1437100"/>
          </a:xfrm>
        </p:grpSpPr>
        <p:sp>
          <p:nvSpPr>
            <p:cNvPr id="16" name="Rectangle 15"/>
            <p:cNvSpPr/>
            <p:nvPr/>
          </p:nvSpPr>
          <p:spPr>
            <a:xfrm>
              <a:off x="3140680" y="4690277"/>
              <a:ext cx="1428596" cy="369332"/>
            </a:xfrm>
            <a:prstGeom prst="rect">
              <a:avLst/>
            </a:prstGeom>
          </p:spPr>
          <p:txBody>
            <a:bodyPr wrap="none">
              <a:spAutoFit/>
            </a:bodyPr>
            <a:lstStyle/>
            <a:p>
              <a:r>
                <a:rPr lang="en-AU" dirty="0">
                  <a:latin typeface="Arial" charset="0"/>
                  <a:ea typeface="Arial" charset="0"/>
                  <a:cs typeface="Arial" charset="0"/>
                </a:rPr>
                <a:t>did not slap </a:t>
              </a:r>
              <a:endParaRPr lang="en-US" dirty="0">
                <a:latin typeface="Arial" charset="0"/>
                <a:ea typeface="Arial" charset="0"/>
                <a:cs typeface="Arial" charset="0"/>
              </a:endParaRPr>
            </a:p>
          </p:txBody>
        </p:sp>
        <p:sp>
          <p:nvSpPr>
            <p:cNvPr id="17" name="Rectangle 16"/>
            <p:cNvSpPr/>
            <p:nvPr/>
          </p:nvSpPr>
          <p:spPr>
            <a:xfrm>
              <a:off x="2932471" y="5758045"/>
              <a:ext cx="2221100" cy="369332"/>
            </a:xfrm>
            <a:prstGeom prst="rect">
              <a:avLst/>
            </a:prstGeom>
          </p:spPr>
          <p:txBody>
            <a:bodyPr wrap="square">
              <a:spAutoFit/>
            </a:bodyPr>
            <a:lstStyle/>
            <a:p>
              <a:r>
                <a:rPr lang="en-AU" dirty="0">
                  <a:latin typeface="Arial" charset="0"/>
                  <a:ea typeface="Arial" charset="0"/>
                  <a:cs typeface="Arial" charset="0"/>
                </a:rPr>
                <a:t>no </a:t>
              </a:r>
              <a:r>
                <a:rPr lang="en-AU" dirty="0" err="1">
                  <a:latin typeface="Arial" charset="0"/>
                  <a:ea typeface="Arial" charset="0"/>
                  <a:cs typeface="Arial" charset="0"/>
                </a:rPr>
                <a:t>dio</a:t>
              </a:r>
              <a:r>
                <a:rPr lang="en-AU" dirty="0">
                  <a:latin typeface="Arial" charset="0"/>
                  <a:ea typeface="Arial" charset="0"/>
                  <a:cs typeface="Arial" charset="0"/>
                </a:rPr>
                <a:t> </a:t>
              </a:r>
              <a:r>
                <a:rPr lang="en-AU" dirty="0" err="1">
                  <a:latin typeface="Arial" charset="0"/>
                  <a:ea typeface="Arial" charset="0"/>
                  <a:cs typeface="Arial" charset="0"/>
                </a:rPr>
                <a:t>una</a:t>
              </a:r>
              <a:r>
                <a:rPr lang="en-AU" dirty="0">
                  <a:latin typeface="Arial" charset="0"/>
                  <a:ea typeface="Arial" charset="0"/>
                  <a:cs typeface="Arial" charset="0"/>
                </a:rPr>
                <a:t> </a:t>
              </a:r>
              <a:r>
                <a:rPr lang="en-AU" dirty="0" err="1">
                  <a:latin typeface="Arial" charset="0"/>
                  <a:ea typeface="Arial" charset="0"/>
                  <a:cs typeface="Arial" charset="0"/>
                </a:rPr>
                <a:t>bofetada</a:t>
              </a:r>
              <a:endParaRPr lang="en-AU" dirty="0">
                <a:latin typeface="Arial" charset="0"/>
                <a:ea typeface="Arial" charset="0"/>
                <a:cs typeface="Arial" charset="0"/>
              </a:endParaRPr>
            </a:p>
          </p:txBody>
        </p:sp>
        <p:cxnSp>
          <p:nvCxnSpPr>
            <p:cNvPr id="18" name="Straight Arrow Connector 17"/>
            <p:cNvCxnSpPr/>
            <p:nvPr/>
          </p:nvCxnSpPr>
          <p:spPr>
            <a:xfrm flipH="1">
              <a:off x="3140682" y="5111645"/>
              <a:ext cx="615845" cy="646401"/>
            </a:xfrm>
            <a:prstGeom prst="straightConnector1">
              <a:avLst/>
            </a:prstGeom>
            <a:noFill/>
            <a:ln w="254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0" name="Straight Arrow Connector 19"/>
            <p:cNvCxnSpPr/>
            <p:nvPr/>
          </p:nvCxnSpPr>
          <p:spPr>
            <a:xfrm flipH="1">
              <a:off x="3582355" y="5080197"/>
              <a:ext cx="662011" cy="688804"/>
            </a:xfrm>
            <a:prstGeom prst="straightConnector1">
              <a:avLst/>
            </a:prstGeom>
            <a:noFill/>
            <a:ln w="254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1" name="Straight Arrow Connector 20"/>
            <p:cNvCxnSpPr/>
            <p:nvPr/>
          </p:nvCxnSpPr>
          <p:spPr>
            <a:xfrm flipH="1">
              <a:off x="4046811" y="5090387"/>
              <a:ext cx="248514" cy="678614"/>
            </a:xfrm>
            <a:prstGeom prst="straightConnector1">
              <a:avLst/>
            </a:prstGeom>
            <a:noFill/>
            <a:ln w="254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4" name="Straight Arrow Connector 23"/>
            <p:cNvCxnSpPr/>
            <p:nvPr/>
          </p:nvCxnSpPr>
          <p:spPr>
            <a:xfrm>
              <a:off x="4367702" y="5111645"/>
              <a:ext cx="274822" cy="632857"/>
            </a:xfrm>
            <a:prstGeom prst="straightConnector1">
              <a:avLst/>
            </a:prstGeom>
            <a:noFill/>
            <a:ln w="254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8" name="Straight Arrow Connector 27"/>
            <p:cNvCxnSpPr/>
            <p:nvPr/>
          </p:nvCxnSpPr>
          <p:spPr>
            <a:xfrm flipH="1">
              <a:off x="3388759" y="5100578"/>
              <a:ext cx="16375" cy="252415"/>
            </a:xfrm>
            <a:prstGeom prst="straightConnector1">
              <a:avLst/>
            </a:prstGeom>
            <a:noFill/>
            <a:ln w="254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grpSp>
      <p:grpSp>
        <p:nvGrpSpPr>
          <p:cNvPr id="43" name="Group 42"/>
          <p:cNvGrpSpPr/>
          <p:nvPr/>
        </p:nvGrpSpPr>
        <p:grpSpPr>
          <a:xfrm>
            <a:off x="-235504" y="4708998"/>
            <a:ext cx="2911374" cy="1473399"/>
            <a:chOff x="-235504" y="4708998"/>
            <a:chExt cx="2911374" cy="1473399"/>
          </a:xfrm>
        </p:grpSpPr>
        <p:sp>
          <p:nvSpPr>
            <p:cNvPr id="6" name="Rectangle 5"/>
            <p:cNvSpPr/>
            <p:nvPr/>
          </p:nvSpPr>
          <p:spPr>
            <a:xfrm>
              <a:off x="499022" y="4730260"/>
              <a:ext cx="1428596" cy="369332"/>
            </a:xfrm>
            <a:prstGeom prst="rect">
              <a:avLst/>
            </a:prstGeom>
          </p:spPr>
          <p:txBody>
            <a:bodyPr wrap="none">
              <a:spAutoFit/>
            </a:bodyPr>
            <a:lstStyle/>
            <a:p>
              <a:r>
                <a:rPr lang="en-AU">
                  <a:latin typeface="Arial" charset="0"/>
                  <a:ea typeface="Arial" charset="0"/>
                  <a:cs typeface="Arial" charset="0"/>
                </a:rPr>
                <a:t>did not slap </a:t>
              </a:r>
              <a:endParaRPr lang="en-US" dirty="0">
                <a:latin typeface="Arial" charset="0"/>
                <a:ea typeface="Arial" charset="0"/>
                <a:cs typeface="Arial" charset="0"/>
              </a:endParaRPr>
            </a:p>
          </p:txBody>
        </p:sp>
        <p:sp>
          <p:nvSpPr>
            <p:cNvPr id="8" name="Rectangle 7"/>
            <p:cNvSpPr/>
            <p:nvPr/>
          </p:nvSpPr>
          <p:spPr>
            <a:xfrm>
              <a:off x="-235504" y="5771589"/>
              <a:ext cx="2911374" cy="400110"/>
            </a:xfrm>
            <a:prstGeom prst="rect">
              <a:avLst/>
            </a:prstGeom>
          </p:spPr>
          <p:txBody>
            <a:bodyPr wrap="none">
              <a:spAutoFit/>
            </a:bodyPr>
            <a:lstStyle/>
            <a:p>
              <a:pPr lvl="1"/>
              <a:r>
                <a:rPr lang="en-AU" sz="2000" dirty="0">
                  <a:latin typeface="Arial" charset="0"/>
                  <a:ea typeface="Arial" charset="0"/>
                  <a:cs typeface="Arial" charset="0"/>
                </a:rPr>
                <a:t>no </a:t>
              </a:r>
              <a:r>
                <a:rPr lang="en-AU" sz="2000" dirty="0" err="1">
                  <a:latin typeface="Arial" charset="0"/>
                  <a:ea typeface="Arial" charset="0"/>
                  <a:cs typeface="Arial" charset="0"/>
                </a:rPr>
                <a:t>dio</a:t>
              </a:r>
              <a:r>
                <a:rPr lang="en-AU" sz="2000" dirty="0">
                  <a:latin typeface="Arial" charset="0"/>
                  <a:ea typeface="Arial" charset="0"/>
                  <a:cs typeface="Arial" charset="0"/>
                </a:rPr>
                <a:t> </a:t>
              </a:r>
              <a:r>
                <a:rPr lang="en-AU" sz="2000" dirty="0" err="1">
                  <a:latin typeface="Arial" charset="0"/>
                  <a:ea typeface="Arial" charset="0"/>
                  <a:cs typeface="Arial" charset="0"/>
                </a:rPr>
                <a:t>una</a:t>
              </a:r>
              <a:r>
                <a:rPr lang="en-AU" sz="2000" dirty="0">
                  <a:latin typeface="Arial" charset="0"/>
                  <a:ea typeface="Arial" charset="0"/>
                  <a:cs typeface="Arial" charset="0"/>
                </a:rPr>
                <a:t> </a:t>
              </a:r>
              <a:r>
                <a:rPr lang="en-AU" sz="2000" dirty="0" err="1">
                  <a:latin typeface="Arial" charset="0"/>
                  <a:ea typeface="Arial" charset="0"/>
                  <a:cs typeface="Arial" charset="0"/>
                </a:rPr>
                <a:t>bofetada</a:t>
              </a:r>
              <a:endParaRPr lang="en-AU" sz="2000" dirty="0">
                <a:latin typeface="Arial" charset="0"/>
                <a:ea typeface="Arial" charset="0"/>
                <a:cs typeface="Arial" charset="0"/>
              </a:endParaRPr>
            </a:p>
          </p:txBody>
        </p:sp>
        <p:cxnSp>
          <p:nvCxnSpPr>
            <p:cNvPr id="13" name="Straight Arrow Connector 12"/>
            <p:cNvCxnSpPr>
              <a:stCxn id="6" idx="2"/>
              <a:endCxn id="8" idx="0"/>
            </p:cNvCxnSpPr>
            <p:nvPr/>
          </p:nvCxnSpPr>
          <p:spPr>
            <a:xfrm>
              <a:off x="1213320" y="5099592"/>
              <a:ext cx="6863" cy="671997"/>
            </a:xfrm>
            <a:prstGeom prst="straightConnector1">
              <a:avLst/>
            </a:prstGeom>
            <a:noFill/>
            <a:ln w="254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5" name="Frame 34"/>
            <p:cNvSpPr/>
            <p:nvPr/>
          </p:nvSpPr>
          <p:spPr>
            <a:xfrm>
              <a:off x="396264" y="4708998"/>
              <a:ext cx="1669212" cy="430792"/>
            </a:xfrm>
            <a:prstGeom prst="frame">
              <a:avLst/>
            </a:prstGeom>
            <a:noFill/>
            <a:ln w="6350" cap="flat">
              <a:solidFill>
                <a:schemeClr val="bg2"/>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584200" hangingPunct="0">
                <a:lnSpc>
                  <a:spcPct val="80000"/>
                </a:lnSpc>
              </a:pPr>
              <a:endParaRPr lang="en-US" cap="all">
                <a:solidFill>
                  <a:srgbClr val="FFFFFF"/>
                </a:solidFill>
                <a:sym typeface="DIN Condensed"/>
              </a:endParaRPr>
            </a:p>
          </p:txBody>
        </p:sp>
        <p:sp>
          <p:nvSpPr>
            <p:cNvPr id="36" name="Frame 35"/>
            <p:cNvSpPr/>
            <p:nvPr/>
          </p:nvSpPr>
          <p:spPr>
            <a:xfrm>
              <a:off x="132874" y="5751605"/>
              <a:ext cx="2542996" cy="430792"/>
            </a:xfrm>
            <a:prstGeom prst="frame">
              <a:avLst/>
            </a:prstGeom>
            <a:noFill/>
            <a:ln w="6350" cap="flat">
              <a:solidFill>
                <a:schemeClr val="bg2"/>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584200" hangingPunct="0">
                <a:lnSpc>
                  <a:spcPct val="80000"/>
                </a:lnSpc>
              </a:pPr>
              <a:endParaRPr lang="en-US" cap="all">
                <a:solidFill>
                  <a:srgbClr val="FFFFFF"/>
                </a:solidFill>
                <a:sym typeface="DIN Condensed"/>
              </a:endParaRPr>
            </a:p>
          </p:txBody>
        </p:sp>
      </p:grpSp>
      <p:grpSp>
        <p:nvGrpSpPr>
          <p:cNvPr id="51" name="Group 50"/>
          <p:cNvGrpSpPr/>
          <p:nvPr/>
        </p:nvGrpSpPr>
        <p:grpSpPr>
          <a:xfrm>
            <a:off x="4755513" y="5189986"/>
            <a:ext cx="2637097" cy="1523184"/>
            <a:chOff x="4595150" y="4148850"/>
            <a:chExt cx="2637097" cy="1523184"/>
          </a:xfrm>
        </p:grpSpPr>
        <p:sp>
          <p:nvSpPr>
            <p:cNvPr id="10" name="Rectangle 9"/>
            <p:cNvSpPr/>
            <p:nvPr/>
          </p:nvSpPr>
          <p:spPr>
            <a:xfrm>
              <a:off x="4652865" y="4199052"/>
              <a:ext cx="1813317" cy="369332"/>
            </a:xfrm>
            <a:prstGeom prst="rect">
              <a:avLst/>
            </a:prstGeom>
          </p:spPr>
          <p:txBody>
            <a:bodyPr wrap="none">
              <a:spAutoFit/>
            </a:bodyPr>
            <a:lstStyle/>
            <a:p>
              <a:r>
                <a:rPr lang="en-AU" dirty="0">
                  <a:latin typeface="Arial" charset="0"/>
                  <a:ea typeface="Arial" charset="0"/>
                  <a:cs typeface="Arial" charset="0"/>
                </a:rPr>
                <a:t>the green witch </a:t>
              </a:r>
              <a:endParaRPr lang="en-US" dirty="0">
                <a:latin typeface="Arial" charset="0"/>
                <a:ea typeface="Arial" charset="0"/>
                <a:cs typeface="Arial" charset="0"/>
              </a:endParaRPr>
            </a:p>
          </p:txBody>
        </p:sp>
        <p:sp>
          <p:nvSpPr>
            <p:cNvPr id="11" name="Rectangle 10"/>
            <p:cNvSpPr/>
            <p:nvPr/>
          </p:nvSpPr>
          <p:spPr>
            <a:xfrm>
              <a:off x="5051734" y="5294328"/>
              <a:ext cx="2044149" cy="369332"/>
            </a:xfrm>
            <a:prstGeom prst="rect">
              <a:avLst/>
            </a:prstGeom>
          </p:spPr>
          <p:txBody>
            <a:bodyPr wrap="none">
              <a:spAutoFit/>
            </a:bodyPr>
            <a:lstStyle/>
            <a:p>
              <a:pPr lvl="1"/>
              <a:r>
                <a:rPr lang="en-AU" dirty="0">
                  <a:latin typeface="Arial" charset="0"/>
                  <a:ea typeface="Arial" charset="0"/>
                  <a:cs typeface="Arial" charset="0"/>
                </a:rPr>
                <a:t>la </a:t>
              </a:r>
              <a:r>
                <a:rPr lang="en-AU" dirty="0" err="1">
                  <a:latin typeface="Arial" charset="0"/>
                  <a:ea typeface="Arial" charset="0"/>
                  <a:cs typeface="Arial" charset="0"/>
                </a:rPr>
                <a:t>bruja</a:t>
              </a:r>
              <a:r>
                <a:rPr lang="en-AU" dirty="0">
                  <a:latin typeface="Arial" charset="0"/>
                  <a:ea typeface="Arial" charset="0"/>
                  <a:cs typeface="Arial" charset="0"/>
                </a:rPr>
                <a:t> </a:t>
              </a:r>
              <a:r>
                <a:rPr lang="en-AU" dirty="0" err="1">
                  <a:latin typeface="Arial" charset="0"/>
                  <a:ea typeface="Arial" charset="0"/>
                  <a:cs typeface="Arial" charset="0"/>
                </a:rPr>
                <a:t>verde</a:t>
              </a:r>
              <a:endParaRPr lang="en-AU" dirty="0">
                <a:latin typeface="Arial" charset="0"/>
                <a:ea typeface="Arial" charset="0"/>
                <a:cs typeface="Arial" charset="0"/>
              </a:endParaRPr>
            </a:p>
          </p:txBody>
        </p:sp>
        <p:cxnSp>
          <p:nvCxnSpPr>
            <p:cNvPr id="32" name="Straight Arrow Connector 31"/>
            <p:cNvCxnSpPr>
              <a:stCxn id="10" idx="2"/>
              <a:endCxn id="38" idx="0"/>
            </p:cNvCxnSpPr>
            <p:nvPr/>
          </p:nvCxnSpPr>
          <p:spPr>
            <a:xfrm>
              <a:off x="5559524" y="4568384"/>
              <a:ext cx="663930" cy="672858"/>
            </a:xfrm>
            <a:prstGeom prst="straightConnector1">
              <a:avLst/>
            </a:prstGeom>
            <a:noFill/>
            <a:ln w="254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7" name="Frame 36"/>
            <p:cNvSpPr/>
            <p:nvPr/>
          </p:nvSpPr>
          <p:spPr>
            <a:xfrm>
              <a:off x="4595150" y="4148850"/>
              <a:ext cx="2017587" cy="430792"/>
            </a:xfrm>
            <a:prstGeom prst="frame">
              <a:avLst/>
            </a:prstGeom>
            <a:noFill/>
            <a:ln w="6350" cap="flat">
              <a:solidFill>
                <a:schemeClr val="bg2"/>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584200" hangingPunct="0">
                <a:lnSpc>
                  <a:spcPct val="80000"/>
                </a:lnSpc>
              </a:pPr>
              <a:endParaRPr lang="en-US" cap="all">
                <a:solidFill>
                  <a:srgbClr val="FFFFFF"/>
                </a:solidFill>
                <a:sym typeface="DIN Condensed"/>
              </a:endParaRPr>
            </a:p>
          </p:txBody>
        </p:sp>
        <p:sp>
          <p:nvSpPr>
            <p:cNvPr id="38" name="Frame 37"/>
            <p:cNvSpPr/>
            <p:nvPr/>
          </p:nvSpPr>
          <p:spPr>
            <a:xfrm>
              <a:off x="5214660" y="5241242"/>
              <a:ext cx="2017587" cy="430792"/>
            </a:xfrm>
            <a:prstGeom prst="frame">
              <a:avLst/>
            </a:prstGeom>
            <a:noFill/>
            <a:ln w="6350" cap="flat">
              <a:solidFill>
                <a:schemeClr val="bg2"/>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584200" hangingPunct="0">
                <a:lnSpc>
                  <a:spcPct val="80000"/>
                </a:lnSpc>
              </a:pPr>
              <a:endParaRPr lang="en-US" cap="all">
                <a:solidFill>
                  <a:srgbClr val="FFFFFF"/>
                </a:solidFill>
                <a:sym typeface="DIN Condensed"/>
              </a:endParaRPr>
            </a:p>
          </p:txBody>
        </p:sp>
      </p:grpSp>
      <p:grpSp>
        <p:nvGrpSpPr>
          <p:cNvPr id="48" name="Group 47"/>
          <p:cNvGrpSpPr/>
          <p:nvPr/>
        </p:nvGrpSpPr>
        <p:grpSpPr>
          <a:xfrm>
            <a:off x="6619756" y="4017788"/>
            <a:ext cx="2342219" cy="1527422"/>
            <a:chOff x="7254405" y="4089592"/>
            <a:chExt cx="2342219" cy="1527422"/>
          </a:xfrm>
        </p:grpSpPr>
        <p:sp>
          <p:nvSpPr>
            <p:cNvPr id="39" name="Rectangle 38"/>
            <p:cNvSpPr/>
            <p:nvPr/>
          </p:nvSpPr>
          <p:spPr>
            <a:xfrm>
              <a:off x="7783307" y="4089592"/>
              <a:ext cx="1813317" cy="369332"/>
            </a:xfrm>
            <a:prstGeom prst="rect">
              <a:avLst/>
            </a:prstGeom>
          </p:spPr>
          <p:txBody>
            <a:bodyPr wrap="none">
              <a:spAutoFit/>
            </a:bodyPr>
            <a:lstStyle/>
            <a:p>
              <a:r>
                <a:rPr lang="en-AU" dirty="0">
                  <a:latin typeface="Arial" charset="0"/>
                  <a:ea typeface="Arial" charset="0"/>
                  <a:cs typeface="Arial" charset="0"/>
                </a:rPr>
                <a:t>the green witch </a:t>
              </a:r>
              <a:endParaRPr lang="en-US" dirty="0">
                <a:latin typeface="Arial" charset="0"/>
                <a:ea typeface="Arial" charset="0"/>
                <a:cs typeface="Arial" charset="0"/>
              </a:endParaRPr>
            </a:p>
          </p:txBody>
        </p:sp>
        <p:sp>
          <p:nvSpPr>
            <p:cNvPr id="40" name="Rectangle 39"/>
            <p:cNvSpPr/>
            <p:nvPr/>
          </p:nvSpPr>
          <p:spPr>
            <a:xfrm>
              <a:off x="7254405" y="5247682"/>
              <a:ext cx="2044149" cy="369332"/>
            </a:xfrm>
            <a:prstGeom prst="rect">
              <a:avLst/>
            </a:prstGeom>
          </p:spPr>
          <p:txBody>
            <a:bodyPr wrap="none">
              <a:spAutoFit/>
            </a:bodyPr>
            <a:lstStyle/>
            <a:p>
              <a:pPr lvl="1"/>
              <a:r>
                <a:rPr lang="en-AU" dirty="0">
                  <a:latin typeface="Arial" charset="0"/>
                  <a:ea typeface="Arial" charset="0"/>
                  <a:cs typeface="Arial" charset="0"/>
                </a:rPr>
                <a:t>la </a:t>
              </a:r>
              <a:r>
                <a:rPr lang="en-AU" dirty="0" err="1">
                  <a:latin typeface="Arial" charset="0"/>
                  <a:ea typeface="Arial" charset="0"/>
                  <a:cs typeface="Arial" charset="0"/>
                </a:rPr>
                <a:t>bruja</a:t>
              </a:r>
              <a:r>
                <a:rPr lang="en-AU" dirty="0">
                  <a:latin typeface="Arial" charset="0"/>
                  <a:ea typeface="Arial" charset="0"/>
                  <a:cs typeface="Arial" charset="0"/>
                </a:rPr>
                <a:t> </a:t>
              </a:r>
              <a:r>
                <a:rPr lang="en-AU" dirty="0" err="1">
                  <a:latin typeface="Arial" charset="0"/>
                  <a:ea typeface="Arial" charset="0"/>
                  <a:cs typeface="Arial" charset="0"/>
                </a:rPr>
                <a:t>verde</a:t>
              </a:r>
              <a:endParaRPr lang="en-AU" dirty="0">
                <a:latin typeface="Arial" charset="0"/>
                <a:ea typeface="Arial" charset="0"/>
                <a:cs typeface="Arial" charset="0"/>
              </a:endParaRPr>
            </a:p>
          </p:txBody>
        </p:sp>
        <p:cxnSp>
          <p:nvCxnSpPr>
            <p:cNvPr id="41" name="Straight Arrow Connector 40"/>
            <p:cNvCxnSpPr/>
            <p:nvPr/>
          </p:nvCxnSpPr>
          <p:spPr>
            <a:xfrm flipH="1">
              <a:off x="7904460" y="4485176"/>
              <a:ext cx="150027" cy="762506"/>
            </a:xfrm>
            <a:prstGeom prst="straightConnector1">
              <a:avLst/>
            </a:prstGeom>
            <a:noFill/>
            <a:ln w="254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0" name="Straight Arrow Connector 49"/>
            <p:cNvCxnSpPr/>
            <p:nvPr/>
          </p:nvCxnSpPr>
          <p:spPr>
            <a:xfrm>
              <a:off x="8566207" y="4471632"/>
              <a:ext cx="334679" cy="776050"/>
            </a:xfrm>
            <a:prstGeom prst="straightConnector1">
              <a:avLst/>
            </a:prstGeom>
            <a:noFill/>
            <a:ln w="254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2" name="Straight Arrow Connector 51"/>
            <p:cNvCxnSpPr/>
            <p:nvPr/>
          </p:nvCxnSpPr>
          <p:spPr>
            <a:xfrm flipH="1">
              <a:off x="8480903" y="4471632"/>
              <a:ext cx="720832" cy="762506"/>
            </a:xfrm>
            <a:prstGeom prst="straightConnector1">
              <a:avLst/>
            </a:prstGeom>
            <a:noFill/>
            <a:ln w="254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880619241"/>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smtClean="0"/>
              <a:t>scoring phrases</a:t>
            </a:r>
            <a:endParaRPr lang="en-AU" dirty="0"/>
          </a:p>
        </p:txBody>
      </p:sp>
      <p:sp>
        <p:nvSpPr>
          <p:cNvPr id="6" name="Rectangle 5"/>
          <p:cNvSpPr/>
          <p:nvPr/>
        </p:nvSpPr>
        <p:spPr>
          <a:xfrm>
            <a:off x="85986" y="5332470"/>
            <a:ext cx="2018501" cy="369332"/>
          </a:xfrm>
          <a:prstGeom prst="rect">
            <a:avLst/>
          </a:prstGeom>
        </p:spPr>
        <p:txBody>
          <a:bodyPr wrap="none">
            <a:spAutoFit/>
          </a:bodyPr>
          <a:lstStyle/>
          <a:p>
            <a:r>
              <a:rPr lang="en-AU" dirty="0">
                <a:latin typeface="Arial" charset="0"/>
                <a:ea typeface="Arial" charset="0"/>
                <a:cs typeface="Arial" charset="0"/>
              </a:rPr>
              <a:t>Fig from Koehn09</a:t>
            </a:r>
          </a:p>
        </p:txBody>
      </p:sp>
      <p:pic>
        <p:nvPicPr>
          <p:cNvPr id="4" name="Picture 3"/>
          <p:cNvPicPr>
            <a:picLocks noChangeAspect="1"/>
          </p:cNvPicPr>
          <p:nvPr/>
        </p:nvPicPr>
        <p:blipFill>
          <a:blip r:embed="rId3"/>
          <a:stretch>
            <a:fillRect/>
          </a:stretch>
        </p:blipFill>
        <p:spPr>
          <a:xfrm>
            <a:off x="77560" y="1242067"/>
            <a:ext cx="4053854" cy="3702073"/>
          </a:xfrm>
          <a:prstGeom prst="rect">
            <a:avLst/>
          </a:prstGeom>
        </p:spPr>
      </p:pic>
      <p:sp>
        <p:nvSpPr>
          <p:cNvPr id="7" name="Content Placeholder 6"/>
          <p:cNvSpPr>
            <a:spLocks noGrp="1"/>
          </p:cNvSpPr>
          <p:nvPr>
            <p:ph idx="1"/>
          </p:nvPr>
        </p:nvSpPr>
        <p:spPr>
          <a:xfrm>
            <a:off x="3882691" y="1492510"/>
            <a:ext cx="4694351" cy="5029975"/>
          </a:xfrm>
        </p:spPr>
        <p:txBody>
          <a:bodyPr>
            <a:normAutofit/>
          </a:bodyPr>
          <a:lstStyle/>
          <a:p>
            <a:r>
              <a:rPr lang="en-AU" dirty="0" smtClean="0"/>
              <a:t>Once we have all the phrase pairs</a:t>
            </a:r>
          </a:p>
          <a:p>
            <a:pPr lvl="1"/>
            <a:r>
              <a:rPr lang="en-AU" dirty="0" smtClean="0"/>
              <a:t>compute counts over the whole corpus</a:t>
            </a:r>
          </a:p>
          <a:p>
            <a:pPr lvl="1"/>
            <a:r>
              <a:rPr lang="en-AU" dirty="0" smtClean="0"/>
              <a:t>normalise counts to produce ‘probabilities’</a:t>
            </a:r>
            <a:endParaRPr lang="en-AU" sz="2000" dirty="0">
              <a:ea typeface="Arial" charset="0"/>
              <a:cs typeface="Arial" charset="0"/>
            </a:endParaRPr>
          </a:p>
          <a:p>
            <a:r>
              <a:rPr lang="en-AU" dirty="0" smtClean="0">
                <a:latin typeface="Arial" charset="0"/>
                <a:ea typeface="Arial" charset="0"/>
                <a:cs typeface="Arial" charset="0"/>
              </a:rPr>
              <a:t>E.g.,</a:t>
            </a:r>
          </a:p>
          <a:p>
            <a:endParaRPr lang="en-AU" dirty="0">
              <a:ea typeface="Arial" charset="0"/>
              <a:cs typeface="Arial" charset="0"/>
            </a:endParaRPr>
          </a:p>
          <a:p>
            <a:endParaRPr lang="en-AU" dirty="0" smtClean="0">
              <a:ea typeface="Arial" charset="0"/>
              <a:cs typeface="Arial" charset="0"/>
            </a:endParaRPr>
          </a:p>
        </p:txBody>
      </p:sp>
      <p:pic>
        <p:nvPicPr>
          <p:cNvPr id="8" name="Picture 7"/>
          <p:cNvPicPr>
            <a:picLocks noChangeAspect="1"/>
          </p:cNvPicPr>
          <p:nvPr/>
        </p:nvPicPr>
        <p:blipFill>
          <a:blip r:embed="rId4"/>
          <a:stretch>
            <a:fillRect/>
          </a:stretch>
        </p:blipFill>
        <p:spPr>
          <a:xfrm>
            <a:off x="3615140" y="5436771"/>
            <a:ext cx="5294497" cy="796292"/>
          </a:xfrm>
          <a:prstGeom prst="rect">
            <a:avLst/>
          </a:prstGeom>
        </p:spPr>
      </p:pic>
      <p:sp>
        <p:nvSpPr>
          <p:cNvPr id="2" name="Rectangle 1"/>
          <p:cNvSpPr/>
          <p:nvPr/>
        </p:nvSpPr>
        <p:spPr>
          <a:xfrm>
            <a:off x="2949482" y="3232786"/>
            <a:ext cx="912211" cy="1549422"/>
          </a:xfrm>
          <a:prstGeom prst="rect">
            <a:avLst/>
          </a:prstGeom>
          <a:solidFill>
            <a:srgbClr val="FF40FF">
              <a:alpha val="48235"/>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ctr" defTabSz="584200" hangingPunct="0">
              <a:lnSpc>
                <a:spcPct val="80000"/>
              </a:lnSpc>
            </a:pPr>
            <a:endParaRPr lang="en-US" sz="2800" cap="all">
              <a:solidFill>
                <a:srgbClr val="FFFFFF"/>
              </a:solidFill>
              <a:sym typeface="DIN Condensed"/>
            </a:endParaRPr>
          </a:p>
        </p:txBody>
      </p:sp>
    </p:spTree>
    <p:extLst>
      <p:ext uri="{BB962C8B-B14F-4D97-AF65-F5344CB8AC3E}">
        <p14:creationId xmlns:p14="http://schemas.microsoft.com/office/powerpoint/2010/main" val="27858798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AU" dirty="0">
                <a:ea typeface="Arial" charset="0"/>
                <a:cs typeface="Arial" charset="0"/>
              </a:rPr>
              <a:t>The </a:t>
            </a:r>
            <a:r>
              <a:rPr lang="en-AU" b="1" dirty="0">
                <a:ea typeface="Arial" charset="0"/>
                <a:cs typeface="Arial" charset="0"/>
              </a:rPr>
              <a:t>phrase-table </a:t>
            </a:r>
            <a:r>
              <a:rPr lang="en-AU" dirty="0">
                <a:ea typeface="Arial" charset="0"/>
                <a:cs typeface="Arial" charset="0"/>
              </a:rPr>
              <a:t>consists of all phrase-pairs and their </a:t>
            </a:r>
            <a:r>
              <a:rPr lang="en-AU" dirty="0" smtClean="0">
                <a:ea typeface="Arial" charset="0"/>
                <a:cs typeface="Arial" charset="0"/>
              </a:rPr>
              <a:t>scores, </a:t>
            </a:r>
            <a:r>
              <a:rPr lang="en-AU" dirty="0">
                <a:ea typeface="Arial" charset="0"/>
                <a:cs typeface="Arial" charset="0"/>
              </a:rPr>
              <a:t>which forms the search space for </a:t>
            </a:r>
            <a:r>
              <a:rPr lang="en-AU" dirty="0" smtClean="0">
                <a:ea typeface="Arial" charset="0"/>
                <a:cs typeface="Arial" charset="0"/>
              </a:rPr>
              <a:t>decoding</a:t>
            </a:r>
          </a:p>
          <a:p>
            <a:pPr lvl="1"/>
            <a:r>
              <a:rPr lang="en-AU" dirty="0" smtClean="0">
                <a:ea typeface="Arial" charset="0"/>
                <a:cs typeface="Arial" charset="0"/>
              </a:rPr>
              <a:t>E.g., for </a:t>
            </a:r>
            <a:r>
              <a:rPr lang="en-AU" b="1" i="1" dirty="0" err="1" smtClean="0">
                <a:ea typeface="Arial" charset="0"/>
                <a:cs typeface="Arial" charset="0"/>
              </a:rPr>
              <a:t>natuerlich</a:t>
            </a:r>
            <a:r>
              <a:rPr lang="en-AU" b="1" dirty="0" smtClean="0">
                <a:ea typeface="Arial" charset="0"/>
                <a:cs typeface="Arial" charset="0"/>
              </a:rPr>
              <a:t> </a:t>
            </a:r>
            <a:r>
              <a:rPr lang="en-AU" dirty="0" smtClean="0">
                <a:ea typeface="Arial" charset="0"/>
                <a:cs typeface="Arial" charset="0"/>
              </a:rPr>
              <a:t>it may contain the following translation phrases</a:t>
            </a:r>
          </a:p>
          <a:p>
            <a:pPr lvl="1"/>
            <a:endParaRPr lang="en-AU" b="1" i="1" dirty="0">
              <a:ea typeface="Arial" charset="0"/>
              <a:cs typeface="Arial" charset="0"/>
            </a:endParaRPr>
          </a:p>
          <a:p>
            <a:pPr lvl="1"/>
            <a:endParaRPr lang="en-AU" b="1" i="1" dirty="0" smtClean="0">
              <a:ea typeface="Arial" charset="0"/>
              <a:cs typeface="Arial" charset="0"/>
            </a:endParaRPr>
          </a:p>
          <a:p>
            <a:pPr marL="312560" lvl="1" indent="0">
              <a:buNone/>
            </a:pPr>
            <a:endParaRPr lang="en-AU" b="1" i="1" dirty="0" smtClean="0">
              <a:ea typeface="Arial" charset="0"/>
              <a:cs typeface="Arial" charset="0"/>
            </a:endParaRPr>
          </a:p>
          <a:p>
            <a:pPr lvl="1"/>
            <a:endParaRPr lang="en-AU" dirty="0" smtClean="0"/>
          </a:p>
          <a:p>
            <a:pPr lvl="1"/>
            <a:r>
              <a:rPr lang="en-AU" dirty="0" smtClean="0"/>
              <a:t>generally a massive list with many millions of phrase-pairs</a:t>
            </a:r>
            <a:endParaRPr lang="en-AU" dirty="0"/>
          </a:p>
          <a:p>
            <a:endParaRPr lang="en-AU" dirty="0"/>
          </a:p>
        </p:txBody>
      </p:sp>
      <p:sp>
        <p:nvSpPr>
          <p:cNvPr id="3" name="Title 2"/>
          <p:cNvSpPr>
            <a:spLocks noGrp="1"/>
          </p:cNvSpPr>
          <p:nvPr>
            <p:ph type="title"/>
          </p:nvPr>
        </p:nvSpPr>
        <p:spPr/>
        <p:txBody>
          <a:bodyPr/>
          <a:lstStyle/>
          <a:p>
            <a:r>
              <a:rPr lang="en-AU" dirty="0" smtClean="0"/>
              <a:t>the Phrase-table</a:t>
            </a:r>
            <a:endParaRPr lang="en-AU" dirty="0"/>
          </a:p>
        </p:txBody>
      </p:sp>
      <p:pic>
        <p:nvPicPr>
          <p:cNvPr id="6" name="Picture 5"/>
          <p:cNvPicPr>
            <a:picLocks noChangeAspect="1"/>
          </p:cNvPicPr>
          <p:nvPr/>
        </p:nvPicPr>
        <p:blipFill>
          <a:blip r:embed="rId2"/>
          <a:stretch>
            <a:fillRect/>
          </a:stretch>
        </p:blipFill>
        <p:spPr>
          <a:xfrm>
            <a:off x="1913982" y="3537190"/>
            <a:ext cx="4739915" cy="2058751"/>
          </a:xfrm>
          <a:prstGeom prst="rect">
            <a:avLst/>
          </a:prstGeom>
        </p:spPr>
      </p:pic>
    </p:spTree>
    <p:extLst>
      <p:ext uri="{BB962C8B-B14F-4D97-AF65-F5344CB8AC3E}">
        <p14:creationId xmlns:p14="http://schemas.microsoft.com/office/powerpoint/2010/main" val="1614109561"/>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endParaRPr lang="en-GB" altLang="en-US" dirty="0" smtClean="0"/>
          </a:p>
          <a:p>
            <a:pPr lvl="1"/>
            <a:r>
              <a:rPr lang="en-GB" altLang="en-US" i="1" dirty="0" smtClean="0"/>
              <a:t>A</a:t>
            </a:r>
            <a:r>
              <a:rPr lang="en-GB" altLang="en-US" dirty="0" smtClean="0"/>
              <a:t> </a:t>
            </a:r>
            <a:r>
              <a:rPr lang="en-GB" altLang="en-US" dirty="0"/>
              <a:t>describes the segmentation of </a:t>
            </a:r>
            <a:r>
              <a:rPr lang="en-GB" altLang="en-US" i="1" dirty="0"/>
              <a:t>F</a:t>
            </a:r>
            <a:r>
              <a:rPr lang="en-GB" altLang="en-US" dirty="0"/>
              <a:t> into </a:t>
            </a:r>
            <a:r>
              <a:rPr lang="en-GB" altLang="en-US" dirty="0" smtClean="0"/>
              <a:t>phrases;</a:t>
            </a:r>
            <a:br>
              <a:rPr lang="en-GB" altLang="en-US" dirty="0" smtClean="0"/>
            </a:br>
            <a:r>
              <a:rPr lang="en-GB" altLang="en-US" dirty="0" smtClean="0"/>
              <a:t>and </a:t>
            </a:r>
            <a:r>
              <a:rPr lang="en-GB" altLang="en-US" dirty="0"/>
              <a:t>the re-ordering of their translations to produce </a:t>
            </a:r>
            <a:r>
              <a:rPr lang="en-GB" altLang="en-US" i="1" dirty="0" smtClean="0"/>
              <a:t>E</a:t>
            </a:r>
          </a:p>
          <a:p>
            <a:r>
              <a:rPr lang="en-GB" altLang="en-US" dirty="0" smtClean="0"/>
              <a:t>The </a:t>
            </a:r>
            <a:r>
              <a:rPr lang="en-GB" altLang="en-US" i="1" dirty="0" smtClean="0"/>
              <a:t>score</a:t>
            </a:r>
            <a:r>
              <a:rPr lang="en-GB" altLang="en-US" dirty="0" smtClean="0"/>
              <a:t> function is a product of the</a:t>
            </a:r>
          </a:p>
          <a:p>
            <a:pPr lvl="1"/>
            <a:r>
              <a:rPr lang="en-GB" altLang="en-US" dirty="0" smtClean="0"/>
              <a:t>translation “probability”, </a:t>
            </a:r>
            <a:r>
              <a:rPr lang="en-GB" altLang="en-US" i="1" dirty="0" smtClean="0"/>
              <a:t>P(F|E)</a:t>
            </a:r>
            <a:r>
              <a:rPr lang="en-GB" altLang="en-US" dirty="0" smtClean="0"/>
              <a:t>, split into phrase-pairs</a:t>
            </a:r>
          </a:p>
          <a:p>
            <a:pPr lvl="1"/>
            <a:r>
              <a:rPr lang="en-GB" altLang="en-US" dirty="0" smtClean="0"/>
              <a:t>language model probability, </a:t>
            </a:r>
            <a:r>
              <a:rPr lang="en-GB" altLang="en-US" i="1" dirty="0" smtClean="0"/>
              <a:t>P(E), </a:t>
            </a:r>
            <a:r>
              <a:rPr lang="en-GB" altLang="en-US" dirty="0" smtClean="0"/>
              <a:t>over full sentence E</a:t>
            </a:r>
            <a:endParaRPr lang="en-GB" altLang="en-US" i="1" dirty="0" smtClean="0"/>
          </a:p>
          <a:p>
            <a:pPr lvl="1"/>
            <a:r>
              <a:rPr lang="en-GB" altLang="en-US" dirty="0" smtClean="0"/>
              <a:t>distortion cost,</a:t>
            </a:r>
            <a:r>
              <a:rPr lang="en-GB" altLang="en-US" i="1" dirty="0" smtClean="0"/>
              <a:t> d(</a:t>
            </a:r>
            <a:r>
              <a:rPr lang="en-GB" altLang="en-US" i="1" dirty="0" err="1" smtClean="0"/>
              <a:t>start</a:t>
            </a:r>
            <a:r>
              <a:rPr lang="en-GB" altLang="en-US" i="1" baseline="-25000" dirty="0" err="1" smtClean="0"/>
              <a:t>i</a:t>
            </a:r>
            <a:r>
              <a:rPr lang="en-GB" altLang="en-US" i="1" dirty="0" smtClean="0"/>
              <a:t>, end</a:t>
            </a:r>
            <a:r>
              <a:rPr lang="en-GB" altLang="en-US" i="1" baseline="-25000" dirty="0" smtClean="0"/>
              <a:t>i-1</a:t>
            </a:r>
            <a:r>
              <a:rPr lang="en-GB" altLang="en-US" i="1" dirty="0" smtClean="0"/>
              <a:t>), </a:t>
            </a:r>
            <a:r>
              <a:rPr lang="en-GB" altLang="en-US" dirty="0" smtClean="0"/>
              <a:t>measuring amount of reordering between adjacent phrase-pairs</a:t>
            </a:r>
            <a:endParaRPr lang="en-GB" altLang="en-US" i="1" dirty="0" smtClean="0"/>
          </a:p>
          <a:p>
            <a:r>
              <a:rPr lang="en-GB" altLang="en-US" dirty="0" smtClean="0"/>
              <a:t>Search problem</a:t>
            </a:r>
          </a:p>
          <a:p>
            <a:pPr lvl="1"/>
            <a:r>
              <a:rPr lang="en-GB" altLang="en-US" dirty="0" smtClean="0"/>
              <a:t>find translation E* with the best overall score</a:t>
            </a:r>
            <a:endParaRPr lang="en-GB" altLang="en-US" dirty="0"/>
          </a:p>
        </p:txBody>
      </p:sp>
      <p:sp>
        <p:nvSpPr>
          <p:cNvPr id="2" name="Title 1"/>
          <p:cNvSpPr>
            <a:spLocks noGrp="1"/>
          </p:cNvSpPr>
          <p:nvPr>
            <p:ph type="title"/>
          </p:nvPr>
        </p:nvSpPr>
        <p:spPr/>
        <p:txBody>
          <a:bodyPr>
            <a:normAutofit/>
          </a:bodyPr>
          <a:lstStyle/>
          <a:p>
            <a:r>
              <a:rPr lang="en-GB" smtClean="0"/>
              <a:t>Decoding</a:t>
            </a:r>
            <a:endParaRPr lang="en-GB" dirty="0"/>
          </a:p>
        </p:txBody>
      </p:sp>
      <p:pic>
        <p:nvPicPr>
          <p:cNvPr id="5" name="Picture 4"/>
          <p:cNvPicPr>
            <a:picLocks noChangeAspect="1"/>
          </p:cNvPicPr>
          <p:nvPr/>
        </p:nvPicPr>
        <p:blipFill>
          <a:blip r:embed="rId2"/>
          <a:stretch>
            <a:fillRect/>
          </a:stretch>
        </p:blipFill>
        <p:spPr>
          <a:xfrm>
            <a:off x="1413041" y="1469270"/>
            <a:ext cx="6332573" cy="487121"/>
          </a:xfrm>
          <a:prstGeom prst="rect">
            <a:avLst/>
          </a:prstGeom>
        </p:spPr>
      </p:pic>
    </p:spTree>
    <p:extLst>
      <p:ext uri="{BB962C8B-B14F-4D97-AF65-F5344CB8AC3E}">
        <p14:creationId xmlns:p14="http://schemas.microsoft.com/office/powerpoint/2010/main" val="1151226818"/>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p:txBody>
          <a:bodyPr/>
          <a:lstStyle/>
          <a:p>
            <a:r>
              <a:rPr lang="en-GB" smtClean="0"/>
              <a:t>Score the translations based on translation probabilities (step 2), reordering (step 3) and language model scores (steps 2 &amp; 3).</a:t>
            </a:r>
            <a:endParaRPr lang="en-GB" dirty="0" smtClean="0"/>
          </a:p>
        </p:txBody>
      </p:sp>
      <p:sp>
        <p:nvSpPr>
          <p:cNvPr id="2" name="Title 1"/>
          <p:cNvSpPr>
            <a:spLocks noGrp="1"/>
          </p:cNvSpPr>
          <p:nvPr>
            <p:ph type="title"/>
          </p:nvPr>
        </p:nvSpPr>
        <p:spPr/>
        <p:txBody>
          <a:bodyPr>
            <a:normAutofit/>
          </a:bodyPr>
          <a:lstStyle/>
          <a:p>
            <a:r>
              <a:rPr lang="en-GB" smtClean="0"/>
              <a:t>Translation process</a:t>
            </a:r>
            <a:endParaRPr lang="en-GB" dirty="0"/>
          </a:p>
        </p:txBody>
      </p:sp>
      <p:pic>
        <p:nvPicPr>
          <p:cNvPr id="32770"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2710" y="2892019"/>
            <a:ext cx="7431830" cy="311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4730153" y="6326993"/>
            <a:ext cx="4571040" cy="315792"/>
          </a:xfrm>
          <a:prstGeom prst="rect">
            <a:avLst/>
          </a:prstGeom>
        </p:spPr>
        <p:txBody>
          <a:bodyPr>
            <a:spAutoFit/>
          </a:bodyPr>
          <a:lstStyle/>
          <a:p>
            <a:pPr>
              <a:defRPr/>
            </a:pPr>
            <a:r>
              <a:rPr lang="en-US" sz="1452" dirty="0">
                <a:solidFill>
                  <a:srgbClr val="000000"/>
                </a:solidFill>
                <a:latin typeface="Arial" charset="0"/>
                <a:ea typeface="Arial" charset="0"/>
                <a:cs typeface="Arial" charset="0"/>
              </a:rPr>
              <a:t>Figure from Koehn, 2009</a:t>
            </a:r>
          </a:p>
        </p:txBody>
      </p:sp>
    </p:spTree>
    <p:extLst>
      <p:ext uri="{BB962C8B-B14F-4D97-AF65-F5344CB8AC3E}">
        <p14:creationId xmlns:p14="http://schemas.microsoft.com/office/powerpoint/2010/main" val="1988954303"/>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Picture 4" descr="translation-options.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09486" y="1324783"/>
            <a:ext cx="7314897" cy="3132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51375" y="1468710"/>
            <a:ext cx="8273008" cy="5029975"/>
          </a:xfrm>
        </p:spPr>
        <p:txBody>
          <a:bodyPr>
            <a:normAutofit fontScale="77500" lnSpcReduction="20000"/>
          </a:bodyPr>
          <a:lstStyle/>
          <a:p>
            <a:endParaRPr lang="en-GB" altLang="en-US" dirty="0" smtClean="0"/>
          </a:p>
          <a:p>
            <a:endParaRPr lang="en-GB" altLang="en-US" dirty="0"/>
          </a:p>
          <a:p>
            <a:endParaRPr lang="en-GB" altLang="en-US" dirty="0" smtClean="0"/>
          </a:p>
          <a:p>
            <a:endParaRPr lang="en-GB" altLang="en-US" dirty="0" smtClean="0"/>
          </a:p>
          <a:p>
            <a:endParaRPr lang="en-GB" altLang="en-US" dirty="0" smtClean="0"/>
          </a:p>
          <a:p>
            <a:endParaRPr lang="en-GB" altLang="en-US" dirty="0" smtClean="0"/>
          </a:p>
          <a:p>
            <a:r>
              <a:rPr lang="en-GB" altLang="en-US" dirty="0" smtClean="0"/>
              <a:t>Cover all source words exactly once; visited in any order; and with any segmentation into “phrases”</a:t>
            </a:r>
          </a:p>
          <a:p>
            <a:r>
              <a:rPr lang="en-GB" altLang="en-US" dirty="0" smtClean="0"/>
              <a:t>Choose a translation from phrase-table options</a:t>
            </a:r>
          </a:p>
          <a:p>
            <a:pPr marL="0" indent="0">
              <a:buNone/>
            </a:pPr>
            <a:r>
              <a:rPr lang="en-GB" altLang="en-US" dirty="0" smtClean="0"/>
              <a:t>Leads to millions of possible translations…</a:t>
            </a:r>
          </a:p>
        </p:txBody>
      </p:sp>
      <p:sp>
        <p:nvSpPr>
          <p:cNvPr id="2" name="Title 1"/>
          <p:cNvSpPr>
            <a:spLocks noGrp="1"/>
          </p:cNvSpPr>
          <p:nvPr>
            <p:ph type="title"/>
          </p:nvPr>
        </p:nvSpPr>
        <p:spPr/>
        <p:txBody>
          <a:bodyPr/>
          <a:lstStyle/>
          <a:p>
            <a:r>
              <a:rPr lang="en-GB" dirty="0" smtClean="0"/>
              <a:t>Search problem</a:t>
            </a:r>
            <a:endParaRPr lang="en-GB" dirty="0"/>
          </a:p>
        </p:txBody>
      </p:sp>
      <p:sp>
        <p:nvSpPr>
          <p:cNvPr id="7" name="Rectangle 6"/>
          <p:cNvSpPr/>
          <p:nvPr/>
        </p:nvSpPr>
        <p:spPr>
          <a:xfrm>
            <a:off x="6096960" y="6182893"/>
            <a:ext cx="4571040" cy="315792"/>
          </a:xfrm>
          <a:prstGeom prst="rect">
            <a:avLst/>
          </a:prstGeom>
        </p:spPr>
        <p:txBody>
          <a:bodyPr>
            <a:spAutoFit/>
          </a:bodyPr>
          <a:lstStyle/>
          <a:p>
            <a:pPr>
              <a:defRPr/>
            </a:pPr>
            <a:r>
              <a:rPr lang="en-US" sz="1452" dirty="0">
                <a:solidFill>
                  <a:srgbClr val="000000"/>
                </a:solidFill>
                <a:latin typeface="Arial" charset="0"/>
                <a:ea typeface="Arial" charset="0"/>
                <a:cs typeface="Arial" charset="0"/>
              </a:rPr>
              <a:t>Figure from Koehn, 2009</a:t>
            </a:r>
          </a:p>
        </p:txBody>
      </p:sp>
    </p:spTree>
    <p:extLst>
      <p:ext uri="{BB962C8B-B14F-4D97-AF65-F5344CB8AC3E}">
        <p14:creationId xmlns:p14="http://schemas.microsoft.com/office/powerpoint/2010/main" val="624521319"/>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WSTA">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28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WSTA" id="{1D0F0A31-2B3C-3F4E-8217-8F125B7BFE8F}" vid="{D6BCC5D8-E78A-C343-8187-12B6B1363B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WSTA</Template>
  <TotalTime>635</TotalTime>
  <Words>1406</Words>
  <Application>Microsoft Macintosh PowerPoint</Application>
  <PresentationFormat>On-screen Show (4:3)</PresentationFormat>
  <Paragraphs>287</Paragraphs>
  <Slides>35</Slides>
  <Notes>7</Notes>
  <HiddenSlides>3</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35</vt:i4>
      </vt:variant>
    </vt:vector>
  </HeadingPairs>
  <TitlesOfParts>
    <vt:vector size="49" baseType="lpstr">
      <vt:lpstr>Al Nile</vt:lpstr>
      <vt:lpstr>Arial Hebrew</vt:lpstr>
      <vt:lpstr>Arial Narrow</vt:lpstr>
      <vt:lpstr>Avenir Next</vt:lpstr>
      <vt:lpstr>Avenir Next Medium</vt:lpstr>
      <vt:lpstr>Calibri</vt:lpstr>
      <vt:lpstr>Century Schoolbook</vt:lpstr>
      <vt:lpstr>DIN Alternate</vt:lpstr>
      <vt:lpstr>DIN Condensed</vt:lpstr>
      <vt:lpstr>Helvetica</vt:lpstr>
      <vt:lpstr>Lucida Grande</vt:lpstr>
      <vt:lpstr>Times</vt:lpstr>
      <vt:lpstr>Arial</vt:lpstr>
      <vt:lpstr>WSTA</vt:lpstr>
      <vt:lpstr>MT: phrase based &amp; Neural Encoder-decoder</vt:lpstr>
      <vt:lpstr>overview</vt:lpstr>
      <vt:lpstr>Word- and Phrase-based MT</vt:lpstr>
      <vt:lpstr>Phrase vs word based MT</vt:lpstr>
      <vt:lpstr>scoring phrases</vt:lpstr>
      <vt:lpstr>the Phrase-table</vt:lpstr>
      <vt:lpstr>Decoding</vt:lpstr>
      <vt:lpstr>Translation process</vt:lpstr>
      <vt:lpstr>Search problem</vt:lpstr>
      <vt:lpstr>Dynamic Programming Solution</vt:lpstr>
      <vt:lpstr>Phrase-based Decoding</vt:lpstr>
      <vt:lpstr>Phrase-based Decoding</vt:lpstr>
      <vt:lpstr>Phrase-based Decoding</vt:lpstr>
      <vt:lpstr>Phrase-based Decoding</vt:lpstr>
      <vt:lpstr>Phrase-based Decoding</vt:lpstr>
      <vt:lpstr>representing translation state</vt:lpstr>
      <vt:lpstr>Complexity</vt:lpstr>
      <vt:lpstr>Length binning &amp; Future cost</vt:lpstr>
      <vt:lpstr>Advanced extensions</vt:lpstr>
      <vt:lpstr>Phrase-based MT summary</vt:lpstr>
      <vt:lpstr>Neural Machine translation</vt:lpstr>
      <vt:lpstr>Encoder-decoder models</vt:lpstr>
      <vt:lpstr>Recurrent Neural Networks (RNNs)</vt:lpstr>
      <vt:lpstr>RNN Encoder-Decoders</vt:lpstr>
      <vt:lpstr>RNN Encoder-Decoders</vt:lpstr>
      <vt:lpstr>RNN Attention Model</vt:lpstr>
      <vt:lpstr>RNN Attention Model</vt:lpstr>
      <vt:lpstr>RNN Attention Model</vt:lpstr>
      <vt:lpstr>RNN Attention Model</vt:lpstr>
      <vt:lpstr>RNN Attention Model</vt:lpstr>
      <vt:lpstr>Applications of seq2seq</vt:lpstr>
      <vt:lpstr>Evaluation: did it work?</vt:lpstr>
      <vt:lpstr>Automatic evaluation</vt:lpstr>
      <vt:lpstr>MT Evaluation: BLEU</vt:lpstr>
      <vt:lpstr>Summary</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translation II</dc:title>
  <dc:creator>Trevor Anthony Cohn</dc:creator>
  <cp:lastModifiedBy>Trevor Anthony Cohn</cp:lastModifiedBy>
  <cp:revision>137</cp:revision>
  <dcterms:created xsi:type="dcterms:W3CDTF">2016-04-18T06:26:05Z</dcterms:created>
  <dcterms:modified xsi:type="dcterms:W3CDTF">2017-05-12T00:23:01Z</dcterms:modified>
</cp:coreProperties>
</file>