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2" r:id="rId5"/>
    <p:sldId id="259" r:id="rId6"/>
    <p:sldId id="260" r:id="rId7"/>
    <p:sldId id="313" r:id="rId8"/>
    <p:sldId id="287" r:id="rId9"/>
    <p:sldId id="316" r:id="rId10"/>
    <p:sldId id="288" r:id="rId11"/>
    <p:sldId id="289" r:id="rId12"/>
    <p:sldId id="290" r:id="rId13"/>
    <p:sldId id="315" r:id="rId14"/>
    <p:sldId id="317" r:id="rId15"/>
    <p:sldId id="31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67" d="100"/>
          <a:sy n="67" d="100"/>
        </p:scale>
        <p:origin x="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l-PL"/>
              <a:t>Kliknij, aby edytować styl</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4509A250-FF31-4206-8172-F9D3106AACB1}"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l-PL"/>
              <a:t>Kliknij, aby edytować styl</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4" name="Date Placeholder 3"/>
          <p:cNvSpPr>
            <a:spLocks noGrp="1"/>
          </p:cNvSpPr>
          <p:nvPr>
            <p:ph type="dt" sz="half" idx="10"/>
          </p:nvPr>
        </p:nvSpPr>
        <p:spPr/>
        <p:txBody>
          <a:bodyPr/>
          <a:lstStyle/>
          <a:p>
            <a:fld id="{4509A250-FF31-4206-8172-F9D3106AACB1}"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pl-PL"/>
              <a:t>Kliknij, aby edytować styl</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pl-PL"/>
              <a:t>Edytuj style wzorca tekstu</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4" name="Date Placeholder 3"/>
          <p:cNvSpPr>
            <a:spLocks noGrp="1"/>
          </p:cNvSpPr>
          <p:nvPr>
            <p:ph type="dt" sz="half" idx="10"/>
          </p:nvPr>
        </p:nvSpPr>
        <p:spPr/>
        <p:txBody>
          <a:bodyPr/>
          <a:lstStyle/>
          <a:p>
            <a:fld id="{4509A250-FF31-4206-8172-F9D3106AACB1}"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pl-PL"/>
              <a:t>Kliknij, aby edytować styl</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4509A250-FF31-4206-8172-F9D3106AACB1}"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l-PL"/>
              <a:t>Kliknij, aby edytować styl</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l-PL"/>
              <a:t>Kliknij, aby edytować styl</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nchorCtr="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l-PL"/>
              <a:t>Kliknij, aby edytować styl</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l-PL"/>
              <a:t>Kliknij, aby edytować styl</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9796027F-7875-4030-9381-8BD8C4F21935}"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1/17/2019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1/17/2019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pl-PL"/>
              <a:t>Kliknij, aby edytować styl</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7" name="Date Placeholder 4"/>
          <p:cNvSpPr>
            <a:spLocks noGrp="1"/>
          </p:cNvSpPr>
          <p:nvPr>
            <p:ph type="dt" sz="half" idx="10"/>
          </p:nvPr>
        </p:nvSpPr>
        <p:spPr/>
        <p:txBody>
          <a:bodyPr/>
          <a:lstStyle/>
          <a:p>
            <a:fld id="{4509A250-FF31-4206-8172-F9D3106AACB1}" type="datetimeFigureOut">
              <a:rPr lang="en-US" dirty="0"/>
              <a:t>1/17/2019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l-PL"/>
              <a:t>Kliknij, aby edytować styl</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4509A250-FF31-4206-8172-F9D3106AACB1}"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l-PL"/>
              <a:t>Kliknij, aby edytować styl</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1/17/2019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sz="3200" dirty="0"/>
              <a:t>Wspomaganie podejmowania decyzji w firmie logistycznej wykorzystującej algorytm genetyczny</a:t>
            </a:r>
            <a:br>
              <a:rPr lang="pl-PL" sz="3200" dirty="0"/>
            </a:br>
            <a:endParaRPr lang="pl-PL" sz="3200" dirty="0"/>
          </a:p>
        </p:txBody>
      </p:sp>
      <p:sp>
        <p:nvSpPr>
          <p:cNvPr id="3" name="Podtytuł 2"/>
          <p:cNvSpPr>
            <a:spLocks noGrp="1"/>
          </p:cNvSpPr>
          <p:nvPr>
            <p:ph type="subTitle" idx="1"/>
          </p:nvPr>
        </p:nvSpPr>
        <p:spPr/>
        <p:txBody>
          <a:bodyPr/>
          <a:lstStyle/>
          <a:p>
            <a:r>
              <a:rPr lang="pl-PL" b="1" dirty="0"/>
              <a:t>Marcin Rogoża 222330</a:t>
            </a:r>
          </a:p>
          <a:p>
            <a:r>
              <a:rPr lang="pl-PL" b="1" dirty="0"/>
              <a:t>Piotr </a:t>
            </a:r>
            <a:r>
              <a:rPr lang="pl-PL" b="1" dirty="0" err="1"/>
              <a:t>wanio</a:t>
            </a:r>
            <a:r>
              <a:rPr lang="pl-PL" b="1" dirty="0"/>
              <a:t> 222288</a:t>
            </a:r>
            <a:endParaRPr lang="pl-PL" dirty="0"/>
          </a:p>
        </p:txBody>
      </p:sp>
    </p:spTree>
    <p:extLst>
      <p:ext uri="{BB962C8B-B14F-4D97-AF65-F5344CB8AC3E}">
        <p14:creationId xmlns:p14="http://schemas.microsoft.com/office/powerpoint/2010/main" val="1378012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Operatory genetyczne</a:t>
            </a:r>
          </a:p>
        </p:txBody>
      </p:sp>
      <p:sp>
        <p:nvSpPr>
          <p:cNvPr id="3" name="Symbol zastępczy zawartości 2"/>
          <p:cNvSpPr>
            <a:spLocks noGrp="1"/>
          </p:cNvSpPr>
          <p:nvPr>
            <p:ph idx="1"/>
          </p:nvPr>
        </p:nvSpPr>
        <p:spPr/>
        <p:txBody>
          <a:bodyPr/>
          <a:lstStyle/>
          <a:p>
            <a:r>
              <a:rPr lang="pl-PL" dirty="0"/>
              <a:t>Krzyżowanie,</a:t>
            </a:r>
          </a:p>
          <a:p>
            <a:r>
              <a:rPr lang="pl-PL" dirty="0"/>
              <a:t>Mutacja</a:t>
            </a:r>
          </a:p>
        </p:txBody>
      </p:sp>
      <p:pic>
        <p:nvPicPr>
          <p:cNvPr id="4" name="Obraz 3"/>
          <p:cNvPicPr>
            <a:picLocks noChangeAspect="1"/>
          </p:cNvPicPr>
          <p:nvPr/>
        </p:nvPicPr>
        <p:blipFill>
          <a:blip r:embed="rId2"/>
          <a:stretch>
            <a:fillRect/>
          </a:stretch>
        </p:blipFill>
        <p:spPr>
          <a:xfrm>
            <a:off x="2005316" y="3920836"/>
            <a:ext cx="8355585" cy="1662645"/>
          </a:xfrm>
          <a:prstGeom prst="rect">
            <a:avLst/>
          </a:prstGeom>
        </p:spPr>
      </p:pic>
    </p:spTree>
    <p:extLst>
      <p:ext uri="{BB962C8B-B14F-4D97-AF65-F5344CB8AC3E}">
        <p14:creationId xmlns:p14="http://schemas.microsoft.com/office/powerpoint/2010/main" val="2309546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Krzyżowanie</a:t>
            </a:r>
          </a:p>
        </p:txBody>
      </p:sp>
      <p:pic>
        <p:nvPicPr>
          <p:cNvPr id="4" name="Symbol zastępczy zawartości 3"/>
          <p:cNvPicPr>
            <a:picLocks noGrp="1" noChangeAspect="1"/>
          </p:cNvPicPr>
          <p:nvPr>
            <p:ph idx="1"/>
          </p:nvPr>
        </p:nvPicPr>
        <p:blipFill>
          <a:blip r:embed="rId2"/>
          <a:stretch>
            <a:fillRect/>
          </a:stretch>
        </p:blipFill>
        <p:spPr>
          <a:xfrm>
            <a:off x="5748193" y="1864591"/>
            <a:ext cx="6048375" cy="2400300"/>
          </a:xfrm>
          <a:prstGeom prst="rect">
            <a:avLst/>
          </a:prstGeom>
        </p:spPr>
      </p:pic>
      <p:pic>
        <p:nvPicPr>
          <p:cNvPr id="5" name="Obraz 4"/>
          <p:cNvPicPr>
            <a:picLocks noChangeAspect="1"/>
          </p:cNvPicPr>
          <p:nvPr/>
        </p:nvPicPr>
        <p:blipFill>
          <a:blip r:embed="rId3"/>
          <a:stretch>
            <a:fillRect/>
          </a:stretch>
        </p:blipFill>
        <p:spPr>
          <a:xfrm>
            <a:off x="5805343" y="4264891"/>
            <a:ext cx="5991225" cy="2371725"/>
          </a:xfrm>
          <a:prstGeom prst="rect">
            <a:avLst/>
          </a:prstGeom>
        </p:spPr>
      </p:pic>
      <p:sp>
        <p:nvSpPr>
          <p:cNvPr id="6" name="pole tekstowe 5"/>
          <p:cNvSpPr txBox="1"/>
          <p:nvPr/>
        </p:nvSpPr>
        <p:spPr>
          <a:xfrm>
            <a:off x="942109" y="2507673"/>
            <a:ext cx="4336473" cy="1477328"/>
          </a:xfrm>
          <a:prstGeom prst="rect">
            <a:avLst/>
          </a:prstGeom>
          <a:noFill/>
        </p:spPr>
        <p:txBody>
          <a:bodyPr wrap="square" rtlCol="0">
            <a:spAutoFit/>
          </a:bodyPr>
          <a:lstStyle/>
          <a:p>
            <a:r>
              <a:rPr lang="pl-PL" b="1" dirty="0"/>
              <a:t>Losowe przecięcie dwóch chromosomów w jednym punkcie i zamiana podzielonych części między chromosomami.</a:t>
            </a:r>
          </a:p>
          <a:p>
            <a:endParaRPr lang="pl-PL" b="1" dirty="0"/>
          </a:p>
        </p:txBody>
      </p:sp>
    </p:spTree>
    <p:extLst>
      <p:ext uri="{BB962C8B-B14F-4D97-AF65-F5344CB8AC3E}">
        <p14:creationId xmlns:p14="http://schemas.microsoft.com/office/powerpoint/2010/main" val="1590662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Mutacja</a:t>
            </a:r>
          </a:p>
        </p:txBody>
      </p:sp>
      <p:pic>
        <p:nvPicPr>
          <p:cNvPr id="4" name="Symbol zastępczy zawartości 3"/>
          <p:cNvPicPr>
            <a:picLocks noGrp="1" noChangeAspect="1"/>
          </p:cNvPicPr>
          <p:nvPr>
            <p:ph idx="1"/>
          </p:nvPr>
        </p:nvPicPr>
        <p:blipFill>
          <a:blip r:embed="rId2"/>
          <a:stretch>
            <a:fillRect/>
          </a:stretch>
        </p:blipFill>
        <p:spPr>
          <a:xfrm>
            <a:off x="6149132" y="1867334"/>
            <a:ext cx="5898935" cy="4860925"/>
          </a:xfrm>
          <a:prstGeom prst="rect">
            <a:avLst/>
          </a:prstGeom>
        </p:spPr>
      </p:pic>
      <p:sp>
        <p:nvSpPr>
          <p:cNvPr id="5" name="pole tekstowe 4"/>
          <p:cNvSpPr txBox="1"/>
          <p:nvPr/>
        </p:nvSpPr>
        <p:spPr>
          <a:xfrm>
            <a:off x="814918" y="2809443"/>
            <a:ext cx="5334214" cy="2031325"/>
          </a:xfrm>
          <a:prstGeom prst="rect">
            <a:avLst/>
          </a:prstGeom>
          <a:noFill/>
        </p:spPr>
        <p:txBody>
          <a:bodyPr wrap="square" rtlCol="0">
            <a:spAutoFit/>
          </a:bodyPr>
          <a:lstStyle/>
          <a:p>
            <a:r>
              <a:rPr lang="pl-PL" b="1" dirty="0"/>
              <a:t>Mutacja - nagła zmiana materiału genetycznego.</a:t>
            </a:r>
          </a:p>
          <a:p>
            <a:endParaRPr lang="pl-PL" dirty="0"/>
          </a:p>
          <a:p>
            <a:endParaRPr lang="pl-PL" dirty="0"/>
          </a:p>
          <a:p>
            <a:r>
              <a:rPr lang="pl-PL" dirty="0"/>
              <a:t>Losowanie dla każdego </a:t>
            </a:r>
            <a:r>
              <a:rPr lang="pl-PL" dirty="0" err="1"/>
              <a:t>locus</a:t>
            </a:r>
            <a:r>
              <a:rPr lang="pl-PL" dirty="0"/>
              <a:t> liczby z przedziału [0,1] i dokonaniu mutacji jeśli wylosowana liczba jest mniejsza lub równa </a:t>
            </a:r>
            <a:r>
              <a:rPr lang="pl-PL" dirty="0" err="1"/>
              <a:t>pm</a:t>
            </a:r>
            <a:endParaRPr lang="pl-PL" dirty="0"/>
          </a:p>
        </p:txBody>
      </p:sp>
    </p:spTree>
    <p:extLst>
      <p:ext uri="{BB962C8B-B14F-4D97-AF65-F5344CB8AC3E}">
        <p14:creationId xmlns:p14="http://schemas.microsoft.com/office/powerpoint/2010/main" val="415934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Selekcja turniejowa</a:t>
            </a:r>
          </a:p>
        </p:txBody>
      </p:sp>
      <p:sp>
        <p:nvSpPr>
          <p:cNvPr id="3" name="Symbol zastępczy zawartości 2"/>
          <p:cNvSpPr>
            <a:spLocks noGrp="1"/>
          </p:cNvSpPr>
          <p:nvPr>
            <p:ph idx="1"/>
          </p:nvPr>
        </p:nvSpPr>
        <p:spPr/>
        <p:txBody>
          <a:bodyPr/>
          <a:lstStyle/>
          <a:p>
            <a:r>
              <a:rPr lang="pl-PL" dirty="0"/>
              <a:t>Liczba turniejów &lt;5</a:t>
            </a:r>
          </a:p>
          <a:p>
            <a:r>
              <a:rPr lang="pl-PL" dirty="0"/>
              <a:t>Każdy turniej – ustalona liczebność grup chromosomów</a:t>
            </a:r>
          </a:p>
          <a:p>
            <a:endParaRPr lang="pl-PL" dirty="0"/>
          </a:p>
        </p:txBody>
      </p:sp>
      <p:pic>
        <p:nvPicPr>
          <p:cNvPr id="4" name="Obraz 3"/>
          <p:cNvPicPr>
            <a:picLocks noChangeAspect="1"/>
          </p:cNvPicPr>
          <p:nvPr/>
        </p:nvPicPr>
        <p:blipFill>
          <a:blip r:embed="rId2"/>
          <a:stretch>
            <a:fillRect/>
          </a:stretch>
        </p:blipFill>
        <p:spPr>
          <a:xfrm>
            <a:off x="3415464" y="3128211"/>
            <a:ext cx="6049726" cy="3312945"/>
          </a:xfrm>
          <a:prstGeom prst="rect">
            <a:avLst/>
          </a:prstGeom>
        </p:spPr>
      </p:pic>
    </p:spTree>
    <p:extLst>
      <p:ext uri="{BB962C8B-B14F-4D97-AF65-F5344CB8AC3E}">
        <p14:creationId xmlns:p14="http://schemas.microsoft.com/office/powerpoint/2010/main" val="2376550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CC85CD4-8CA5-4C49-B5CC-33F9AFF2CB28}"/>
              </a:ext>
            </a:extLst>
          </p:cNvPr>
          <p:cNvSpPr>
            <a:spLocks noGrp="1"/>
          </p:cNvSpPr>
          <p:nvPr>
            <p:ph type="title"/>
          </p:nvPr>
        </p:nvSpPr>
        <p:spPr/>
        <p:txBody>
          <a:bodyPr/>
          <a:lstStyle/>
          <a:p>
            <a:r>
              <a:rPr lang="pl-PL" dirty="0"/>
              <a:t>Panel użytkownika</a:t>
            </a:r>
          </a:p>
        </p:txBody>
      </p:sp>
      <p:sp>
        <p:nvSpPr>
          <p:cNvPr id="3" name="Symbol zastępczy zawartości 2">
            <a:extLst>
              <a:ext uri="{FF2B5EF4-FFF2-40B4-BE49-F238E27FC236}">
                <a16:creationId xmlns:a16="http://schemas.microsoft.com/office/drawing/2014/main" id="{134BAEF0-6803-4BEA-BAB0-D133612A4096}"/>
              </a:ext>
            </a:extLst>
          </p:cNvPr>
          <p:cNvSpPr>
            <a:spLocks noGrp="1"/>
          </p:cNvSpPr>
          <p:nvPr>
            <p:ph idx="1"/>
          </p:nvPr>
        </p:nvSpPr>
        <p:spPr/>
        <p:txBody>
          <a:bodyPr/>
          <a:lstStyle/>
          <a:p>
            <a:pPr marL="0" indent="0">
              <a:buNone/>
            </a:pPr>
            <a:r>
              <a:rPr lang="pl-PL" dirty="0"/>
              <a:t> </a:t>
            </a:r>
          </a:p>
        </p:txBody>
      </p:sp>
      <p:pic>
        <p:nvPicPr>
          <p:cNvPr id="4" name="Obraz 3">
            <a:extLst>
              <a:ext uri="{FF2B5EF4-FFF2-40B4-BE49-F238E27FC236}">
                <a16:creationId xmlns:a16="http://schemas.microsoft.com/office/drawing/2014/main" id="{55D72848-1BF1-4A6B-B7E3-CDE2FDDF636D}"/>
              </a:ext>
            </a:extLst>
          </p:cNvPr>
          <p:cNvPicPr>
            <a:picLocks noChangeAspect="1"/>
          </p:cNvPicPr>
          <p:nvPr/>
        </p:nvPicPr>
        <p:blipFill>
          <a:blip r:embed="rId2"/>
          <a:stretch>
            <a:fillRect/>
          </a:stretch>
        </p:blipFill>
        <p:spPr>
          <a:xfrm>
            <a:off x="1537219" y="1409420"/>
            <a:ext cx="8512634" cy="4995862"/>
          </a:xfrm>
          <a:prstGeom prst="rect">
            <a:avLst/>
          </a:prstGeom>
        </p:spPr>
      </p:pic>
    </p:spTree>
    <p:extLst>
      <p:ext uri="{BB962C8B-B14F-4D97-AF65-F5344CB8AC3E}">
        <p14:creationId xmlns:p14="http://schemas.microsoft.com/office/powerpoint/2010/main" val="742851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CC85CD4-8CA5-4C49-B5CC-33F9AFF2CB28}"/>
              </a:ext>
            </a:extLst>
          </p:cNvPr>
          <p:cNvSpPr>
            <a:spLocks noGrp="1"/>
          </p:cNvSpPr>
          <p:nvPr>
            <p:ph type="title"/>
          </p:nvPr>
        </p:nvSpPr>
        <p:spPr/>
        <p:txBody>
          <a:bodyPr/>
          <a:lstStyle/>
          <a:p>
            <a:r>
              <a:rPr lang="pl-PL" dirty="0"/>
              <a:t>Prezentacja proponowanej trasy</a:t>
            </a:r>
          </a:p>
        </p:txBody>
      </p:sp>
      <p:sp>
        <p:nvSpPr>
          <p:cNvPr id="3" name="Symbol zastępczy zawartości 2">
            <a:extLst>
              <a:ext uri="{FF2B5EF4-FFF2-40B4-BE49-F238E27FC236}">
                <a16:creationId xmlns:a16="http://schemas.microsoft.com/office/drawing/2014/main" id="{134BAEF0-6803-4BEA-BAB0-D133612A4096}"/>
              </a:ext>
            </a:extLst>
          </p:cNvPr>
          <p:cNvSpPr>
            <a:spLocks noGrp="1"/>
          </p:cNvSpPr>
          <p:nvPr>
            <p:ph idx="1"/>
          </p:nvPr>
        </p:nvSpPr>
        <p:spPr/>
        <p:txBody>
          <a:bodyPr/>
          <a:lstStyle/>
          <a:p>
            <a:pPr marL="0" indent="0">
              <a:buNone/>
            </a:pPr>
            <a:r>
              <a:rPr lang="pl-PL" dirty="0"/>
              <a:t> </a:t>
            </a:r>
          </a:p>
        </p:txBody>
      </p:sp>
      <p:pic>
        <p:nvPicPr>
          <p:cNvPr id="5" name="Obraz 4">
            <a:extLst>
              <a:ext uri="{FF2B5EF4-FFF2-40B4-BE49-F238E27FC236}">
                <a16:creationId xmlns:a16="http://schemas.microsoft.com/office/drawing/2014/main" id="{8C2ADAB3-FDDB-4222-903C-E40C39E81D8B}"/>
              </a:ext>
            </a:extLst>
          </p:cNvPr>
          <p:cNvPicPr>
            <a:picLocks noChangeAspect="1"/>
          </p:cNvPicPr>
          <p:nvPr/>
        </p:nvPicPr>
        <p:blipFill>
          <a:blip r:embed="rId2"/>
          <a:stretch>
            <a:fillRect/>
          </a:stretch>
        </p:blipFill>
        <p:spPr>
          <a:xfrm>
            <a:off x="1103312" y="1552574"/>
            <a:ext cx="9829800" cy="4695825"/>
          </a:xfrm>
          <a:prstGeom prst="rect">
            <a:avLst/>
          </a:prstGeom>
        </p:spPr>
      </p:pic>
    </p:spTree>
    <p:extLst>
      <p:ext uri="{BB962C8B-B14F-4D97-AF65-F5344CB8AC3E}">
        <p14:creationId xmlns:p14="http://schemas.microsoft.com/office/powerpoint/2010/main" val="79840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Cel</a:t>
            </a:r>
          </a:p>
        </p:txBody>
      </p:sp>
      <p:sp>
        <p:nvSpPr>
          <p:cNvPr id="3" name="Symbol zastępczy zawartości 2"/>
          <p:cNvSpPr>
            <a:spLocks noGrp="1"/>
          </p:cNvSpPr>
          <p:nvPr>
            <p:ph idx="1"/>
          </p:nvPr>
        </p:nvSpPr>
        <p:spPr>
          <a:xfrm>
            <a:off x="1104293" y="1853248"/>
            <a:ext cx="8946541" cy="784067"/>
          </a:xfrm>
        </p:spPr>
        <p:txBody>
          <a:bodyPr/>
          <a:lstStyle/>
          <a:p>
            <a:r>
              <a:rPr lang="pl-PL" b="1" dirty="0"/>
              <a:t>Stworzenie narzędzia wspomagania decyzji w zakresie doboru zleceń w celu minimalizacji kosztu dostaw</a:t>
            </a:r>
            <a:endParaRPr lang="pl-PL" dirty="0"/>
          </a:p>
          <a:p>
            <a:endParaRPr lang="pl-PL" dirty="0"/>
          </a:p>
        </p:txBody>
      </p:sp>
      <p:pic>
        <p:nvPicPr>
          <p:cNvPr id="4" name="Obraz 3"/>
          <p:cNvPicPr/>
          <p:nvPr/>
        </p:nvPicPr>
        <p:blipFill>
          <a:blip r:embed="rId2"/>
          <a:stretch>
            <a:fillRect/>
          </a:stretch>
        </p:blipFill>
        <p:spPr>
          <a:xfrm>
            <a:off x="5577563" y="2922671"/>
            <a:ext cx="5715000" cy="3771900"/>
          </a:xfrm>
          <a:prstGeom prst="rect">
            <a:avLst/>
          </a:prstGeom>
        </p:spPr>
      </p:pic>
    </p:spTree>
    <p:extLst>
      <p:ext uri="{BB962C8B-B14F-4D97-AF65-F5344CB8AC3E}">
        <p14:creationId xmlns:p14="http://schemas.microsoft.com/office/powerpoint/2010/main" val="16612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Założenia</a:t>
            </a:r>
          </a:p>
        </p:txBody>
      </p:sp>
      <p:sp>
        <p:nvSpPr>
          <p:cNvPr id="3" name="Symbol zastępczy zawartości 2"/>
          <p:cNvSpPr>
            <a:spLocks noGrp="1"/>
          </p:cNvSpPr>
          <p:nvPr>
            <p:ph idx="1"/>
          </p:nvPr>
        </p:nvSpPr>
        <p:spPr>
          <a:xfrm>
            <a:off x="890954" y="2157046"/>
            <a:ext cx="9158899" cy="4091353"/>
          </a:xfrm>
        </p:spPr>
        <p:txBody>
          <a:bodyPr>
            <a:normAutofit/>
          </a:bodyPr>
          <a:lstStyle/>
          <a:p>
            <a:pPr lvl="0"/>
            <a:r>
              <a:rPr lang="pl-PL" dirty="0"/>
              <a:t>Firma posiada </a:t>
            </a:r>
            <a:r>
              <a:rPr lang="pl-PL" b="1" dirty="0"/>
              <a:t>n</a:t>
            </a:r>
            <a:r>
              <a:rPr lang="pl-PL" dirty="0"/>
              <a:t> pojazdów ciężarowych o różnej ładowności</a:t>
            </a:r>
          </a:p>
          <a:p>
            <a:pPr lvl="0"/>
            <a:r>
              <a:rPr lang="pl-PL" dirty="0"/>
              <a:t>Każde zlecenie składa się z: dwóch miast(docelowe i startowe) oraz ciężaru przewożonego ładunku, </a:t>
            </a:r>
          </a:p>
          <a:p>
            <a:pPr lvl="0"/>
            <a:r>
              <a:rPr lang="pl-PL" dirty="0"/>
              <a:t>Dane jest </a:t>
            </a:r>
            <a:r>
              <a:rPr lang="pl-PL" b="1" dirty="0"/>
              <a:t>k-miast</a:t>
            </a:r>
            <a:r>
              <a:rPr lang="pl-PL" dirty="0"/>
              <a:t> docelowych i startowych podanych przez zleceniodawców i przedstawionych w formie grafu, gdzie każde z miast to wierzchołek, a krawędzie to drogi między miastami </a:t>
            </a:r>
          </a:p>
          <a:p>
            <a:pPr lvl="0"/>
            <a:r>
              <a:rPr lang="pl-PL" dirty="0"/>
              <a:t>Każde z miast może być odwiedzone tylko jeden raz</a:t>
            </a:r>
          </a:p>
          <a:p>
            <a:pPr lvl="0"/>
            <a:r>
              <a:rPr lang="pl-PL" dirty="0"/>
              <a:t>Koszt dostaw wyliczony jest na podstawie długości tras oraz stopnia załadunku ciężarówki ( Długość tras oraz przewożony ładunek zostaną przeliczone na spalane paliwo, w celu wyznaczenia  optymalnej trasy )</a:t>
            </a:r>
          </a:p>
          <a:p>
            <a:endParaRPr lang="pl-PL" dirty="0"/>
          </a:p>
        </p:txBody>
      </p:sp>
    </p:spTree>
    <p:extLst>
      <p:ext uri="{BB962C8B-B14F-4D97-AF65-F5344CB8AC3E}">
        <p14:creationId xmlns:p14="http://schemas.microsoft.com/office/powerpoint/2010/main" val="2733313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Przykładowy scenariusz</a:t>
            </a:r>
          </a:p>
        </p:txBody>
      </p:sp>
      <p:sp>
        <p:nvSpPr>
          <p:cNvPr id="3" name="Symbol zastępczy zawartości 2"/>
          <p:cNvSpPr>
            <a:spLocks noGrp="1"/>
          </p:cNvSpPr>
          <p:nvPr>
            <p:ph idx="1"/>
          </p:nvPr>
        </p:nvSpPr>
        <p:spPr/>
        <p:txBody>
          <a:bodyPr/>
          <a:lstStyle/>
          <a:p>
            <a:r>
              <a:rPr lang="pl-PL" sz="2400" b="1" dirty="0"/>
              <a:t>Dla wprowadzonych przez użytkownika zleceń program sugeruje mu wybranie pewnej trasy przewozów będącej optymalnym rozwiązaniem wyznaczonym ze względu na pewne parametry (ładunek oraz liczba kilometrów). Proponowane przez oprogramowanie do wspomagania decyzji rozwiązanie pozwala na optymalizację kosztu dostaw.</a:t>
            </a:r>
            <a:endParaRPr lang="pl-PL" sz="2400" dirty="0"/>
          </a:p>
          <a:p>
            <a:pPr marL="0" indent="0">
              <a:buNone/>
            </a:pPr>
            <a:endParaRPr lang="pl-PL" dirty="0"/>
          </a:p>
        </p:txBody>
      </p:sp>
    </p:spTree>
    <p:extLst>
      <p:ext uri="{BB962C8B-B14F-4D97-AF65-F5344CB8AC3E}">
        <p14:creationId xmlns:p14="http://schemas.microsoft.com/office/powerpoint/2010/main" val="3053495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Idea rozwiązania problemu</a:t>
            </a:r>
          </a:p>
        </p:txBody>
      </p:sp>
      <p:sp>
        <p:nvSpPr>
          <p:cNvPr id="3" name="Symbol zastępczy zawartości 2"/>
          <p:cNvSpPr>
            <a:spLocks noGrp="1"/>
          </p:cNvSpPr>
          <p:nvPr>
            <p:ph idx="1"/>
          </p:nvPr>
        </p:nvSpPr>
        <p:spPr/>
        <p:txBody>
          <a:bodyPr/>
          <a:lstStyle/>
          <a:p>
            <a:pPr marL="0" indent="0">
              <a:buNone/>
            </a:pPr>
            <a:r>
              <a:rPr lang="pl-PL" dirty="0"/>
              <a:t>	W celu rozwiązania danego problemu zaplanowano :</a:t>
            </a:r>
          </a:p>
          <a:p>
            <a:pPr lvl="0"/>
            <a:r>
              <a:rPr lang="pl-PL" dirty="0"/>
              <a:t>Przygotowanie bazy danych miast oraz odległości pomiędzy nimi</a:t>
            </a:r>
          </a:p>
          <a:p>
            <a:pPr lvl="0"/>
            <a:r>
              <a:rPr lang="pl-PL" dirty="0"/>
              <a:t>Implementacja algorytmu genetycznego do rozwiązania problemu obliczenia najkrótszej trasy wraz z powrotem ( problem komiwojażera) w języku C#</a:t>
            </a:r>
          </a:p>
          <a:p>
            <a:pPr lvl="0"/>
            <a:r>
              <a:rPr lang="pl-PL" dirty="0"/>
              <a:t>Przygotowanie aplikacji dostępowej umożliwiającej wprowadzanie konkretnych zleceń i na ich podstawie wyznaczenie optymalnej trasy( w platformie .NET)</a:t>
            </a:r>
          </a:p>
          <a:p>
            <a:endParaRPr lang="pl-PL" dirty="0"/>
          </a:p>
        </p:txBody>
      </p:sp>
    </p:spTree>
    <p:extLst>
      <p:ext uri="{BB962C8B-B14F-4D97-AF65-F5344CB8AC3E}">
        <p14:creationId xmlns:p14="http://schemas.microsoft.com/office/powerpoint/2010/main" val="1415281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Wykorzystane technologie</a:t>
            </a:r>
          </a:p>
        </p:txBody>
      </p:sp>
      <p:sp>
        <p:nvSpPr>
          <p:cNvPr id="3" name="Symbol zastępczy zawartości 2"/>
          <p:cNvSpPr>
            <a:spLocks noGrp="1"/>
          </p:cNvSpPr>
          <p:nvPr>
            <p:ph idx="1"/>
          </p:nvPr>
        </p:nvSpPr>
        <p:spPr/>
        <p:txBody>
          <a:bodyPr/>
          <a:lstStyle/>
          <a:p>
            <a:pPr lvl="0"/>
            <a:r>
              <a:rPr lang="pl-PL" dirty="0"/>
              <a:t>Platforma .NET</a:t>
            </a:r>
          </a:p>
          <a:p>
            <a:pPr lvl="0"/>
            <a:r>
              <a:rPr lang="pl-PL" dirty="0"/>
              <a:t>MS SQL SERVER</a:t>
            </a:r>
          </a:p>
          <a:p>
            <a:pPr lvl="0"/>
            <a:r>
              <a:rPr lang="pl-PL" dirty="0" err="1"/>
              <a:t>Entity</a:t>
            </a:r>
            <a:r>
              <a:rPr lang="pl-PL" dirty="0"/>
              <a:t> Framework</a:t>
            </a:r>
          </a:p>
          <a:p>
            <a:pPr lvl="0"/>
            <a:r>
              <a:rPr lang="pl-PL" dirty="0"/>
              <a:t>Google Maps API / </a:t>
            </a:r>
            <a:r>
              <a:rPr lang="pl-PL" dirty="0" err="1"/>
              <a:t>Directions</a:t>
            </a:r>
            <a:r>
              <a:rPr lang="pl-PL" dirty="0"/>
              <a:t> API</a:t>
            </a:r>
          </a:p>
          <a:p>
            <a:endParaRPr lang="pl-PL" dirty="0"/>
          </a:p>
        </p:txBody>
      </p:sp>
    </p:spTree>
    <p:extLst>
      <p:ext uri="{BB962C8B-B14F-4D97-AF65-F5344CB8AC3E}">
        <p14:creationId xmlns:p14="http://schemas.microsoft.com/office/powerpoint/2010/main" val="4137173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Klasyczny algorytm genetyczny</a:t>
            </a:r>
          </a:p>
        </p:txBody>
      </p:sp>
      <p:sp>
        <p:nvSpPr>
          <p:cNvPr id="3" name="Symbol zastępczy zawartości 2"/>
          <p:cNvSpPr>
            <a:spLocks noGrp="1"/>
          </p:cNvSpPr>
          <p:nvPr>
            <p:ph idx="1"/>
          </p:nvPr>
        </p:nvSpPr>
        <p:spPr>
          <a:xfrm>
            <a:off x="814919" y="2261937"/>
            <a:ext cx="6389445" cy="4480177"/>
          </a:xfrm>
        </p:spPr>
        <p:txBody>
          <a:bodyPr/>
          <a:lstStyle/>
          <a:p>
            <a:r>
              <a:rPr lang="pl-PL" sz="2400" dirty="0"/>
              <a:t>inicjacja czyli wybór początkowej populacji chromosomów, </a:t>
            </a:r>
          </a:p>
          <a:p>
            <a:pPr marL="0" indent="0">
              <a:buNone/>
            </a:pPr>
            <a:r>
              <a:rPr lang="pl-PL" sz="2400" dirty="0"/>
              <a:t>• ocena przystosowania chromosomów w populacji, </a:t>
            </a:r>
          </a:p>
          <a:p>
            <a:pPr marL="0" indent="0">
              <a:buNone/>
            </a:pPr>
            <a:r>
              <a:rPr lang="pl-PL" sz="2400" dirty="0"/>
              <a:t>• selekcja chromosomów, </a:t>
            </a:r>
          </a:p>
          <a:p>
            <a:pPr marL="0" indent="0">
              <a:buNone/>
            </a:pPr>
            <a:r>
              <a:rPr lang="pl-PL" sz="2400" dirty="0"/>
              <a:t>• zastosowanie operatorów genetycznych, </a:t>
            </a:r>
          </a:p>
          <a:p>
            <a:pPr marL="0" indent="0">
              <a:buNone/>
            </a:pPr>
            <a:r>
              <a:rPr lang="pl-PL" sz="2400" dirty="0"/>
              <a:t>• utworzenie nowej populacji, </a:t>
            </a:r>
          </a:p>
          <a:p>
            <a:pPr marL="0" indent="0">
              <a:buNone/>
            </a:pPr>
            <a:r>
              <a:rPr lang="pl-PL" sz="2400" dirty="0"/>
              <a:t>• sprawdzenie warunku zatrzymania, </a:t>
            </a:r>
          </a:p>
        </p:txBody>
      </p:sp>
      <p:pic>
        <p:nvPicPr>
          <p:cNvPr id="4" name="Obraz 3"/>
          <p:cNvPicPr>
            <a:picLocks noChangeAspect="1"/>
          </p:cNvPicPr>
          <p:nvPr/>
        </p:nvPicPr>
        <p:blipFill>
          <a:blip r:embed="rId2"/>
          <a:stretch>
            <a:fillRect/>
          </a:stretch>
        </p:blipFill>
        <p:spPr>
          <a:xfrm>
            <a:off x="7620000" y="1881189"/>
            <a:ext cx="3877107" cy="4540194"/>
          </a:xfrm>
          <a:prstGeom prst="rect">
            <a:avLst/>
          </a:prstGeom>
        </p:spPr>
      </p:pic>
    </p:spTree>
    <p:extLst>
      <p:ext uri="{BB962C8B-B14F-4D97-AF65-F5344CB8AC3E}">
        <p14:creationId xmlns:p14="http://schemas.microsoft.com/office/powerpoint/2010/main" val="1600412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Pojęcia podstawowe</a:t>
            </a:r>
          </a:p>
        </p:txBody>
      </p:sp>
      <p:pic>
        <p:nvPicPr>
          <p:cNvPr id="4" name="Symbol zastępczy zawartości 3"/>
          <p:cNvPicPr>
            <a:picLocks noGrp="1" noChangeAspect="1"/>
          </p:cNvPicPr>
          <p:nvPr>
            <p:ph idx="1"/>
          </p:nvPr>
        </p:nvPicPr>
        <p:blipFill>
          <a:blip r:embed="rId2"/>
          <a:stretch>
            <a:fillRect/>
          </a:stretch>
        </p:blipFill>
        <p:spPr>
          <a:xfrm>
            <a:off x="4904586" y="1853248"/>
            <a:ext cx="6895183" cy="3546586"/>
          </a:xfrm>
          <a:prstGeom prst="rect">
            <a:avLst/>
          </a:prstGeom>
        </p:spPr>
      </p:pic>
      <p:sp>
        <p:nvSpPr>
          <p:cNvPr id="5" name="pole tekstowe 4"/>
          <p:cNvSpPr txBox="1"/>
          <p:nvPr/>
        </p:nvSpPr>
        <p:spPr>
          <a:xfrm>
            <a:off x="814918" y="1870364"/>
            <a:ext cx="4283555" cy="3139321"/>
          </a:xfrm>
          <a:prstGeom prst="rect">
            <a:avLst/>
          </a:prstGeom>
          <a:noFill/>
        </p:spPr>
        <p:txBody>
          <a:bodyPr wrap="square" rtlCol="0">
            <a:spAutoFit/>
          </a:bodyPr>
          <a:lstStyle/>
          <a:p>
            <a:r>
              <a:rPr lang="pl-PL" b="1" dirty="0"/>
              <a:t>Gen</a:t>
            </a:r>
            <a:r>
              <a:rPr lang="pl-PL" dirty="0"/>
              <a:t> - Najmniejsza część chromosomu. Decyduje o dziedziczności jednej lub kilku cech.</a:t>
            </a:r>
          </a:p>
          <a:p>
            <a:r>
              <a:rPr lang="pl-PL" b="1" dirty="0"/>
              <a:t>Chromosom</a:t>
            </a:r>
            <a:r>
              <a:rPr lang="pl-PL" dirty="0"/>
              <a:t> - Inaczej łańcuch lub ciąg kodowy. Jest to uporządkowany ciąg genów.</a:t>
            </a:r>
          </a:p>
          <a:p>
            <a:r>
              <a:rPr lang="pl-PL" b="1" dirty="0"/>
              <a:t>Osobnik</a:t>
            </a:r>
            <a:r>
              <a:rPr lang="pl-PL" dirty="0"/>
              <a:t> - Najprostsza jednostka podlegająca ewolucji.</a:t>
            </a:r>
          </a:p>
          <a:p>
            <a:r>
              <a:rPr lang="pl-PL" b="1" dirty="0"/>
              <a:t>Populacja</a:t>
            </a:r>
            <a:r>
              <a:rPr lang="pl-PL" dirty="0"/>
              <a:t> - Zbiór osobników zamieszkujących jedno środowisko.</a:t>
            </a:r>
          </a:p>
          <a:p>
            <a:endParaRPr lang="pl-PL" dirty="0"/>
          </a:p>
        </p:txBody>
      </p:sp>
    </p:spTree>
    <p:extLst>
      <p:ext uri="{BB962C8B-B14F-4D97-AF65-F5344CB8AC3E}">
        <p14:creationId xmlns:p14="http://schemas.microsoft.com/office/powerpoint/2010/main" val="2762298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4CB5014-219E-4930-B348-A1A760BB6215}"/>
              </a:ext>
            </a:extLst>
          </p:cNvPr>
          <p:cNvSpPr>
            <a:spLocks noGrp="1"/>
          </p:cNvSpPr>
          <p:nvPr>
            <p:ph type="title"/>
          </p:nvPr>
        </p:nvSpPr>
        <p:spPr/>
        <p:txBody>
          <a:bodyPr/>
          <a:lstStyle/>
          <a:p>
            <a:r>
              <a:rPr lang="pl-PL" dirty="0"/>
              <a:t>Reprezentacja chromosomu</a:t>
            </a:r>
          </a:p>
        </p:txBody>
      </p:sp>
      <p:pic>
        <p:nvPicPr>
          <p:cNvPr id="4" name="Symbol zastępczy zawartości 3">
            <a:extLst>
              <a:ext uri="{FF2B5EF4-FFF2-40B4-BE49-F238E27FC236}">
                <a16:creationId xmlns:a16="http://schemas.microsoft.com/office/drawing/2014/main" id="{28FCA53A-1DBE-4EAD-8AEF-3F84775D7724}"/>
              </a:ext>
            </a:extLst>
          </p:cNvPr>
          <p:cNvPicPr>
            <a:picLocks noGrp="1" noChangeAspect="1"/>
          </p:cNvPicPr>
          <p:nvPr>
            <p:ph idx="1"/>
          </p:nvPr>
        </p:nvPicPr>
        <p:blipFill>
          <a:blip r:embed="rId2"/>
          <a:stretch>
            <a:fillRect/>
          </a:stretch>
        </p:blipFill>
        <p:spPr>
          <a:xfrm>
            <a:off x="5115300" y="2185439"/>
            <a:ext cx="5106474" cy="2648983"/>
          </a:xfrm>
          <a:prstGeom prst="rect">
            <a:avLst/>
          </a:prstGeom>
        </p:spPr>
      </p:pic>
      <p:sp>
        <p:nvSpPr>
          <p:cNvPr id="5" name="pole tekstowe 4">
            <a:extLst>
              <a:ext uri="{FF2B5EF4-FFF2-40B4-BE49-F238E27FC236}">
                <a16:creationId xmlns:a16="http://schemas.microsoft.com/office/drawing/2014/main" id="{3BE0C9E9-C8E5-487F-B59D-E59C05BFD817}"/>
              </a:ext>
            </a:extLst>
          </p:cNvPr>
          <p:cNvSpPr txBox="1"/>
          <p:nvPr/>
        </p:nvSpPr>
        <p:spPr>
          <a:xfrm>
            <a:off x="646111" y="2185439"/>
            <a:ext cx="3780115" cy="2677656"/>
          </a:xfrm>
          <a:prstGeom prst="rect">
            <a:avLst/>
          </a:prstGeom>
          <a:noFill/>
        </p:spPr>
        <p:txBody>
          <a:bodyPr wrap="square" rtlCol="0">
            <a:spAutoFit/>
          </a:bodyPr>
          <a:lstStyle/>
          <a:p>
            <a:r>
              <a:rPr lang="pl-PL" sz="2400" dirty="0"/>
              <a:t>Gen – obiekt reprezentujący miasto z zakodowanym numerem tira</a:t>
            </a:r>
          </a:p>
          <a:p>
            <a:endParaRPr lang="pl-PL" sz="2400" dirty="0"/>
          </a:p>
          <a:p>
            <a:r>
              <a:rPr lang="pl-PL" sz="2400" dirty="0"/>
              <a:t>Chromosom – ciąg genów (miast) </a:t>
            </a:r>
          </a:p>
        </p:txBody>
      </p:sp>
    </p:spTree>
    <p:extLst>
      <p:ext uri="{BB962C8B-B14F-4D97-AF65-F5344CB8AC3E}">
        <p14:creationId xmlns:p14="http://schemas.microsoft.com/office/powerpoint/2010/main" val="40378310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223</TotalTime>
  <Words>310</Words>
  <Application>Microsoft Office PowerPoint</Application>
  <PresentationFormat>Panoramiczny</PresentationFormat>
  <Paragraphs>56</Paragraphs>
  <Slides>15</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15</vt:i4>
      </vt:variant>
    </vt:vector>
  </HeadingPairs>
  <TitlesOfParts>
    <vt:vector size="19" baseType="lpstr">
      <vt:lpstr>Arial</vt:lpstr>
      <vt:lpstr>Century Gothic</vt:lpstr>
      <vt:lpstr>Wingdings 3</vt:lpstr>
      <vt:lpstr>Jon</vt:lpstr>
      <vt:lpstr>Wspomaganie podejmowania decyzji w firmie logistycznej wykorzystującej algorytm genetyczny </vt:lpstr>
      <vt:lpstr>Cel</vt:lpstr>
      <vt:lpstr>Założenia</vt:lpstr>
      <vt:lpstr>Przykładowy scenariusz</vt:lpstr>
      <vt:lpstr>Idea rozwiązania problemu</vt:lpstr>
      <vt:lpstr>Wykorzystane technologie</vt:lpstr>
      <vt:lpstr>Klasyczny algorytm genetyczny</vt:lpstr>
      <vt:lpstr>Pojęcia podstawowe</vt:lpstr>
      <vt:lpstr>Reprezentacja chromosomu</vt:lpstr>
      <vt:lpstr>Operatory genetyczne</vt:lpstr>
      <vt:lpstr>Krzyżowanie</vt:lpstr>
      <vt:lpstr>Mutacja</vt:lpstr>
      <vt:lpstr>Selekcja turniejowa</vt:lpstr>
      <vt:lpstr>Panel użytkownika</vt:lpstr>
      <vt:lpstr>Prezentacja proponowanej trasy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Stworzenie oprogramowania w celu wspomagania podejmowania decyzji w firmie logistycznej wykorzystującego algorytm genetyczny </dc:title>
  <dc:creator>Student 222330</dc:creator>
  <cp:lastModifiedBy>Piotr Wanio</cp:lastModifiedBy>
  <cp:revision>14</cp:revision>
  <dcterms:created xsi:type="dcterms:W3CDTF">2019-01-16T22:43:46Z</dcterms:created>
  <dcterms:modified xsi:type="dcterms:W3CDTF">2019-01-17T15:16:54Z</dcterms:modified>
</cp:coreProperties>
</file>