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8" r:id="rId2"/>
    <p:sldId id="260" r:id="rId3"/>
    <p:sldId id="257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9" r:id="rId12"/>
    <p:sldId id="27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4"/>
            <a:ext cx="3239679" cy="2145719"/>
            <a:chOff x="608719" y="-11"/>
            <a:chExt cx="2429759" cy="1609289"/>
          </a:xfrm>
        </p:grpSpPr>
        <p:sp>
          <p:nvSpPr>
            <p:cNvPr id="11" name="Google Shape;11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14400" y="2655767"/>
            <a:ext cx="7020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5333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6526594" y="-15"/>
            <a:ext cx="5669937" cy="6862421"/>
            <a:chOff x="4894945" y="-11"/>
            <a:chExt cx="4252453" cy="5146816"/>
          </a:xfrm>
        </p:grpSpPr>
        <p:sp>
          <p:nvSpPr>
            <p:cNvPr id="25" name="Google Shape;25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" name="Google Shape;79;p2"/>
          <p:cNvGrpSpPr/>
          <p:nvPr/>
        </p:nvGrpSpPr>
        <p:grpSpPr>
          <a:xfrm flipH="1">
            <a:off x="-9" y="5146791"/>
            <a:ext cx="3239673" cy="1715616"/>
            <a:chOff x="6714243" y="3860093"/>
            <a:chExt cx="2429755" cy="1286712"/>
          </a:xfrm>
        </p:grpSpPr>
        <p:sp>
          <p:nvSpPr>
            <p:cNvPr id="80" name="Google Shape;80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44028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1"/>
          <p:cNvGrpSpPr/>
          <p:nvPr/>
        </p:nvGrpSpPr>
        <p:grpSpPr>
          <a:xfrm>
            <a:off x="8952325" y="5146791"/>
            <a:ext cx="3239673" cy="1715616"/>
            <a:chOff x="6714243" y="3860093"/>
            <a:chExt cx="2429755" cy="1286712"/>
          </a:xfrm>
        </p:grpSpPr>
        <p:sp>
          <p:nvSpPr>
            <p:cNvPr id="497" name="Google Shape;497;p11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9" name="Google Shape;509;p11"/>
          <p:cNvGrpSpPr/>
          <p:nvPr/>
        </p:nvGrpSpPr>
        <p:grpSpPr>
          <a:xfrm>
            <a:off x="1189" y="-14"/>
            <a:ext cx="4050115" cy="3003527"/>
            <a:chOff x="892" y="-11"/>
            <a:chExt cx="3037586" cy="2252645"/>
          </a:xfrm>
        </p:grpSpPr>
        <p:sp>
          <p:nvSpPr>
            <p:cNvPr id="510" name="Google Shape;510;p1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33" name="Google Shape;533;p1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73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 bottom pattern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3"/>
          <p:cNvGrpSpPr/>
          <p:nvPr/>
        </p:nvGrpSpPr>
        <p:grpSpPr>
          <a:xfrm rot="10800000" flipH="1">
            <a:off x="1200" y="5142367"/>
            <a:ext cx="12191989" cy="1715628"/>
            <a:chOff x="900" y="0"/>
            <a:chExt cx="9143992" cy="1286721"/>
          </a:xfrm>
        </p:grpSpPr>
        <p:sp>
          <p:nvSpPr>
            <p:cNvPr id="574" name="Google Shape;574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2" name="Google Shape;622;p1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15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F188-1C8B-49A1-B0A6-F76C20A58699}" type="datetimeFigureOut">
              <a:rPr lang="fr-FR" smtClean="0"/>
              <a:t>05/11/2020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82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rgbClr val="FFA40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ctrTitle"/>
          </p:nvPr>
        </p:nvSpPr>
        <p:spPr>
          <a:xfrm>
            <a:off x="914400" y="2212733"/>
            <a:ext cx="567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4800">
                <a:solidFill>
                  <a:srgbClr val="FFFFFF"/>
                </a:solidFill>
              </a:defRPr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subTitle" idx="1"/>
          </p:nvPr>
        </p:nvSpPr>
        <p:spPr>
          <a:xfrm>
            <a:off x="914400" y="3583536"/>
            <a:ext cx="56700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  <p:grpSp>
        <p:nvGrpSpPr>
          <p:cNvPr id="95" name="Google Shape;95;p3"/>
          <p:cNvGrpSpPr/>
          <p:nvPr/>
        </p:nvGrpSpPr>
        <p:grpSpPr>
          <a:xfrm>
            <a:off x="6526594" y="-15"/>
            <a:ext cx="5669937" cy="6862421"/>
            <a:chOff x="4894945" y="-11"/>
            <a:chExt cx="4252453" cy="5146816"/>
          </a:xfrm>
        </p:grpSpPr>
        <p:sp>
          <p:nvSpPr>
            <p:cNvPr id="96" name="Google Shape;96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5993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1200" y="1"/>
            <a:ext cx="12191989" cy="3419716"/>
            <a:chOff x="900" y="0"/>
            <a:chExt cx="9143992" cy="2564787"/>
          </a:xfrm>
        </p:grpSpPr>
        <p:sp>
          <p:nvSpPr>
            <p:cNvPr id="152" name="Google Shape;152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900" y="643324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10793" y="322545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658671" y="863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1828968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266922" y="321642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900" y="0"/>
              <a:ext cx="609923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610793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219044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182896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2438861" y="0"/>
              <a:ext cx="609953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900" y="3225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10793" y="643324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3048778" y="863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658671" y="321642"/>
              <a:ext cx="608281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219044" y="322545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266922" y="863"/>
              <a:ext cx="609953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900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610793" y="0"/>
              <a:ext cx="608281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58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657035" y="0"/>
              <a:ext cx="609923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048784" y="0"/>
              <a:ext cx="608281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2438861" y="0"/>
              <a:ext cx="609953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47936" y="321645"/>
              <a:ext cx="609923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3" name="Google Shape;203;p4"/>
          <p:cNvSpPr txBox="1">
            <a:spLocks noGrp="1"/>
          </p:cNvSpPr>
          <p:nvPr>
            <p:ph type="body" idx="1"/>
          </p:nvPr>
        </p:nvSpPr>
        <p:spPr>
          <a:xfrm>
            <a:off x="3371133" y="2069533"/>
            <a:ext cx="7330400" cy="39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 rtl="0">
              <a:spcBef>
                <a:spcPts val="800"/>
              </a:spcBef>
              <a:spcAft>
                <a:spcPts val="0"/>
              </a:spcAft>
              <a:buSzPts val="3000"/>
              <a:buChar char="◂"/>
              <a:defRPr sz="4000" i="1"/>
            </a:lvl1pPr>
            <a:lvl2pPr marL="1219170" lvl="1" indent="-558786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4000" i="1"/>
            </a:lvl2pPr>
            <a:lvl3pPr marL="1828754" lvl="2" indent="-558786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4000" i="1"/>
            </a:lvl3pPr>
            <a:lvl4pPr marL="2438339" lvl="3" indent="-558786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4000" i="1"/>
            </a:lvl4pPr>
            <a:lvl5pPr marL="3047924" lvl="4" indent="-558786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 i="1"/>
            </a:lvl5pPr>
            <a:lvl6pPr marL="3657509" lvl="5" indent="-558786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 i="1"/>
            </a:lvl6pPr>
            <a:lvl7pPr marL="4267093" lvl="6" indent="-558786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4000" i="1"/>
            </a:lvl7pPr>
            <a:lvl8pPr marL="4876678" lvl="7" indent="-558786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4000" i="1"/>
            </a:lvl8pPr>
            <a:lvl9pPr marL="5486263" lvl="8" indent="-558786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4000" i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4" name="Google Shape;204;p4"/>
          <p:cNvSpPr txBox="1"/>
          <p:nvPr/>
        </p:nvSpPr>
        <p:spPr>
          <a:xfrm>
            <a:off x="1727335" y="2078200"/>
            <a:ext cx="981200" cy="14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8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11391099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837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5"/>
          <p:cNvGrpSpPr/>
          <p:nvPr/>
        </p:nvGrpSpPr>
        <p:grpSpPr>
          <a:xfrm>
            <a:off x="8952325" y="5146791"/>
            <a:ext cx="3239673" cy="1715616"/>
            <a:chOff x="6714243" y="3860093"/>
            <a:chExt cx="2429755" cy="1286712"/>
          </a:xfrm>
        </p:grpSpPr>
        <p:sp>
          <p:nvSpPr>
            <p:cNvPr id="208" name="Google Shape;208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1189" y="-14"/>
            <a:ext cx="4050115" cy="3003527"/>
            <a:chOff x="892" y="-11"/>
            <a:chExt cx="3037586" cy="2252645"/>
          </a:xfrm>
        </p:grpSpPr>
        <p:sp>
          <p:nvSpPr>
            <p:cNvPr id="221" name="Google Shape;221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4" name="Google Shape;244;p5"/>
          <p:cNvSpPr txBox="1">
            <a:spLocks noGrp="1"/>
          </p:cNvSpPr>
          <p:nvPr>
            <p:ph type="title"/>
          </p:nvPr>
        </p:nvSpPr>
        <p:spPr>
          <a:xfrm>
            <a:off x="1760033" y="1155367"/>
            <a:ext cx="8607600" cy="8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1760033" y="2151032"/>
            <a:ext cx="8607600" cy="3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91054">
              <a:spcBef>
                <a:spcPts val="800"/>
              </a:spcBef>
              <a:spcAft>
                <a:spcPts val="0"/>
              </a:spcAft>
              <a:buSzPts val="2200"/>
              <a:buChar char="◂"/>
              <a:defRPr/>
            </a:lvl1pPr>
            <a:lvl2pPr marL="1219170" lvl="1" indent="-491054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828754" lvl="2" indent="-491054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2438339" lvl="3" indent="-491054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3047924" lvl="4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3657509" lvl="5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4267093" lvl="6" indent="-491054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4876678" lvl="7" indent="-491054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5486263" lvl="8" indent="-491054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14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 + 1 column + image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6"/>
          <p:cNvGrpSpPr/>
          <p:nvPr/>
        </p:nvGrpSpPr>
        <p:grpSpPr>
          <a:xfrm>
            <a:off x="6526594" y="-15"/>
            <a:ext cx="5668804" cy="6862421"/>
            <a:chOff x="4894945" y="-11"/>
            <a:chExt cx="4251603" cy="5146816"/>
          </a:xfrm>
        </p:grpSpPr>
        <p:sp>
          <p:nvSpPr>
            <p:cNvPr id="249" name="Google Shape;249;p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6"/>
          <p:cNvGrpSpPr/>
          <p:nvPr/>
        </p:nvGrpSpPr>
        <p:grpSpPr>
          <a:xfrm>
            <a:off x="-8" y="-14"/>
            <a:ext cx="3239679" cy="2145719"/>
            <a:chOff x="608719" y="-11"/>
            <a:chExt cx="2429759" cy="1609289"/>
          </a:xfrm>
        </p:grpSpPr>
        <p:sp>
          <p:nvSpPr>
            <p:cNvPr id="287" name="Google Shape;287;p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9" name="Google Shape;299;p6"/>
          <p:cNvSpPr txBox="1">
            <a:spLocks noGrp="1"/>
          </p:cNvSpPr>
          <p:nvPr>
            <p:ph type="title"/>
          </p:nvPr>
        </p:nvSpPr>
        <p:spPr>
          <a:xfrm>
            <a:off x="990300" y="2203667"/>
            <a:ext cx="51896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00" name="Google Shape;300;p6"/>
          <p:cNvSpPr txBox="1">
            <a:spLocks noGrp="1"/>
          </p:cNvSpPr>
          <p:nvPr>
            <p:ph type="body" idx="1"/>
          </p:nvPr>
        </p:nvSpPr>
        <p:spPr>
          <a:xfrm>
            <a:off x="990300" y="2969639"/>
            <a:ext cx="51896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◂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1" name="Google Shape;301;p6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  <p:sp>
        <p:nvSpPr>
          <p:cNvPr id="302" name="Google Shape;302;p6"/>
          <p:cNvSpPr/>
          <p:nvPr/>
        </p:nvSpPr>
        <p:spPr>
          <a:xfrm>
            <a:off x="11384923" y="6434658"/>
            <a:ext cx="810475" cy="427748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5442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7"/>
          <p:cNvGrpSpPr/>
          <p:nvPr/>
        </p:nvGrpSpPr>
        <p:grpSpPr>
          <a:xfrm>
            <a:off x="1189" y="-14"/>
            <a:ext cx="4050115" cy="3003527"/>
            <a:chOff x="892" y="-11"/>
            <a:chExt cx="3037586" cy="2252645"/>
          </a:xfrm>
        </p:grpSpPr>
        <p:sp>
          <p:nvSpPr>
            <p:cNvPr id="305" name="Google Shape;305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28" name="Google Shape;328;p7"/>
          <p:cNvGrpSpPr/>
          <p:nvPr/>
        </p:nvGrpSpPr>
        <p:grpSpPr>
          <a:xfrm>
            <a:off x="8952325" y="5146791"/>
            <a:ext cx="3239673" cy="1715616"/>
            <a:chOff x="6714243" y="3860093"/>
            <a:chExt cx="2429755" cy="1286712"/>
          </a:xfrm>
        </p:grpSpPr>
        <p:sp>
          <p:nvSpPr>
            <p:cNvPr id="329" name="Google Shape;329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760033" y="1155367"/>
            <a:ext cx="8607600" cy="8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760033" y="2110167"/>
            <a:ext cx="4178000" cy="39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◂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6189569" y="2110167"/>
            <a:ext cx="4178000" cy="39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800"/>
              </a:spcBef>
              <a:spcAft>
                <a:spcPts val="0"/>
              </a:spcAft>
              <a:buSzPts val="1800"/>
              <a:buChar char="◂"/>
              <a:defRPr sz="2400"/>
            </a:lvl1pPr>
            <a:lvl2pPr marL="1219170" lvl="1" indent="-457189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2400"/>
            </a:lvl2pPr>
            <a:lvl3pPr marL="1828754" lvl="2" indent="-457189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2400"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2400"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13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8"/>
          <p:cNvGrpSpPr/>
          <p:nvPr/>
        </p:nvGrpSpPr>
        <p:grpSpPr>
          <a:xfrm>
            <a:off x="8952325" y="5146791"/>
            <a:ext cx="3239673" cy="1715616"/>
            <a:chOff x="6714243" y="3860093"/>
            <a:chExt cx="2429755" cy="1286712"/>
          </a:xfrm>
        </p:grpSpPr>
        <p:sp>
          <p:nvSpPr>
            <p:cNvPr id="347" name="Google Shape;347;p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1189" y="-14"/>
            <a:ext cx="4050115" cy="3003527"/>
            <a:chOff x="892" y="-11"/>
            <a:chExt cx="3037586" cy="2252645"/>
          </a:xfrm>
        </p:grpSpPr>
        <p:sp>
          <p:nvSpPr>
            <p:cNvPr id="360" name="Google Shape;360;p8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" name="Google Shape;383;p8"/>
          <p:cNvSpPr txBox="1">
            <a:spLocks noGrp="1"/>
          </p:cNvSpPr>
          <p:nvPr>
            <p:ph type="title"/>
          </p:nvPr>
        </p:nvSpPr>
        <p:spPr>
          <a:xfrm>
            <a:off x="1760033" y="1155367"/>
            <a:ext cx="8607600" cy="8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84" name="Google Shape;384;p8"/>
          <p:cNvSpPr txBox="1">
            <a:spLocks noGrp="1"/>
          </p:cNvSpPr>
          <p:nvPr>
            <p:ph type="body" idx="1"/>
          </p:nvPr>
        </p:nvSpPr>
        <p:spPr>
          <a:xfrm>
            <a:off x="1760033" y="2465433"/>
            <a:ext cx="2774400" cy="3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◂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85" name="Google Shape;385;p8"/>
          <p:cNvSpPr txBox="1">
            <a:spLocks noGrp="1"/>
          </p:cNvSpPr>
          <p:nvPr>
            <p:ph type="body" idx="2"/>
          </p:nvPr>
        </p:nvSpPr>
        <p:spPr>
          <a:xfrm>
            <a:off x="4676617" y="2465433"/>
            <a:ext cx="2774400" cy="3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◂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86" name="Google Shape;386;p8"/>
          <p:cNvSpPr txBox="1">
            <a:spLocks noGrp="1"/>
          </p:cNvSpPr>
          <p:nvPr>
            <p:ph type="body" idx="3"/>
          </p:nvPr>
        </p:nvSpPr>
        <p:spPr>
          <a:xfrm>
            <a:off x="7593201" y="2465433"/>
            <a:ext cx="2774400" cy="3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◂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2133"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87" name="Google Shape;387;p8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9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9"/>
          <p:cNvGrpSpPr/>
          <p:nvPr/>
        </p:nvGrpSpPr>
        <p:grpSpPr>
          <a:xfrm rot="10800000" flipH="1">
            <a:off x="1200" y="5142367"/>
            <a:ext cx="12191989" cy="1715628"/>
            <a:chOff x="900" y="0"/>
            <a:chExt cx="9143992" cy="1286721"/>
          </a:xfrm>
        </p:grpSpPr>
        <p:sp>
          <p:nvSpPr>
            <p:cNvPr id="390" name="Google Shape;390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8" name="Google Shape;438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39" name="Google Shape;439;p9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20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0"/>
          <p:cNvGrpSpPr/>
          <p:nvPr/>
        </p:nvGrpSpPr>
        <p:grpSpPr>
          <a:xfrm>
            <a:off x="5711616" y="5142379"/>
            <a:ext cx="6480371" cy="1715640"/>
            <a:chOff x="4283712" y="3856784"/>
            <a:chExt cx="4860278" cy="1286730"/>
          </a:xfrm>
        </p:grpSpPr>
        <p:sp>
          <p:nvSpPr>
            <p:cNvPr id="442" name="Google Shape;442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10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4" name="Google Shape;464;p10"/>
          <p:cNvSpPr txBox="1">
            <a:spLocks noGrp="1"/>
          </p:cNvSpPr>
          <p:nvPr>
            <p:ph type="body" idx="1"/>
          </p:nvPr>
        </p:nvSpPr>
        <p:spPr>
          <a:xfrm>
            <a:off x="609600" y="5468667"/>
            <a:ext cx="47196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SzPts val="1600"/>
              <a:buNone/>
              <a:defRPr sz="2133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65" name="Google Shape;465;p1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  <p:grpSp>
        <p:nvGrpSpPr>
          <p:cNvPr id="466" name="Google Shape;466;p10"/>
          <p:cNvGrpSpPr/>
          <p:nvPr/>
        </p:nvGrpSpPr>
        <p:grpSpPr>
          <a:xfrm>
            <a:off x="1189" y="-14"/>
            <a:ext cx="7289707" cy="1716809"/>
            <a:chOff x="892" y="-11"/>
            <a:chExt cx="5467280" cy="1287607"/>
          </a:xfrm>
        </p:grpSpPr>
        <p:sp>
          <p:nvSpPr>
            <p:cNvPr id="467" name="Google Shape;467;p1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592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60033" y="1155367"/>
            <a:ext cx="8607600" cy="8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60033" y="2151032"/>
            <a:ext cx="8607600" cy="3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733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B67F4873-8ECF-4705-8710-D72720FFF0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3472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8" r:id="rId11"/>
    <p:sldLayoutId id="2147483779" r:id="rId12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470354F-2B0F-4CC7-A73A-13CDB31EE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1981200"/>
            <a:ext cx="8267700" cy="1682683"/>
          </a:xfrm>
        </p:spPr>
        <p:txBody>
          <a:bodyPr/>
          <a:lstStyle/>
          <a:p>
            <a:r>
              <a:rPr lang="fr-FR" sz="4400" dirty="0" err="1"/>
              <a:t>Mathematics</a:t>
            </a:r>
            <a:r>
              <a:rPr lang="fr-FR" sz="4400" dirty="0"/>
              <a:t> for data </a:t>
            </a:r>
            <a:r>
              <a:rPr lang="fr-FR" sz="4400" dirty="0" err="1"/>
              <a:t>scientists</a:t>
            </a:r>
            <a:br>
              <a:rPr lang="fr-FR" sz="4400" dirty="0"/>
            </a:br>
            <a:r>
              <a:rPr lang="fr-FR" sz="4400" dirty="0" err="1"/>
              <a:t>Esoph</a:t>
            </a:r>
            <a:r>
              <a:rPr lang="fr-FR" sz="4400" dirty="0"/>
              <a:t> data set</a:t>
            </a:r>
            <a:endParaRPr lang="en-US" sz="44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DFE72C-D50B-491E-8169-A6D8A2258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5564736"/>
            <a:ext cx="5670000" cy="10464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KIESGEN de RICHTER Stanislas</a:t>
            </a:r>
          </a:p>
          <a:p>
            <a:r>
              <a:rPr lang="en-US" dirty="0" err="1">
                <a:solidFill>
                  <a:schemeClr val="bg1"/>
                </a:solidFill>
              </a:rPr>
              <a:t>Vaio</a:t>
            </a:r>
            <a:r>
              <a:rPr lang="en-US" dirty="0">
                <a:solidFill>
                  <a:schemeClr val="bg1"/>
                </a:solidFill>
              </a:rPr>
              <a:t> Luca</a:t>
            </a:r>
          </a:p>
        </p:txBody>
      </p:sp>
    </p:spTree>
    <p:extLst>
      <p:ext uri="{BB962C8B-B14F-4D97-AF65-F5344CB8AC3E}">
        <p14:creationId xmlns:p14="http://schemas.microsoft.com/office/powerpoint/2010/main" val="330161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D726F-F97B-4560-B38E-5BADB1D4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006" y="240967"/>
            <a:ext cx="8607600" cy="890800"/>
          </a:xfrm>
        </p:spPr>
        <p:txBody>
          <a:bodyPr/>
          <a:lstStyle/>
          <a:p>
            <a:pPr algn="l"/>
            <a:r>
              <a:rPr lang="fr-FR" sz="4400" dirty="0"/>
              <a:t>Age and cancers </a:t>
            </a:r>
            <a:r>
              <a:rPr lang="fr-FR" sz="4400" dirty="0" err="1"/>
              <a:t>correlation</a:t>
            </a:r>
            <a:endParaRPr lang="fr-FR" sz="44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D3907D-1D6D-4ECD-95A8-52AE1DE1E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538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71796D0-66AE-4564-8942-3E726AFA7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</a:p>
        </p:txBody>
      </p:sp>
    </p:spTree>
    <p:extLst>
      <p:ext uri="{BB962C8B-B14F-4D97-AF65-F5344CB8AC3E}">
        <p14:creationId xmlns:p14="http://schemas.microsoft.com/office/powerpoint/2010/main" val="241252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BD726F-F97B-4560-B38E-5BADB1D4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D3907D-1D6D-4ECD-95A8-52AE1DE1E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55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71796D0-66AE-4564-8942-3E726AFA7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of the data set</a:t>
            </a:r>
          </a:p>
        </p:txBody>
      </p:sp>
    </p:spTree>
    <p:extLst>
      <p:ext uri="{BB962C8B-B14F-4D97-AF65-F5344CB8AC3E}">
        <p14:creationId xmlns:p14="http://schemas.microsoft.com/office/powerpoint/2010/main" val="345546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06933-D9AA-46E1-BD69-46A003E9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658" y="394923"/>
            <a:ext cx="6936292" cy="8908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dirty="0"/>
              <a:t>Origin of the data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FF0B805-3344-4D8F-AFEC-C7CE3A232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571" y="2062256"/>
            <a:ext cx="8607600" cy="3870000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Study of esophageal cancer in Ille-et-Vilaine, France.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Based on three criteria: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Age group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Tabaco consumption per day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Alcohol consumption per day</a:t>
            </a:r>
          </a:p>
          <a:p>
            <a:pPr lvl="1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2050" name="Picture 2" descr="Oesophagus Stock Vector Illustration And Royalty Free Oesophagus Clipart">
            <a:extLst>
              <a:ext uri="{FF2B5EF4-FFF2-40B4-BE49-F238E27FC236}">
                <a16:creationId xmlns:a16="http://schemas.microsoft.com/office/drawing/2014/main" id="{FF78BBBE-07E5-42FA-AD3D-5FC557118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79" y="3429000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49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C6A94EC-54D0-4584-9981-D5ABD63DA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196095"/>
              </p:ext>
            </p:extLst>
          </p:nvPr>
        </p:nvGraphicFramePr>
        <p:xfrm>
          <a:off x="1633535" y="1776941"/>
          <a:ext cx="8924925" cy="2690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985">
                  <a:extLst>
                    <a:ext uri="{9D8B030D-6E8A-4147-A177-3AD203B41FA5}">
                      <a16:colId xmlns:a16="http://schemas.microsoft.com/office/drawing/2014/main" val="1687956704"/>
                    </a:ext>
                  </a:extLst>
                </a:gridCol>
                <a:gridCol w="1784985">
                  <a:extLst>
                    <a:ext uri="{9D8B030D-6E8A-4147-A177-3AD203B41FA5}">
                      <a16:colId xmlns:a16="http://schemas.microsoft.com/office/drawing/2014/main" val="2688260178"/>
                    </a:ext>
                  </a:extLst>
                </a:gridCol>
                <a:gridCol w="1784985">
                  <a:extLst>
                    <a:ext uri="{9D8B030D-6E8A-4147-A177-3AD203B41FA5}">
                      <a16:colId xmlns:a16="http://schemas.microsoft.com/office/drawing/2014/main" val="489475704"/>
                    </a:ext>
                  </a:extLst>
                </a:gridCol>
                <a:gridCol w="1784985">
                  <a:extLst>
                    <a:ext uri="{9D8B030D-6E8A-4147-A177-3AD203B41FA5}">
                      <a16:colId xmlns:a16="http://schemas.microsoft.com/office/drawing/2014/main" val="3042671630"/>
                    </a:ext>
                  </a:extLst>
                </a:gridCol>
                <a:gridCol w="1784985">
                  <a:extLst>
                    <a:ext uri="{9D8B030D-6E8A-4147-A177-3AD203B41FA5}">
                      <a16:colId xmlns:a16="http://schemas.microsoft.com/office/drawing/2014/main" val="67974717"/>
                    </a:ext>
                  </a:extLst>
                </a:gridCol>
              </a:tblGrid>
              <a:tr h="1051984">
                <a:tc>
                  <a:txBody>
                    <a:bodyPr/>
                    <a:lstStyle/>
                    <a:p>
                      <a:r>
                        <a:rPr lang="en-GB" noProof="0"/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Alcohol consumption (g/day)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Tobacco consumption</a:t>
                      </a:r>
                    </a:p>
                    <a:p>
                      <a:r>
                        <a:rPr lang="en-GB" noProof="0"/>
                        <a:t>(g/day)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/>
                        <a:t>Number of 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Number of controls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757918"/>
                  </a:ext>
                </a:extLst>
              </a:tr>
              <a:tr h="546012">
                <a:tc>
                  <a:txBody>
                    <a:bodyPr/>
                    <a:lstStyle/>
                    <a:p>
                      <a:r>
                        <a:rPr lang="fr-FR" dirty="0"/>
                        <a:t>25-34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0-39g/</a:t>
                      </a:r>
                      <a:r>
                        <a:rPr lang="fr-FR" dirty="0" err="1"/>
                        <a:t>day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0-9g/</a:t>
                      </a:r>
                      <a:r>
                        <a:rPr lang="fr-FR" dirty="0" err="1"/>
                        <a:t>day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71252"/>
                  </a:ext>
                </a:extLst>
              </a:tr>
              <a:tr h="546012">
                <a:tc>
                  <a:txBody>
                    <a:bodyPr/>
                    <a:lstStyle/>
                    <a:p>
                      <a:r>
                        <a:rPr lang="fr-FR" dirty="0"/>
                        <a:t>35-44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0-39g/</a:t>
                      </a:r>
                      <a:r>
                        <a:rPr lang="fr-FR" dirty="0" err="1"/>
                        <a:t>day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10-19g/</a:t>
                      </a:r>
                      <a:r>
                        <a:rPr lang="fr-FR" dirty="0" err="1"/>
                        <a:t>day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679528"/>
                  </a:ext>
                </a:extLst>
              </a:tr>
              <a:tr h="546012">
                <a:tc>
                  <a:txBody>
                    <a:bodyPr/>
                    <a:lstStyle/>
                    <a:p>
                      <a:r>
                        <a:rPr lang="fr-FR" dirty="0"/>
                        <a:t>45-54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80-119g/</a:t>
                      </a:r>
                      <a:r>
                        <a:rPr lang="fr-FR" dirty="0" err="1"/>
                        <a:t>day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3778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E3050CF5-DEE2-408E-B6FD-10EF4BE5825C}"/>
              </a:ext>
            </a:extLst>
          </p:cNvPr>
          <p:cNvSpPr txBox="1"/>
          <p:nvPr/>
        </p:nvSpPr>
        <p:spPr>
          <a:xfrm>
            <a:off x="2534767" y="457200"/>
            <a:ext cx="67136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/>
              <a:t>How </a:t>
            </a:r>
            <a:r>
              <a:rPr lang="fr-FR" sz="4400" dirty="0" err="1"/>
              <a:t>is</a:t>
            </a:r>
            <a:r>
              <a:rPr lang="fr-FR" sz="4400" dirty="0"/>
              <a:t> the data </a:t>
            </a:r>
            <a:r>
              <a:rPr lang="fr-FR" sz="4400" dirty="0" err="1"/>
              <a:t>organised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1783501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A5A589F2-D37A-4B20-81EF-E1F357984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33" y="975529"/>
            <a:ext cx="6220967" cy="444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C0C35A1-75F1-42BB-BEED-E30611A8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4732"/>
            <a:ext cx="6220967" cy="444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3D04280B-62CF-4438-AE97-9A1DBD1F6732}"/>
              </a:ext>
            </a:extLst>
          </p:cNvPr>
          <p:cNvSpPr txBox="1">
            <a:spLocks/>
          </p:cNvSpPr>
          <p:nvPr/>
        </p:nvSpPr>
        <p:spPr>
          <a:xfrm>
            <a:off x="3157183" y="333934"/>
            <a:ext cx="5627699" cy="890800"/>
          </a:xfrm>
          <a:prstGeom prst="rect">
            <a:avLst/>
          </a:prstGeom>
        </p:spPr>
        <p:txBody>
          <a:bodyPr wrap="square" anchor="b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fr-FR" sz="4400" dirty="0"/>
              <a:t>Cases per Age Group</a:t>
            </a:r>
          </a:p>
        </p:txBody>
      </p:sp>
    </p:spTree>
    <p:extLst>
      <p:ext uri="{BB962C8B-B14F-4D97-AF65-F5344CB8AC3E}">
        <p14:creationId xmlns:p14="http://schemas.microsoft.com/office/powerpoint/2010/main" val="99775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AAB678B4-A581-4564-987D-60FAD787E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33696"/>
            <a:ext cx="6095998" cy="435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90AC3D35-312B-4514-92FA-81D07C7A4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733697"/>
            <a:ext cx="6095998" cy="4354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6FD98A6-C25A-4A77-ACD7-FCC516FD09EF}"/>
              </a:ext>
            </a:extLst>
          </p:cNvPr>
          <p:cNvSpPr txBox="1">
            <a:spLocks/>
          </p:cNvSpPr>
          <p:nvPr/>
        </p:nvSpPr>
        <p:spPr>
          <a:xfrm>
            <a:off x="2831822" y="288296"/>
            <a:ext cx="6528355" cy="890800"/>
          </a:xfrm>
          <a:prstGeom prst="rect">
            <a:avLst/>
          </a:prstGeom>
        </p:spPr>
        <p:txBody>
          <a:bodyPr wrap="square" anchor="b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en-GB" sz="4400" dirty="0"/>
              <a:t>Cases per Alcohol Group</a:t>
            </a:r>
          </a:p>
        </p:txBody>
      </p:sp>
    </p:spTree>
    <p:extLst>
      <p:ext uri="{BB962C8B-B14F-4D97-AF65-F5344CB8AC3E}">
        <p14:creationId xmlns:p14="http://schemas.microsoft.com/office/powerpoint/2010/main" val="410615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EE30DBD8-DF7B-4149-8660-56ADE1E37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6355"/>
            <a:ext cx="6096000" cy="43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13F61E37-9A3B-45D6-8290-953F1C739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66355"/>
            <a:ext cx="6096000" cy="43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DD4FD0-7399-4A35-AD7B-0CD7A524FE05}"/>
              </a:ext>
            </a:extLst>
          </p:cNvPr>
          <p:cNvSpPr txBox="1">
            <a:spLocks/>
          </p:cNvSpPr>
          <p:nvPr/>
        </p:nvSpPr>
        <p:spPr>
          <a:xfrm>
            <a:off x="3213562" y="320955"/>
            <a:ext cx="5764875" cy="890800"/>
          </a:xfrm>
          <a:prstGeom prst="rect">
            <a:avLst/>
          </a:prstGeom>
        </p:spPr>
        <p:txBody>
          <a:bodyPr wrap="square" anchor="b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</a:pPr>
            <a:r>
              <a:rPr lang="fr-FR" sz="4400" dirty="0"/>
              <a:t>Cases per Tobacco Group</a:t>
            </a:r>
          </a:p>
        </p:txBody>
      </p:sp>
    </p:spTree>
    <p:extLst>
      <p:ext uri="{BB962C8B-B14F-4D97-AF65-F5344CB8AC3E}">
        <p14:creationId xmlns:p14="http://schemas.microsoft.com/office/powerpoint/2010/main" val="1956109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71796D0-66AE-4564-8942-3E726AFA74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282402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33C719F-F789-4E12-92EE-C95898AB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15" y="391569"/>
            <a:ext cx="8607600" cy="890800"/>
          </a:xfrm>
        </p:spPr>
        <p:txBody>
          <a:bodyPr/>
          <a:lstStyle/>
          <a:p>
            <a:r>
              <a:rPr lang="en-US" sz="4400" dirty="0"/>
              <a:t>Smoking and cancers correlation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5BAC74-7BEB-418E-8223-423399A5C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9539" y="1282369"/>
            <a:ext cx="8607600" cy="48165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H0: Tobacco and cases are independent</a:t>
            </a:r>
          </a:p>
          <a:p>
            <a:r>
              <a:rPr lang="en-US" sz="2400" dirty="0">
                <a:solidFill>
                  <a:schemeClr val="tx1"/>
                </a:solidFill>
              </a:rPr>
              <a:t>Ha: They are correlated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P-value = 0.0003702 &lt;&lt;&lt; 0.05 Threshold H0 is rejected the value are correlated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Smoking and cancers are correlated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1CB94A53-F42E-4017-8DD9-42EB3FCA4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680534"/>
              </p:ext>
            </p:extLst>
          </p:nvPr>
        </p:nvGraphicFramePr>
        <p:xfrm>
          <a:off x="3412369" y="2482569"/>
          <a:ext cx="6096000" cy="18928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0978992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88648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16568237"/>
                    </a:ext>
                  </a:extLst>
                </a:gridCol>
              </a:tblGrid>
              <a:tr h="358022">
                <a:tc>
                  <a:txBody>
                    <a:bodyPr/>
                    <a:lstStyle/>
                    <a:p>
                      <a:r>
                        <a:rPr lang="fr-FR" dirty="0" err="1"/>
                        <a:t>Tobgp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Ncases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ncontrols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2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0-9g/</a:t>
                      </a:r>
                      <a:r>
                        <a:rPr lang="fr-FR" dirty="0" err="1"/>
                        <a:t>day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02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10-19g/</a:t>
                      </a:r>
                      <a:r>
                        <a:rPr lang="fr-FR" dirty="0" err="1"/>
                        <a:t>day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41555"/>
                  </a:ext>
                </a:extLst>
              </a:tr>
              <a:tr h="388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20-29g/</a:t>
                      </a:r>
                      <a:r>
                        <a:rPr lang="fr-FR" dirty="0" err="1"/>
                        <a:t>day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6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30+g/</a:t>
                      </a:r>
                      <a:r>
                        <a:rPr lang="fr-FR" dirty="0" err="1"/>
                        <a:t>day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965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101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1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1" id="{CC394924-EEC6-4D31-8BFE-EBA22BECFEF7}" vid="{1BEA284E-A470-4DBE-A92F-B804200ED34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178</Words>
  <Application>Microsoft Office PowerPoint</Application>
  <PresentationFormat>Grand écran</PresentationFormat>
  <Paragraphs>63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Montserrat</vt:lpstr>
      <vt:lpstr>Montserrat ExtraBold</vt:lpstr>
      <vt:lpstr>Montserrat Light</vt:lpstr>
      <vt:lpstr>Thème1</vt:lpstr>
      <vt:lpstr>Mathematics for data scientists Esoph data set</vt:lpstr>
      <vt:lpstr>Presentation of the data set</vt:lpstr>
      <vt:lpstr>Origin of the data</vt:lpstr>
      <vt:lpstr>Présentation PowerPoint</vt:lpstr>
      <vt:lpstr>Présentation PowerPoint</vt:lpstr>
      <vt:lpstr>Présentation PowerPoint</vt:lpstr>
      <vt:lpstr>Présentation PowerPoint</vt:lpstr>
      <vt:lpstr>Hypothesis</vt:lpstr>
      <vt:lpstr>Smoking and cancers correlation</vt:lpstr>
      <vt:lpstr>Age and cancers correlation</vt:lpstr>
      <vt:lpstr>Model building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Mathematics for data scientists Esoph data set</dc:title>
  <dc:creator>Stanislas De Richter</dc:creator>
  <cp:lastModifiedBy>Stanislas De Richter</cp:lastModifiedBy>
  <cp:revision>4</cp:revision>
  <dcterms:created xsi:type="dcterms:W3CDTF">2020-11-05T16:58:06Z</dcterms:created>
  <dcterms:modified xsi:type="dcterms:W3CDTF">2020-11-05T17:34:43Z</dcterms:modified>
</cp:coreProperties>
</file>