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ewsreader"/>
      <p:regular r:id="rId16"/>
      <p:bold r:id="rId17"/>
      <p:italic r:id="rId18"/>
      <p:boldItalic r:id="rId19"/>
    </p:embeddedFont>
    <p:embeddedFont>
      <p:font typeface="DM Sans Light"/>
      <p:regular r:id="rId20"/>
      <p:bold r:id="rId21"/>
      <p:italic r:id="rId22"/>
      <p:boldItalic r:id="rId23"/>
    </p:embeddedFont>
    <p:embeddedFont>
      <p:font typeface="DM Sans SemiBold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  <p:embeddedFont>
      <p:font typeface="Newsreader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33" Type="http://schemas.openxmlformats.org/officeDocument/2006/relationships/font" Target="fonts/NewsreaderSemiBold-bold.fntdata"/><Relationship Id="rId32" Type="http://schemas.openxmlformats.org/officeDocument/2006/relationships/font" Target="fonts/NewsreaderSemiBold-regular.fntdata"/><Relationship Id="rId35" Type="http://schemas.openxmlformats.org/officeDocument/2006/relationships/font" Target="fonts/NewsreaderSemiBold-boldItalic.fntdata"/><Relationship Id="rId34" Type="http://schemas.openxmlformats.org/officeDocument/2006/relationships/font" Target="fonts/NewsreaderSemiBold-italic.fntdata"/><Relationship Id="rId20" Type="http://schemas.openxmlformats.org/officeDocument/2006/relationships/font" Target="fonts/DMSansLight-regular.fntdata"/><Relationship Id="rId22" Type="http://schemas.openxmlformats.org/officeDocument/2006/relationships/font" Target="fonts/DMSansLight-italic.fntdata"/><Relationship Id="rId21" Type="http://schemas.openxmlformats.org/officeDocument/2006/relationships/font" Target="fonts/DMSansLight-bold.fntdata"/><Relationship Id="rId24" Type="http://schemas.openxmlformats.org/officeDocument/2006/relationships/font" Target="fonts/DMSansSemiBold-regular.fntdata"/><Relationship Id="rId23" Type="http://schemas.openxmlformats.org/officeDocument/2006/relationships/font" Target="fonts/DMSansLight-boldItalic.fntdata"/><Relationship Id="rId26" Type="http://schemas.openxmlformats.org/officeDocument/2006/relationships/font" Target="fonts/DMSansSemiBold-italic.fntdata"/><Relationship Id="rId25" Type="http://schemas.openxmlformats.org/officeDocument/2006/relationships/font" Target="fonts/DMSansSemiBold-bold.fntdata"/><Relationship Id="rId28" Type="http://schemas.openxmlformats.org/officeDocument/2006/relationships/font" Target="fonts/DMSans-regular.fntdata"/><Relationship Id="rId27" Type="http://schemas.openxmlformats.org/officeDocument/2006/relationships/font" Target="fonts/DMSansSemiBold-boldItalic.fntdata"/><Relationship Id="rId29" Type="http://schemas.openxmlformats.org/officeDocument/2006/relationships/font" Target="fonts/DM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ewsreader-bold.fntdata"/><Relationship Id="rId16" Type="http://schemas.openxmlformats.org/officeDocument/2006/relationships/font" Target="fonts/Newsreader-regular.fntdata"/><Relationship Id="rId19" Type="http://schemas.openxmlformats.org/officeDocument/2006/relationships/font" Target="fonts/Newsreader-boldItalic.fntdata"/><Relationship Id="rId18" Type="http://schemas.openxmlformats.org/officeDocument/2006/relationships/font" Target="fonts/Newsread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72c01b40dc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72c01b40dc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72c01b40dc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72c01b40dc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2c01b40dc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72c01b40dc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72c01b40dc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72c01b40dc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72c01b40dc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72c01b40dc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72c01b40dc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72c01b40dc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72c01b40dc_0_5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72c01b40dc_0_5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72c01b40dc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72c01b40dc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72c01b40dc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72c01b40dc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72c01b40dc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72c01b40dc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4" name="Google Shape;104;p11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2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3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30" name="Google Shape;130;p13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43" name="Google Shape;143;p14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4" name="Google Shape;144;p14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5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1" name="Google Shape;151;p15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6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59" name="Google Shape;159;p16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62" name="Google Shape;162;p16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17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73" name="Google Shape;173;p17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4" name="Google Shape;174;p17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17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79" name="Google Shape;179;p17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8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187" name="Google Shape;187;p18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8" name="Google Shape;188;p18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20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08" name="Google Shape;208;p21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14" name="Google Shape;214;p22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23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3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23" name="Google Shape;223;p24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27" name="Google Shape;227;p24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28" name="Google Shape;228;p24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29" name="Google Shape;229;p24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231" name="Google Shape;231;p25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5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35" name="Google Shape;235;p25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26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6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6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6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6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6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6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26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6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6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9" name="Google Shape;249;p26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26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26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3" name="Google Shape;253;p26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7" name="Google Shape;257;p27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8" name="Google Shape;258;p27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7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60" name="Google Shape;260;p27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7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7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4" name="Google Shape;264;p27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5" name="Google Shape;265;p27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66" name="Google Shape;266;p27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7" name="Google Shape;267;p27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68" name="Google Shape;268;p27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8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8" name="Google Shape;278;p29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29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29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81" name="Google Shape;281;p29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9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9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9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29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29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1" name="Google Shape;291;p29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2" name="Google Shape;292;p29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29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4" name="Google Shape;294;p29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5" name="Google Shape;295;p29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29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7" name="Google Shape;297;p29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8" name="Google Shape;298;p29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29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2" name="Google Shape;302;p30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3" name="Google Shape;303;p30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4" name="Google Shape;304;p30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30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6" name="Google Shape;306;p30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7" name="Google Shape;307;p30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8" name="Google Shape;308;p30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30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0" name="Google Shape;310;p30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1" name="Google Shape;311;p30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2" name="Google Shape;312;p30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30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4" name="Google Shape;314;p30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5" name="Google Shape;315;p30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6" name="Google Shape;316;p30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0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8" name="Google Shape;318;p30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9" name="Google Shape;319;p30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0" name="Google Shape;320;p30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30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2" name="Google Shape;322;p30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3" name="Google Shape;323;p30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30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6" name="Google Shape;326;p30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7" name="Google Shape;327;p30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8" name="Google Shape;328;p30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30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0" name="Google Shape;330;p30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31" name="Google Shape;331;p30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2" name="Google Shape;332;p30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30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34" name="Google Shape;334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0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8" name="Google Shape;338;p31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39" name="Google Shape;339;p31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31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1" name="Google Shape;341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31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343" name="Google Shape;343;p31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4" name="Google Shape;344;p31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45" name="Google Shape;345;p31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2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48" name="Google Shape;348;p32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32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32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32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32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32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32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32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2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Google Shape;357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2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2" name="Google Shape;362;p33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33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6" name="Google Shape;36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5" name="Google Shape;375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0" name="Google Shape;38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5" name="Google Shape;385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6" name="Google Shape;386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1" name="Google Shape;391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4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4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8" name="Google Shape;398;p4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9" name="Google Shape;399;p4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0" name="Google Shape;400;p4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7" name="Google Shape;407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8" name="Google Shape;408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9" name="Google Shape;409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0" name="Google Shape;410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3" name="Google Shape;413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4" name="Google Shape;414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5" name="Google Shape;415;p48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6" name="Google Shape;416;p48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7" name="Google Shape;417;p48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48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1" name="Google Shape;421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4" name="Google Shape;424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5" name="Google Shape;425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7" name="Google Shape;427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40" name="Google Shape;40;p6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6" name="Google Shape;46;p6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4" name="Google Shape;434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9" name="Google Shape;439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2" name="Google Shape;442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5" name="Google Shape;445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7" name="Google Shape;44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9" name="Google Shape;449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0" name="Google Shape;450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62" name="Google Shape;62;p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66" name="Google Shape;66;p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77" name="Google Shape;77;p9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89" name="Google Shape;89;p10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5" name="Google Shape;95;p10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youtu.be/iwUli5gIcU0?si=VSJP3BdPdrCMljj9" TargetMode="External"/><Relationship Id="rId4" Type="http://schemas.openxmlformats.org/officeDocument/2006/relationships/hyperlink" Target="https://youtu.be/iwUli5gIcU0?si=VSJP3BdPdrCMljj9" TargetMode="External"/><Relationship Id="rId5" Type="http://schemas.openxmlformats.org/officeDocument/2006/relationships/hyperlink" Target="https://absentdata.com/data-analysis/where-to-find-data/" TargetMode="External"/><Relationship Id="rId6" Type="http://schemas.openxmlformats.org/officeDocument/2006/relationships/hyperlink" Target="https://absentdata.com/data-analysis/where-to-find-data/" TargetMode="External"/><Relationship Id="rId7" Type="http://schemas.openxmlformats.org/officeDocument/2006/relationships/hyperlink" Target="https://airtechwick.github.io/MallCustomersAnalysis/" TargetMode="External"/><Relationship Id="rId8" Type="http://schemas.openxmlformats.org/officeDocument/2006/relationships/hyperlink" Target="https://github.com/AirTechWick/MallCustomersAnalys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modern glass structure. " id="468" name="Google Shape;468;p55"/>
          <p:cNvPicPr preferRelativeResize="0"/>
          <p:nvPr/>
        </p:nvPicPr>
        <p:blipFill rotWithShape="1">
          <a:blip r:embed="rId3">
            <a:alphaModFix/>
          </a:blip>
          <a:srcRect b="79" l="21736" r="19116" t="0"/>
          <a:stretch/>
        </p:blipFill>
        <p:spPr>
          <a:xfrm>
            <a:off x="4587725" y="-8750"/>
            <a:ext cx="4572001" cy="51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5"/>
          <p:cNvSpPr txBox="1"/>
          <p:nvPr>
            <p:ph type="title"/>
          </p:nvPr>
        </p:nvSpPr>
        <p:spPr>
          <a:xfrm>
            <a:off x="361975" y="1895400"/>
            <a:ext cx="3860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 Customer Segmentation</a:t>
            </a:r>
            <a:endParaRPr/>
          </a:p>
        </p:txBody>
      </p:sp>
      <p:sp>
        <p:nvSpPr>
          <p:cNvPr id="470" name="Google Shape;470;p55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San Jose State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 Rodriguez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08/03/2025</a:t>
            </a:r>
            <a:endParaRPr/>
          </a:p>
        </p:txBody>
      </p:sp>
      <p:sp>
        <p:nvSpPr>
          <p:cNvPr id="471" name="Google Shape;471;p55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Mall Customers and which groups to target for Campaigns using Machine Learning K Means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4"/>
          <p:cNvSpPr txBox="1"/>
          <p:nvPr>
            <p:ph idx="1" type="subTitle"/>
          </p:nvPr>
        </p:nvSpPr>
        <p:spPr>
          <a:xfrm>
            <a:off x="361975" y="1752525"/>
            <a:ext cx="6634500" cy="279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Absent Data.</a:t>
            </a:r>
            <a:r>
              <a:rPr lang="en" sz="1100"/>
              <a:t> (2021, August 30). </a:t>
            </a:r>
            <a:r>
              <a:rPr i="1" lang="en" sz="1100"/>
              <a:t>Data Analyst Portfolio Project #2: Python Customer Segmentation &amp; Clustering</a:t>
            </a:r>
            <a:r>
              <a:rPr lang="en" sz="1100"/>
              <a:t> [Video]. YouTube.</a:t>
            </a:r>
            <a:r>
              <a:rPr lang="en" sz="1100">
                <a:uFill>
                  <a:noFill/>
                </a:uFill>
                <a:hlinkClick r:id="rId3"/>
              </a:rPr>
              <a:t> </a:t>
            </a:r>
            <a:r>
              <a:rPr lang="en" sz="1100" u="sng">
                <a:hlinkClick r:id="rId4"/>
              </a:rPr>
              <a:t>https://youtu.be/iwUli5gIcU0?si=VSJP3BdPdrCMljj9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Absent Data</a:t>
            </a:r>
            <a:r>
              <a:rPr lang="en" sz="1100"/>
              <a:t>. (n.d.). </a:t>
            </a:r>
            <a:r>
              <a:rPr i="1" lang="en" sz="1100"/>
              <a:t>Mall_Customers.csv</a:t>
            </a:r>
            <a:r>
              <a:rPr lang="en" sz="1100"/>
              <a:t> [Data set]. AbsentData.</a:t>
            </a:r>
            <a:r>
              <a:rPr lang="en" sz="1100">
                <a:uFill>
                  <a:noFill/>
                </a:uFill>
                <a:hlinkClick r:id="rId5"/>
              </a:rPr>
              <a:t> </a:t>
            </a:r>
            <a:r>
              <a:rPr lang="en" sz="1100" u="sng">
                <a:hlinkClick r:id="rId6"/>
              </a:rPr>
              <a:t>https://absentdata.com/data-analysis/where-to-find-data/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https://airtechwick.github.io/MallCustomersAnalysis/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with all Files used: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8"/>
              </a:rPr>
              <a:t>https://github.com/AirTechWick/MallCustomersAnalysis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4"/>
          <p:cNvSpPr txBox="1"/>
          <p:nvPr>
            <p:ph type="title"/>
          </p:nvPr>
        </p:nvSpPr>
        <p:spPr>
          <a:xfrm>
            <a:off x="361975" y="962100"/>
            <a:ext cx="41631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i="1"/>
          </a:p>
        </p:txBody>
      </p:sp>
      <p:sp>
        <p:nvSpPr>
          <p:cNvPr id="554" name="Google Shape;554;p6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55" name="Google Shape;555;p64"/>
          <p:cNvCxnSpPr/>
          <p:nvPr/>
        </p:nvCxnSpPr>
        <p:spPr>
          <a:xfrm>
            <a:off x="361975" y="4551338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" name="Google Shape;556;p64"/>
          <p:cNvSpPr txBox="1"/>
          <p:nvPr/>
        </p:nvSpPr>
        <p:spPr>
          <a:xfrm>
            <a:off x="7026935" y="3850147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57" name="Google Shape;557;p64"/>
          <p:cNvSpPr txBox="1"/>
          <p:nvPr/>
        </p:nvSpPr>
        <p:spPr>
          <a:xfrm>
            <a:off x="978300" y="1252525"/>
            <a:ext cx="42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/>
          <p:nvPr/>
        </p:nvSpPr>
        <p:spPr>
          <a:xfrm>
            <a:off x="50" y="1804403"/>
            <a:ext cx="9144000" cy="270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7" name="Google Shape;477;p56"/>
          <p:cNvSpPr/>
          <p:nvPr/>
        </p:nvSpPr>
        <p:spPr>
          <a:xfrm>
            <a:off x="3048087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8" name="Google Shape;478;p56"/>
          <p:cNvSpPr/>
          <p:nvPr/>
        </p:nvSpPr>
        <p:spPr>
          <a:xfrm>
            <a:off x="6096124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9" name="Google Shape;479;p56"/>
          <p:cNvSpPr/>
          <p:nvPr/>
        </p:nvSpPr>
        <p:spPr>
          <a:xfrm>
            <a:off x="50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0" name="Google Shape;480;p56"/>
          <p:cNvSpPr/>
          <p:nvPr/>
        </p:nvSpPr>
        <p:spPr>
          <a:xfrm>
            <a:off x="3048087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1" name="Google Shape;481;p56"/>
          <p:cNvSpPr/>
          <p:nvPr/>
        </p:nvSpPr>
        <p:spPr>
          <a:xfrm>
            <a:off x="6096124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2" name="Google Shape;482;p56"/>
          <p:cNvSpPr txBox="1"/>
          <p:nvPr>
            <p:ph idx="1" type="subTitle"/>
          </p:nvPr>
        </p:nvSpPr>
        <p:spPr>
          <a:xfrm>
            <a:off x="490350" y="2146050"/>
            <a:ext cx="5328600" cy="145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best Target Customer groups to run Campaigns for the marketing department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the most important groups based on Income, Age, and Spending Score</a:t>
            </a:r>
            <a:endParaRPr/>
          </a:p>
        </p:txBody>
      </p:sp>
      <p:sp>
        <p:nvSpPr>
          <p:cNvPr id="483" name="Google Shape;483;p5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56"/>
          <p:cNvSpPr txBox="1"/>
          <p:nvPr>
            <p:ph type="title"/>
          </p:nvPr>
        </p:nvSpPr>
        <p:spPr>
          <a:xfrm>
            <a:off x="361975" y="962092"/>
            <a:ext cx="57186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7"/>
          <p:cNvSpPr txBox="1"/>
          <p:nvPr>
            <p:ph idx="1" type="subTitle"/>
          </p:nvPr>
        </p:nvSpPr>
        <p:spPr>
          <a:xfrm>
            <a:off x="361975" y="1752525"/>
            <a:ext cx="6634500" cy="261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average income of a mall goer is 60,560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Median Income of a person going to the mall is 61,500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youngest person going to the mall is 18 and the oldest person going to the mall is 70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200 Customer Data Entries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Clustering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 Means Unsupervised Machine Learning Algorithm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Univariate, Bivariate, and Multivariate Analysis</a:t>
            </a:r>
            <a:endParaRPr/>
          </a:p>
        </p:txBody>
      </p:sp>
      <p:sp>
        <p:nvSpPr>
          <p:cNvPr id="490" name="Google Shape;490;p57"/>
          <p:cNvSpPr txBox="1"/>
          <p:nvPr>
            <p:ph type="title"/>
          </p:nvPr>
        </p:nvSpPr>
        <p:spPr>
          <a:xfrm>
            <a:off x="361975" y="962100"/>
            <a:ext cx="41631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Summary</a:t>
            </a:r>
            <a:endParaRPr i="1"/>
          </a:p>
        </p:txBody>
      </p:sp>
      <p:sp>
        <p:nvSpPr>
          <p:cNvPr id="491" name="Google Shape;491;p5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92" name="Google Shape;492;p57"/>
          <p:cNvCxnSpPr/>
          <p:nvPr/>
        </p:nvCxnSpPr>
        <p:spPr>
          <a:xfrm>
            <a:off x="3676525" y="4426463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57"/>
          <p:cNvSpPr txBox="1"/>
          <p:nvPr/>
        </p:nvSpPr>
        <p:spPr>
          <a:xfrm>
            <a:off x="7026935" y="3850147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58"/>
          <p:cNvSpPr txBox="1"/>
          <p:nvPr>
            <p:ph type="title"/>
          </p:nvPr>
        </p:nvSpPr>
        <p:spPr>
          <a:xfrm>
            <a:off x="361975" y="1979150"/>
            <a:ext cx="5356800" cy="244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Distribution Plot of Age and Income describing the shape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Scatter Plot to reveal patterns in multiple variables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Box Plot to see the means and outliers of our data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Heatmap Plot for any </a:t>
            </a:r>
            <a:r>
              <a:rPr lang="en" sz="1600"/>
              <a:t>correlations</a:t>
            </a:r>
            <a:r>
              <a:rPr lang="en" sz="1600"/>
              <a:t> between variables like income and spending score </a:t>
            </a:r>
            <a:endParaRPr sz="1600"/>
          </a:p>
        </p:txBody>
      </p:sp>
      <p:sp>
        <p:nvSpPr>
          <p:cNvPr id="499" name="Google Shape;499;p5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58"/>
          <p:cNvSpPr txBox="1"/>
          <p:nvPr>
            <p:ph idx="3" type="subTitle"/>
          </p:nvPr>
        </p:nvSpPr>
        <p:spPr>
          <a:xfrm>
            <a:off x="361975" y="979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Types of Visualizations</a:t>
            </a:r>
            <a:endParaRPr sz="1800"/>
          </a:p>
        </p:txBody>
      </p:sp>
      <p:pic>
        <p:nvPicPr>
          <p:cNvPr descr="A glass ceiling" id="501" name="Google Shape;501;p58"/>
          <p:cNvPicPr preferRelativeResize="0"/>
          <p:nvPr/>
        </p:nvPicPr>
        <p:blipFill rotWithShape="1">
          <a:blip r:embed="rId3">
            <a:alphaModFix/>
          </a:blip>
          <a:srcRect b="10955" l="0" r="0" t="10955"/>
          <a:stretch/>
        </p:blipFill>
        <p:spPr>
          <a:xfrm>
            <a:off x="6289150" y="1793125"/>
            <a:ext cx="2853300" cy="335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" name="Google Shape;502;p58"/>
          <p:cNvCxnSpPr/>
          <p:nvPr/>
        </p:nvCxnSpPr>
        <p:spPr>
          <a:xfrm>
            <a:off x="356100" y="4529149"/>
            <a:ext cx="53628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8" name="Google Shape;508;p59"/>
          <p:cNvSpPr txBox="1"/>
          <p:nvPr>
            <p:ph idx="3" type="subTitle"/>
          </p:nvPr>
        </p:nvSpPr>
        <p:spPr>
          <a:xfrm>
            <a:off x="2490450" y="732775"/>
            <a:ext cx="4163100" cy="153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Plot</a:t>
            </a:r>
            <a:endParaRPr/>
          </a:p>
        </p:txBody>
      </p:sp>
      <p:sp>
        <p:nvSpPr>
          <p:cNvPr id="509" name="Google Shape;509;p59"/>
          <p:cNvSpPr txBox="1"/>
          <p:nvPr>
            <p:ph type="title"/>
          </p:nvPr>
        </p:nvSpPr>
        <p:spPr>
          <a:xfrm>
            <a:off x="522775" y="3886400"/>
            <a:ext cx="77052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 a Normal Distribution of Annual Income in our demographic of Mall Customers</a:t>
            </a:r>
            <a:endParaRPr i="1"/>
          </a:p>
        </p:txBody>
      </p:sp>
      <p:pic>
        <p:nvPicPr>
          <p:cNvPr id="510" name="Google Shape;510;p59" title="Screenshot 2025-08-03 at 17-29-25 FinalProject_Rodriguez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437" y="994600"/>
            <a:ext cx="3649378" cy="269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60"/>
          <p:cNvSpPr txBox="1"/>
          <p:nvPr>
            <p:ph idx="3" type="subTitle"/>
          </p:nvPr>
        </p:nvSpPr>
        <p:spPr>
          <a:xfrm>
            <a:off x="2490450" y="151475"/>
            <a:ext cx="4163100" cy="153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Scatter Plot</a:t>
            </a:r>
            <a:endParaRPr/>
          </a:p>
        </p:txBody>
      </p:sp>
      <p:sp>
        <p:nvSpPr>
          <p:cNvPr id="517" name="Google Shape;517;p60"/>
          <p:cNvSpPr txBox="1"/>
          <p:nvPr>
            <p:ph type="title"/>
          </p:nvPr>
        </p:nvSpPr>
        <p:spPr>
          <a:xfrm>
            <a:off x="5243400" y="558200"/>
            <a:ext cx="3600600" cy="4113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2 has the highest amount of annual Income and Spending Score. I would </a:t>
            </a:r>
            <a:r>
              <a:rPr lang="en"/>
              <a:t>prioritize</a:t>
            </a:r>
            <a:r>
              <a:rPr lang="en"/>
              <a:t> making </a:t>
            </a:r>
            <a:r>
              <a:rPr lang="en"/>
              <a:t>campaigns</a:t>
            </a:r>
            <a:r>
              <a:rPr lang="en"/>
              <a:t> for this group, 53% of them are female.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 1 has the Youngest Age. Lowest Income but a very High Spending score. This could suggest us to run Sales campaigns for young people to spend on high ticket items like Game Consoles or Nike Jordans</a:t>
            </a:r>
            <a:endParaRPr/>
          </a:p>
        </p:txBody>
      </p:sp>
      <p:pic>
        <p:nvPicPr>
          <p:cNvPr id="518" name="Google Shape;518;p60" title="clustering_bivaria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75" y="369300"/>
            <a:ext cx="5021225" cy="401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61"/>
          <p:cNvSpPr txBox="1"/>
          <p:nvPr>
            <p:ph idx="3" type="subTitle"/>
          </p:nvPr>
        </p:nvSpPr>
        <p:spPr>
          <a:xfrm>
            <a:off x="2490450" y="151475"/>
            <a:ext cx="4163100" cy="153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Plot</a:t>
            </a:r>
            <a:endParaRPr/>
          </a:p>
        </p:txBody>
      </p:sp>
      <p:sp>
        <p:nvSpPr>
          <p:cNvPr id="525" name="Google Shape;525;p61"/>
          <p:cNvSpPr txBox="1"/>
          <p:nvPr>
            <p:ph type="title"/>
          </p:nvPr>
        </p:nvSpPr>
        <p:spPr>
          <a:xfrm>
            <a:off x="5343525" y="2115000"/>
            <a:ext cx="34338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of Annual Income in the Male group </a:t>
            </a:r>
            <a:r>
              <a:rPr lang="en"/>
              <a:t>around</a:t>
            </a:r>
            <a:r>
              <a:rPr lang="en"/>
              <a:t> 138k </a:t>
            </a:r>
            <a:endParaRPr/>
          </a:p>
        </p:txBody>
      </p:sp>
      <p:pic>
        <p:nvPicPr>
          <p:cNvPr id="526" name="Google Shape;526;p61" title="box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703563"/>
            <a:ext cx="4938600" cy="3736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62"/>
          <p:cNvSpPr txBox="1"/>
          <p:nvPr>
            <p:ph idx="3" type="subTitle"/>
          </p:nvPr>
        </p:nvSpPr>
        <p:spPr>
          <a:xfrm>
            <a:off x="2490450" y="151475"/>
            <a:ext cx="4163100" cy="153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Map Plot</a:t>
            </a:r>
            <a:endParaRPr/>
          </a:p>
        </p:txBody>
      </p:sp>
      <p:sp>
        <p:nvSpPr>
          <p:cNvPr id="533" name="Google Shape;533;p62"/>
          <p:cNvSpPr txBox="1"/>
          <p:nvPr>
            <p:ph type="title"/>
          </p:nvPr>
        </p:nvSpPr>
        <p:spPr>
          <a:xfrm>
            <a:off x="5343525" y="2115000"/>
            <a:ext cx="34338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r>
              <a:rPr lang="en"/>
              <a:t> between variables such as Annual Income and Spending Score</a:t>
            </a:r>
            <a:endParaRPr/>
          </a:p>
        </p:txBody>
      </p:sp>
      <p:pic>
        <p:nvPicPr>
          <p:cNvPr id="534" name="Google Shape;534;p62" title="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57775"/>
            <a:ext cx="5038725" cy="4227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3"/>
          <p:cNvSpPr/>
          <p:nvPr/>
        </p:nvSpPr>
        <p:spPr>
          <a:xfrm>
            <a:off x="50" y="1804403"/>
            <a:ext cx="9144000" cy="270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0" name="Google Shape;540;p63"/>
          <p:cNvSpPr/>
          <p:nvPr/>
        </p:nvSpPr>
        <p:spPr>
          <a:xfrm>
            <a:off x="3048087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1" name="Google Shape;541;p63"/>
          <p:cNvSpPr/>
          <p:nvPr/>
        </p:nvSpPr>
        <p:spPr>
          <a:xfrm>
            <a:off x="6096124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2" name="Google Shape;542;p63"/>
          <p:cNvSpPr/>
          <p:nvPr/>
        </p:nvSpPr>
        <p:spPr>
          <a:xfrm>
            <a:off x="50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3" name="Google Shape;543;p63"/>
          <p:cNvSpPr/>
          <p:nvPr/>
        </p:nvSpPr>
        <p:spPr>
          <a:xfrm>
            <a:off x="3048087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4" name="Google Shape;544;p63"/>
          <p:cNvSpPr/>
          <p:nvPr/>
        </p:nvSpPr>
        <p:spPr>
          <a:xfrm>
            <a:off x="6096124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5" name="Google Shape;545;p63"/>
          <p:cNvSpPr txBox="1"/>
          <p:nvPr>
            <p:ph idx="1" type="subTitle"/>
          </p:nvPr>
        </p:nvSpPr>
        <p:spPr>
          <a:xfrm>
            <a:off x="490350" y="2146050"/>
            <a:ext cx="5328600" cy="188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best </a:t>
            </a:r>
            <a:r>
              <a:rPr lang="en"/>
              <a:t>group</a:t>
            </a:r>
            <a:r>
              <a:rPr lang="en"/>
              <a:t> to target would be Cluster 2 with a high spending score and high income, 53% of them are female which suggests us to make campaigns for those customers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popular group would be Cluster 1, they are a young demographic with not a lot of income but do spend a lot. We can run sales campaigns for them for high ticket items.</a:t>
            </a:r>
            <a:endParaRPr/>
          </a:p>
        </p:txBody>
      </p:sp>
      <p:sp>
        <p:nvSpPr>
          <p:cNvPr id="546" name="Google Shape;546;p6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7" name="Google Shape;547;p63"/>
          <p:cNvSpPr txBox="1"/>
          <p:nvPr>
            <p:ph type="title"/>
          </p:nvPr>
        </p:nvSpPr>
        <p:spPr>
          <a:xfrm>
            <a:off x="361975" y="962092"/>
            <a:ext cx="57186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