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0" r:id="rId4"/>
    <p:sldId id="272" r:id="rId5"/>
    <p:sldId id="259" r:id="rId6"/>
    <p:sldId id="275" r:id="rId7"/>
    <p:sldId id="267" r:id="rId8"/>
    <p:sldId id="266" r:id="rId9"/>
    <p:sldId id="278" r:id="rId10"/>
    <p:sldId id="261" r:id="rId11"/>
    <p:sldId id="27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2"/>
    <p:restoredTop sz="94593"/>
  </p:normalViewPr>
  <p:slideViewPr>
    <p:cSldViewPr snapToGrid="0">
      <p:cViewPr varScale="1">
        <p:scale>
          <a:sx n="117" d="100"/>
          <a:sy n="117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450B1-59D9-B34F-8FEE-FE929EA1DB41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31DB2-2189-124C-828F-BCDBAAD08F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87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1DB2-2189-124C-828F-BCDBAAD08F6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1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CA07-5F6D-8F42-8094-E3CF028435F4}" type="datetime1">
              <a:rPr lang="fr-FR" smtClean="0"/>
              <a:t>22/03/2023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1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09CA-607A-DC43-A2F3-3DCD7805BA0F}" type="datetime1">
              <a:rPr lang="fr-FR" smtClean="0"/>
              <a:t>22/03/2023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1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C635-D272-0941-94D6-2392FB01D270}" type="datetime1">
              <a:rPr lang="fr-FR" smtClean="0"/>
              <a:t>22/03/2023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8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BB53-6E4C-6647-903F-013C834880A9}" type="datetime1">
              <a:rPr lang="fr-FR" smtClean="0"/>
              <a:t>22/03/2023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5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BE35-A0C1-8849-82B3-2EE22E060F60}" type="datetime1">
              <a:rPr lang="fr-FR" smtClean="0"/>
              <a:t>22/03/2023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9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E7D6-1DCB-5C45-9AE4-DB83EE14CD4F}" type="datetime1">
              <a:rPr lang="fr-FR" smtClean="0"/>
              <a:t>22/03/2023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2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52B5-D33F-CE49-AB27-22061E1548E7}" type="datetime1">
              <a:rPr lang="fr-FR" smtClean="0"/>
              <a:t>22/03/2023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3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6368-4FF0-4949-8AC0-B6DEF1E91023}" type="datetime1">
              <a:rPr lang="fr-FR" smtClean="0"/>
              <a:t>22/03/2023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4A5E-DDFB-7446-B156-4539135DA3E5}" type="datetime1">
              <a:rPr lang="fr-FR" smtClean="0"/>
              <a:t>22/03/2023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5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1E5-0BAC-D345-B52D-C1B884908E34}" type="datetime1">
              <a:rPr lang="fr-FR" smtClean="0"/>
              <a:t>22/03/2023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2158-C923-1F4E-9104-109507498F9A}" type="datetime1">
              <a:rPr lang="fr-FR" smtClean="0"/>
              <a:t>22/03/2023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ACE8DAAE-962B-444B-9834-FE01860EAC34}" type="datetime1">
              <a:rPr lang="fr-FR" smtClean="0"/>
              <a:t>22/03/2023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1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85CE9C-F96F-7F01-DD5C-4C248F035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554" y="1103910"/>
            <a:ext cx="8613549" cy="3237615"/>
          </a:xfrm>
        </p:spPr>
        <p:txBody>
          <a:bodyPr>
            <a:normAutofit/>
          </a:bodyPr>
          <a:lstStyle/>
          <a:p>
            <a:pPr algn="l"/>
            <a:r>
              <a:rPr lang="fr-FR" sz="4000" dirty="0"/>
              <a:t>Les bases EN statistique pour le </a:t>
            </a:r>
            <a:r>
              <a:rPr lang="fr-FR" sz="3600" dirty="0"/>
              <a:t>machine</a:t>
            </a:r>
            <a:r>
              <a:rPr lang="fr-FR" sz="4000" dirty="0"/>
              <a:t> </a:t>
            </a:r>
            <a:r>
              <a:rPr lang="fr-FR" sz="4000" dirty="0" err="1"/>
              <a:t>learning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950C62-53C2-FAC8-2643-3EF9CFCF5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1727" y="655939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#100JoursDeML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0146797-8C2A-7F67-D1AD-ECA243868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4" r="50304" b="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77762B-FA66-A7FE-93F9-719E92B7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B00E79-174F-958D-53A3-F334847D9783}"/>
              </a:ext>
            </a:extLst>
          </p:cNvPr>
          <p:cNvSpPr txBox="1"/>
          <p:nvPr/>
        </p:nvSpPr>
        <p:spPr>
          <a:xfrm>
            <a:off x="118636" y="6040697"/>
            <a:ext cx="6182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effectLst/>
                <a:latin typeface="Helvetica" pitchFamily="2" charset="0"/>
              </a:rPr>
              <a:t>Par Natacha NJONGWA YEPNGA</a:t>
            </a:r>
          </a:p>
        </p:txBody>
      </p:sp>
      <p:pic>
        <p:nvPicPr>
          <p:cNvPr id="12" name="Image 11" descr="Une image contenant logo&#10;&#10;Description générée automatiquement">
            <a:extLst>
              <a:ext uri="{FF2B5EF4-FFF2-40B4-BE49-F238E27FC236}">
                <a16:creationId xmlns:a16="http://schemas.microsoft.com/office/drawing/2014/main" id="{0FAB93C6-2AA1-F1DD-D989-B0DA6DCD54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526"/>
            <a:ext cx="1645173" cy="17667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07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EF2D7-5646-1B84-AAB2-68C80A21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5064"/>
            <a:ext cx="9906000" cy="1382156"/>
          </a:xfrm>
        </p:spPr>
        <p:txBody>
          <a:bodyPr/>
          <a:lstStyle/>
          <a:p>
            <a:r>
              <a:rPr lang="fr-FR" dirty="0"/>
              <a:t>Mesures de dispersion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9DD804E-56A5-3150-B623-2F4F62993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012554"/>
              </p:ext>
            </p:extLst>
          </p:nvPr>
        </p:nvGraphicFramePr>
        <p:xfrm>
          <a:off x="871361" y="1785262"/>
          <a:ext cx="10731117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039">
                  <a:extLst>
                    <a:ext uri="{9D8B030D-6E8A-4147-A177-3AD203B41FA5}">
                      <a16:colId xmlns:a16="http://schemas.microsoft.com/office/drawing/2014/main" val="1221756170"/>
                    </a:ext>
                  </a:extLst>
                </a:gridCol>
                <a:gridCol w="3577039">
                  <a:extLst>
                    <a:ext uri="{9D8B030D-6E8A-4147-A177-3AD203B41FA5}">
                      <a16:colId xmlns:a16="http://schemas.microsoft.com/office/drawing/2014/main" val="2687168151"/>
                    </a:ext>
                  </a:extLst>
                </a:gridCol>
                <a:gridCol w="3577039">
                  <a:extLst>
                    <a:ext uri="{9D8B030D-6E8A-4147-A177-3AD203B41FA5}">
                      <a16:colId xmlns:a16="http://schemas.microsoft.com/office/drawing/2014/main" val="3988379566"/>
                    </a:ext>
                  </a:extLst>
                </a:gridCol>
              </a:tblGrid>
              <a:tr h="3211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Définition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69642"/>
                  </a:ext>
                </a:extLst>
              </a:tr>
              <a:tr h="10204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Moyenne des carrés des écarts entre chaque valeur et la moyenne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Utilisée pour mesurer la dispersion des valeurs autour de la moyenne. 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Plus la variance est élevée, plus les valeurs sont dispersées.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66"/>
                  </a:ext>
                </a:extLst>
              </a:tr>
              <a:tr h="1255956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Écart 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Racine carrée de la variance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Utilisée pour mesurer la dispersion des valeurs autour de la moyenne dans les mêmes unités que les données. 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Plus l'écart type est élevé, plus les valeurs sont dispersées.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733763"/>
                  </a:ext>
                </a:extLst>
              </a:tr>
              <a:tr h="1255956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Écart interquartile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Différence entre le troisième quartile (Q3) et le premier quartile (Q1)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Utilisée pour mesurer la dispersion des valeurs autour de la médiane, en éliminant l'influence des valeurs extrêmes. 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Plus l'IIQ est élevé, plus les valeurs sont dispersées.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113809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CDD590-B485-A93C-1A58-52821D64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D23EF01-5C9E-4B1E-85FE-E230C5BC9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8F92FE-E706-460E-95F3-8B49EF54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607BC0A-0F4F-666C-3198-AB8F6D01B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7" r="2470"/>
          <a:stretch/>
        </p:blipFill>
        <p:spPr>
          <a:xfrm>
            <a:off x="533401" y="533398"/>
            <a:ext cx="11125200" cy="579120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A8B30-585D-4596-A896-BF3FD1FB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872B8D-16D4-9F6F-E157-30A7D627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b="1" kern="1200" spc="30" baseline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D94027-0273-4AF2-87C2-49EB6D65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870472-9E8A-42D0-BDA3-B312F4C72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2475298"/>
            <a:ext cx="903767" cy="438270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7ECECB-1C7C-3706-24C8-867A80B6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280D8D-93BB-4BD4-86DA-25993A4B5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6033977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FEC981-EB48-4A49-88DF-0A6DB2EC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6" y="1392865"/>
            <a:ext cx="589524" cy="54651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91E5C6-85F3-4BA6-9D1E-794A781F6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BFF75F-844B-447A-A83D-D0B0D851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640572" y="0"/>
            <a:ext cx="6551428" cy="10047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53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E81EFB-26BF-2575-92BE-9676AF21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13" y="908925"/>
            <a:ext cx="3723304" cy="4938854"/>
          </a:xfrm>
        </p:spPr>
        <p:txBody>
          <a:bodyPr>
            <a:normAutofit/>
          </a:bodyPr>
          <a:lstStyle/>
          <a:p>
            <a:r>
              <a:rPr lang="fr-FR"/>
              <a:t>Plan</a:t>
            </a:r>
            <a:endParaRPr lang="fr-FR" dirty="0"/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4BCE8AF9-FB73-4BD9-BA50-43BF340C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532336" y="0"/>
            <a:ext cx="2086972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19615" y="0"/>
            <a:ext cx="58355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:a16="http://schemas.microsoft.com/office/drawing/2014/main" id="{A8F2A5C0-5CA1-05BB-D96A-D680AFFA3C7F}"/>
              </a:ext>
            </a:extLst>
          </p:cNvPr>
          <p:cNvGrpSpPr/>
          <p:nvPr/>
        </p:nvGrpSpPr>
        <p:grpSpPr>
          <a:xfrm>
            <a:off x="5619308" y="1197042"/>
            <a:ext cx="5776382" cy="4362619"/>
            <a:chOff x="5660006" y="855083"/>
            <a:chExt cx="5776382" cy="43626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2BFD4C-A2CA-1F9A-6012-50B15165FEB4}"/>
                </a:ext>
              </a:extLst>
            </p:cNvPr>
            <p:cNvSpPr/>
            <p:nvPr/>
          </p:nvSpPr>
          <p:spPr>
            <a:xfrm>
              <a:off x="5869682" y="1135523"/>
              <a:ext cx="5566706" cy="47880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0882F3DC-EDD5-C8F6-0BDE-C7ED6DE3A492}"/>
                </a:ext>
              </a:extLst>
            </p:cNvPr>
            <p:cNvSpPr/>
            <p:nvPr/>
          </p:nvSpPr>
          <p:spPr>
            <a:xfrm>
              <a:off x="6148017" y="855083"/>
              <a:ext cx="3896694" cy="560880"/>
            </a:xfrm>
            <a:custGeom>
              <a:avLst/>
              <a:gdLst>
                <a:gd name="connsiteX0" fmla="*/ 0 w 3896694"/>
                <a:gd name="connsiteY0" fmla="*/ 93482 h 560880"/>
                <a:gd name="connsiteX1" fmla="*/ 93482 w 3896694"/>
                <a:gd name="connsiteY1" fmla="*/ 0 h 560880"/>
                <a:gd name="connsiteX2" fmla="*/ 3803212 w 3896694"/>
                <a:gd name="connsiteY2" fmla="*/ 0 h 560880"/>
                <a:gd name="connsiteX3" fmla="*/ 3896694 w 3896694"/>
                <a:gd name="connsiteY3" fmla="*/ 93482 h 560880"/>
                <a:gd name="connsiteX4" fmla="*/ 3896694 w 3896694"/>
                <a:gd name="connsiteY4" fmla="*/ 467398 h 560880"/>
                <a:gd name="connsiteX5" fmla="*/ 3803212 w 3896694"/>
                <a:gd name="connsiteY5" fmla="*/ 560880 h 560880"/>
                <a:gd name="connsiteX6" fmla="*/ 93482 w 3896694"/>
                <a:gd name="connsiteY6" fmla="*/ 560880 h 560880"/>
                <a:gd name="connsiteX7" fmla="*/ 0 w 3896694"/>
                <a:gd name="connsiteY7" fmla="*/ 467398 h 560880"/>
                <a:gd name="connsiteX8" fmla="*/ 0 w 3896694"/>
                <a:gd name="connsiteY8" fmla="*/ 93482 h 56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94" h="560880">
                  <a:moveTo>
                    <a:pt x="0" y="93482"/>
                  </a:moveTo>
                  <a:cubicBezTo>
                    <a:pt x="0" y="41853"/>
                    <a:pt x="41853" y="0"/>
                    <a:pt x="93482" y="0"/>
                  </a:cubicBezTo>
                  <a:lnTo>
                    <a:pt x="3803212" y="0"/>
                  </a:lnTo>
                  <a:cubicBezTo>
                    <a:pt x="3854841" y="0"/>
                    <a:pt x="3896694" y="41853"/>
                    <a:pt x="3896694" y="93482"/>
                  </a:cubicBezTo>
                  <a:lnTo>
                    <a:pt x="3896694" y="467398"/>
                  </a:lnTo>
                  <a:cubicBezTo>
                    <a:pt x="3896694" y="519027"/>
                    <a:pt x="3854841" y="560880"/>
                    <a:pt x="3803212" y="560880"/>
                  </a:cubicBezTo>
                  <a:lnTo>
                    <a:pt x="93482" y="560880"/>
                  </a:lnTo>
                  <a:cubicBezTo>
                    <a:pt x="41853" y="560880"/>
                    <a:pt x="0" y="519027"/>
                    <a:pt x="0" y="467398"/>
                  </a:cubicBezTo>
                  <a:lnTo>
                    <a:pt x="0" y="934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666" tIns="27380" rIns="174666" bIns="2738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/>
                <a:t>Concepts de base de la statistique</a:t>
              </a:r>
              <a:endParaRPr lang="en-US" sz="1900" kern="12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0ADDB4-BAF1-D15A-0BDC-6B4E37EDA5EE}"/>
                </a:ext>
              </a:extLst>
            </p:cNvPr>
            <p:cNvSpPr/>
            <p:nvPr/>
          </p:nvSpPr>
          <p:spPr>
            <a:xfrm>
              <a:off x="5869682" y="1997363"/>
              <a:ext cx="5566706" cy="47880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BFAA00BB-26E1-75E6-3FF8-523B6A404EA7}"/>
                </a:ext>
              </a:extLst>
            </p:cNvPr>
            <p:cNvSpPr/>
            <p:nvPr/>
          </p:nvSpPr>
          <p:spPr>
            <a:xfrm>
              <a:off x="6148017" y="1716923"/>
              <a:ext cx="3896694" cy="560880"/>
            </a:xfrm>
            <a:custGeom>
              <a:avLst/>
              <a:gdLst>
                <a:gd name="connsiteX0" fmla="*/ 0 w 3896694"/>
                <a:gd name="connsiteY0" fmla="*/ 93482 h 560880"/>
                <a:gd name="connsiteX1" fmla="*/ 93482 w 3896694"/>
                <a:gd name="connsiteY1" fmla="*/ 0 h 560880"/>
                <a:gd name="connsiteX2" fmla="*/ 3803212 w 3896694"/>
                <a:gd name="connsiteY2" fmla="*/ 0 h 560880"/>
                <a:gd name="connsiteX3" fmla="*/ 3896694 w 3896694"/>
                <a:gd name="connsiteY3" fmla="*/ 93482 h 560880"/>
                <a:gd name="connsiteX4" fmla="*/ 3896694 w 3896694"/>
                <a:gd name="connsiteY4" fmla="*/ 467398 h 560880"/>
                <a:gd name="connsiteX5" fmla="*/ 3803212 w 3896694"/>
                <a:gd name="connsiteY5" fmla="*/ 560880 h 560880"/>
                <a:gd name="connsiteX6" fmla="*/ 93482 w 3896694"/>
                <a:gd name="connsiteY6" fmla="*/ 560880 h 560880"/>
                <a:gd name="connsiteX7" fmla="*/ 0 w 3896694"/>
                <a:gd name="connsiteY7" fmla="*/ 467398 h 560880"/>
                <a:gd name="connsiteX8" fmla="*/ 0 w 3896694"/>
                <a:gd name="connsiteY8" fmla="*/ 93482 h 56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94" h="560880">
                  <a:moveTo>
                    <a:pt x="0" y="93482"/>
                  </a:moveTo>
                  <a:cubicBezTo>
                    <a:pt x="0" y="41853"/>
                    <a:pt x="41853" y="0"/>
                    <a:pt x="93482" y="0"/>
                  </a:cubicBezTo>
                  <a:lnTo>
                    <a:pt x="3803212" y="0"/>
                  </a:lnTo>
                  <a:cubicBezTo>
                    <a:pt x="3854841" y="0"/>
                    <a:pt x="3896694" y="41853"/>
                    <a:pt x="3896694" y="93482"/>
                  </a:cubicBezTo>
                  <a:lnTo>
                    <a:pt x="3896694" y="467398"/>
                  </a:lnTo>
                  <a:cubicBezTo>
                    <a:pt x="3896694" y="519027"/>
                    <a:pt x="3854841" y="560880"/>
                    <a:pt x="3803212" y="560880"/>
                  </a:cubicBezTo>
                  <a:lnTo>
                    <a:pt x="93482" y="560880"/>
                  </a:lnTo>
                  <a:cubicBezTo>
                    <a:pt x="41853" y="560880"/>
                    <a:pt x="0" y="519027"/>
                    <a:pt x="0" y="467398"/>
                  </a:cubicBezTo>
                  <a:lnTo>
                    <a:pt x="0" y="934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666" tIns="27380" rIns="174666" bIns="2738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 dirty="0"/>
                <a:t>Types de variables</a:t>
              </a:r>
              <a:endParaRPr lang="en-US" sz="1900" kern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AB91C1-BC3E-1EB6-E673-B06C57E72676}"/>
                </a:ext>
              </a:extLst>
            </p:cNvPr>
            <p:cNvSpPr/>
            <p:nvPr/>
          </p:nvSpPr>
          <p:spPr>
            <a:xfrm>
              <a:off x="5869682" y="2859203"/>
              <a:ext cx="5566706" cy="47880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orme libre 16">
              <a:extLst>
                <a:ext uri="{FF2B5EF4-FFF2-40B4-BE49-F238E27FC236}">
                  <a16:creationId xmlns:a16="http://schemas.microsoft.com/office/drawing/2014/main" id="{AA5A96CF-11B2-47E1-5512-CAC9995EB7F4}"/>
                </a:ext>
              </a:extLst>
            </p:cNvPr>
            <p:cNvSpPr/>
            <p:nvPr/>
          </p:nvSpPr>
          <p:spPr>
            <a:xfrm>
              <a:off x="6148017" y="2578763"/>
              <a:ext cx="3896694" cy="560880"/>
            </a:xfrm>
            <a:custGeom>
              <a:avLst/>
              <a:gdLst>
                <a:gd name="connsiteX0" fmla="*/ 0 w 3896694"/>
                <a:gd name="connsiteY0" fmla="*/ 93482 h 560880"/>
                <a:gd name="connsiteX1" fmla="*/ 93482 w 3896694"/>
                <a:gd name="connsiteY1" fmla="*/ 0 h 560880"/>
                <a:gd name="connsiteX2" fmla="*/ 3803212 w 3896694"/>
                <a:gd name="connsiteY2" fmla="*/ 0 h 560880"/>
                <a:gd name="connsiteX3" fmla="*/ 3896694 w 3896694"/>
                <a:gd name="connsiteY3" fmla="*/ 93482 h 560880"/>
                <a:gd name="connsiteX4" fmla="*/ 3896694 w 3896694"/>
                <a:gd name="connsiteY4" fmla="*/ 467398 h 560880"/>
                <a:gd name="connsiteX5" fmla="*/ 3803212 w 3896694"/>
                <a:gd name="connsiteY5" fmla="*/ 560880 h 560880"/>
                <a:gd name="connsiteX6" fmla="*/ 93482 w 3896694"/>
                <a:gd name="connsiteY6" fmla="*/ 560880 h 560880"/>
                <a:gd name="connsiteX7" fmla="*/ 0 w 3896694"/>
                <a:gd name="connsiteY7" fmla="*/ 467398 h 560880"/>
                <a:gd name="connsiteX8" fmla="*/ 0 w 3896694"/>
                <a:gd name="connsiteY8" fmla="*/ 93482 h 56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94" h="560880">
                  <a:moveTo>
                    <a:pt x="0" y="93482"/>
                  </a:moveTo>
                  <a:cubicBezTo>
                    <a:pt x="0" y="41853"/>
                    <a:pt x="41853" y="0"/>
                    <a:pt x="93482" y="0"/>
                  </a:cubicBezTo>
                  <a:lnTo>
                    <a:pt x="3803212" y="0"/>
                  </a:lnTo>
                  <a:cubicBezTo>
                    <a:pt x="3854841" y="0"/>
                    <a:pt x="3896694" y="41853"/>
                    <a:pt x="3896694" y="93482"/>
                  </a:cubicBezTo>
                  <a:lnTo>
                    <a:pt x="3896694" y="467398"/>
                  </a:lnTo>
                  <a:cubicBezTo>
                    <a:pt x="3896694" y="519027"/>
                    <a:pt x="3854841" y="560880"/>
                    <a:pt x="3803212" y="560880"/>
                  </a:cubicBezTo>
                  <a:lnTo>
                    <a:pt x="93482" y="560880"/>
                  </a:lnTo>
                  <a:cubicBezTo>
                    <a:pt x="41853" y="560880"/>
                    <a:pt x="0" y="519027"/>
                    <a:pt x="0" y="467398"/>
                  </a:cubicBezTo>
                  <a:lnTo>
                    <a:pt x="0" y="934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666" tIns="27380" rIns="174666" bIns="2738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/>
                <a:t>Mesures de tendance centrale</a:t>
              </a:r>
              <a:endParaRPr lang="en-US" sz="1900" kern="1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0C8D3E-B5BA-B07F-D759-6D98A5621110}"/>
                </a:ext>
              </a:extLst>
            </p:cNvPr>
            <p:cNvSpPr/>
            <p:nvPr/>
          </p:nvSpPr>
          <p:spPr>
            <a:xfrm>
              <a:off x="5869682" y="3721043"/>
              <a:ext cx="5566706" cy="47880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orme libre 20">
              <a:extLst>
                <a:ext uri="{FF2B5EF4-FFF2-40B4-BE49-F238E27FC236}">
                  <a16:creationId xmlns:a16="http://schemas.microsoft.com/office/drawing/2014/main" id="{44129751-26AC-5A1B-A7DD-974AB7DB741F}"/>
                </a:ext>
              </a:extLst>
            </p:cNvPr>
            <p:cNvSpPr/>
            <p:nvPr/>
          </p:nvSpPr>
          <p:spPr>
            <a:xfrm>
              <a:off x="6148017" y="3440603"/>
              <a:ext cx="3896694" cy="560880"/>
            </a:xfrm>
            <a:custGeom>
              <a:avLst/>
              <a:gdLst>
                <a:gd name="connsiteX0" fmla="*/ 0 w 3896694"/>
                <a:gd name="connsiteY0" fmla="*/ 93482 h 560880"/>
                <a:gd name="connsiteX1" fmla="*/ 93482 w 3896694"/>
                <a:gd name="connsiteY1" fmla="*/ 0 h 560880"/>
                <a:gd name="connsiteX2" fmla="*/ 3803212 w 3896694"/>
                <a:gd name="connsiteY2" fmla="*/ 0 h 560880"/>
                <a:gd name="connsiteX3" fmla="*/ 3896694 w 3896694"/>
                <a:gd name="connsiteY3" fmla="*/ 93482 h 560880"/>
                <a:gd name="connsiteX4" fmla="*/ 3896694 w 3896694"/>
                <a:gd name="connsiteY4" fmla="*/ 467398 h 560880"/>
                <a:gd name="connsiteX5" fmla="*/ 3803212 w 3896694"/>
                <a:gd name="connsiteY5" fmla="*/ 560880 h 560880"/>
                <a:gd name="connsiteX6" fmla="*/ 93482 w 3896694"/>
                <a:gd name="connsiteY6" fmla="*/ 560880 h 560880"/>
                <a:gd name="connsiteX7" fmla="*/ 0 w 3896694"/>
                <a:gd name="connsiteY7" fmla="*/ 467398 h 560880"/>
                <a:gd name="connsiteX8" fmla="*/ 0 w 3896694"/>
                <a:gd name="connsiteY8" fmla="*/ 93482 h 56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94" h="560880">
                  <a:moveTo>
                    <a:pt x="0" y="93482"/>
                  </a:moveTo>
                  <a:cubicBezTo>
                    <a:pt x="0" y="41853"/>
                    <a:pt x="41853" y="0"/>
                    <a:pt x="93482" y="0"/>
                  </a:cubicBezTo>
                  <a:lnTo>
                    <a:pt x="3803212" y="0"/>
                  </a:lnTo>
                  <a:cubicBezTo>
                    <a:pt x="3854841" y="0"/>
                    <a:pt x="3896694" y="41853"/>
                    <a:pt x="3896694" y="93482"/>
                  </a:cubicBezTo>
                  <a:lnTo>
                    <a:pt x="3896694" y="467398"/>
                  </a:lnTo>
                  <a:cubicBezTo>
                    <a:pt x="3896694" y="519027"/>
                    <a:pt x="3854841" y="560880"/>
                    <a:pt x="3803212" y="560880"/>
                  </a:cubicBezTo>
                  <a:lnTo>
                    <a:pt x="93482" y="560880"/>
                  </a:lnTo>
                  <a:cubicBezTo>
                    <a:pt x="41853" y="560880"/>
                    <a:pt x="0" y="519027"/>
                    <a:pt x="0" y="467398"/>
                  </a:cubicBezTo>
                  <a:lnTo>
                    <a:pt x="0" y="934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666" tIns="27380" rIns="174666" bIns="2738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/>
                <a:t>Mesures de dispersion</a:t>
              </a:r>
              <a:endParaRPr lang="en-US" sz="1900" kern="12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B619A0-6D52-8C8C-8CF1-E9F50EEA7846}"/>
                </a:ext>
              </a:extLst>
            </p:cNvPr>
            <p:cNvSpPr/>
            <p:nvPr/>
          </p:nvSpPr>
          <p:spPr>
            <a:xfrm>
              <a:off x="5660006" y="4738902"/>
              <a:ext cx="5566706" cy="47880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DBEFF698-D2A5-0CE5-CFA3-9694CC8A396F}"/>
                </a:ext>
              </a:extLst>
            </p:cNvPr>
            <p:cNvSpPr/>
            <p:nvPr/>
          </p:nvSpPr>
          <p:spPr>
            <a:xfrm>
              <a:off x="6062906" y="4343482"/>
              <a:ext cx="3896694" cy="560880"/>
            </a:xfrm>
            <a:custGeom>
              <a:avLst/>
              <a:gdLst>
                <a:gd name="connsiteX0" fmla="*/ 0 w 3896694"/>
                <a:gd name="connsiteY0" fmla="*/ 93482 h 560880"/>
                <a:gd name="connsiteX1" fmla="*/ 93482 w 3896694"/>
                <a:gd name="connsiteY1" fmla="*/ 0 h 560880"/>
                <a:gd name="connsiteX2" fmla="*/ 3803212 w 3896694"/>
                <a:gd name="connsiteY2" fmla="*/ 0 h 560880"/>
                <a:gd name="connsiteX3" fmla="*/ 3896694 w 3896694"/>
                <a:gd name="connsiteY3" fmla="*/ 93482 h 560880"/>
                <a:gd name="connsiteX4" fmla="*/ 3896694 w 3896694"/>
                <a:gd name="connsiteY4" fmla="*/ 467398 h 560880"/>
                <a:gd name="connsiteX5" fmla="*/ 3803212 w 3896694"/>
                <a:gd name="connsiteY5" fmla="*/ 560880 h 560880"/>
                <a:gd name="connsiteX6" fmla="*/ 93482 w 3896694"/>
                <a:gd name="connsiteY6" fmla="*/ 560880 h 560880"/>
                <a:gd name="connsiteX7" fmla="*/ 0 w 3896694"/>
                <a:gd name="connsiteY7" fmla="*/ 467398 h 560880"/>
                <a:gd name="connsiteX8" fmla="*/ 0 w 3896694"/>
                <a:gd name="connsiteY8" fmla="*/ 93482 h 56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94" h="560880">
                  <a:moveTo>
                    <a:pt x="0" y="93482"/>
                  </a:moveTo>
                  <a:cubicBezTo>
                    <a:pt x="0" y="41853"/>
                    <a:pt x="41853" y="0"/>
                    <a:pt x="93482" y="0"/>
                  </a:cubicBezTo>
                  <a:lnTo>
                    <a:pt x="3803212" y="0"/>
                  </a:lnTo>
                  <a:cubicBezTo>
                    <a:pt x="3854841" y="0"/>
                    <a:pt x="3896694" y="41853"/>
                    <a:pt x="3896694" y="93482"/>
                  </a:cubicBezTo>
                  <a:lnTo>
                    <a:pt x="3896694" y="467398"/>
                  </a:lnTo>
                  <a:cubicBezTo>
                    <a:pt x="3896694" y="519027"/>
                    <a:pt x="3854841" y="560880"/>
                    <a:pt x="3803212" y="560880"/>
                  </a:cubicBezTo>
                  <a:lnTo>
                    <a:pt x="93482" y="560880"/>
                  </a:lnTo>
                  <a:cubicBezTo>
                    <a:pt x="41853" y="560880"/>
                    <a:pt x="0" y="519027"/>
                    <a:pt x="0" y="467398"/>
                  </a:cubicBezTo>
                  <a:lnTo>
                    <a:pt x="0" y="934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666" tIns="27380" rIns="174666" bIns="2738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 dirty="0"/>
                <a:t>Ressources</a:t>
              </a:r>
              <a:endParaRPr lang="en-US" sz="1900" kern="1200" dirty="0"/>
            </a:p>
          </p:txBody>
        </p:sp>
      </p:grp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2A59FC-3D62-AA78-7950-BDBB7046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3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301CE6-C32B-9B28-F31D-2D3C7DF4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fr-FR" sz="2000" dirty="0"/>
              <a:t>Concepts de base de la statistique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EE20BD40-E5A6-0567-B73D-EB2691ADBC6B}"/>
              </a:ext>
            </a:extLst>
          </p:cNvPr>
          <p:cNvGrpSpPr/>
          <p:nvPr/>
        </p:nvGrpSpPr>
        <p:grpSpPr>
          <a:xfrm>
            <a:off x="3818316" y="648816"/>
            <a:ext cx="7712693" cy="5487480"/>
            <a:chOff x="3818316" y="648816"/>
            <a:chExt cx="7712693" cy="5487480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53CA9D50-E277-3601-0BA4-632B9DAF3DF6}"/>
                </a:ext>
              </a:extLst>
            </p:cNvPr>
            <p:cNvSpPr/>
            <p:nvPr/>
          </p:nvSpPr>
          <p:spPr>
            <a:xfrm>
              <a:off x="3818316" y="1003056"/>
              <a:ext cx="7712693" cy="2154600"/>
            </a:xfrm>
            <a:custGeom>
              <a:avLst/>
              <a:gdLst>
                <a:gd name="connsiteX0" fmla="*/ 0 w 7712693"/>
                <a:gd name="connsiteY0" fmla="*/ 0 h 2154600"/>
                <a:gd name="connsiteX1" fmla="*/ 7712693 w 7712693"/>
                <a:gd name="connsiteY1" fmla="*/ 0 h 2154600"/>
                <a:gd name="connsiteX2" fmla="*/ 7712693 w 7712693"/>
                <a:gd name="connsiteY2" fmla="*/ 2154600 h 2154600"/>
                <a:gd name="connsiteX3" fmla="*/ 0 w 7712693"/>
                <a:gd name="connsiteY3" fmla="*/ 2154600 h 2154600"/>
                <a:gd name="connsiteX4" fmla="*/ 0 w 7712693"/>
                <a:gd name="connsiteY4" fmla="*/ 0 h 215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2693" h="2154600">
                  <a:moveTo>
                    <a:pt x="0" y="0"/>
                  </a:moveTo>
                  <a:lnTo>
                    <a:pt x="7712693" y="0"/>
                  </a:lnTo>
                  <a:lnTo>
                    <a:pt x="7712693" y="2154600"/>
                  </a:lnTo>
                  <a:lnTo>
                    <a:pt x="0" y="2154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8591" tIns="499872" rIns="598591" bIns="170688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400" kern="1200" dirty="0"/>
                <a:t>Ensemble de toutes les unités qu’on souhaite analyser (individus, objets, etc.) dans une étude</a:t>
              </a:r>
              <a:endParaRPr lang="en-US" sz="24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4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400" kern="1200" dirty="0"/>
                <a:t>Exemple: Tous les clients d’une entreprise</a:t>
              </a:r>
              <a:endParaRPr lang="en-US" sz="2400" kern="1200" dirty="0"/>
            </a:p>
          </p:txBody>
        </p:sp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EB5F9C2D-AE88-E013-1CA6-AA8071800F0D}"/>
                </a:ext>
              </a:extLst>
            </p:cNvPr>
            <p:cNvSpPr/>
            <p:nvPr/>
          </p:nvSpPr>
          <p:spPr>
            <a:xfrm>
              <a:off x="4203950" y="648816"/>
              <a:ext cx="5398885" cy="708480"/>
            </a:xfrm>
            <a:custGeom>
              <a:avLst/>
              <a:gdLst>
                <a:gd name="connsiteX0" fmla="*/ 0 w 5398885"/>
                <a:gd name="connsiteY0" fmla="*/ 118082 h 708480"/>
                <a:gd name="connsiteX1" fmla="*/ 118082 w 5398885"/>
                <a:gd name="connsiteY1" fmla="*/ 0 h 708480"/>
                <a:gd name="connsiteX2" fmla="*/ 5280803 w 5398885"/>
                <a:gd name="connsiteY2" fmla="*/ 0 h 708480"/>
                <a:gd name="connsiteX3" fmla="*/ 5398885 w 5398885"/>
                <a:gd name="connsiteY3" fmla="*/ 118082 h 708480"/>
                <a:gd name="connsiteX4" fmla="*/ 5398885 w 5398885"/>
                <a:gd name="connsiteY4" fmla="*/ 590398 h 708480"/>
                <a:gd name="connsiteX5" fmla="*/ 5280803 w 5398885"/>
                <a:gd name="connsiteY5" fmla="*/ 708480 h 708480"/>
                <a:gd name="connsiteX6" fmla="*/ 118082 w 5398885"/>
                <a:gd name="connsiteY6" fmla="*/ 708480 h 708480"/>
                <a:gd name="connsiteX7" fmla="*/ 0 w 5398885"/>
                <a:gd name="connsiteY7" fmla="*/ 590398 h 708480"/>
                <a:gd name="connsiteX8" fmla="*/ 0 w 5398885"/>
                <a:gd name="connsiteY8" fmla="*/ 118082 h 70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8885" h="708480">
                  <a:moveTo>
                    <a:pt x="0" y="118082"/>
                  </a:moveTo>
                  <a:cubicBezTo>
                    <a:pt x="0" y="52867"/>
                    <a:pt x="52867" y="0"/>
                    <a:pt x="118082" y="0"/>
                  </a:cubicBezTo>
                  <a:lnTo>
                    <a:pt x="5280803" y="0"/>
                  </a:lnTo>
                  <a:cubicBezTo>
                    <a:pt x="5346018" y="0"/>
                    <a:pt x="5398885" y="52867"/>
                    <a:pt x="5398885" y="118082"/>
                  </a:cubicBezTo>
                  <a:lnTo>
                    <a:pt x="5398885" y="590398"/>
                  </a:lnTo>
                  <a:cubicBezTo>
                    <a:pt x="5398885" y="655613"/>
                    <a:pt x="5346018" y="708480"/>
                    <a:pt x="5280803" y="708480"/>
                  </a:cubicBezTo>
                  <a:lnTo>
                    <a:pt x="118082" y="708480"/>
                  </a:lnTo>
                  <a:cubicBezTo>
                    <a:pt x="52867" y="708480"/>
                    <a:pt x="0" y="655613"/>
                    <a:pt x="0" y="590398"/>
                  </a:cubicBezTo>
                  <a:lnTo>
                    <a:pt x="0" y="1180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650" tIns="34585" rIns="238650" bIns="34585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/>
                <a:t>Population</a:t>
              </a:r>
              <a:endParaRPr lang="en-US" sz="2400" kern="1200"/>
            </a:p>
          </p:txBody>
        </p:sp>
        <p:sp>
          <p:nvSpPr>
            <p:cNvPr id="6" name="Forme libre 5">
              <a:extLst>
                <a:ext uri="{FF2B5EF4-FFF2-40B4-BE49-F238E27FC236}">
                  <a16:creationId xmlns:a16="http://schemas.microsoft.com/office/drawing/2014/main" id="{DABF05AA-3AC9-D83B-4F97-A2CAE03CCE9C}"/>
                </a:ext>
              </a:extLst>
            </p:cNvPr>
            <p:cNvSpPr/>
            <p:nvPr/>
          </p:nvSpPr>
          <p:spPr>
            <a:xfrm>
              <a:off x="3818316" y="3641496"/>
              <a:ext cx="7712693" cy="2494800"/>
            </a:xfrm>
            <a:custGeom>
              <a:avLst/>
              <a:gdLst>
                <a:gd name="connsiteX0" fmla="*/ 0 w 7712693"/>
                <a:gd name="connsiteY0" fmla="*/ 0 h 2494800"/>
                <a:gd name="connsiteX1" fmla="*/ 7712693 w 7712693"/>
                <a:gd name="connsiteY1" fmla="*/ 0 h 2494800"/>
                <a:gd name="connsiteX2" fmla="*/ 7712693 w 7712693"/>
                <a:gd name="connsiteY2" fmla="*/ 2494800 h 2494800"/>
                <a:gd name="connsiteX3" fmla="*/ 0 w 7712693"/>
                <a:gd name="connsiteY3" fmla="*/ 2494800 h 2494800"/>
                <a:gd name="connsiteX4" fmla="*/ 0 w 7712693"/>
                <a:gd name="connsiteY4" fmla="*/ 0 h 24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2693" h="2494800">
                  <a:moveTo>
                    <a:pt x="0" y="0"/>
                  </a:moveTo>
                  <a:lnTo>
                    <a:pt x="7712693" y="0"/>
                  </a:lnTo>
                  <a:lnTo>
                    <a:pt x="7712693" y="2494800"/>
                  </a:lnTo>
                  <a:lnTo>
                    <a:pt x="0" y="249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8591" tIns="499872" rIns="598591" bIns="170688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400" kern="1200" dirty="0"/>
                <a:t>Un sous-ensemble de la population, sélectionné pour étudier et </a:t>
              </a:r>
              <a:r>
                <a:rPr lang="fr-FR" sz="2400" b="1" kern="1200" dirty="0"/>
                <a:t>représenter</a:t>
              </a:r>
              <a:r>
                <a:rPr lang="fr-FR" sz="2400" kern="1200" dirty="0"/>
                <a:t> la population dans son ensemble.</a:t>
              </a:r>
              <a:endParaRPr lang="en-US" sz="24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4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400" kern="1200" dirty="0"/>
                <a:t>Un groupe de 1000 clients choisis au hasard et de façon représentative parmi tous les clients de l’entreprise</a:t>
              </a:r>
              <a:endParaRPr lang="en-US" sz="2400" kern="1200" dirty="0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9DB60386-CD71-DD96-1F88-DE7A6E1B637A}"/>
                </a:ext>
              </a:extLst>
            </p:cNvPr>
            <p:cNvSpPr/>
            <p:nvPr/>
          </p:nvSpPr>
          <p:spPr>
            <a:xfrm>
              <a:off x="4203950" y="3287256"/>
              <a:ext cx="5398885" cy="708480"/>
            </a:xfrm>
            <a:custGeom>
              <a:avLst/>
              <a:gdLst>
                <a:gd name="connsiteX0" fmla="*/ 0 w 5398885"/>
                <a:gd name="connsiteY0" fmla="*/ 118082 h 708480"/>
                <a:gd name="connsiteX1" fmla="*/ 118082 w 5398885"/>
                <a:gd name="connsiteY1" fmla="*/ 0 h 708480"/>
                <a:gd name="connsiteX2" fmla="*/ 5280803 w 5398885"/>
                <a:gd name="connsiteY2" fmla="*/ 0 h 708480"/>
                <a:gd name="connsiteX3" fmla="*/ 5398885 w 5398885"/>
                <a:gd name="connsiteY3" fmla="*/ 118082 h 708480"/>
                <a:gd name="connsiteX4" fmla="*/ 5398885 w 5398885"/>
                <a:gd name="connsiteY4" fmla="*/ 590398 h 708480"/>
                <a:gd name="connsiteX5" fmla="*/ 5280803 w 5398885"/>
                <a:gd name="connsiteY5" fmla="*/ 708480 h 708480"/>
                <a:gd name="connsiteX6" fmla="*/ 118082 w 5398885"/>
                <a:gd name="connsiteY6" fmla="*/ 708480 h 708480"/>
                <a:gd name="connsiteX7" fmla="*/ 0 w 5398885"/>
                <a:gd name="connsiteY7" fmla="*/ 590398 h 708480"/>
                <a:gd name="connsiteX8" fmla="*/ 0 w 5398885"/>
                <a:gd name="connsiteY8" fmla="*/ 118082 h 70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8885" h="708480">
                  <a:moveTo>
                    <a:pt x="0" y="118082"/>
                  </a:moveTo>
                  <a:cubicBezTo>
                    <a:pt x="0" y="52867"/>
                    <a:pt x="52867" y="0"/>
                    <a:pt x="118082" y="0"/>
                  </a:cubicBezTo>
                  <a:lnTo>
                    <a:pt x="5280803" y="0"/>
                  </a:lnTo>
                  <a:cubicBezTo>
                    <a:pt x="5346018" y="0"/>
                    <a:pt x="5398885" y="52867"/>
                    <a:pt x="5398885" y="118082"/>
                  </a:cubicBezTo>
                  <a:lnTo>
                    <a:pt x="5398885" y="590398"/>
                  </a:lnTo>
                  <a:cubicBezTo>
                    <a:pt x="5398885" y="655613"/>
                    <a:pt x="5346018" y="708480"/>
                    <a:pt x="5280803" y="708480"/>
                  </a:cubicBezTo>
                  <a:lnTo>
                    <a:pt x="118082" y="708480"/>
                  </a:lnTo>
                  <a:cubicBezTo>
                    <a:pt x="52867" y="708480"/>
                    <a:pt x="0" y="655613"/>
                    <a:pt x="0" y="590398"/>
                  </a:cubicBezTo>
                  <a:lnTo>
                    <a:pt x="0" y="1180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650" tIns="34585" rIns="238650" bIns="34585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/>
                <a:t>Echantillon</a:t>
              </a:r>
              <a:endParaRPr lang="en-US" sz="2400" kern="1200"/>
            </a:p>
          </p:txBody>
        </p:sp>
      </p:grp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B628AAA-3A83-3DE4-FE3C-5EBDDC94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9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3">
            <a:extLst>
              <a:ext uri="{FF2B5EF4-FFF2-40B4-BE49-F238E27FC236}">
                <a16:creationId xmlns:a16="http://schemas.microsoft.com/office/drawing/2014/main" id="{FF4BD241-F172-410B-B0DE-9D7344B3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0"/>
            <a:ext cx="4850735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  <a:gd name="connsiteX0" fmla="*/ 2482758 w 5839784"/>
              <a:gd name="connsiteY0" fmla="*/ 10951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82758 w 5839784"/>
              <a:gd name="connsiteY4" fmla="*/ 10951 h 6857998"/>
              <a:gd name="connsiteX0" fmla="*/ 2495565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95565 w 5839784"/>
              <a:gd name="connsiteY4" fmla="*/ 0 h 6857998"/>
              <a:gd name="connsiteX0" fmla="*/ 2328480 w 5672699"/>
              <a:gd name="connsiteY0" fmla="*/ 0 h 6857998"/>
              <a:gd name="connsiteX1" fmla="*/ 5672699 w 5672699"/>
              <a:gd name="connsiteY1" fmla="*/ 0 h 6857998"/>
              <a:gd name="connsiteX2" fmla="*/ 5672699 w 5672699"/>
              <a:gd name="connsiteY2" fmla="*/ 6857998 h 6857998"/>
              <a:gd name="connsiteX3" fmla="*/ 0 w 5672699"/>
              <a:gd name="connsiteY3" fmla="*/ 6856093 h 6857998"/>
              <a:gd name="connsiteX4" fmla="*/ 2328480 w 5672699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699" h="6857998">
                <a:moveTo>
                  <a:pt x="2328480" y="0"/>
                </a:moveTo>
                <a:lnTo>
                  <a:pt x="5672699" y="0"/>
                </a:lnTo>
                <a:lnTo>
                  <a:pt x="5672699" y="6857998"/>
                </a:lnTo>
                <a:lnTo>
                  <a:pt x="0" y="6856093"/>
                </a:lnTo>
                <a:lnTo>
                  <a:pt x="232848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301CE6-C32B-9B28-F31D-2D3C7DF4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5" y="657225"/>
            <a:ext cx="3230515" cy="3569822"/>
          </a:xfrm>
        </p:spPr>
        <p:txBody>
          <a:bodyPr anchor="t">
            <a:normAutofit/>
          </a:bodyPr>
          <a:lstStyle/>
          <a:p>
            <a:r>
              <a:rPr lang="fr-FR" sz="3700" dirty="0"/>
              <a:t>Concepts de base de la statistique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93" y="4305300"/>
            <a:ext cx="4515220" cy="25527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5">
            <a:extLst>
              <a:ext uri="{FF2B5EF4-FFF2-40B4-BE49-F238E27FC236}">
                <a16:creationId xmlns:a16="http://schemas.microsoft.com/office/drawing/2014/main" id="{3EC0A72C-ECA9-F05A-6F50-A07645B63ED4}"/>
              </a:ext>
            </a:extLst>
          </p:cNvPr>
          <p:cNvSpPr txBox="1">
            <a:spLocks/>
          </p:cNvSpPr>
          <p:nvPr/>
        </p:nvSpPr>
        <p:spPr>
          <a:xfrm>
            <a:off x="262205" y="3642774"/>
            <a:ext cx="5263601" cy="220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dirty="0"/>
          </a:p>
          <a:p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377E271-C062-4E50-2A7E-2865650BEB25}"/>
              </a:ext>
            </a:extLst>
          </p:cNvPr>
          <p:cNvGrpSpPr/>
          <p:nvPr/>
        </p:nvGrpSpPr>
        <p:grpSpPr>
          <a:xfrm>
            <a:off x="5112939" y="472402"/>
            <a:ext cx="6695265" cy="5612401"/>
            <a:chOff x="5112939" y="472402"/>
            <a:chExt cx="6695265" cy="5612401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1B92D54A-05B1-575C-E3F8-81452474395A}"/>
                </a:ext>
              </a:extLst>
            </p:cNvPr>
            <p:cNvSpPr/>
            <p:nvPr/>
          </p:nvSpPr>
          <p:spPr>
            <a:xfrm>
              <a:off x="5112939" y="767602"/>
              <a:ext cx="6695265" cy="2457000"/>
            </a:xfrm>
            <a:custGeom>
              <a:avLst/>
              <a:gdLst>
                <a:gd name="connsiteX0" fmla="*/ 0 w 6695265"/>
                <a:gd name="connsiteY0" fmla="*/ 0 h 2457000"/>
                <a:gd name="connsiteX1" fmla="*/ 6695265 w 6695265"/>
                <a:gd name="connsiteY1" fmla="*/ 0 h 2457000"/>
                <a:gd name="connsiteX2" fmla="*/ 6695265 w 6695265"/>
                <a:gd name="connsiteY2" fmla="*/ 2457000 h 2457000"/>
                <a:gd name="connsiteX3" fmla="*/ 0 w 6695265"/>
                <a:gd name="connsiteY3" fmla="*/ 2457000 h 2457000"/>
                <a:gd name="connsiteX4" fmla="*/ 0 w 6695265"/>
                <a:gd name="connsiteY4" fmla="*/ 0 h 245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5265" h="2457000">
                  <a:moveTo>
                    <a:pt x="0" y="0"/>
                  </a:moveTo>
                  <a:lnTo>
                    <a:pt x="6695265" y="0"/>
                  </a:lnTo>
                  <a:lnTo>
                    <a:pt x="6695265" y="2457000"/>
                  </a:lnTo>
                  <a:lnTo>
                    <a:pt x="0" y="2457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9627" tIns="416560" rIns="519627" bIns="14224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kern="1200" dirty="0"/>
                <a:t>Description: Caractéristique numérique de la population</a:t>
              </a:r>
              <a:endParaRPr lang="en-US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kern="1200" dirty="0"/>
                <a:t>Applicabilité: Ensemble de la population</a:t>
              </a:r>
              <a:endParaRPr lang="en-US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kern="1200" dirty="0"/>
                <a:t>Exemple : La moyenne des revenus de tous les clients d’une entreprise</a:t>
              </a:r>
              <a:endParaRPr lang="en-US" sz="2000" kern="1200" dirty="0"/>
            </a:p>
          </p:txBody>
        </p:sp>
        <p:sp>
          <p:nvSpPr>
            <p:cNvPr id="6" name="Forme libre 5">
              <a:extLst>
                <a:ext uri="{FF2B5EF4-FFF2-40B4-BE49-F238E27FC236}">
                  <a16:creationId xmlns:a16="http://schemas.microsoft.com/office/drawing/2014/main" id="{2B101656-FAD6-12F1-1B5D-F2EBE41BB741}"/>
                </a:ext>
              </a:extLst>
            </p:cNvPr>
            <p:cNvSpPr/>
            <p:nvPr/>
          </p:nvSpPr>
          <p:spPr>
            <a:xfrm>
              <a:off x="5447702" y="472402"/>
              <a:ext cx="4686686" cy="590400"/>
            </a:xfrm>
            <a:custGeom>
              <a:avLst/>
              <a:gdLst>
                <a:gd name="connsiteX0" fmla="*/ 0 w 4686686"/>
                <a:gd name="connsiteY0" fmla="*/ 98402 h 590400"/>
                <a:gd name="connsiteX1" fmla="*/ 98402 w 4686686"/>
                <a:gd name="connsiteY1" fmla="*/ 0 h 590400"/>
                <a:gd name="connsiteX2" fmla="*/ 4588284 w 4686686"/>
                <a:gd name="connsiteY2" fmla="*/ 0 h 590400"/>
                <a:gd name="connsiteX3" fmla="*/ 4686686 w 4686686"/>
                <a:gd name="connsiteY3" fmla="*/ 98402 h 590400"/>
                <a:gd name="connsiteX4" fmla="*/ 4686686 w 4686686"/>
                <a:gd name="connsiteY4" fmla="*/ 491998 h 590400"/>
                <a:gd name="connsiteX5" fmla="*/ 4588284 w 4686686"/>
                <a:gd name="connsiteY5" fmla="*/ 590400 h 590400"/>
                <a:gd name="connsiteX6" fmla="*/ 98402 w 4686686"/>
                <a:gd name="connsiteY6" fmla="*/ 590400 h 590400"/>
                <a:gd name="connsiteX7" fmla="*/ 0 w 4686686"/>
                <a:gd name="connsiteY7" fmla="*/ 491998 h 590400"/>
                <a:gd name="connsiteX8" fmla="*/ 0 w 4686686"/>
                <a:gd name="connsiteY8" fmla="*/ 98402 h 5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6686" h="590400">
                  <a:moveTo>
                    <a:pt x="0" y="98402"/>
                  </a:moveTo>
                  <a:cubicBezTo>
                    <a:pt x="0" y="44056"/>
                    <a:pt x="44056" y="0"/>
                    <a:pt x="98402" y="0"/>
                  </a:cubicBezTo>
                  <a:lnTo>
                    <a:pt x="4588284" y="0"/>
                  </a:lnTo>
                  <a:cubicBezTo>
                    <a:pt x="4642630" y="0"/>
                    <a:pt x="4686686" y="44056"/>
                    <a:pt x="4686686" y="98402"/>
                  </a:cubicBezTo>
                  <a:lnTo>
                    <a:pt x="4686686" y="491998"/>
                  </a:lnTo>
                  <a:cubicBezTo>
                    <a:pt x="4686686" y="546344"/>
                    <a:pt x="4642630" y="590400"/>
                    <a:pt x="4588284" y="590400"/>
                  </a:cubicBezTo>
                  <a:lnTo>
                    <a:pt x="98402" y="590400"/>
                  </a:lnTo>
                  <a:cubicBezTo>
                    <a:pt x="44056" y="590400"/>
                    <a:pt x="0" y="546344"/>
                    <a:pt x="0" y="491998"/>
                  </a:cubicBezTo>
                  <a:lnTo>
                    <a:pt x="0" y="9840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967" tIns="28821" rIns="205967" bIns="28821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Paramètres</a:t>
              </a:r>
              <a:endParaRPr lang="en-US" sz="2000" kern="1200" dirty="0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3B55FECC-45FA-AC04-F2A6-DAAC604EAD1F}"/>
                </a:ext>
              </a:extLst>
            </p:cNvPr>
            <p:cNvSpPr/>
            <p:nvPr/>
          </p:nvSpPr>
          <p:spPr>
            <a:xfrm>
              <a:off x="5112939" y="3627803"/>
              <a:ext cx="6695265" cy="2457000"/>
            </a:xfrm>
            <a:custGeom>
              <a:avLst/>
              <a:gdLst>
                <a:gd name="connsiteX0" fmla="*/ 0 w 6695265"/>
                <a:gd name="connsiteY0" fmla="*/ 0 h 2457000"/>
                <a:gd name="connsiteX1" fmla="*/ 6695265 w 6695265"/>
                <a:gd name="connsiteY1" fmla="*/ 0 h 2457000"/>
                <a:gd name="connsiteX2" fmla="*/ 6695265 w 6695265"/>
                <a:gd name="connsiteY2" fmla="*/ 2457000 h 2457000"/>
                <a:gd name="connsiteX3" fmla="*/ 0 w 6695265"/>
                <a:gd name="connsiteY3" fmla="*/ 2457000 h 2457000"/>
                <a:gd name="connsiteX4" fmla="*/ 0 w 6695265"/>
                <a:gd name="connsiteY4" fmla="*/ 0 h 245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5265" h="2457000">
                  <a:moveTo>
                    <a:pt x="0" y="0"/>
                  </a:moveTo>
                  <a:lnTo>
                    <a:pt x="6695265" y="0"/>
                  </a:lnTo>
                  <a:lnTo>
                    <a:pt x="6695265" y="2457000"/>
                  </a:lnTo>
                  <a:lnTo>
                    <a:pt x="0" y="2457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9627" tIns="416560" rIns="519627" bIns="14224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kern="1200" dirty="0"/>
                <a:t>Description: Caractéristique numérique de l’échantillon</a:t>
              </a:r>
              <a:endParaRPr lang="en-US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kern="1200" dirty="0"/>
                <a:t>Applicabilité: Echantillon </a:t>
              </a:r>
              <a:r>
                <a:rPr lang="fr-FR" sz="2000" b="1" kern="1200" dirty="0"/>
                <a:t>représentatif</a:t>
              </a:r>
              <a:r>
                <a:rPr lang="fr-FR" sz="2000" kern="1200" dirty="0"/>
                <a:t> de la population</a:t>
              </a:r>
              <a:endParaRPr lang="en-US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kern="1200" dirty="0"/>
                <a:t>Exemple : </a:t>
              </a:r>
              <a:r>
                <a:rPr lang="fr-FR" sz="2000" b="0" i="0" kern="1200" dirty="0"/>
                <a:t>La moyenne des revenus des clients dans un échantillon de 1 000 clients choisis au hasard</a:t>
              </a:r>
              <a:endParaRPr lang="en-US" sz="2000" kern="1200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25970D51-BF02-B8A4-41C5-2116A553AF07}"/>
                </a:ext>
              </a:extLst>
            </p:cNvPr>
            <p:cNvSpPr/>
            <p:nvPr/>
          </p:nvSpPr>
          <p:spPr>
            <a:xfrm>
              <a:off x="5447702" y="3332602"/>
              <a:ext cx="4686686" cy="590400"/>
            </a:xfrm>
            <a:custGeom>
              <a:avLst/>
              <a:gdLst>
                <a:gd name="connsiteX0" fmla="*/ 0 w 4686686"/>
                <a:gd name="connsiteY0" fmla="*/ 98402 h 590400"/>
                <a:gd name="connsiteX1" fmla="*/ 98402 w 4686686"/>
                <a:gd name="connsiteY1" fmla="*/ 0 h 590400"/>
                <a:gd name="connsiteX2" fmla="*/ 4588284 w 4686686"/>
                <a:gd name="connsiteY2" fmla="*/ 0 h 590400"/>
                <a:gd name="connsiteX3" fmla="*/ 4686686 w 4686686"/>
                <a:gd name="connsiteY3" fmla="*/ 98402 h 590400"/>
                <a:gd name="connsiteX4" fmla="*/ 4686686 w 4686686"/>
                <a:gd name="connsiteY4" fmla="*/ 491998 h 590400"/>
                <a:gd name="connsiteX5" fmla="*/ 4588284 w 4686686"/>
                <a:gd name="connsiteY5" fmla="*/ 590400 h 590400"/>
                <a:gd name="connsiteX6" fmla="*/ 98402 w 4686686"/>
                <a:gd name="connsiteY6" fmla="*/ 590400 h 590400"/>
                <a:gd name="connsiteX7" fmla="*/ 0 w 4686686"/>
                <a:gd name="connsiteY7" fmla="*/ 491998 h 590400"/>
                <a:gd name="connsiteX8" fmla="*/ 0 w 4686686"/>
                <a:gd name="connsiteY8" fmla="*/ 98402 h 5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6686" h="590400">
                  <a:moveTo>
                    <a:pt x="0" y="98402"/>
                  </a:moveTo>
                  <a:cubicBezTo>
                    <a:pt x="0" y="44056"/>
                    <a:pt x="44056" y="0"/>
                    <a:pt x="98402" y="0"/>
                  </a:cubicBezTo>
                  <a:lnTo>
                    <a:pt x="4588284" y="0"/>
                  </a:lnTo>
                  <a:cubicBezTo>
                    <a:pt x="4642630" y="0"/>
                    <a:pt x="4686686" y="44056"/>
                    <a:pt x="4686686" y="98402"/>
                  </a:cubicBezTo>
                  <a:lnTo>
                    <a:pt x="4686686" y="491998"/>
                  </a:lnTo>
                  <a:cubicBezTo>
                    <a:pt x="4686686" y="546344"/>
                    <a:pt x="4642630" y="590400"/>
                    <a:pt x="4588284" y="590400"/>
                  </a:cubicBezTo>
                  <a:lnTo>
                    <a:pt x="98402" y="590400"/>
                  </a:lnTo>
                  <a:cubicBezTo>
                    <a:pt x="44056" y="590400"/>
                    <a:pt x="0" y="546344"/>
                    <a:pt x="0" y="491998"/>
                  </a:cubicBezTo>
                  <a:lnTo>
                    <a:pt x="0" y="9840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967" tIns="28821" rIns="205967" bIns="28821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Statistiques</a:t>
              </a:r>
              <a:endParaRPr lang="en-US" sz="2000" kern="1200" dirty="0"/>
            </a:p>
          </p:txBody>
        </p:sp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828CDE-BEC3-32C5-13C8-0EADC154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7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9E918A-2572-0BDC-291E-2B5815F9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ParamètreS</a:t>
            </a:r>
            <a:r>
              <a:rPr lang="fr-FR" dirty="0"/>
              <a:t> vs </a:t>
            </a:r>
            <a:r>
              <a:rPr lang="fr-FR" dirty="0" err="1"/>
              <a:t>statistiquEs</a:t>
            </a:r>
            <a:endParaRPr lang="fr-FR" dirty="0"/>
          </a:p>
        </p:txBody>
      </p:sp>
      <p:pic>
        <p:nvPicPr>
          <p:cNvPr id="4" name="Picture 2" descr="Difference Between Parameters &amp; Statistics in Studies | YourDictionary">
            <a:extLst>
              <a:ext uri="{FF2B5EF4-FFF2-40B4-BE49-F238E27FC236}">
                <a16:creationId xmlns:a16="http://schemas.microsoft.com/office/drawing/2014/main" id="{EA48B85D-FA56-3FF7-7126-B0AE3E0D5F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91" y="1856344"/>
            <a:ext cx="7646504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FF26721-1ADE-BD86-52AC-F6718C87C031}"/>
              </a:ext>
            </a:extLst>
          </p:cNvPr>
          <p:cNvSpPr txBox="1"/>
          <p:nvPr/>
        </p:nvSpPr>
        <p:spPr>
          <a:xfrm>
            <a:off x="2805675" y="5373757"/>
            <a:ext cx="748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Source: https://</a:t>
            </a:r>
            <a:r>
              <a:rPr lang="fr-FR" dirty="0" err="1"/>
              <a:t>examples.yourdictionary.com</a:t>
            </a:r>
            <a:r>
              <a:rPr lang="fr-FR" dirty="0"/>
              <a:t>/</a:t>
            </a:r>
            <a:r>
              <a:rPr lang="fr-FR" dirty="0" err="1"/>
              <a:t>difference</a:t>
            </a:r>
            <a:r>
              <a:rPr lang="fr-FR" dirty="0"/>
              <a:t>-</a:t>
            </a:r>
            <a:r>
              <a:rPr lang="fr-FR" dirty="0" err="1"/>
              <a:t>between</a:t>
            </a:r>
            <a:r>
              <a:rPr lang="fr-FR" dirty="0"/>
              <a:t>-</a:t>
            </a:r>
            <a:r>
              <a:rPr lang="fr-FR" dirty="0" err="1"/>
              <a:t>parameters</a:t>
            </a:r>
            <a:r>
              <a:rPr lang="fr-FR" dirty="0"/>
              <a:t>-and-</a:t>
            </a:r>
            <a:r>
              <a:rPr lang="fr-FR" dirty="0" err="1"/>
              <a:t>statistics</a:t>
            </a:r>
            <a:r>
              <a:rPr lang="fr-FR" dirty="0"/>
              <a:t>-in-</a:t>
            </a:r>
            <a:r>
              <a:rPr lang="fr-FR" dirty="0" err="1"/>
              <a:t>studies.html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A4D4A1-E29E-22A5-D589-027D1ABC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8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D28ED57-404D-9083-A1AF-741443CB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fr-FR" sz="4100" dirty="0"/>
              <a:t>Types de variables en statistique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A116A0-F4B1-FDF6-2AEA-0EB8F26E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888C106-BCA1-4156-61DD-5785C570B313}"/>
              </a:ext>
            </a:extLst>
          </p:cNvPr>
          <p:cNvGrpSpPr/>
          <p:nvPr/>
        </p:nvGrpSpPr>
        <p:grpSpPr>
          <a:xfrm>
            <a:off x="667003" y="2265151"/>
            <a:ext cx="11166409" cy="4308378"/>
            <a:chOff x="667003" y="2224585"/>
            <a:chExt cx="11166354" cy="4308378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58C881A4-7F1A-4033-A76A-7765033EB81E}"/>
                </a:ext>
              </a:extLst>
            </p:cNvPr>
            <p:cNvSpPr/>
            <p:nvPr/>
          </p:nvSpPr>
          <p:spPr>
            <a:xfrm>
              <a:off x="688031" y="2236087"/>
              <a:ext cx="5217922" cy="748800"/>
            </a:xfrm>
            <a:custGeom>
              <a:avLst/>
              <a:gdLst>
                <a:gd name="connsiteX0" fmla="*/ 0 w 5217922"/>
                <a:gd name="connsiteY0" fmla="*/ 0 h 748800"/>
                <a:gd name="connsiteX1" fmla="*/ 5217922 w 5217922"/>
                <a:gd name="connsiteY1" fmla="*/ 0 h 748800"/>
                <a:gd name="connsiteX2" fmla="*/ 5217922 w 5217922"/>
                <a:gd name="connsiteY2" fmla="*/ 748800 h 748800"/>
                <a:gd name="connsiteX3" fmla="*/ 0 w 5217922"/>
                <a:gd name="connsiteY3" fmla="*/ 748800 h 748800"/>
                <a:gd name="connsiteX4" fmla="*/ 0 w 5217922"/>
                <a:gd name="connsiteY4" fmla="*/ 0 h 74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7922" h="748800">
                  <a:moveTo>
                    <a:pt x="0" y="0"/>
                  </a:moveTo>
                  <a:lnTo>
                    <a:pt x="5217922" y="0"/>
                  </a:lnTo>
                  <a:lnTo>
                    <a:pt x="5217922" y="748800"/>
                  </a:lnTo>
                  <a:lnTo>
                    <a:pt x="0" y="748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600" kern="1200" dirty="0"/>
                <a:t>Qualitative</a:t>
              </a:r>
              <a:endParaRPr lang="en-US" sz="2600" kern="1200" dirty="0"/>
            </a:p>
          </p:txBody>
        </p:sp>
        <p:sp>
          <p:nvSpPr>
            <p:cNvPr id="6" name="Forme libre 5">
              <a:extLst>
                <a:ext uri="{FF2B5EF4-FFF2-40B4-BE49-F238E27FC236}">
                  <a16:creationId xmlns:a16="http://schemas.microsoft.com/office/drawing/2014/main" id="{EC2D1CF1-EC6E-BC4C-CEB4-BB1073401987}"/>
                </a:ext>
              </a:extLst>
            </p:cNvPr>
            <p:cNvSpPr/>
            <p:nvPr/>
          </p:nvSpPr>
          <p:spPr>
            <a:xfrm>
              <a:off x="667003" y="2973385"/>
              <a:ext cx="5217922" cy="3559578"/>
            </a:xfrm>
            <a:custGeom>
              <a:avLst/>
              <a:gdLst>
                <a:gd name="connsiteX0" fmla="*/ 0 w 5217922"/>
                <a:gd name="connsiteY0" fmla="*/ 0 h 3559578"/>
                <a:gd name="connsiteX1" fmla="*/ 5217922 w 5217922"/>
                <a:gd name="connsiteY1" fmla="*/ 0 h 3559578"/>
                <a:gd name="connsiteX2" fmla="*/ 5217922 w 5217922"/>
                <a:gd name="connsiteY2" fmla="*/ 3559578 h 3559578"/>
                <a:gd name="connsiteX3" fmla="*/ 0 w 5217922"/>
                <a:gd name="connsiteY3" fmla="*/ 3559578 h 3559578"/>
                <a:gd name="connsiteX4" fmla="*/ 0 w 5217922"/>
                <a:gd name="connsiteY4" fmla="*/ 0 h 3559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7922" h="3559578">
                  <a:moveTo>
                    <a:pt x="0" y="0"/>
                  </a:moveTo>
                  <a:lnTo>
                    <a:pt x="5217922" y="0"/>
                  </a:lnTo>
                  <a:lnTo>
                    <a:pt x="5217922" y="3559578"/>
                  </a:lnTo>
                  <a:lnTo>
                    <a:pt x="0" y="35595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kern="1200" dirty="0"/>
                <a:t>Nominale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342900" lvl="2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600" kern="1200" dirty="0"/>
                <a:t>Définition: </a:t>
              </a:r>
              <a:r>
                <a:rPr lang="fr-FR" sz="1600" b="0" i="0" kern="1200" dirty="0"/>
                <a:t>Catégories sans ordre ou hiérarchie </a:t>
              </a:r>
              <a:r>
                <a:rPr lang="fr-FR" sz="1800" b="0" i="0" kern="1200" dirty="0"/>
                <a:t>naturelle</a:t>
              </a:r>
              <a:endParaRPr lang="en-US" sz="1600" kern="1200" dirty="0"/>
            </a:p>
            <a:p>
              <a:pPr marL="342900" lvl="2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600" kern="1200" dirty="0"/>
                <a:t>Exemple: </a:t>
              </a:r>
              <a:r>
                <a:rPr lang="fr-FR" sz="1600" b="0" i="0" kern="1200" dirty="0"/>
                <a:t>Couleur des yeux, genre, CSP</a:t>
              </a:r>
              <a:endParaRPr lang="en-US" sz="1600" kern="1200" dirty="0"/>
            </a:p>
            <a:p>
              <a:pPr marL="342900" lvl="2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800" kern="1200" dirty="0"/>
                <a:t>Ordinale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342900" lvl="2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600" kern="1200" dirty="0"/>
                <a:t>Définition: </a:t>
              </a:r>
              <a:r>
                <a:rPr lang="fr-FR" sz="1600" b="0" i="0" kern="1200" dirty="0"/>
                <a:t>Catégories avec un ordre ou une hiérarchie naturelle</a:t>
              </a:r>
              <a:endParaRPr lang="en-US" sz="1600" kern="1200" dirty="0"/>
            </a:p>
            <a:p>
              <a:pPr marL="342900" lvl="2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600" kern="1200" dirty="0"/>
                <a:t>Exemple: Niveau d’éducation, classe de voyage, </a:t>
              </a:r>
              <a:endParaRPr lang="en-US" sz="1600" kern="1200" dirty="0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A4A6E2A7-A58D-A68F-1ABF-6DB54600CAB2}"/>
                </a:ext>
              </a:extLst>
            </p:cNvPr>
            <p:cNvSpPr/>
            <p:nvPr/>
          </p:nvSpPr>
          <p:spPr>
            <a:xfrm>
              <a:off x="6615435" y="2224585"/>
              <a:ext cx="5217922" cy="748800"/>
            </a:xfrm>
            <a:custGeom>
              <a:avLst/>
              <a:gdLst>
                <a:gd name="connsiteX0" fmla="*/ 0 w 5217922"/>
                <a:gd name="connsiteY0" fmla="*/ 0 h 748800"/>
                <a:gd name="connsiteX1" fmla="*/ 5217922 w 5217922"/>
                <a:gd name="connsiteY1" fmla="*/ 0 h 748800"/>
                <a:gd name="connsiteX2" fmla="*/ 5217922 w 5217922"/>
                <a:gd name="connsiteY2" fmla="*/ 748800 h 748800"/>
                <a:gd name="connsiteX3" fmla="*/ 0 w 5217922"/>
                <a:gd name="connsiteY3" fmla="*/ 748800 h 748800"/>
                <a:gd name="connsiteX4" fmla="*/ 0 w 5217922"/>
                <a:gd name="connsiteY4" fmla="*/ 0 h 74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7922" h="748800">
                  <a:moveTo>
                    <a:pt x="0" y="0"/>
                  </a:moveTo>
                  <a:lnTo>
                    <a:pt x="5217922" y="0"/>
                  </a:lnTo>
                  <a:lnTo>
                    <a:pt x="5217922" y="748800"/>
                  </a:lnTo>
                  <a:lnTo>
                    <a:pt x="0" y="748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3031928"/>
                <a:satOff val="5581"/>
                <a:lumOff val="4313"/>
                <a:alphaOff val="0"/>
              </a:schemeClr>
            </a:lnRef>
            <a:fillRef idx="1">
              <a:schemeClr val="accent2">
                <a:hueOff val="3031928"/>
                <a:satOff val="5581"/>
                <a:lumOff val="4313"/>
                <a:alphaOff val="0"/>
              </a:schemeClr>
            </a:fillRef>
            <a:effectRef idx="0">
              <a:schemeClr val="accent2">
                <a:hueOff val="3031928"/>
                <a:satOff val="5581"/>
                <a:lumOff val="431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600" kern="1200" dirty="0"/>
                <a:t>Quantitative</a:t>
              </a:r>
              <a:endParaRPr lang="en-US" sz="2600" kern="1200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6345D45F-CF82-B589-D78D-0294CC52CCD1}"/>
                </a:ext>
              </a:extLst>
            </p:cNvPr>
            <p:cNvSpPr/>
            <p:nvPr/>
          </p:nvSpPr>
          <p:spPr>
            <a:xfrm>
              <a:off x="6615435" y="2973385"/>
              <a:ext cx="5217922" cy="3559578"/>
            </a:xfrm>
            <a:custGeom>
              <a:avLst/>
              <a:gdLst>
                <a:gd name="connsiteX0" fmla="*/ 0 w 5217922"/>
                <a:gd name="connsiteY0" fmla="*/ 0 h 3559578"/>
                <a:gd name="connsiteX1" fmla="*/ 5217922 w 5217922"/>
                <a:gd name="connsiteY1" fmla="*/ 0 h 3559578"/>
                <a:gd name="connsiteX2" fmla="*/ 5217922 w 5217922"/>
                <a:gd name="connsiteY2" fmla="*/ 3559578 h 3559578"/>
                <a:gd name="connsiteX3" fmla="*/ 0 w 5217922"/>
                <a:gd name="connsiteY3" fmla="*/ 3559578 h 3559578"/>
                <a:gd name="connsiteX4" fmla="*/ 0 w 5217922"/>
                <a:gd name="connsiteY4" fmla="*/ 0 h 3559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7922" h="3559578">
                  <a:moveTo>
                    <a:pt x="0" y="0"/>
                  </a:moveTo>
                  <a:lnTo>
                    <a:pt x="5217922" y="0"/>
                  </a:lnTo>
                  <a:lnTo>
                    <a:pt x="5217922" y="3559578"/>
                  </a:lnTo>
                  <a:lnTo>
                    <a:pt x="0" y="35595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3652781"/>
                <a:satOff val="7807"/>
                <a:lumOff val="1044"/>
                <a:alphaOff val="0"/>
              </a:schemeClr>
            </a:lnRef>
            <a:fillRef idx="1">
              <a:schemeClr val="accent2">
                <a:tint val="40000"/>
                <a:alpha val="90000"/>
                <a:hueOff val="3652781"/>
                <a:satOff val="7807"/>
                <a:lumOff val="1044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3652781"/>
                <a:satOff val="7807"/>
                <a:lumOff val="1044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800" kern="1200" dirty="0"/>
                <a:t>Discrète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342900" lvl="2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600" kern="1200" dirty="0"/>
                <a:t>Variable ayant un nombre fini de valeur dans un intervalle</a:t>
              </a:r>
            </a:p>
            <a:p>
              <a:pPr marL="342900" lvl="2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600" dirty="0"/>
                <a:t>Exemple: le nombre de client, l’âge d’un individu</a:t>
              </a:r>
              <a:endParaRPr lang="en-US" sz="1600" kern="1200" dirty="0"/>
            </a:p>
            <a:p>
              <a:pPr marL="342900" lvl="2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600" kern="1200" dirty="0"/>
                <a:t>Continue</a:t>
              </a:r>
            </a:p>
            <a:p>
              <a:pPr marL="628650" lvl="2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600" dirty="0"/>
                <a:t>Variable ayant un nombre infini de valeur</a:t>
              </a:r>
            </a:p>
            <a:p>
              <a:pPr marL="628650" lvl="2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600" dirty="0"/>
                <a:t>Exemple: le salaire, le prix d’un bien immobilier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101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8ED57-404D-9083-A1AF-741443CB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768" y="533400"/>
            <a:ext cx="9906000" cy="1382156"/>
          </a:xfrm>
        </p:spPr>
        <p:txBody>
          <a:bodyPr/>
          <a:lstStyle/>
          <a:p>
            <a:pPr algn="ctr"/>
            <a:r>
              <a:rPr lang="fr-FR" dirty="0"/>
              <a:t>Mesures de tendances centrale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7F380778-F824-2167-A10C-F1770B3BE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698353"/>
              </p:ext>
            </p:extLst>
          </p:nvPr>
        </p:nvGraphicFramePr>
        <p:xfrm>
          <a:off x="653142" y="2188029"/>
          <a:ext cx="10765972" cy="3599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493">
                  <a:extLst>
                    <a:ext uri="{9D8B030D-6E8A-4147-A177-3AD203B41FA5}">
                      <a16:colId xmlns:a16="http://schemas.microsoft.com/office/drawing/2014/main" val="3446627166"/>
                    </a:ext>
                  </a:extLst>
                </a:gridCol>
                <a:gridCol w="2691493">
                  <a:extLst>
                    <a:ext uri="{9D8B030D-6E8A-4147-A177-3AD203B41FA5}">
                      <a16:colId xmlns:a16="http://schemas.microsoft.com/office/drawing/2014/main" val="170536804"/>
                    </a:ext>
                  </a:extLst>
                </a:gridCol>
                <a:gridCol w="2691493">
                  <a:extLst>
                    <a:ext uri="{9D8B030D-6E8A-4147-A177-3AD203B41FA5}">
                      <a16:colId xmlns:a16="http://schemas.microsoft.com/office/drawing/2014/main" val="3174980911"/>
                    </a:ext>
                  </a:extLst>
                </a:gridCol>
                <a:gridCol w="2691493">
                  <a:extLst>
                    <a:ext uri="{9D8B030D-6E8A-4147-A177-3AD203B41FA5}">
                      <a16:colId xmlns:a16="http://schemas.microsoft.com/office/drawing/2014/main" val="1567267106"/>
                    </a:ext>
                  </a:extLst>
                </a:gridCol>
              </a:tblGrid>
              <a:tr h="40253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Inconvénients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00393"/>
                  </a:ext>
                </a:extLst>
              </a:tr>
              <a:tr h="99256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Moyenne (arithmétique)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Somme des valeurs divisée par le nombre total de valeurs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Facile à calculer, largement utilisée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Sensible aux valeurs aberrantes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09759"/>
                  </a:ext>
                </a:extLst>
              </a:tr>
              <a:tr h="129033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Médiane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Valeur qui sépare un ensemble de données en deux parties égales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Résistante aux valeurs aberrantes, utile pour les données asymétriques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Peut ne pas être représentative pour les distributions bimodales ou multimodales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515352"/>
                  </a:ext>
                </a:extLst>
              </a:tr>
              <a:tr h="91263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Valeur la plus fréquemment observée dans un ensemble de 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Utile pour les données discrètes et catégorielles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Peut ne pas exister ou avoir plusieurs modes pour un ensemble de données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314874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A116A0-F4B1-FDF6-2AEA-0EB8F26E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8ED57-404D-9083-A1AF-741443CB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3997"/>
            <a:ext cx="9906000" cy="1382156"/>
          </a:xfrm>
        </p:spPr>
        <p:txBody>
          <a:bodyPr/>
          <a:lstStyle/>
          <a:p>
            <a:pPr algn="ctr"/>
            <a:r>
              <a:rPr lang="fr-FR" dirty="0"/>
              <a:t>Autres mesures de tendance centrale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7F380778-F824-2167-A10C-F1770B3BE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806666"/>
              </p:ext>
            </p:extLst>
          </p:nvPr>
        </p:nvGraphicFramePr>
        <p:xfrm>
          <a:off x="729343" y="1806698"/>
          <a:ext cx="10548258" cy="365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086">
                  <a:extLst>
                    <a:ext uri="{9D8B030D-6E8A-4147-A177-3AD203B41FA5}">
                      <a16:colId xmlns:a16="http://schemas.microsoft.com/office/drawing/2014/main" val="3446627166"/>
                    </a:ext>
                  </a:extLst>
                </a:gridCol>
                <a:gridCol w="3516086">
                  <a:extLst>
                    <a:ext uri="{9D8B030D-6E8A-4147-A177-3AD203B41FA5}">
                      <a16:colId xmlns:a16="http://schemas.microsoft.com/office/drawing/2014/main" val="170536804"/>
                    </a:ext>
                  </a:extLst>
                </a:gridCol>
                <a:gridCol w="3516086">
                  <a:extLst>
                    <a:ext uri="{9D8B030D-6E8A-4147-A177-3AD203B41FA5}">
                      <a16:colId xmlns:a16="http://schemas.microsoft.com/office/drawing/2014/main" val="3174980911"/>
                    </a:ext>
                  </a:extLst>
                </a:gridCol>
              </a:tblGrid>
              <a:tr h="37517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00393"/>
                  </a:ext>
                </a:extLst>
              </a:tr>
              <a:tr h="150069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Moyenne pondérée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Somme des produits de chaque valeur et de son poids, divisée par la somme des poids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Utilisée lorsque certaines valeurs ont plus d'importance que d'autres dans un ensemble de données. 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Peut être utilisée pour calculer des moyennes de notes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des indices boursiers, etc.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48240"/>
                  </a:ext>
                </a:extLst>
              </a:tr>
              <a:tr h="178206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Moyenne géométrique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N-ième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racine du produit des N valeurs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Utilisée pour représenter la tendance centrale de données multiplicative ou pour des données dont les valeurs varient sur plusieurs ordres de grandeur. 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Peut être utilisée pour calculer les taux de croissance moyens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09759"/>
                  </a:ext>
                </a:extLst>
              </a:tr>
            </a:tbl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134DD7-8511-2F82-3BB6-43AC1DCD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A116A0-F4B1-FDF6-2AEA-0EB8F26E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9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8ED57-404D-9083-A1AF-741443CB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3997"/>
            <a:ext cx="9906000" cy="1382156"/>
          </a:xfrm>
        </p:spPr>
        <p:txBody>
          <a:bodyPr/>
          <a:lstStyle/>
          <a:p>
            <a:pPr algn="ctr"/>
            <a:r>
              <a:rPr lang="fr-FR" dirty="0"/>
              <a:t>Autres mesures de tendance centrale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7F380778-F824-2167-A10C-F1770B3BE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47803"/>
              </p:ext>
            </p:extLst>
          </p:nvPr>
        </p:nvGraphicFramePr>
        <p:xfrm>
          <a:off x="772886" y="1989705"/>
          <a:ext cx="10829592" cy="2899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864">
                  <a:extLst>
                    <a:ext uri="{9D8B030D-6E8A-4147-A177-3AD203B41FA5}">
                      <a16:colId xmlns:a16="http://schemas.microsoft.com/office/drawing/2014/main" val="3446627166"/>
                    </a:ext>
                  </a:extLst>
                </a:gridCol>
                <a:gridCol w="3609864">
                  <a:extLst>
                    <a:ext uri="{9D8B030D-6E8A-4147-A177-3AD203B41FA5}">
                      <a16:colId xmlns:a16="http://schemas.microsoft.com/office/drawing/2014/main" val="170536804"/>
                    </a:ext>
                  </a:extLst>
                </a:gridCol>
                <a:gridCol w="3609864">
                  <a:extLst>
                    <a:ext uri="{9D8B030D-6E8A-4147-A177-3AD203B41FA5}">
                      <a16:colId xmlns:a16="http://schemas.microsoft.com/office/drawing/2014/main" val="3174980911"/>
                    </a:ext>
                  </a:extLst>
                </a:gridCol>
              </a:tblGrid>
              <a:tr h="35016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00393"/>
                  </a:ext>
                </a:extLst>
              </a:tr>
              <a:tr h="140065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Moyenne harmonique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Inverse de la moyenne arithmétique des inverses de chaque valeur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Utilisée pour représenter la tendance centrale de données pour lesquelles la valeur la plus basse a une grande importance. 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Convient pour des données de vitesse, de taux, etc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314874"/>
                  </a:ext>
                </a:extLst>
              </a:tr>
              <a:tr h="107096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Moyenne quadratique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racine carrée de la moyenne des carrés des valeurs.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Utilisée pour les données où les valeurs négatives et positives se compensent (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 les erreurs de prévision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8240"/>
                  </a:ext>
                </a:extLst>
              </a:tr>
            </a:tbl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134DD7-8511-2F82-3BB6-43AC1DCD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A116A0-F4B1-FDF6-2AEA-0EB8F26E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1888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684</Words>
  <Application>Microsoft Macintosh PowerPoint</Application>
  <PresentationFormat>Grand écran</PresentationFormat>
  <Paragraphs>115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Univers Condensed Light</vt:lpstr>
      <vt:lpstr>Walbaum Display Light</vt:lpstr>
      <vt:lpstr>AngleLinesVTI</vt:lpstr>
      <vt:lpstr>Les bases EN statistique pour le machine learning</vt:lpstr>
      <vt:lpstr>Plan</vt:lpstr>
      <vt:lpstr>Concepts de base de la statistique</vt:lpstr>
      <vt:lpstr>Concepts de base de la statistique</vt:lpstr>
      <vt:lpstr>ParamètreS vs statistiquEs</vt:lpstr>
      <vt:lpstr>Types de variables en statistique</vt:lpstr>
      <vt:lpstr>Mesures de tendances centrale</vt:lpstr>
      <vt:lpstr>Autres mesures de tendance centrale</vt:lpstr>
      <vt:lpstr>Autres mesures de tendance centrale</vt:lpstr>
      <vt:lpstr>Mesures de dispersion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de la statistique pour le machine learning</dc:title>
  <dc:creator>Natacha NJONGWA</dc:creator>
  <cp:lastModifiedBy>Natacha NJONGWA</cp:lastModifiedBy>
  <cp:revision>9</cp:revision>
  <dcterms:created xsi:type="dcterms:W3CDTF">2023-03-20T14:33:54Z</dcterms:created>
  <dcterms:modified xsi:type="dcterms:W3CDTF">2023-03-22T22:31:58Z</dcterms:modified>
</cp:coreProperties>
</file>