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88AF6-CF1D-4B3D-AC68-0D2B07B5A2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AB6C4-E0DE-45FF-9623-7EFF1E85D057}">
      <dgm:prSet/>
      <dgm:spPr/>
      <dgm:t>
        <a:bodyPr/>
        <a:lstStyle/>
        <a:p>
          <a:r>
            <a:rPr lang="fr-FR" b="1" i="0" dirty="0"/>
            <a:t>Hypothèse 1: Stationnarité. </a:t>
          </a:r>
          <a:r>
            <a:rPr lang="fr-FR" b="0" i="0" dirty="0"/>
            <a:t>Toutes les séries temporelles du système doivent être stationnaires. </a:t>
          </a:r>
          <a:endParaRPr lang="en-US" dirty="0"/>
        </a:p>
      </dgm:t>
    </dgm:pt>
    <dgm:pt modelId="{E132D604-D7BA-4415-8956-C493A7DE2ECA}" type="parTrans" cxnId="{5BB5A2C7-37C7-4A21-9209-0002C7DD796B}">
      <dgm:prSet/>
      <dgm:spPr/>
      <dgm:t>
        <a:bodyPr/>
        <a:lstStyle/>
        <a:p>
          <a:endParaRPr lang="en-US"/>
        </a:p>
      </dgm:t>
    </dgm:pt>
    <dgm:pt modelId="{75E00579-B938-4313-8341-860CDA5CBFE7}" type="sibTrans" cxnId="{5BB5A2C7-37C7-4A21-9209-0002C7DD796B}">
      <dgm:prSet/>
      <dgm:spPr/>
      <dgm:t>
        <a:bodyPr/>
        <a:lstStyle/>
        <a:p>
          <a:endParaRPr lang="en-US"/>
        </a:p>
      </dgm:t>
    </dgm:pt>
    <dgm:pt modelId="{200B9604-98D1-468B-98CD-4C2BCD31382C}">
      <dgm:prSet/>
      <dgm:spPr/>
      <dgm:t>
        <a:bodyPr/>
        <a:lstStyle/>
        <a:p>
          <a:r>
            <a:rPr lang="fr-FR" b="1" i="0" dirty="0"/>
            <a:t>Hypothèse 2: Pas d’autocorrélation entre les résidus</a:t>
          </a:r>
          <a:r>
            <a:rPr lang="fr-FR" b="0" i="0" dirty="0"/>
            <a:t>. Les erreurs (ou résidus) des équations du modèle VAR doivent être du bruit blanc, c'est-à-dire qu'elles ne sont pas corrélées entre elles. </a:t>
          </a:r>
          <a:endParaRPr lang="en-US" dirty="0"/>
        </a:p>
      </dgm:t>
    </dgm:pt>
    <dgm:pt modelId="{876B1C88-93ED-4937-A901-61EFCAFFC0D3}" type="parTrans" cxnId="{01DE7E19-50C1-497B-B63C-DD39C62FCC30}">
      <dgm:prSet/>
      <dgm:spPr/>
      <dgm:t>
        <a:bodyPr/>
        <a:lstStyle/>
        <a:p>
          <a:endParaRPr lang="en-US"/>
        </a:p>
      </dgm:t>
    </dgm:pt>
    <dgm:pt modelId="{E42B6AB8-E28C-4458-9D61-B0AF4B25C749}" type="sibTrans" cxnId="{01DE7E19-50C1-497B-B63C-DD39C62FCC30}">
      <dgm:prSet/>
      <dgm:spPr/>
      <dgm:t>
        <a:bodyPr/>
        <a:lstStyle/>
        <a:p>
          <a:endParaRPr lang="en-US"/>
        </a:p>
      </dgm:t>
    </dgm:pt>
    <dgm:pt modelId="{2579A8A2-31B7-429D-8357-0DE2141111D8}">
      <dgm:prSet/>
      <dgm:spPr/>
      <dgm:t>
        <a:bodyPr/>
        <a:lstStyle/>
        <a:p>
          <a:r>
            <a:rPr lang="fr-FR" b="1" i="0"/>
            <a:t>Hypothèse 3: Normalité des erreurs</a:t>
          </a:r>
          <a:r>
            <a:rPr lang="fr-FR" b="0" i="0"/>
            <a:t> .Les erreurs de chaque équation sont supposées suivre une distribution normale. Cette hypothèse est nécessaire pour réaliser des tests d'hypothèse et construire des intervalles de confiance.</a:t>
          </a:r>
          <a:endParaRPr lang="en-US"/>
        </a:p>
      </dgm:t>
    </dgm:pt>
    <dgm:pt modelId="{060C0288-4DEA-4C02-ACFF-DA65552B012E}" type="parTrans" cxnId="{CA244235-E8E9-42EA-8544-DD20D4F418E9}">
      <dgm:prSet/>
      <dgm:spPr/>
      <dgm:t>
        <a:bodyPr/>
        <a:lstStyle/>
        <a:p>
          <a:endParaRPr lang="en-US"/>
        </a:p>
      </dgm:t>
    </dgm:pt>
    <dgm:pt modelId="{E048B2AA-717B-48AC-AFD7-7FAC5480699E}" type="sibTrans" cxnId="{CA244235-E8E9-42EA-8544-DD20D4F418E9}">
      <dgm:prSet/>
      <dgm:spPr/>
      <dgm:t>
        <a:bodyPr/>
        <a:lstStyle/>
        <a:p>
          <a:endParaRPr lang="en-US"/>
        </a:p>
      </dgm:t>
    </dgm:pt>
    <dgm:pt modelId="{A34A4171-877E-4AC7-826B-83CF66AF03ED}">
      <dgm:prSet/>
      <dgm:spPr/>
      <dgm:t>
        <a:bodyPr/>
        <a:lstStyle/>
        <a:p>
          <a:r>
            <a:rPr lang="fr-FR" b="1" i="0"/>
            <a:t>Hypothèse 4: Homoscédasticité</a:t>
          </a:r>
          <a:r>
            <a:rPr lang="fr-FR"/>
            <a:t>.</a:t>
          </a:r>
          <a:r>
            <a:rPr lang="fr-FR" b="0" i="0"/>
            <a:t> Les erreurs ont une variance constante (homoscédasticité). Si la variance des erreurs change au fil du temps (hétéroscédasticité), cela peut biaiser les estimations du modèle VAR.</a:t>
          </a:r>
          <a:endParaRPr lang="en-US"/>
        </a:p>
      </dgm:t>
    </dgm:pt>
    <dgm:pt modelId="{629CFFEF-A228-4DD3-BA7D-9BCB2342BD9C}" type="parTrans" cxnId="{F78194A3-169A-421D-95B0-C657E47B46E1}">
      <dgm:prSet/>
      <dgm:spPr/>
      <dgm:t>
        <a:bodyPr/>
        <a:lstStyle/>
        <a:p>
          <a:endParaRPr lang="en-US"/>
        </a:p>
      </dgm:t>
    </dgm:pt>
    <dgm:pt modelId="{B8FD5918-E65C-4F9C-B2E9-EF068D8B7DF5}" type="sibTrans" cxnId="{F78194A3-169A-421D-95B0-C657E47B46E1}">
      <dgm:prSet/>
      <dgm:spPr/>
      <dgm:t>
        <a:bodyPr/>
        <a:lstStyle/>
        <a:p>
          <a:endParaRPr lang="en-US"/>
        </a:p>
      </dgm:t>
    </dgm:pt>
    <dgm:pt modelId="{BC6B51D9-2D5A-674E-B459-3855F8553FAB}" type="pres">
      <dgm:prSet presAssocID="{E7A88AF6-CF1D-4B3D-AC68-0D2B07B5A22F}" presName="vert0" presStyleCnt="0">
        <dgm:presLayoutVars>
          <dgm:dir/>
          <dgm:animOne val="branch"/>
          <dgm:animLvl val="lvl"/>
        </dgm:presLayoutVars>
      </dgm:prSet>
      <dgm:spPr/>
    </dgm:pt>
    <dgm:pt modelId="{00E1B8E1-096E-564D-8748-B6E6A7F04F16}" type="pres">
      <dgm:prSet presAssocID="{E2FAB6C4-E0DE-45FF-9623-7EFF1E85D057}" presName="thickLine" presStyleLbl="alignNode1" presStyleIdx="0" presStyleCnt="4"/>
      <dgm:spPr/>
    </dgm:pt>
    <dgm:pt modelId="{649F78AD-4840-1B4B-9F52-404381F590AE}" type="pres">
      <dgm:prSet presAssocID="{E2FAB6C4-E0DE-45FF-9623-7EFF1E85D057}" presName="horz1" presStyleCnt="0"/>
      <dgm:spPr/>
    </dgm:pt>
    <dgm:pt modelId="{B258E08C-4336-8643-9B62-826E2D3CA993}" type="pres">
      <dgm:prSet presAssocID="{E2FAB6C4-E0DE-45FF-9623-7EFF1E85D057}" presName="tx1" presStyleLbl="revTx" presStyleIdx="0" presStyleCnt="4"/>
      <dgm:spPr/>
    </dgm:pt>
    <dgm:pt modelId="{7BD6DFAD-BBAA-EA4C-A8EC-1E9B2BEC710B}" type="pres">
      <dgm:prSet presAssocID="{E2FAB6C4-E0DE-45FF-9623-7EFF1E85D057}" presName="vert1" presStyleCnt="0"/>
      <dgm:spPr/>
    </dgm:pt>
    <dgm:pt modelId="{474CABD6-78CC-C649-BDFB-DCC10EE35D10}" type="pres">
      <dgm:prSet presAssocID="{200B9604-98D1-468B-98CD-4C2BCD31382C}" presName="thickLine" presStyleLbl="alignNode1" presStyleIdx="1" presStyleCnt="4"/>
      <dgm:spPr/>
    </dgm:pt>
    <dgm:pt modelId="{8345C9E0-38A5-D14E-9BE0-10180F4F41D6}" type="pres">
      <dgm:prSet presAssocID="{200B9604-98D1-468B-98CD-4C2BCD31382C}" presName="horz1" presStyleCnt="0"/>
      <dgm:spPr/>
    </dgm:pt>
    <dgm:pt modelId="{841CA544-AF5A-344C-A1C2-1C14310DD254}" type="pres">
      <dgm:prSet presAssocID="{200B9604-98D1-468B-98CD-4C2BCD31382C}" presName="tx1" presStyleLbl="revTx" presStyleIdx="1" presStyleCnt="4"/>
      <dgm:spPr/>
    </dgm:pt>
    <dgm:pt modelId="{6D6BF929-9D52-0345-8CDB-85791D87612C}" type="pres">
      <dgm:prSet presAssocID="{200B9604-98D1-468B-98CD-4C2BCD31382C}" presName="vert1" presStyleCnt="0"/>
      <dgm:spPr/>
    </dgm:pt>
    <dgm:pt modelId="{B30D1874-F72D-D642-BD89-E66C26726F7A}" type="pres">
      <dgm:prSet presAssocID="{2579A8A2-31B7-429D-8357-0DE2141111D8}" presName="thickLine" presStyleLbl="alignNode1" presStyleIdx="2" presStyleCnt="4"/>
      <dgm:spPr/>
    </dgm:pt>
    <dgm:pt modelId="{F15052D7-86F6-0141-83EA-9F8D530707F1}" type="pres">
      <dgm:prSet presAssocID="{2579A8A2-31B7-429D-8357-0DE2141111D8}" presName="horz1" presStyleCnt="0"/>
      <dgm:spPr/>
    </dgm:pt>
    <dgm:pt modelId="{24244A95-3BB2-584B-81B0-D0B68C6E18CC}" type="pres">
      <dgm:prSet presAssocID="{2579A8A2-31B7-429D-8357-0DE2141111D8}" presName="tx1" presStyleLbl="revTx" presStyleIdx="2" presStyleCnt="4"/>
      <dgm:spPr/>
    </dgm:pt>
    <dgm:pt modelId="{C4D3D4CC-9134-1243-A4B7-54CA56C84160}" type="pres">
      <dgm:prSet presAssocID="{2579A8A2-31B7-429D-8357-0DE2141111D8}" presName="vert1" presStyleCnt="0"/>
      <dgm:spPr/>
    </dgm:pt>
    <dgm:pt modelId="{468E8897-90FC-9843-9453-459D8A70CBD5}" type="pres">
      <dgm:prSet presAssocID="{A34A4171-877E-4AC7-826B-83CF66AF03ED}" presName="thickLine" presStyleLbl="alignNode1" presStyleIdx="3" presStyleCnt="4"/>
      <dgm:spPr/>
    </dgm:pt>
    <dgm:pt modelId="{F68D356B-8EF3-4A4C-840E-92481471CED7}" type="pres">
      <dgm:prSet presAssocID="{A34A4171-877E-4AC7-826B-83CF66AF03ED}" presName="horz1" presStyleCnt="0"/>
      <dgm:spPr/>
    </dgm:pt>
    <dgm:pt modelId="{999651C1-660F-C347-8754-B23D98619F16}" type="pres">
      <dgm:prSet presAssocID="{A34A4171-877E-4AC7-826B-83CF66AF03ED}" presName="tx1" presStyleLbl="revTx" presStyleIdx="3" presStyleCnt="4"/>
      <dgm:spPr/>
    </dgm:pt>
    <dgm:pt modelId="{2C11781F-0C02-5C4B-83ED-02717870A4E1}" type="pres">
      <dgm:prSet presAssocID="{A34A4171-877E-4AC7-826B-83CF66AF03ED}" presName="vert1" presStyleCnt="0"/>
      <dgm:spPr/>
    </dgm:pt>
  </dgm:ptLst>
  <dgm:cxnLst>
    <dgm:cxn modelId="{01DE7E19-50C1-497B-B63C-DD39C62FCC30}" srcId="{E7A88AF6-CF1D-4B3D-AC68-0D2B07B5A22F}" destId="{200B9604-98D1-468B-98CD-4C2BCD31382C}" srcOrd="1" destOrd="0" parTransId="{876B1C88-93ED-4937-A901-61EFCAFFC0D3}" sibTransId="{E42B6AB8-E28C-4458-9D61-B0AF4B25C749}"/>
    <dgm:cxn modelId="{6796A030-BBE1-7644-A3A3-A677ADB4FD1C}" type="presOf" srcId="{2579A8A2-31B7-429D-8357-0DE2141111D8}" destId="{24244A95-3BB2-584B-81B0-D0B68C6E18CC}" srcOrd="0" destOrd="0" presId="urn:microsoft.com/office/officeart/2008/layout/LinedList"/>
    <dgm:cxn modelId="{CA244235-E8E9-42EA-8544-DD20D4F418E9}" srcId="{E7A88AF6-CF1D-4B3D-AC68-0D2B07B5A22F}" destId="{2579A8A2-31B7-429D-8357-0DE2141111D8}" srcOrd="2" destOrd="0" parTransId="{060C0288-4DEA-4C02-ACFF-DA65552B012E}" sibTransId="{E048B2AA-717B-48AC-AFD7-7FAC5480699E}"/>
    <dgm:cxn modelId="{8F83373A-D585-2240-92C3-1C4A06809204}" type="presOf" srcId="{A34A4171-877E-4AC7-826B-83CF66AF03ED}" destId="{999651C1-660F-C347-8754-B23D98619F16}" srcOrd="0" destOrd="0" presId="urn:microsoft.com/office/officeart/2008/layout/LinedList"/>
    <dgm:cxn modelId="{95166256-ED12-6844-AAA3-CA63E5268DBD}" type="presOf" srcId="{200B9604-98D1-468B-98CD-4C2BCD31382C}" destId="{841CA544-AF5A-344C-A1C2-1C14310DD254}" srcOrd="0" destOrd="0" presId="urn:microsoft.com/office/officeart/2008/layout/LinedList"/>
    <dgm:cxn modelId="{F78194A3-169A-421D-95B0-C657E47B46E1}" srcId="{E7A88AF6-CF1D-4B3D-AC68-0D2B07B5A22F}" destId="{A34A4171-877E-4AC7-826B-83CF66AF03ED}" srcOrd="3" destOrd="0" parTransId="{629CFFEF-A228-4DD3-BA7D-9BCB2342BD9C}" sibTransId="{B8FD5918-E65C-4F9C-B2E9-EF068D8B7DF5}"/>
    <dgm:cxn modelId="{5BB5A2C7-37C7-4A21-9209-0002C7DD796B}" srcId="{E7A88AF6-CF1D-4B3D-AC68-0D2B07B5A22F}" destId="{E2FAB6C4-E0DE-45FF-9623-7EFF1E85D057}" srcOrd="0" destOrd="0" parTransId="{E132D604-D7BA-4415-8956-C493A7DE2ECA}" sibTransId="{75E00579-B938-4313-8341-860CDA5CBFE7}"/>
    <dgm:cxn modelId="{C10A31F6-8960-4F4F-BA07-AFEBF48DCC73}" type="presOf" srcId="{E7A88AF6-CF1D-4B3D-AC68-0D2B07B5A22F}" destId="{BC6B51D9-2D5A-674E-B459-3855F8553FAB}" srcOrd="0" destOrd="0" presId="urn:microsoft.com/office/officeart/2008/layout/LinedList"/>
    <dgm:cxn modelId="{99A967FB-FE2B-424B-8B97-65550308E1FF}" type="presOf" srcId="{E2FAB6C4-E0DE-45FF-9623-7EFF1E85D057}" destId="{B258E08C-4336-8643-9B62-826E2D3CA993}" srcOrd="0" destOrd="0" presId="urn:microsoft.com/office/officeart/2008/layout/LinedList"/>
    <dgm:cxn modelId="{2D4F374B-575A-7247-B6BA-068D16394D22}" type="presParOf" srcId="{BC6B51D9-2D5A-674E-B459-3855F8553FAB}" destId="{00E1B8E1-096E-564D-8748-B6E6A7F04F16}" srcOrd="0" destOrd="0" presId="urn:microsoft.com/office/officeart/2008/layout/LinedList"/>
    <dgm:cxn modelId="{18CF73B0-F726-C048-A80E-2F31C399CF5B}" type="presParOf" srcId="{BC6B51D9-2D5A-674E-B459-3855F8553FAB}" destId="{649F78AD-4840-1B4B-9F52-404381F590AE}" srcOrd="1" destOrd="0" presId="urn:microsoft.com/office/officeart/2008/layout/LinedList"/>
    <dgm:cxn modelId="{5421FB15-3079-1745-8FE2-CBAFDD65CFBA}" type="presParOf" srcId="{649F78AD-4840-1B4B-9F52-404381F590AE}" destId="{B258E08C-4336-8643-9B62-826E2D3CA993}" srcOrd="0" destOrd="0" presId="urn:microsoft.com/office/officeart/2008/layout/LinedList"/>
    <dgm:cxn modelId="{ABD4A8FA-4E87-914D-B8E9-755A1FB3DD8D}" type="presParOf" srcId="{649F78AD-4840-1B4B-9F52-404381F590AE}" destId="{7BD6DFAD-BBAA-EA4C-A8EC-1E9B2BEC710B}" srcOrd="1" destOrd="0" presId="urn:microsoft.com/office/officeart/2008/layout/LinedList"/>
    <dgm:cxn modelId="{E2AE00AF-5C8C-8F4E-99E1-FAD66C99D335}" type="presParOf" srcId="{BC6B51D9-2D5A-674E-B459-3855F8553FAB}" destId="{474CABD6-78CC-C649-BDFB-DCC10EE35D10}" srcOrd="2" destOrd="0" presId="urn:microsoft.com/office/officeart/2008/layout/LinedList"/>
    <dgm:cxn modelId="{87015FE5-B488-3243-AB46-9EDC90D1E60B}" type="presParOf" srcId="{BC6B51D9-2D5A-674E-B459-3855F8553FAB}" destId="{8345C9E0-38A5-D14E-9BE0-10180F4F41D6}" srcOrd="3" destOrd="0" presId="urn:microsoft.com/office/officeart/2008/layout/LinedList"/>
    <dgm:cxn modelId="{FC0A960C-1822-0046-A0B4-21054BDC60C3}" type="presParOf" srcId="{8345C9E0-38A5-D14E-9BE0-10180F4F41D6}" destId="{841CA544-AF5A-344C-A1C2-1C14310DD254}" srcOrd="0" destOrd="0" presId="urn:microsoft.com/office/officeart/2008/layout/LinedList"/>
    <dgm:cxn modelId="{E47ED7F7-C7F0-AE40-B847-EACFA14D80ED}" type="presParOf" srcId="{8345C9E0-38A5-D14E-9BE0-10180F4F41D6}" destId="{6D6BF929-9D52-0345-8CDB-85791D87612C}" srcOrd="1" destOrd="0" presId="urn:microsoft.com/office/officeart/2008/layout/LinedList"/>
    <dgm:cxn modelId="{CBF24972-36C4-724F-8D89-DE18E0FE06A0}" type="presParOf" srcId="{BC6B51D9-2D5A-674E-B459-3855F8553FAB}" destId="{B30D1874-F72D-D642-BD89-E66C26726F7A}" srcOrd="4" destOrd="0" presId="urn:microsoft.com/office/officeart/2008/layout/LinedList"/>
    <dgm:cxn modelId="{EB626983-267A-394A-8E77-F2B05A5AC01C}" type="presParOf" srcId="{BC6B51D9-2D5A-674E-B459-3855F8553FAB}" destId="{F15052D7-86F6-0141-83EA-9F8D530707F1}" srcOrd="5" destOrd="0" presId="urn:microsoft.com/office/officeart/2008/layout/LinedList"/>
    <dgm:cxn modelId="{B52C07D6-4C13-6244-98B1-FD1287B061C4}" type="presParOf" srcId="{F15052D7-86F6-0141-83EA-9F8D530707F1}" destId="{24244A95-3BB2-584B-81B0-D0B68C6E18CC}" srcOrd="0" destOrd="0" presId="urn:microsoft.com/office/officeart/2008/layout/LinedList"/>
    <dgm:cxn modelId="{C39A8B7B-01CA-6344-9419-8F00E1DDFF3D}" type="presParOf" srcId="{F15052D7-86F6-0141-83EA-9F8D530707F1}" destId="{C4D3D4CC-9134-1243-A4B7-54CA56C84160}" srcOrd="1" destOrd="0" presId="urn:microsoft.com/office/officeart/2008/layout/LinedList"/>
    <dgm:cxn modelId="{840F1A5D-4CEC-6C4C-B3D1-EDFA92C804F9}" type="presParOf" srcId="{BC6B51D9-2D5A-674E-B459-3855F8553FAB}" destId="{468E8897-90FC-9843-9453-459D8A70CBD5}" srcOrd="6" destOrd="0" presId="urn:microsoft.com/office/officeart/2008/layout/LinedList"/>
    <dgm:cxn modelId="{BA2E313D-AAF3-BF4E-88C7-F07E16C3D72B}" type="presParOf" srcId="{BC6B51D9-2D5A-674E-B459-3855F8553FAB}" destId="{F68D356B-8EF3-4A4C-840E-92481471CED7}" srcOrd="7" destOrd="0" presId="urn:microsoft.com/office/officeart/2008/layout/LinedList"/>
    <dgm:cxn modelId="{B71F0B65-F83D-5F43-8F04-F88FE27C8F09}" type="presParOf" srcId="{F68D356B-8EF3-4A4C-840E-92481471CED7}" destId="{999651C1-660F-C347-8754-B23D98619F16}" srcOrd="0" destOrd="0" presId="urn:microsoft.com/office/officeart/2008/layout/LinedList"/>
    <dgm:cxn modelId="{EACADB46-16DA-4745-98BC-AB385ABD0C4E}" type="presParOf" srcId="{F68D356B-8EF3-4A4C-840E-92481471CED7}" destId="{2C11781F-0C02-5C4B-83ED-02717870A4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1B8E1-096E-564D-8748-B6E6A7F04F16}">
      <dsp:nvSpPr>
        <dsp:cNvPr id="0" name=""/>
        <dsp:cNvSpPr/>
      </dsp:nvSpPr>
      <dsp:spPr>
        <a:xfrm>
          <a:off x="0" y="0"/>
          <a:ext cx="114465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8E08C-4336-8643-9B62-826E2D3CA993}">
      <dsp:nvSpPr>
        <dsp:cNvPr id="0" name=""/>
        <dsp:cNvSpPr/>
      </dsp:nvSpPr>
      <dsp:spPr>
        <a:xfrm>
          <a:off x="0" y="0"/>
          <a:ext cx="11446565" cy="1232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Hypothèse 1: Stationnarité. </a:t>
          </a:r>
          <a:r>
            <a:rPr lang="fr-FR" sz="2400" b="0" i="0" kern="1200" dirty="0"/>
            <a:t>Toutes les séries temporelles du système doivent être stationnaires. </a:t>
          </a:r>
          <a:endParaRPr lang="en-US" sz="2400" kern="1200" dirty="0"/>
        </a:p>
      </dsp:txBody>
      <dsp:txXfrm>
        <a:off x="0" y="0"/>
        <a:ext cx="11446565" cy="1232154"/>
      </dsp:txXfrm>
    </dsp:sp>
    <dsp:sp modelId="{474CABD6-78CC-C649-BDFB-DCC10EE35D10}">
      <dsp:nvSpPr>
        <dsp:cNvPr id="0" name=""/>
        <dsp:cNvSpPr/>
      </dsp:nvSpPr>
      <dsp:spPr>
        <a:xfrm>
          <a:off x="0" y="1232154"/>
          <a:ext cx="114465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CA544-AF5A-344C-A1C2-1C14310DD254}">
      <dsp:nvSpPr>
        <dsp:cNvPr id="0" name=""/>
        <dsp:cNvSpPr/>
      </dsp:nvSpPr>
      <dsp:spPr>
        <a:xfrm>
          <a:off x="0" y="1232154"/>
          <a:ext cx="11446565" cy="1232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Hypothèse 2: Pas d’autocorrélation entre les résidus</a:t>
          </a:r>
          <a:r>
            <a:rPr lang="fr-FR" sz="2400" b="0" i="0" kern="1200" dirty="0"/>
            <a:t>. Les erreurs (ou résidus) des équations du modèle VAR doivent être du bruit blanc, c'est-à-dire qu'elles ne sont pas corrélées entre elles. </a:t>
          </a:r>
          <a:endParaRPr lang="en-US" sz="2400" kern="1200" dirty="0"/>
        </a:p>
      </dsp:txBody>
      <dsp:txXfrm>
        <a:off x="0" y="1232154"/>
        <a:ext cx="11446565" cy="1232154"/>
      </dsp:txXfrm>
    </dsp:sp>
    <dsp:sp modelId="{B30D1874-F72D-D642-BD89-E66C26726F7A}">
      <dsp:nvSpPr>
        <dsp:cNvPr id="0" name=""/>
        <dsp:cNvSpPr/>
      </dsp:nvSpPr>
      <dsp:spPr>
        <a:xfrm>
          <a:off x="0" y="2464308"/>
          <a:ext cx="114465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44A95-3BB2-584B-81B0-D0B68C6E18CC}">
      <dsp:nvSpPr>
        <dsp:cNvPr id="0" name=""/>
        <dsp:cNvSpPr/>
      </dsp:nvSpPr>
      <dsp:spPr>
        <a:xfrm>
          <a:off x="0" y="2464308"/>
          <a:ext cx="11446565" cy="1232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/>
            <a:t>Hypothèse 3: Normalité des erreurs</a:t>
          </a:r>
          <a:r>
            <a:rPr lang="fr-FR" sz="2400" b="0" i="0" kern="1200"/>
            <a:t> .Les erreurs de chaque équation sont supposées suivre une distribution normale. Cette hypothèse est nécessaire pour réaliser des tests d'hypothèse et construire des intervalles de confiance.</a:t>
          </a:r>
          <a:endParaRPr lang="en-US" sz="2400" kern="1200"/>
        </a:p>
      </dsp:txBody>
      <dsp:txXfrm>
        <a:off x="0" y="2464308"/>
        <a:ext cx="11446565" cy="1232154"/>
      </dsp:txXfrm>
    </dsp:sp>
    <dsp:sp modelId="{468E8897-90FC-9843-9453-459D8A70CBD5}">
      <dsp:nvSpPr>
        <dsp:cNvPr id="0" name=""/>
        <dsp:cNvSpPr/>
      </dsp:nvSpPr>
      <dsp:spPr>
        <a:xfrm>
          <a:off x="0" y="3696462"/>
          <a:ext cx="114465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651C1-660F-C347-8754-B23D98619F16}">
      <dsp:nvSpPr>
        <dsp:cNvPr id="0" name=""/>
        <dsp:cNvSpPr/>
      </dsp:nvSpPr>
      <dsp:spPr>
        <a:xfrm>
          <a:off x="0" y="3696462"/>
          <a:ext cx="11446565" cy="1232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/>
            <a:t>Hypothèse 4: Homoscédasticité</a:t>
          </a:r>
          <a:r>
            <a:rPr lang="fr-FR" sz="2400" kern="1200"/>
            <a:t>.</a:t>
          </a:r>
          <a:r>
            <a:rPr lang="fr-FR" sz="2400" b="0" i="0" kern="1200"/>
            <a:t> Les erreurs ont une variance constante (homoscédasticité). Si la variance des erreurs change au fil du temps (hétéroscédasticité), cela peut biaiser les estimations du modèle VAR.</a:t>
          </a:r>
          <a:endParaRPr lang="en-US" sz="2400" kern="1200"/>
        </a:p>
      </dsp:txBody>
      <dsp:txXfrm>
        <a:off x="0" y="3696462"/>
        <a:ext cx="11446565" cy="123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07382-063B-DF72-3B80-FB72D755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FB9B7-BC97-6EA5-2E6F-615DA5851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03E42C-CDE4-6A6F-4987-D414FD22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671-E492-4240-86DF-A9A403AE461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B49FDF-09ED-7E3E-6A5A-3276F498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55E28-B471-980E-8CA0-9E41CEA0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514-5045-3C48-92D3-5DD866BE7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16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ED5F8-C719-0F59-EF7F-D914ADC3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58CF9-E7F2-58EA-E74E-7B5072C7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2AF355-B8A5-4A59-2BE8-9889EF62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671-E492-4240-86DF-A9A403AE461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D068B2-F24B-2576-2DE9-2D6D610C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90E63-27A0-2E86-DC7C-5AD13CD3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514-5045-3C48-92D3-5DD866BE7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169A41-3F88-DC73-DC9E-103C4C7A5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502C0D-6629-D677-C574-8B02DFD41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5B4C5-0EA4-9EF9-EDBC-107315D3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671-E492-4240-86DF-A9A403AE461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DA91F-D99A-CD1A-30A9-EAB374AD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B129E-5666-CCAF-0539-49B2EFC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514-5045-3C48-92D3-5DD866BE7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2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931A8-A4CB-8202-CD3B-A2C72C97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387CF-95A1-9BAF-D3D8-95EE9E5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2FE17B-A4E0-E5D4-506F-317B3604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671-E492-4240-86DF-A9A403AE461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DF43CF-CFCA-C40C-977B-F737EDF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6571EC-BCD1-0266-CB62-A18F1D22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514-5045-3C48-92D3-5DD866BE7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68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008EF-17FD-7553-2567-98ABDA70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1C9531-3971-CD4A-C539-140483F2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48476-ADE4-A8C1-4A99-1DD6D436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671-E492-4240-86DF-A9A403AE461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F6C7A3-506E-C44D-68E9-6C241A8A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B823F6-5397-4AE1-F3BA-B0E4EAAD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514-5045-3C48-92D3-5DD866BE7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41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69F7D-FE81-4011-A3F1-CA600557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B9F65-C12B-BA19-6896-A28C23781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406628-1862-E399-657E-B0CD75D98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567616-C125-EF66-68F1-9C2407B1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671-E492-4240-86DF-A9A403AE461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027823-437B-BE24-7E0D-7D03697F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B3BA06-0764-4722-09CD-8E16E111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514-5045-3C48-92D3-5DD866BE7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8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FFC0E-608B-199B-C809-D7578165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7B216E-EB43-A79A-67D2-33EB19F2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46467D-3A86-86D0-CD0A-9B9D78FC4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A99208-F83A-3161-0C48-C057DE54D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C2A82B-1BA0-5425-60D9-6161FA72D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E3861C-6190-8DCE-5E0E-E5C4886A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671-E492-4240-86DF-A9A403AE461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6E5C04-B1A5-0E95-AACA-59667238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DF05EF-B8E5-89C6-37E7-08E8A5C5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514-5045-3C48-92D3-5DD866BE7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85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F7836-2CB4-2CBB-E27F-1C1181FD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BD076D-C6A7-DB3B-1E7E-D07B5C9B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671-E492-4240-86DF-A9A403AE461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F7ACDF-D0EA-9A24-C317-E9B845A6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EEED45-57A9-08E2-1049-0976284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514-5045-3C48-92D3-5DD866BE7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50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A13339-8A5D-8B3C-9099-9513AF7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671-E492-4240-86DF-A9A403AE461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AE5D22-F2FE-6424-1C72-55051BAD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F485C5-C5BF-725E-47E3-2453EC96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514-5045-3C48-92D3-5DD866BE7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81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913E3-64DD-D00D-A0B2-D46E10D4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B12C0-A3A8-F665-DDC5-662C6535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6B6C24-AF4C-7754-5886-21E9E434A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D4C11B-F3B3-C415-1E67-05E5988A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671-E492-4240-86DF-A9A403AE461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39812B-A691-BF25-E382-3E34A629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222F98-8234-B048-EAAF-E819A8C5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514-5045-3C48-92D3-5DD866BE7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9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DE5DD-0DAF-01B8-188A-CA3D3C7E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842581-EDCE-E089-4428-F0838737C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11413E-09C1-F29F-946C-E913D0F2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C4E2FD-2DEE-8122-5D93-656E1AA2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671-E492-4240-86DF-A9A403AE461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1CC781-F32B-9684-C877-7E343378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CA6B3C-1007-06C6-2794-098F3743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514-5045-3C48-92D3-5DD866BE7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5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DC48A6-1AE2-03FE-B26F-699E38CC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81BC1-C9D8-9C09-6F2A-9E5CE0D1E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DD83A-7094-7A11-F639-FDF20CFA8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F671-E492-4240-86DF-A9A403AE461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8AB8E-EA2E-97A4-7DF8-773E01162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82D4FF-BAEC-19BA-F97C-9F30DC18B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58514-5045-3C48-92D3-5DD866BE7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68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0700F7-EFD3-647B-D2FE-162D53C7F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fr-FR" sz="8000"/>
              <a:t>Comprendre le modèle VAR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078722-D386-5EAF-2C6D-BCDAF42E3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Modèles Vectoriels </a:t>
            </a:r>
            <a:r>
              <a:rPr lang="fr-FR" dirty="0" err="1"/>
              <a:t>Autaurégressifs</a:t>
            </a:r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71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2DC03-8257-76D8-062B-3EF310B3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le modèle VAR?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CC95591-EDD1-1153-0617-F3528474372B}"/>
              </a:ext>
            </a:extLst>
          </p:cNvPr>
          <p:cNvSpPr/>
          <p:nvPr/>
        </p:nvSpPr>
        <p:spPr>
          <a:xfrm>
            <a:off x="65342" y="2518113"/>
            <a:ext cx="1446170" cy="137814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 descr="Coche">
            <a:extLst>
              <a:ext uri="{FF2B5EF4-FFF2-40B4-BE49-F238E27FC236}">
                <a16:creationId xmlns:a16="http://schemas.microsoft.com/office/drawing/2014/main" id="{0EFF71E9-F444-3DC0-0617-3FA0AC2576EB}"/>
              </a:ext>
            </a:extLst>
          </p:cNvPr>
          <p:cNvSpPr/>
          <p:nvPr/>
        </p:nvSpPr>
        <p:spPr>
          <a:xfrm>
            <a:off x="368152" y="2611945"/>
            <a:ext cx="838778" cy="114165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9E343F1D-B739-13E1-82C9-6CB7D5F82D8C}"/>
              </a:ext>
            </a:extLst>
          </p:cNvPr>
          <p:cNvSpPr/>
          <p:nvPr/>
        </p:nvSpPr>
        <p:spPr>
          <a:xfrm>
            <a:off x="1814322" y="2140125"/>
            <a:ext cx="9418058" cy="2274394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0" i="0" kern="1200" dirty="0"/>
              <a:t>Le modèle VAR est un type de modèle statistique qui utilise une équation linéaire pour prévoir les valeurs futures de </a:t>
            </a:r>
            <a:r>
              <a:rPr lang="fr-FR" sz="2400" b="1" i="0" kern="1200" dirty="0"/>
              <a:t>plusieurs séries temporelles</a:t>
            </a:r>
            <a:r>
              <a:rPr lang="fr-FR" sz="2400" b="0" i="0" kern="1200" dirty="0"/>
              <a:t> en se basant sur les valeurs passées.</a:t>
            </a:r>
            <a:endParaRPr lang="en-US" sz="2400" kern="12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906575C-0F47-370B-0E17-F6429AF0A3BB}"/>
              </a:ext>
            </a:extLst>
          </p:cNvPr>
          <p:cNvSpPr/>
          <p:nvPr/>
        </p:nvSpPr>
        <p:spPr>
          <a:xfrm>
            <a:off x="129043" y="4817510"/>
            <a:ext cx="1202056" cy="1319148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ectangle 10" descr="Closed Quotation Mark">
            <a:extLst>
              <a:ext uri="{FF2B5EF4-FFF2-40B4-BE49-F238E27FC236}">
                <a16:creationId xmlns:a16="http://schemas.microsoft.com/office/drawing/2014/main" id="{49F35F40-E93C-78C0-D552-08834B2B67FF}"/>
              </a:ext>
            </a:extLst>
          </p:cNvPr>
          <p:cNvSpPr/>
          <p:nvPr/>
        </p:nvSpPr>
        <p:spPr>
          <a:xfrm>
            <a:off x="310682" y="4817510"/>
            <a:ext cx="838778" cy="131914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8C0BAEC2-D9AE-CCF5-1B77-995B69AF3136}"/>
              </a:ext>
            </a:extLst>
          </p:cNvPr>
          <p:cNvSpPr/>
          <p:nvPr/>
        </p:nvSpPr>
        <p:spPr>
          <a:xfrm>
            <a:off x="1511512" y="4278714"/>
            <a:ext cx="10680488" cy="2274394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0" i="0" kern="1200" dirty="0"/>
              <a:t>Si nous avons 'k' variables et que nous utilisons un </a:t>
            </a:r>
            <a:r>
              <a:rPr lang="fr-FR" sz="2400" b="1" i="0" kern="1200" dirty="0"/>
              <a:t>VAR de 'p' ordres </a:t>
            </a:r>
            <a:r>
              <a:rPr lang="fr-FR" sz="2400" b="0" i="0" kern="1200" dirty="0"/>
              <a:t>(noté VAR(p)), </a:t>
            </a:r>
            <a:r>
              <a:rPr lang="fr-FR" sz="2400" b="1" i="0" kern="1200" dirty="0"/>
              <a:t>chaque variable est exprimée comme une combinaison linéaire de 'p' valeurs passées de toutes les 'k' variables</a:t>
            </a:r>
            <a:r>
              <a:rPr lang="fr-FR" sz="2400" b="0" i="0" kern="1200" dirty="0"/>
              <a:t>, y compris elle-même.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51061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62DC03-8257-76D8-062B-3EF310B3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Qu’est ce que le modèle VAR?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E0B44B-145B-4C62-86D4-A62A5814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Mathématiquement, pour deux séries temporelles (Y et X), un modèle VAR(1) peut être présenté comme suit :</a:t>
            </a:r>
          </a:p>
          <a:p>
            <a:pPr marL="0" indent="0">
              <a:buNone/>
            </a:pPr>
            <a:endParaRPr lang="fr-FR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Y(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= a0 + a1</a:t>
            </a:r>
            <a:r>
              <a:rPr lang="fr-FR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Y(t-1) + a2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X(t-1) + 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ε1(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X(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= b0 + b1</a:t>
            </a:r>
            <a:r>
              <a:rPr lang="fr-FR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Y(t-1) + b2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X(t-1) + 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ε2(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>
              <a:buNone/>
            </a:pPr>
            <a:endParaRPr lang="fr-FR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Exemple si on souhaite examiner la relation entre le PIB et le chômage dans un pays. On suppose que cela suit un modèle VAR(1)</a:t>
            </a:r>
          </a:p>
          <a:p>
            <a:pPr marL="0" indent="0">
              <a:buNone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PIB(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= a0 + a1</a:t>
            </a:r>
            <a:r>
              <a:rPr lang="fr-FR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PIB(t-1) + a2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TauxChômage(t-1) + 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ε1(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/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TauxChômage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= b0 + b1</a:t>
            </a:r>
            <a:r>
              <a:rPr lang="fr-FR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PIB(t-1) + b2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TauxChômage(t-1) + </a:t>
            </a:r>
            <a:r>
              <a:rPr lang="el-G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ε2(</a:t>
            </a:r>
            <a:r>
              <a:rPr lang="fr-F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3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6FD1EF-132B-2660-2264-0FC23B80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Etapes d’estimation du modèle VAR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1EB27-47F1-ADDA-8575-A4FAA5DE1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07" y="1700553"/>
            <a:ext cx="11435878" cy="4251960"/>
          </a:xfrm>
        </p:spPr>
        <p:txBody>
          <a:bodyPr>
            <a:noAutofit/>
          </a:bodyPr>
          <a:lstStyle/>
          <a:p>
            <a:pPr algn="just"/>
            <a:r>
              <a:rPr lang="fr-FR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Étape 1: Collecte de données</a:t>
            </a:r>
            <a:endParaRPr lang="fr-FR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Préparez vos données de séries temporelles. Assurez-vous d'avoir des données de qualité pour toutes les variables à analyser et que ces données sont au même intervalle de temps (journalier, mensuel, trimestriel, etc.).</a:t>
            </a:r>
          </a:p>
          <a:p>
            <a:pPr marL="0" indent="0" algn="just">
              <a:buNone/>
            </a:pPr>
            <a:endParaRPr lang="fr-FR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Étape 2: Examen des séries temporelles</a:t>
            </a: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Visualisez vos séries temporelles pour identifier les tendances, les saisons, les </a:t>
            </a:r>
            <a:r>
              <a:rPr lang="fr-FR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etc. Vous pouvez également réaliser une analyse des composantes principales pour réduire le nombre de variables si nécessaire.</a:t>
            </a:r>
          </a:p>
          <a:p>
            <a:pPr marL="0" indent="0" algn="just">
              <a:buNone/>
            </a:pPr>
            <a:endParaRPr lang="fr-FR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Étape 3: Test de stationnarité</a:t>
            </a: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Faites le test de stationnarité (comme le test </a:t>
            </a:r>
            <a:r>
              <a:rPr lang="fr-FR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Augmented</a:t>
            </a: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Dickey-Fuller) pour vérifier que toutes vos séries temporelles sont stationnaires. Si ce n'est pas le cas, vous devrez peut-être différencier vos séries temporelles ou utiliser un modèle VAR en différences.</a:t>
            </a:r>
          </a:p>
          <a:p>
            <a:pPr marL="0" indent="0" algn="just">
              <a:buNone/>
            </a:pPr>
            <a:b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9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6FD1EF-132B-2660-2264-0FC23B80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Etapes d’estimation du modèle VAR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1EB27-47F1-ADDA-8575-A4FAA5DE1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r>
              <a:rPr lang="fr-FR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Étape 4: Détermination de l'ordre du VAR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Déterminez l'ordre optimal du modèle VAR en utilisant des critères tels que le critère d'information d'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Akaike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(AIC) ou le critère d'information de Schwarz (BIC)</a:t>
            </a:r>
          </a:p>
          <a:p>
            <a:endParaRPr lang="fr-FR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Étape 5: Estimation du modèle VAR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fr-FR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Étape 6: Vérification des résidus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6. Vérifiez les résidus de votre modèle. Ils devraient être du bruit blanc (c'est-à-dire, ils ne sont pas corrélés) et normalement distribués. </a:t>
            </a:r>
          </a:p>
          <a:p>
            <a:pPr marL="0" indent="0">
              <a:buNone/>
            </a:pPr>
            <a:b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7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6FD1EF-132B-2660-2264-0FC23B80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Etapes d’estimation du modèle VAR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1EB27-47F1-ADDA-8575-A4FAA5DE1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Étape 7: Prévision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: faire les prévisions et calculer les intervalles de confiance</a:t>
            </a:r>
          </a:p>
          <a:p>
            <a:pPr marL="0" indent="0">
              <a:buNone/>
            </a:pPr>
            <a:endParaRPr lang="fr-FR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Étape 8: Tests de causalité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Effectuez des tests de causalité (comme le test de Granger) pour examiner les relations causales entre les variables.</a:t>
            </a:r>
          </a:p>
          <a:p>
            <a:pPr marL="0" indent="0">
              <a:buNone/>
            </a:pPr>
            <a:b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5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A79036-050D-16F4-3BA3-58CE623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Hypothèses du modèle VAR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971BFC08-839C-4DE9-728C-2FDFAC859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684855"/>
              </p:ext>
            </p:extLst>
          </p:nvPr>
        </p:nvGraphicFramePr>
        <p:xfrm>
          <a:off x="371193" y="1820404"/>
          <a:ext cx="11446565" cy="4928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44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EC938-42A6-76C7-49CB-E6FBA2E2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Avantages et inconvénients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au 3">
            <a:extLst>
              <a:ext uri="{FF2B5EF4-FFF2-40B4-BE49-F238E27FC236}">
                <a16:creationId xmlns:a16="http://schemas.microsoft.com/office/drawing/2014/main" id="{122BFA8B-CF9E-06F6-B8D1-B8B040946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782179"/>
              </p:ext>
            </p:extLst>
          </p:nvPr>
        </p:nvGraphicFramePr>
        <p:xfrm>
          <a:off x="-87086" y="1859908"/>
          <a:ext cx="12050486" cy="4338215"/>
        </p:xfrm>
        <a:graphic>
          <a:graphicData uri="http://schemas.openxmlformats.org/drawingml/2006/table">
            <a:tbl>
              <a:tblPr firstRow="1" bandRow="1"/>
              <a:tblGrid>
                <a:gridCol w="6064445">
                  <a:extLst>
                    <a:ext uri="{9D8B030D-6E8A-4147-A177-3AD203B41FA5}">
                      <a16:colId xmlns:a16="http://schemas.microsoft.com/office/drawing/2014/main" val="766181143"/>
                    </a:ext>
                  </a:extLst>
                </a:gridCol>
                <a:gridCol w="5986041">
                  <a:extLst>
                    <a:ext uri="{9D8B030D-6E8A-4147-A177-3AD203B41FA5}">
                      <a16:colId xmlns:a16="http://schemas.microsoft.com/office/drawing/2014/main" val="421739798"/>
                    </a:ext>
                  </a:extLst>
                </a:gridCol>
              </a:tblGrid>
              <a:tr h="3330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dirty="0">
                          <a:effectLst/>
                        </a:rPr>
                        <a:t>Avantages</a:t>
                      </a:r>
                    </a:p>
                  </a:txBody>
                  <a:tcPr marL="61838" marR="61838" marT="30918" marB="30918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dirty="0">
                          <a:effectLst/>
                        </a:rPr>
                        <a:t>Inconvénients</a:t>
                      </a:r>
                    </a:p>
                  </a:txBody>
                  <a:tcPr marL="61838" marR="61838" marT="30918" marB="30918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778518"/>
                  </a:ext>
                </a:extLst>
              </a:tr>
              <a:tr h="989313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>
                          <a:effectLst/>
                        </a:rPr>
                        <a:t>Multivarié</a:t>
                      </a:r>
                      <a:r>
                        <a:rPr lang="fr-FR" sz="1600">
                          <a:effectLst/>
                        </a:rPr>
                        <a:t> - Le modèle VAR peut gérer plusieurs séries temporelles simultanément, capturant les relations dynamiques entre elles.</a:t>
                      </a:r>
                    </a:p>
                  </a:txBody>
                  <a:tcPr marL="61838" marR="61838" marT="30918" marB="3091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>
                          <a:effectLst/>
                        </a:rPr>
                        <a:t>Complexité croissante avec plus de variables</a:t>
                      </a:r>
                      <a:r>
                        <a:rPr lang="fr-FR" sz="1600">
                          <a:effectLst/>
                        </a:rPr>
                        <a:t> - L'ajout de plus de variables au modèle augmente rapidement le nombre de paramètres à estimer, ce qui peut conduire à des problèmes de surestimation.</a:t>
                      </a:r>
                    </a:p>
                  </a:txBody>
                  <a:tcPr marL="61838" marR="61838" marT="30918" marB="3091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509959"/>
                  </a:ext>
                </a:extLst>
              </a:tr>
              <a:tr h="989313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>
                          <a:effectLst/>
                        </a:rPr>
                        <a:t>Flexibilité</a:t>
                      </a:r>
                      <a:r>
                        <a:rPr lang="fr-FR" sz="1600">
                          <a:effectLst/>
                        </a:rPr>
                        <a:t> - Il ne nécessite pas autant d'hypothèses strictes que certains autres modèles de séries temporelles, comme la causalité dans un sens spécifique.</a:t>
                      </a:r>
                    </a:p>
                  </a:txBody>
                  <a:tcPr marL="61838" marR="61838" marT="30918" marB="3091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Besoin de stationnarité</a:t>
                      </a:r>
                      <a:r>
                        <a:rPr lang="fr-FR" sz="1600" dirty="0">
                          <a:effectLst/>
                        </a:rPr>
                        <a:t> - Le modèle VAR requiert que toutes les séries temporelles soient stationnaires. Cela peut nécessiter des transformations préliminaires des données, ce qui peut compliquer l'interprétation des résultats.</a:t>
                      </a:r>
                    </a:p>
                  </a:txBody>
                  <a:tcPr marL="61838" marR="61838" marT="30918" marB="3091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14585"/>
                  </a:ext>
                </a:extLst>
              </a:tr>
              <a:tr h="989313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Réponse d'impulsion et analyse de la variance de prévision</a:t>
                      </a:r>
                      <a:r>
                        <a:rPr lang="fr-FR" sz="1600" dirty="0">
                          <a:effectLst/>
                        </a:rPr>
                        <a:t> - Le modèle VAR permet une analyse détaillée de l'interaction entre les variables au fil du temps.</a:t>
                      </a:r>
                    </a:p>
                  </a:txBody>
                  <a:tcPr marL="61838" marR="61838" marT="30918" marB="3091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>
                          <a:effectLst/>
                        </a:rPr>
                        <a:t>Difficulté d'interprétation avec de nombreuses variables</a:t>
                      </a:r>
                      <a:r>
                        <a:rPr lang="fr-FR" sz="1600">
                          <a:effectLst/>
                        </a:rPr>
                        <a:t> - Les résultats d'un modèle VAR peuvent être difficiles à interpréter, surtout lorsque le modèle inclut de nombreuses variables.</a:t>
                      </a:r>
                    </a:p>
                  </a:txBody>
                  <a:tcPr marL="61838" marR="61838" marT="30918" marB="3091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958333"/>
                  </a:ext>
                </a:extLst>
              </a:tr>
              <a:tr h="989313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>
                          <a:effectLst/>
                        </a:rPr>
                        <a:t>Pas de restriction d'endogénéité</a:t>
                      </a:r>
                      <a:r>
                        <a:rPr lang="fr-FR" sz="1600">
                          <a:effectLst/>
                        </a:rPr>
                        <a:t> - Toutes les variables dans un modèle VAR sont traitées comme des variables endogènes, ce qui signifie que le modèle peut gérer les problèmes d'endogénéité.</a:t>
                      </a:r>
                    </a:p>
                  </a:txBody>
                  <a:tcPr marL="61838" marR="61838" marT="30918" marB="3091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Pas de structure de causalité claire</a:t>
                      </a:r>
                      <a:r>
                        <a:rPr lang="fr-FR" sz="1600" dirty="0">
                          <a:effectLst/>
                        </a:rPr>
                        <a:t> - Bien que le modèle VAR puisse capturer les relations dynamiques entre les variables, il n'offre pas de structure de causalité claire entre elles.</a:t>
                      </a:r>
                    </a:p>
                  </a:txBody>
                  <a:tcPr marL="61838" marR="61838" marT="30918" marB="3091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575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864</Words>
  <Application>Microsoft Macintosh PowerPoint</Application>
  <PresentationFormat>Grand écran</PresentationFormat>
  <Paragraphs>55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Comprendre le modèle VAR</vt:lpstr>
      <vt:lpstr>Qu’est ce que le modèle VAR?</vt:lpstr>
      <vt:lpstr>Qu’est ce que le modèle VAR?</vt:lpstr>
      <vt:lpstr>Etapes d’estimation du modèle VAR</vt:lpstr>
      <vt:lpstr>Etapes d’estimation du modèle VAR</vt:lpstr>
      <vt:lpstr>Etapes d’estimation du modèle VAR</vt:lpstr>
      <vt:lpstr>Hypothèses du modèle VAR</vt:lpstr>
      <vt:lpstr>Avantages et inconvénients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Comprendre le modèle VAR</dc:title>
  <dc:creator>Natacha NJONGWA</dc:creator>
  <cp:lastModifiedBy>Natacha NJONGWA</cp:lastModifiedBy>
  <cp:revision>1</cp:revision>
  <dcterms:created xsi:type="dcterms:W3CDTF">2023-06-12T20:37:32Z</dcterms:created>
  <dcterms:modified xsi:type="dcterms:W3CDTF">2023-06-12T21:09:18Z</dcterms:modified>
</cp:coreProperties>
</file>