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671" r:id="rId13"/>
    <p:sldMasterId id="2147483672" r:id="rId14"/>
    <p:sldMasterId id="2147483673" r:id="rId15"/>
    <p:sldMasterId id="2147483674" r:id="rId16"/>
    <p:sldMasterId id="2147483675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y="6858000" cx="9144000"/>
  <p:notesSz cx="6858000" cy="9144000"/>
  <p:embeddedFontLs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A69C91-5A2E-4F1C-A59E-61345A7BCC03}">
  <a:tblStyle styleId="{09A69C91-5A2E-4F1C-A59E-61345A7BCC03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ArialNarrow-regular.fntdata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33" Type="http://schemas.openxmlformats.org/officeDocument/2006/relationships/font" Target="fonts/ArialNarrow-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ArialNarrow-bold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34" Type="http://schemas.openxmlformats.org/officeDocument/2006/relationships/font" Target="fonts/ArialNarrow-boldItalic.fntdata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429000" y="1981200"/>
            <a:ext cx="5329238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505200" y="4495800"/>
            <a:ext cx="532923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Arial Narrow"/>
              <a:buNone/>
              <a:defRPr b="0" i="0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293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293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293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lip Art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00.jpg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293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293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293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2250" y="6096000"/>
            <a:ext cx="869315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712" y="1600200"/>
            <a:ext cx="8675687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ryerson.ca/science" TargetMode="External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Relationship Id="rId4" Type="http://schemas.openxmlformats.org/officeDocument/2006/relationships/image" Target="../media/image01.jpg"/><Relationship Id="rId5" Type="http://schemas.openxmlformats.org/officeDocument/2006/relationships/image" Target="../media/image03.jpg"/><Relationship Id="rId6" Type="http://schemas.openxmlformats.org/officeDocument/2006/relationships/image" Target="../media/image05.png"/><Relationship Id="rId7" Type="http://schemas.openxmlformats.org/officeDocument/2006/relationships/image" Target="../media/image08.jpg"/><Relationship Id="rId8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yerson.ca/sci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ryerson.ca/calendar/2012-2013/pg3212.html%23250115" TargetMode="External"/><Relationship Id="rId10" Type="http://schemas.openxmlformats.org/officeDocument/2006/relationships/hyperlink" Target="http://www.ryerson.ca/calendar/2012-2013/pg3165.html%23249253" TargetMode="External"/><Relationship Id="rId13" Type="http://schemas.openxmlformats.org/officeDocument/2006/relationships/image" Target="../media/image15.jpg"/><Relationship Id="rId12" Type="http://schemas.openxmlformats.org/officeDocument/2006/relationships/hyperlink" Target="http://www.ryerson.ca/calendar/2012-2013/pg3226.html%2325049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yerson.ca/calendar/2012-2013/pg3158.html%23249033" TargetMode="External"/><Relationship Id="rId4" Type="http://schemas.openxmlformats.org/officeDocument/2006/relationships/hyperlink" Target="http://www.ryerson.ca/calendar/2012-2013/pg3165.html%23249251" TargetMode="External"/><Relationship Id="rId9" Type="http://schemas.openxmlformats.org/officeDocument/2006/relationships/hyperlink" Target="http://www.ryerson.ca/calendar/2012-2013/pg3158.html%23249034" TargetMode="External"/><Relationship Id="rId5" Type="http://schemas.openxmlformats.org/officeDocument/2006/relationships/hyperlink" Target="http://www.ryerson.ca/calendar/2012-2013/pg3173.html%23249419" TargetMode="External"/><Relationship Id="rId6" Type="http://schemas.openxmlformats.org/officeDocument/2006/relationships/hyperlink" Target="http://www.ryerson.ca/calendar/2012-2013/pg3212.html%23250109" TargetMode="External"/><Relationship Id="rId7" Type="http://schemas.openxmlformats.org/officeDocument/2006/relationships/hyperlink" Target="http://www.ryerson.ca/calendar/2012-2013/pg3226.html%23250492" TargetMode="External"/><Relationship Id="rId8" Type="http://schemas.openxmlformats.org/officeDocument/2006/relationships/hyperlink" Target="http://www.ryerson.ca/calendar/2012-2013/pg3174.html%23250787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ryerson.ca/calendar/2012-2013/pg3226.html%23250494" TargetMode="External"/><Relationship Id="rId10" Type="http://schemas.openxmlformats.org/officeDocument/2006/relationships/hyperlink" Target="http://www.ryerson.ca/calendar/2012-2013/pg3165.html%23249253" TargetMode="External"/><Relationship Id="rId13" Type="http://schemas.openxmlformats.org/officeDocument/2006/relationships/image" Target="../media/image12.png"/><Relationship Id="rId12" Type="http://schemas.openxmlformats.org/officeDocument/2006/relationships/hyperlink" Target="http://www.ryerson.ca/calendar/2012-2013/pg3226.html%2325049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yerson.ca/calendar/2012-2013/pg3158.html%23249033" TargetMode="External"/><Relationship Id="rId4" Type="http://schemas.openxmlformats.org/officeDocument/2006/relationships/hyperlink" Target="http://www.ryerson.ca/calendar/2012-2013/pg3165.html%23249251" TargetMode="External"/><Relationship Id="rId9" Type="http://schemas.openxmlformats.org/officeDocument/2006/relationships/hyperlink" Target="http://www.ryerson.ca/calendar/2012-2013/pg3158.html%23249034" TargetMode="External"/><Relationship Id="rId5" Type="http://schemas.openxmlformats.org/officeDocument/2006/relationships/hyperlink" Target="http://www.ryerson.ca/calendar/2012-2013/pg3212.html%23250109" TargetMode="External"/><Relationship Id="rId6" Type="http://schemas.openxmlformats.org/officeDocument/2006/relationships/hyperlink" Target="http://www.ryerson.ca/calendar/2012-2013/pg3226.html%23250492" TargetMode="External"/><Relationship Id="rId7" Type="http://schemas.openxmlformats.org/officeDocument/2006/relationships/hyperlink" Target="http://www.ryerson.ca/calendar/2011-2012/pg1339.html" TargetMode="External"/><Relationship Id="rId8" Type="http://schemas.openxmlformats.org/officeDocument/2006/relationships/hyperlink" Target="http://www.ryerson.ca/calendar/2012-2013/pg3174.html%23250787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ryerson.ca/calendar/2012-2013/pg3173.html%23249429" TargetMode="External"/><Relationship Id="rId10" Type="http://schemas.openxmlformats.org/officeDocument/2006/relationships/hyperlink" Target="http://www.ryerson.ca/calendar/2012-2013/pg3173.html%23249421" TargetMode="External"/><Relationship Id="rId13" Type="http://schemas.openxmlformats.org/officeDocument/2006/relationships/hyperlink" Target="http://www.ryerson.ca/calendar/2012-2013/pg3212.html%23250119" TargetMode="External"/><Relationship Id="rId12" Type="http://schemas.openxmlformats.org/officeDocument/2006/relationships/hyperlink" Target="http://www.ryerson.ca/calendar/2012-2013/pg3212.html%2325011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yerson.ca/calendar/2012-2013/pg3173.html%23249418" TargetMode="External"/><Relationship Id="rId4" Type="http://schemas.openxmlformats.org/officeDocument/2006/relationships/hyperlink" Target="http://www.ryerson.ca/calendar/2012-2013/pg3212.html%23250106" TargetMode="External"/><Relationship Id="rId9" Type="http://schemas.openxmlformats.org/officeDocument/2006/relationships/hyperlink" Target="http://www.ryerson.ca/calendar/2012-2013/pg1339.html" TargetMode="External"/><Relationship Id="rId15" Type="http://schemas.openxmlformats.org/officeDocument/2006/relationships/image" Target="../media/image13.jpg"/><Relationship Id="rId14" Type="http://schemas.openxmlformats.org/officeDocument/2006/relationships/hyperlink" Target="http://www.ryerson.ca/calendar/2011-2012/pg1339.html" TargetMode="External"/><Relationship Id="rId5" Type="http://schemas.openxmlformats.org/officeDocument/2006/relationships/hyperlink" Target="http://www.ryerson.ca/calendar/2012-2013/pg3212.html%23250113" TargetMode="External"/><Relationship Id="rId6" Type="http://schemas.openxmlformats.org/officeDocument/2006/relationships/hyperlink" Target="http://www.ryerson.ca/calendar/2012-2013/pg3158.html%23249033" TargetMode="External"/><Relationship Id="rId7" Type="http://schemas.openxmlformats.org/officeDocument/2006/relationships/hyperlink" Target="http://www.ryerson.ca/calendar/2012-2013/pg3165.html%23249251" TargetMode="External"/><Relationship Id="rId8" Type="http://schemas.openxmlformats.org/officeDocument/2006/relationships/hyperlink" Target="http://www.ryerson.ca/calendar/2012-2013/pg3226.html%23250491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250119" TargetMode="External"/><Relationship Id="rId10" Type="http://schemas.openxmlformats.org/officeDocument/2006/relationships/hyperlink" Target="250114" TargetMode="External"/><Relationship Id="rId13" Type="http://schemas.openxmlformats.org/officeDocument/2006/relationships/hyperlink" Target="250494" TargetMode="External"/><Relationship Id="rId12" Type="http://schemas.openxmlformats.org/officeDocument/2006/relationships/hyperlink" Target="250494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249419" TargetMode="External"/><Relationship Id="rId4" Type="http://schemas.openxmlformats.org/officeDocument/2006/relationships/hyperlink" Target="250106" TargetMode="External"/><Relationship Id="rId9" Type="http://schemas.openxmlformats.org/officeDocument/2006/relationships/hyperlink" Target="http://www.ryerson.ca/calendar/2011-2012/pg1339.html" TargetMode="External"/><Relationship Id="rId15" Type="http://schemas.openxmlformats.org/officeDocument/2006/relationships/hyperlink" Target="http://www.ryerson.ca/calendar/2011-2012/pg1339.html" TargetMode="External"/><Relationship Id="rId14" Type="http://schemas.openxmlformats.org/officeDocument/2006/relationships/hyperlink" Target="250494" TargetMode="External"/><Relationship Id="rId16" Type="http://schemas.openxmlformats.org/officeDocument/2006/relationships/image" Target="../media/image09.png"/><Relationship Id="rId5" Type="http://schemas.openxmlformats.org/officeDocument/2006/relationships/hyperlink" Target="250113" TargetMode="External"/><Relationship Id="rId6" Type="http://schemas.openxmlformats.org/officeDocument/2006/relationships/hyperlink" Target="250787" TargetMode="External"/><Relationship Id="rId7" Type="http://schemas.openxmlformats.org/officeDocument/2006/relationships/hyperlink" Target="249033" TargetMode="External"/><Relationship Id="rId8" Type="http://schemas.openxmlformats.org/officeDocument/2006/relationships/hyperlink" Target="249251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249034" TargetMode="External"/><Relationship Id="rId10" Type="http://schemas.openxmlformats.org/officeDocument/2006/relationships/hyperlink" Target="http://www.ryerson.ca/calendar/2012-2013/pg3226.html%23250492" TargetMode="External"/><Relationship Id="rId13" Type="http://schemas.openxmlformats.org/officeDocument/2006/relationships/hyperlink" Target="http://www.ryerson.ca/calendar/2012-2013/pg3158.html%23249034" TargetMode="External"/><Relationship Id="rId12" Type="http://schemas.openxmlformats.org/officeDocument/2006/relationships/hyperlink" Target="http://www.ryerson.ca/calendar/2012-2013/pg3158.html%23249034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249419" TargetMode="External"/><Relationship Id="rId4" Type="http://schemas.openxmlformats.org/officeDocument/2006/relationships/hyperlink" Target="http://www.ryerson.ca/calendar/2012-2013/pg3173.html%23249419" TargetMode="External"/><Relationship Id="rId9" Type="http://schemas.openxmlformats.org/officeDocument/2006/relationships/hyperlink" Target="http://www.ryerson.ca/calendar/2012-2013/pg3165.html%23249251" TargetMode="External"/><Relationship Id="rId15" Type="http://schemas.openxmlformats.org/officeDocument/2006/relationships/hyperlink" Target="http://www.ryerson.ca/calendar/2012-2013/pg3165.html%23249253" TargetMode="External"/><Relationship Id="rId14" Type="http://schemas.openxmlformats.org/officeDocument/2006/relationships/hyperlink" Target="http://www.ryerson.ca/calendar/2012-2013/pg3158.html%23249034" TargetMode="External"/><Relationship Id="rId17" Type="http://schemas.openxmlformats.org/officeDocument/2006/relationships/hyperlink" Target="http://www.ryerson.ca/calendar/2011-2012/pg1339.html" TargetMode="External"/><Relationship Id="rId16" Type="http://schemas.openxmlformats.org/officeDocument/2006/relationships/hyperlink" Target="http://www.ryerson.ca/calendar/2012-2013/pg3226.html%23250494" TargetMode="External"/><Relationship Id="rId5" Type="http://schemas.openxmlformats.org/officeDocument/2006/relationships/hyperlink" Target="http://www.ryerson.ca/calendar/2012-2013/pg3173.html%23249419" TargetMode="External"/><Relationship Id="rId6" Type="http://schemas.openxmlformats.org/officeDocument/2006/relationships/hyperlink" Target="250113" TargetMode="External"/><Relationship Id="rId18" Type="http://schemas.openxmlformats.org/officeDocument/2006/relationships/image" Target="../media/image14.png"/><Relationship Id="rId7" Type="http://schemas.openxmlformats.org/officeDocument/2006/relationships/hyperlink" Target="http://www.ryerson.ca/calendar/2012-2013/pg3174.html%23250787" TargetMode="External"/><Relationship Id="rId8" Type="http://schemas.openxmlformats.org/officeDocument/2006/relationships/hyperlink" Target="http://www.ryerson.ca/calendar/2012-2013/pg3158.html%232490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5857875"/>
            <a:ext cx="91440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www.ryerson.ca/science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0" l="0" r="15018" t="0"/>
          <a:stretch/>
        </p:blipFill>
        <p:spPr>
          <a:xfrm>
            <a:off x="0" y="1752600"/>
            <a:ext cx="4827587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029200" y="2073275"/>
            <a:ext cx="3886200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Welcome St. Michael’s Choir School and UMCA Rich Tree to Ryerson University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Bachelor of Science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04800" y="1524000"/>
            <a:ext cx="8766175" cy="4651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Biomedical Science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Chemistry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 Physics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Undeclared Science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12 U Subject Requirements: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(ENG4U) /Anglais (EAE4U)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Functions (MHF4U)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of: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Biology (SBI4U), Chemistry (SCH4U) or Physics (SPH4U)  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Completion of all three science courses is recommended for all programs.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Mathematics and Its Applications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Mathematics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Grade 12 U Subject Requirements: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(ENG4U)/Anglais (EAE4U)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Functions (MHF4U)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Calculus and Vectors (MCV4U) or Mathematics of Data Management (MDM4U)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Biology (SBI4U) or Chemistry (SCH4U) or Physics (SPH4U)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12U Physics (SPH4U) is the recommended science course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/>
          <p:nvPr/>
        </p:nvCxnSpPr>
        <p:spPr>
          <a:xfrm flipH="1">
            <a:off x="4190999" y="1752600"/>
            <a:ext cx="381000" cy="48767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5" name="Shape 205"/>
          <p:cNvCxnSpPr/>
          <p:nvPr/>
        </p:nvCxnSpPr>
        <p:spPr>
          <a:xfrm flipH="1">
            <a:off x="4571999" y="1524000"/>
            <a:ext cx="114300" cy="50291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6" name="Shape 206"/>
          <p:cNvCxnSpPr/>
          <p:nvPr/>
        </p:nvCxnSpPr>
        <p:spPr>
          <a:xfrm flipH="1">
            <a:off x="4267200" y="1828800"/>
            <a:ext cx="76199" cy="43434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07" name="Shape 207"/>
          <p:cNvSpPr txBox="1"/>
          <p:nvPr/>
        </p:nvSpPr>
        <p:spPr>
          <a:xfrm>
            <a:off x="2393950" y="1143000"/>
            <a:ext cx="423545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Undergraduate Science Programs (Page 123)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Faculty of Science 2015</a:t>
            </a:r>
            <a:b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aphicFrame>
        <p:nvGraphicFramePr>
          <p:cNvPr id="213" name="Shape 213"/>
          <p:cNvGraphicFramePr/>
          <p:nvPr/>
        </p:nvGraphicFramePr>
        <p:xfrm>
          <a:off x="1831975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{09A69C91-5A2E-4F1C-A59E-61345A7BCC03}</a:tableStyleId>
              </a:tblPr>
              <a:tblGrid>
                <a:gridCol w="3409950"/>
                <a:gridCol w="2759075"/>
              </a:tblGrid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Intake numbers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Biology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Biomedical Science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Chemistry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Computer Science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Mathematics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Mathematics &amp; Its Application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Medical Physics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F3F4"/>
                    </a:solidFill>
                  </a:tcPr>
                </a:tc>
              </a:tr>
              <a:tr h="45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Undeclared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4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Entrance Scholarships</a:t>
            </a:r>
            <a:br>
              <a:rPr b="0" i="0" lang="en-US" sz="44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19" name="Shape 219"/>
          <p:cNvSpPr txBox="1"/>
          <p:nvPr/>
        </p:nvSpPr>
        <p:spPr>
          <a:xfrm>
            <a:off x="457200" y="1524000"/>
            <a:ext cx="82296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br>
              <a:rPr b="0" i="0" lang="en-US" sz="1200" u="sng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New for 2015, for students attending a Canadian secondary school, we offer Guaranteed and Renewable Scholarships across all programs.</a:t>
            </a:r>
            <a:br>
              <a:rPr b="0" i="0" lang="en-US" sz="2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28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br>
              <a:rPr b="0" i="0" lang="en-US" sz="28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FINAL ADMISSION	TOTAL VALUE	AWARDED IN         	ANNUAL 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AVERAGE		YEAR 1		YEAR 1		RENEWABLE AMOUNT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95%+		$16,000		$4,000		$4,000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90-94.9%		$8,000		$2,000		$2,000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86-89.9%		$4,000		$1,000		$1,000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80-85.9%		$2,000		$500		$500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1" i="0" lang="en-US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2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 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3400" y="4724400"/>
            <a:ext cx="8001000" cy="1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400" u="sng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Other Scholarships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40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https://www.scholarships.com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 Narrow"/>
              <a:buNone/>
            </a:pPr>
            <a:r>
              <a:rPr b="1" i="0" lang="en-US" sz="4000" u="sng" cap="none" strike="noStrike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Office of Science Outreach and Enrichment (OSOE)	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7894637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4876800" y="3429000"/>
            <a:ext cx="228600" cy="228600"/>
          </a:xfrm>
          <a:custGeom>
            <a:pathLst>
              <a:path extrusionOk="0" h="120000" w="120000">
                <a:moveTo>
                  <a:pt x="0" y="45835"/>
                </a:moveTo>
                <a:lnTo>
                  <a:pt x="45836" y="45836"/>
                </a:lnTo>
                <a:lnTo>
                  <a:pt x="60000" y="0"/>
                </a:lnTo>
                <a:lnTo>
                  <a:pt x="74163" y="45836"/>
                </a:lnTo>
                <a:lnTo>
                  <a:pt x="120000" y="45835"/>
                </a:lnTo>
                <a:lnTo>
                  <a:pt x="82917" y="74163"/>
                </a:lnTo>
                <a:lnTo>
                  <a:pt x="97081" y="119999"/>
                </a:lnTo>
                <a:lnTo>
                  <a:pt x="60000" y="91671"/>
                </a:lnTo>
                <a:lnTo>
                  <a:pt x="22918" y="119999"/>
                </a:lnTo>
                <a:lnTo>
                  <a:pt x="37082" y="74163"/>
                </a:lnTo>
                <a:lnTo>
                  <a:pt x="0" y="45835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438400" y="1768475"/>
            <a:ext cx="23415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Kerr Hall East 124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609974" y="2165349"/>
            <a:ext cx="1381199" cy="1263600"/>
          </a:xfrm>
          <a:prstGeom prst="curvedConnector3">
            <a:avLst>
              <a:gd fmla="val 0" name="adj1"/>
            </a:avLst>
          </a:prstGeom>
          <a:noFill/>
          <a:ln cap="flat" cmpd="sng" w="44450">
            <a:solidFill>
              <a:srgbClr val="1C5A98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0" y="2667000"/>
            <a:ext cx="2438399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Emily Agard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010400" y="2667000"/>
            <a:ext cx="2133599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Mira Grkavac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Facilitator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24000" y="6181725"/>
            <a:ext cx="558165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Akin Olukunle-Ojo, Nathan Battersby and Tanya Aziz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Liaison &amp; Promotions Officer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838200"/>
            <a:ext cx="1409700" cy="179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914400"/>
            <a:ext cx="1143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4495800"/>
            <a:ext cx="1663700" cy="17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00" y="4343400"/>
            <a:ext cx="14065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800" y="4343400"/>
            <a:ext cx="1462086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533400" y="152400"/>
            <a:ext cx="838199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Faculty of Science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www.ryerson.ca/science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Biomedical Science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Chemistry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Mathematics and its Applications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Mathematics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 Physics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Undeclared</a:t>
            </a:r>
          </a:p>
        </p:txBody>
      </p:sp>
      <p:sp>
        <p:nvSpPr>
          <p:cNvPr id="158" name="Shape 158"/>
          <p:cNvSpPr/>
          <p:nvPr/>
        </p:nvSpPr>
        <p:spPr>
          <a:xfrm>
            <a:off x="2057400" y="6019800"/>
            <a:ext cx="1295400" cy="3047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143000" y="6553200"/>
            <a:ext cx="1904999" cy="228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531224" cy="551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381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 Narrow"/>
              <a:buNone/>
            </a:pPr>
            <a:r>
              <a:rPr b="1" i="0" lang="en-US" sz="4000" u="sng" cap="none" strike="noStrike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b="1" baseline="30000" i="0" lang="en-US" sz="4000" u="sng" cap="none" strike="noStrike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st</a:t>
            </a:r>
            <a:r>
              <a:rPr b="1" i="0" lang="en-US" sz="4000" u="sng" cap="none" strike="noStrike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 YEAR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SEMESTER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to Biology, Chemistry, and Medical Physics - both Co-operative and Regular Programs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BLG 143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Biology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CHY 103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General Chemistry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CPS 118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Introductory Programming for Scientists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MTH 131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Modern Mathematics I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PCS 120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Physics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SCI 180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Orientation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course is graded on a pass/fail basis.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SEMESTER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BLG 144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Biology II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CHY 113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General Chemistry II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MTH 231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Modern Mathematics II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PCS 130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Physics II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STUDIES: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course from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286000" y="2644775"/>
            <a:ext cx="4572000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200" u="none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18200" y="2209800"/>
            <a:ext cx="2528886" cy="381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BIOMEDICAL SCIENCE</a:t>
            </a:r>
            <a:b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52400" y="1066800"/>
            <a:ext cx="8763000" cy="5486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BLG 143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Biology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CHY 103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General Chemistry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MTH 131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Modern Mathematics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PCS 120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Physics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STUDIES: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course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Table 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SCI 180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Orientation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SEMESTER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BLG 144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Biology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CHY 113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General Chemistry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PCS 130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Physics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1" i="0" lang="en-US" sz="16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ELECTIVE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PSY 102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 to Psychology I 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67400" y="1752600"/>
            <a:ext cx="2762250" cy="31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048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 Narrow"/>
              <a:buNone/>
            </a:pPr>
            <a:r>
              <a:rPr b="1" i="0" lang="en-US" sz="4000" u="sng" cap="none" strike="noStrike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Science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SEMESTER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CPS 109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 Science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MTH 110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Discrete Mathematics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MTH 207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Calculus and Computational Methods 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GROUP 1: One course from the following: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BLG 143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Biology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CHY 103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General Chemistry 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PCS 110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Units and Vectors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STUDIES: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course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Table 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SEMESTER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CPS 209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 Science II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CPS 393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Introduction to C and UNIX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MTH 210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Discrete Mathematics II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MTH 310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Calculus and Computational Methods II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STUDIES: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course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Table 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62600" y="2971800"/>
            <a:ext cx="3429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76200" y="179386"/>
            <a:ext cx="8610599" cy="6708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 Narrow"/>
              <a:buNone/>
            </a:pPr>
            <a:r>
              <a:rPr b="1" i="0" lang="en-US" sz="2800" u="sng">
                <a:solidFill>
                  <a:srgbClr val="1270C6"/>
                </a:solidFill>
                <a:latin typeface="Arial Narrow"/>
                <a:ea typeface="Arial Narrow"/>
                <a:cs typeface="Arial Narrow"/>
                <a:sym typeface="Arial Narrow"/>
              </a:rPr>
              <a:t>Mathematics and Its Applications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1" i="0" sz="1000" u="sng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SEMESTER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CPS 118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Introductory Programming for Scientists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MTH 110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Mathematics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MTH 207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Calculus and Computational Methods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SCI 180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Orientation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GROUP 1: One course from the following: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BLG 143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Biology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8"/>
              </a:rPr>
              <a:t>CHY 103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Chemistry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140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PCS 120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Physics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LIBERAL STUDIES: 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course from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9"/>
              </a:rPr>
              <a:t>Table A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1" i="0" sz="14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SEMESTER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0"/>
              </a:rPr>
              <a:t>MTH 210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Mathematics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1"/>
              </a:rPr>
              <a:t>MTH 310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Calculus and Computational Methods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GROUP 2: One course from the following: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2"/>
              </a:rPr>
              <a:t>BLG 144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Biology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3"/>
              </a:rPr>
              <a:t>CHY 113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Chemistry II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4"/>
              </a:rPr>
              <a:t>PCS 130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Physics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ELECTIVES: One course from the </a:t>
            </a:r>
            <a:r>
              <a:rPr b="0" i="0"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Elective Table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LIBERAL STUDIES: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course from </a:t>
            </a: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5"/>
              </a:rPr>
              <a:t>Table A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05600" y="2057400"/>
            <a:ext cx="2209799" cy="265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70C6"/>
              </a:buClr>
              <a:buSzPct val="25000"/>
              <a:buFont typeface="Arial"/>
              <a:buNone/>
            </a:pPr>
            <a: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  <a:t>Financial Mathematics</a:t>
            </a:r>
            <a:br>
              <a:rPr b="0" i="0" lang="en-US" sz="4000" u="sng" cap="none" strike="noStrike">
                <a:solidFill>
                  <a:srgbClr val="1270C6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96" name="Shape 196"/>
          <p:cNvSpPr txBox="1"/>
          <p:nvPr/>
        </p:nvSpPr>
        <p:spPr>
          <a:xfrm>
            <a:off x="152400" y="838200"/>
            <a:ext cx="8381999" cy="59086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SEMESTER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ACC 100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Accounting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CPS 118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Introductory Programming for Scientists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ECN 104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Introductory Microeconomics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MTH 207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Calculus and Computational Methods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SCI 180</a:t>
            </a:r>
            <a:r>
              <a:rPr b="0" i="0" lang="en-US" sz="14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Group 1: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course from the following;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8"/>
              </a:rPr>
              <a:t>BLG 143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9"/>
              </a:rPr>
              <a:t>CHY 103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Chemistry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0"/>
              </a:rPr>
              <a:t>PCS 120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Physics 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1" i="0" sz="1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SEMESTER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1"/>
              </a:rPr>
              <a:t>CMN 279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Professional Communication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2"/>
              </a:rPr>
              <a:t>MTH 310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Calculus and Computational Methods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3"/>
              </a:rPr>
              <a:t>FIN 300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Managerial Finance I</a:t>
            </a:r>
            <a:b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Group 2: 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course from the following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4"/>
              </a:rPr>
              <a:t>BLG 144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Biology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5"/>
              </a:rPr>
              <a:t>CHY 113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Chemistry II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6"/>
              </a:rPr>
              <a:t>PCS 130</a:t>
            </a:r>
            <a:r>
              <a:rPr b="0" i="0" lang="en-US" sz="1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Physics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r>
              <a:t/>
            </a:r>
            <a:endParaRPr b="0" i="0" sz="14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LIBERAL STUDIES: 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course from </a:t>
            </a:r>
            <a:r>
              <a:rPr b="0" i="0" lang="en-US" sz="1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7"/>
              </a:rPr>
              <a:t>Table 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>
              <a:solidFill>
                <a:srgbClr val="1270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10200" y="2895600"/>
            <a:ext cx="347186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0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