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slide" Target="slides/slide1.xml"/><Relationship Id="rId19" Type="http://schemas.openxmlformats.org/officeDocument/2006/relationships/font" Target="fonts/Lato-boldItalic.fntdata"/><Relationship Id="rId6" Type="http://schemas.openxmlformats.org/officeDocument/2006/relationships/slide" Target="slides/slide2.xml"/><Relationship Id="rId18" Type="http://schemas.openxmlformats.org/officeDocument/2006/relationships/font" Target="fonts/La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lang="en" sz="1400">
                <a:solidFill>
                  <a:schemeClr val="dk2"/>
                </a:solidFill>
                <a:latin typeface="Times New Roman"/>
                <a:ea typeface="Times New Roman"/>
                <a:cs typeface="Times New Roman"/>
                <a:sym typeface="Times New Roman"/>
              </a:rPr>
              <a:t>trendAssist is a business finance and trend prediction program that allows the user to input data over sales made in a day; this data will then be submitted into a database containing financial sales data for every day of the week. It will also allow the user to input data in years past to increase the accuracy of sales predictions; the program will then use this information to generate a new estimation of revenue for that same day of the week in the future and describe requirements needed to hit specific profit margins. This will enable the user (owner or manager) to determine the optimal staffing needed on any given day to support the expected crowd and maximize profits. The most recent year’s data will be weighted higher than the previous year’s data to maintain accuracy and adjust for recent trends.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Shape 11"/>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Shape 1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Shape 13"/>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Shape 14"/>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Shape 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spcBef>
                <a:spcPts val="0"/>
              </a:spcBef>
              <a:buNone/>
              <a:defRPr>
                <a:solidFill>
                  <a:schemeClr val="lt1"/>
                </a:solidFill>
              </a:defRPr>
            </a:lvl1pPr>
            <a:lvl2pPr lvl="1" rtl="0">
              <a:spcBef>
                <a:spcPts val="0"/>
              </a:spcBef>
              <a:buNone/>
              <a:defRPr>
                <a:solidFill>
                  <a:schemeClr val="lt1"/>
                </a:solidFill>
              </a:defRPr>
            </a:lvl2pPr>
            <a:lvl3pPr lvl="2" rtl="0">
              <a:spcBef>
                <a:spcPts val="0"/>
              </a:spcBef>
              <a:buNone/>
              <a:defRPr>
                <a:solidFill>
                  <a:schemeClr val="lt1"/>
                </a:solidFill>
              </a:defRPr>
            </a:lvl3pPr>
            <a:lvl4pPr lvl="3" rtl="0">
              <a:spcBef>
                <a:spcPts val="0"/>
              </a:spcBef>
              <a:buNone/>
              <a:defRPr>
                <a:solidFill>
                  <a:schemeClr val="lt1"/>
                </a:solidFill>
              </a:defRPr>
            </a:lvl4pPr>
            <a:lvl5pPr lvl="4" rtl="0">
              <a:spcBef>
                <a:spcPts val="0"/>
              </a:spcBef>
              <a:buNone/>
              <a:defRPr>
                <a:solidFill>
                  <a:schemeClr val="lt1"/>
                </a:solidFill>
              </a:defRPr>
            </a:lvl5pPr>
            <a:lvl6pPr lvl="5" rtl="0">
              <a:spcBef>
                <a:spcPts val="0"/>
              </a:spcBef>
              <a:buNone/>
              <a:defRPr>
                <a:solidFill>
                  <a:schemeClr val="lt1"/>
                </a:solidFill>
              </a:defRPr>
            </a:lvl6pPr>
            <a:lvl7pPr lvl="6" rtl="0">
              <a:spcBef>
                <a:spcPts val="0"/>
              </a:spcBef>
              <a:buNone/>
              <a:defRPr>
                <a:solidFill>
                  <a:schemeClr val="lt1"/>
                </a:solidFill>
              </a:defRPr>
            </a:lvl7pPr>
            <a:lvl8pPr lvl="7" rtl="0">
              <a:spcBef>
                <a:spcPts val="0"/>
              </a:spcBef>
              <a:buNone/>
              <a:defRPr>
                <a:solidFill>
                  <a:schemeClr val="lt1"/>
                </a:solidFill>
              </a:defRPr>
            </a:lvl8pPr>
            <a:lvl9pPr lvl="8" rtl="0">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Shape 62"/>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Shape 63"/>
          <p:cNvSpPr txBox="1"/>
          <p:nvPr>
            <p:ph type="title"/>
          </p:nvPr>
        </p:nvSpPr>
        <p:spPr>
          <a:xfrm>
            <a:off x="853950" y="1304850"/>
            <a:ext cx="74361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p:txBody>
      </p:sp>
      <p:sp>
        <p:nvSpPr>
          <p:cNvPr id="64" name="Shape 64"/>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Shape 6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Shape 18"/>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Shape 19"/>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Shape 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spcBef>
                <a:spcPts val="0"/>
              </a:spcBef>
              <a:buNone/>
              <a:defRPr>
                <a:solidFill>
                  <a:schemeClr val="lt1"/>
                </a:solidFill>
              </a:defRPr>
            </a:lvl1pPr>
            <a:lvl2pPr lvl="1" rtl="0">
              <a:spcBef>
                <a:spcPts val="0"/>
              </a:spcBef>
              <a:buNone/>
              <a:defRPr>
                <a:solidFill>
                  <a:schemeClr val="lt1"/>
                </a:solidFill>
              </a:defRPr>
            </a:lvl2pPr>
            <a:lvl3pPr lvl="2" rtl="0">
              <a:spcBef>
                <a:spcPts val="0"/>
              </a:spcBef>
              <a:buNone/>
              <a:defRPr>
                <a:solidFill>
                  <a:schemeClr val="lt1"/>
                </a:solidFill>
              </a:defRPr>
            </a:lvl3pPr>
            <a:lvl4pPr lvl="3" rtl="0">
              <a:spcBef>
                <a:spcPts val="0"/>
              </a:spcBef>
              <a:buNone/>
              <a:defRPr>
                <a:solidFill>
                  <a:schemeClr val="lt1"/>
                </a:solidFill>
              </a:defRPr>
            </a:lvl4pPr>
            <a:lvl5pPr lvl="4" rtl="0">
              <a:spcBef>
                <a:spcPts val="0"/>
              </a:spcBef>
              <a:buNone/>
              <a:defRPr>
                <a:solidFill>
                  <a:schemeClr val="lt1"/>
                </a:solidFill>
              </a:defRPr>
            </a:lvl5pPr>
            <a:lvl6pPr lvl="5" rtl="0">
              <a:spcBef>
                <a:spcPts val="0"/>
              </a:spcBef>
              <a:buNone/>
              <a:defRPr>
                <a:solidFill>
                  <a:schemeClr val="lt1"/>
                </a:solidFill>
              </a:defRPr>
            </a:lvl6pPr>
            <a:lvl7pPr lvl="6" rtl="0">
              <a:spcBef>
                <a:spcPts val="0"/>
              </a:spcBef>
              <a:buNone/>
              <a:defRPr>
                <a:solidFill>
                  <a:schemeClr val="lt1"/>
                </a:solidFill>
              </a:defRPr>
            </a:lvl7pPr>
            <a:lvl8pPr lvl="7" rtl="0">
              <a:spcBef>
                <a:spcPts val="0"/>
              </a:spcBef>
              <a:buNone/>
              <a:defRPr>
                <a:solidFill>
                  <a:schemeClr val="lt1"/>
                </a:solidFill>
              </a:defRPr>
            </a:lvl8pPr>
            <a:lvl9pPr lvl="8" rtl="0">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Shape 23"/>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Shape 2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Shape 2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Shape 26"/>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Shape 2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Shape 30"/>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Shape 31"/>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Shape 32"/>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Shape 33"/>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Shape 34"/>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Shape 3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Shape 37"/>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Shape 3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Shape 41"/>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Shape 42"/>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Shape 4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Shape 46"/>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Shape 4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spcBef>
                <a:spcPts val="0"/>
              </a:spcBef>
              <a:buNone/>
              <a:defRPr>
                <a:solidFill>
                  <a:schemeClr val="lt1"/>
                </a:solidFill>
              </a:defRPr>
            </a:lvl1pPr>
            <a:lvl2pPr lvl="1" rtl="0">
              <a:spcBef>
                <a:spcPts val="0"/>
              </a:spcBef>
              <a:buNone/>
              <a:defRPr>
                <a:solidFill>
                  <a:schemeClr val="lt1"/>
                </a:solidFill>
              </a:defRPr>
            </a:lvl2pPr>
            <a:lvl3pPr lvl="2" rtl="0">
              <a:spcBef>
                <a:spcPts val="0"/>
              </a:spcBef>
              <a:buNone/>
              <a:defRPr>
                <a:solidFill>
                  <a:schemeClr val="lt1"/>
                </a:solidFill>
              </a:defRPr>
            </a:lvl3pPr>
            <a:lvl4pPr lvl="3" rtl="0">
              <a:spcBef>
                <a:spcPts val="0"/>
              </a:spcBef>
              <a:buNone/>
              <a:defRPr>
                <a:solidFill>
                  <a:schemeClr val="lt1"/>
                </a:solidFill>
              </a:defRPr>
            </a:lvl4pPr>
            <a:lvl5pPr lvl="4" rtl="0">
              <a:spcBef>
                <a:spcPts val="0"/>
              </a:spcBef>
              <a:buNone/>
              <a:defRPr>
                <a:solidFill>
                  <a:schemeClr val="lt1"/>
                </a:solidFill>
              </a:defRPr>
            </a:lvl5pPr>
            <a:lvl6pPr lvl="5" rtl="0">
              <a:spcBef>
                <a:spcPts val="0"/>
              </a:spcBef>
              <a:buNone/>
              <a:defRPr>
                <a:solidFill>
                  <a:schemeClr val="lt1"/>
                </a:solidFill>
              </a:defRPr>
            </a:lvl6pPr>
            <a:lvl7pPr lvl="6" rtl="0">
              <a:spcBef>
                <a:spcPts val="0"/>
              </a:spcBef>
              <a:buNone/>
              <a:defRPr>
                <a:solidFill>
                  <a:schemeClr val="lt1"/>
                </a:solidFill>
              </a:defRPr>
            </a:lvl7pPr>
            <a:lvl8pPr lvl="7" rtl="0">
              <a:spcBef>
                <a:spcPts val="0"/>
              </a:spcBef>
              <a:buNone/>
              <a:defRPr>
                <a:solidFill>
                  <a:schemeClr val="lt1"/>
                </a:solidFill>
              </a:defRPr>
            </a:lvl8pPr>
            <a:lvl9pPr lvl="8" rtl="0">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0" name="Shape 5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Shape 51"/>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Shape 52"/>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Shape 5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Shape 5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spcBef>
                <a:spcPts val="0"/>
              </a:spcBef>
              <a:buNone/>
              <a:defRPr>
                <a:solidFill>
                  <a:schemeClr val="lt1"/>
                </a:solidFill>
              </a:defRPr>
            </a:lvl1pPr>
            <a:lvl2pPr lvl="1" rtl="0">
              <a:spcBef>
                <a:spcPts val="0"/>
              </a:spcBef>
              <a:buNone/>
              <a:defRPr>
                <a:solidFill>
                  <a:schemeClr val="lt1"/>
                </a:solidFill>
              </a:defRPr>
            </a:lvl2pPr>
            <a:lvl3pPr lvl="2" rtl="0">
              <a:spcBef>
                <a:spcPts val="0"/>
              </a:spcBef>
              <a:buNone/>
              <a:defRPr>
                <a:solidFill>
                  <a:schemeClr val="lt1"/>
                </a:solidFill>
              </a:defRPr>
            </a:lvl3pPr>
            <a:lvl4pPr lvl="3" rtl="0">
              <a:spcBef>
                <a:spcPts val="0"/>
              </a:spcBef>
              <a:buNone/>
              <a:defRPr>
                <a:solidFill>
                  <a:schemeClr val="lt1"/>
                </a:solidFill>
              </a:defRPr>
            </a:lvl4pPr>
            <a:lvl5pPr lvl="4" rtl="0">
              <a:spcBef>
                <a:spcPts val="0"/>
              </a:spcBef>
              <a:buNone/>
              <a:defRPr>
                <a:solidFill>
                  <a:schemeClr val="lt1"/>
                </a:solidFill>
              </a:defRPr>
            </a:lvl5pPr>
            <a:lvl6pPr lvl="5" rtl="0">
              <a:spcBef>
                <a:spcPts val="0"/>
              </a:spcBef>
              <a:buNone/>
              <a:defRPr>
                <a:solidFill>
                  <a:schemeClr val="lt1"/>
                </a:solidFill>
              </a:defRPr>
            </a:lvl6pPr>
            <a:lvl7pPr lvl="6" rtl="0">
              <a:spcBef>
                <a:spcPts val="0"/>
              </a:spcBef>
              <a:buNone/>
              <a:defRPr>
                <a:solidFill>
                  <a:schemeClr val="lt1"/>
                </a:solidFill>
              </a:defRPr>
            </a:lvl7pPr>
            <a:lvl8pPr lvl="7" rtl="0">
              <a:spcBef>
                <a:spcPts val="0"/>
              </a:spcBef>
              <a:buNone/>
              <a:defRPr>
                <a:solidFill>
                  <a:schemeClr val="lt1"/>
                </a:solidFill>
              </a:defRPr>
            </a:lvl8pPr>
            <a:lvl9pPr lvl="8" rtl="0">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Shape 5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Shape 58"/>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59" name="Shape 5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spcBef>
                <a:spcPts val="0"/>
              </a:spcBef>
              <a:buNone/>
              <a:defRPr sz="1000">
                <a:solidFill>
                  <a:schemeClr val="dk2"/>
                </a:solidFill>
                <a:latin typeface="Lato"/>
                <a:ea typeface="Lato"/>
                <a:cs typeface="Lato"/>
                <a:sym typeface="Lato"/>
              </a:defRPr>
            </a:lvl1pPr>
            <a:lvl2pPr lvl="1" rtl="0" algn="r">
              <a:spcBef>
                <a:spcPts val="0"/>
              </a:spcBef>
              <a:buNone/>
              <a:defRPr sz="1000">
                <a:solidFill>
                  <a:schemeClr val="dk2"/>
                </a:solidFill>
                <a:latin typeface="Lato"/>
                <a:ea typeface="Lato"/>
                <a:cs typeface="Lato"/>
                <a:sym typeface="Lato"/>
              </a:defRPr>
            </a:lvl2pPr>
            <a:lvl3pPr lvl="2" rtl="0" algn="r">
              <a:spcBef>
                <a:spcPts val="0"/>
              </a:spcBef>
              <a:buNone/>
              <a:defRPr sz="1000">
                <a:solidFill>
                  <a:schemeClr val="dk2"/>
                </a:solidFill>
                <a:latin typeface="Lato"/>
                <a:ea typeface="Lato"/>
                <a:cs typeface="Lato"/>
                <a:sym typeface="Lato"/>
              </a:defRPr>
            </a:lvl3pPr>
            <a:lvl4pPr lvl="3" rtl="0" algn="r">
              <a:spcBef>
                <a:spcPts val="0"/>
              </a:spcBef>
              <a:buNone/>
              <a:defRPr sz="1000">
                <a:solidFill>
                  <a:schemeClr val="dk2"/>
                </a:solidFill>
                <a:latin typeface="Lato"/>
                <a:ea typeface="Lato"/>
                <a:cs typeface="Lato"/>
                <a:sym typeface="Lato"/>
              </a:defRPr>
            </a:lvl4pPr>
            <a:lvl5pPr lvl="4" rtl="0" algn="r">
              <a:spcBef>
                <a:spcPts val="0"/>
              </a:spcBef>
              <a:buNone/>
              <a:defRPr sz="1000">
                <a:solidFill>
                  <a:schemeClr val="dk2"/>
                </a:solidFill>
                <a:latin typeface="Lato"/>
                <a:ea typeface="Lato"/>
                <a:cs typeface="Lato"/>
                <a:sym typeface="Lato"/>
              </a:defRPr>
            </a:lvl5pPr>
            <a:lvl6pPr lvl="5" rtl="0" algn="r">
              <a:spcBef>
                <a:spcPts val="0"/>
              </a:spcBef>
              <a:buNone/>
              <a:defRPr sz="1000">
                <a:solidFill>
                  <a:schemeClr val="dk2"/>
                </a:solidFill>
                <a:latin typeface="Lato"/>
                <a:ea typeface="Lato"/>
                <a:cs typeface="Lato"/>
                <a:sym typeface="Lato"/>
              </a:defRPr>
            </a:lvl6pPr>
            <a:lvl7pPr lvl="6" rtl="0" algn="r">
              <a:spcBef>
                <a:spcPts val="0"/>
              </a:spcBef>
              <a:buNone/>
              <a:defRPr sz="1000">
                <a:solidFill>
                  <a:schemeClr val="dk2"/>
                </a:solidFill>
                <a:latin typeface="Lato"/>
                <a:ea typeface="Lato"/>
                <a:cs typeface="Lato"/>
                <a:sym typeface="Lato"/>
              </a:defRPr>
            </a:lvl7pPr>
            <a:lvl8pPr lvl="7" rtl="0" algn="r">
              <a:spcBef>
                <a:spcPts val="0"/>
              </a:spcBef>
              <a:buNone/>
              <a:defRPr sz="1000">
                <a:solidFill>
                  <a:schemeClr val="dk2"/>
                </a:solidFill>
                <a:latin typeface="Lato"/>
                <a:ea typeface="Lato"/>
                <a:cs typeface="Lato"/>
                <a:sym typeface="Lato"/>
              </a:defRPr>
            </a:lvl8pPr>
            <a:lvl9pPr lvl="8" rtl="0" algn="r">
              <a:spcBef>
                <a:spcPts val="0"/>
              </a:spcBef>
              <a:buNone/>
              <a:defRPr sz="1000">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“trendAssist”  Finance and Business Prediction Program</a:t>
            </a:r>
            <a:endParaRPr/>
          </a:p>
        </p:txBody>
      </p:sp>
      <p:sp>
        <p:nvSpPr>
          <p:cNvPr id="73" name="Shape 73"/>
          <p:cNvSpPr txBox="1"/>
          <p:nvPr>
            <p:ph idx="1" type="subTitle"/>
          </p:nvPr>
        </p:nvSpPr>
        <p:spPr>
          <a:xfrm>
            <a:off x="2390275" y="3864725"/>
            <a:ext cx="6331500" cy="61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A Project Proposal by Flying Mongeese</a:t>
            </a:r>
            <a:endParaRPr sz="2400"/>
          </a:p>
        </p:txBody>
      </p:sp>
      <p:sp>
        <p:nvSpPr>
          <p:cNvPr id="74" name="Shape 74"/>
          <p:cNvSpPr txBox="1"/>
          <p:nvPr/>
        </p:nvSpPr>
        <p:spPr>
          <a:xfrm>
            <a:off x="239975" y="3119575"/>
            <a:ext cx="2081700" cy="1542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Cade Wall</a:t>
            </a:r>
            <a:endParaRPr/>
          </a:p>
          <a:p>
            <a:pPr indent="0" lvl="0" marL="0">
              <a:spcBef>
                <a:spcPts val="0"/>
              </a:spcBef>
              <a:spcAft>
                <a:spcPts val="0"/>
              </a:spcAft>
              <a:buNone/>
            </a:pPr>
            <a:r>
              <a:rPr lang="en"/>
              <a:t>Mayur Bhakta</a:t>
            </a:r>
            <a:endParaRPr/>
          </a:p>
          <a:p>
            <a:pPr indent="0" lvl="0" marL="0">
              <a:spcBef>
                <a:spcPts val="0"/>
              </a:spcBef>
              <a:spcAft>
                <a:spcPts val="0"/>
              </a:spcAft>
              <a:buNone/>
            </a:pPr>
            <a:r>
              <a:rPr lang="en"/>
              <a:t>Aaron Turner</a:t>
            </a:r>
            <a:endParaRPr/>
          </a:p>
          <a:p>
            <a:pPr indent="0" lvl="0" marL="0">
              <a:spcBef>
                <a:spcPts val="0"/>
              </a:spcBef>
              <a:spcAft>
                <a:spcPts val="0"/>
              </a:spcAft>
              <a:buNone/>
            </a:pPr>
            <a:r>
              <a:rPr lang="en"/>
              <a:t>Aaron Riggs</a:t>
            </a:r>
            <a:endParaRPr/>
          </a:p>
          <a:p>
            <a:pPr indent="0" lvl="0" marL="0">
              <a:spcBef>
                <a:spcPts val="0"/>
              </a:spcBef>
              <a:spcAft>
                <a:spcPts val="0"/>
              </a:spcAft>
              <a:buNone/>
            </a:pPr>
            <a:r>
              <a:rPr lang="en"/>
              <a:t>Carolyn Wu</a:t>
            </a:r>
            <a:endParaRPr/>
          </a:p>
          <a:p>
            <a:pPr indent="0" lvl="0" marL="0">
              <a:spcBef>
                <a:spcPts val="0"/>
              </a:spcBef>
              <a:spcAft>
                <a:spcPts val="0"/>
              </a:spcAft>
              <a:buNone/>
            </a:pPr>
            <a:r>
              <a:rPr lang="en"/>
              <a:t>Andre Manz</a:t>
            </a:r>
            <a:endParaRPr/>
          </a:p>
        </p:txBody>
      </p:sp>
      <p:cxnSp>
        <p:nvCxnSpPr>
          <p:cNvPr id="75" name="Shape 75"/>
          <p:cNvCxnSpPr/>
          <p:nvPr/>
        </p:nvCxnSpPr>
        <p:spPr>
          <a:xfrm>
            <a:off x="430275" y="417050"/>
            <a:ext cx="2098500" cy="0"/>
          </a:xfrm>
          <a:prstGeom prst="straightConnector1">
            <a:avLst/>
          </a:prstGeom>
          <a:noFill/>
          <a:ln cap="flat" cmpd="sng" w="38100">
            <a:solidFill>
              <a:srgbClr val="FFFFFF"/>
            </a:solidFill>
            <a:prstDash val="solid"/>
            <a:round/>
            <a:headEnd len="med" w="med" type="none"/>
            <a:tailEnd len="med" w="med" type="none"/>
          </a:ln>
        </p:spPr>
      </p:cxnSp>
      <p:pic>
        <p:nvPicPr>
          <p:cNvPr id="76" name="Shape 76"/>
          <p:cNvPicPr preferRelativeResize="0"/>
          <p:nvPr/>
        </p:nvPicPr>
        <p:blipFill>
          <a:blip r:embed="rId3">
            <a:alphaModFix/>
          </a:blip>
          <a:stretch>
            <a:fillRect/>
          </a:stretch>
        </p:blipFill>
        <p:spPr>
          <a:xfrm>
            <a:off x="169675" y="558700"/>
            <a:ext cx="2066926" cy="17833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ctrTitle"/>
          </p:nvPr>
        </p:nvSpPr>
        <p:spPr>
          <a:xfrm>
            <a:off x="447050" y="1982600"/>
            <a:ext cx="7668600" cy="23982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Font typeface="Arial"/>
              <a:buChar char="-"/>
            </a:pPr>
            <a:r>
              <a:rPr b="0" lang="en" sz="2400">
                <a:latin typeface="Arial"/>
                <a:ea typeface="Arial"/>
                <a:cs typeface="Arial"/>
                <a:sym typeface="Arial"/>
              </a:rPr>
              <a:t>Reasons for Developing trendAssist</a:t>
            </a:r>
            <a:endParaRPr b="0" sz="2400">
              <a:latin typeface="Arial"/>
              <a:ea typeface="Arial"/>
              <a:cs typeface="Arial"/>
              <a:sym typeface="Arial"/>
            </a:endParaRPr>
          </a:p>
          <a:p>
            <a:pPr indent="-381000" lvl="0" marL="457200" rtl="0">
              <a:spcBef>
                <a:spcPts val="0"/>
              </a:spcBef>
              <a:spcAft>
                <a:spcPts val="0"/>
              </a:spcAft>
              <a:buSzPts val="2400"/>
              <a:buFont typeface="Arial"/>
              <a:buChar char="-"/>
            </a:pPr>
            <a:r>
              <a:rPr b="0" lang="en" sz="2400">
                <a:latin typeface="Arial"/>
                <a:ea typeface="Arial"/>
                <a:cs typeface="Arial"/>
                <a:sym typeface="Arial"/>
              </a:rPr>
              <a:t>What trendAssist does</a:t>
            </a:r>
            <a:endParaRPr b="0" sz="2400">
              <a:latin typeface="Arial"/>
              <a:ea typeface="Arial"/>
              <a:cs typeface="Arial"/>
              <a:sym typeface="Arial"/>
            </a:endParaRPr>
          </a:p>
          <a:p>
            <a:pPr indent="-381000" lvl="0" marL="457200" rtl="0">
              <a:spcBef>
                <a:spcPts val="0"/>
              </a:spcBef>
              <a:spcAft>
                <a:spcPts val="0"/>
              </a:spcAft>
              <a:buSzPts val="2400"/>
              <a:buFont typeface="Arial"/>
              <a:buChar char="-"/>
            </a:pPr>
            <a:r>
              <a:rPr b="0" lang="en" sz="2400">
                <a:latin typeface="Arial"/>
                <a:ea typeface="Arial"/>
                <a:cs typeface="Arial"/>
                <a:sym typeface="Arial"/>
              </a:rPr>
              <a:t>GUI Ease and Simplicity</a:t>
            </a:r>
            <a:endParaRPr b="0" sz="2400">
              <a:latin typeface="Arial"/>
              <a:ea typeface="Arial"/>
              <a:cs typeface="Arial"/>
              <a:sym typeface="Arial"/>
            </a:endParaRPr>
          </a:p>
          <a:p>
            <a:pPr indent="-419100" lvl="0" marL="457200" rtl="0" algn="just">
              <a:spcBef>
                <a:spcPts val="0"/>
              </a:spcBef>
              <a:spcAft>
                <a:spcPts val="0"/>
              </a:spcAft>
              <a:buClr>
                <a:srgbClr val="FFFFFF"/>
              </a:buClr>
              <a:buSzPts val="3000"/>
              <a:buFont typeface="Arial"/>
              <a:buChar char="-"/>
            </a:pPr>
            <a:r>
              <a:rPr b="0" lang="en" sz="2400">
                <a:latin typeface="Arial"/>
                <a:ea typeface="Arial"/>
                <a:cs typeface="Arial"/>
                <a:sym typeface="Arial"/>
              </a:rPr>
              <a:t>Security</a:t>
            </a:r>
            <a:endParaRPr b="0" sz="3000">
              <a:solidFill>
                <a:srgbClr val="FFFFFF"/>
              </a:solidFill>
              <a:latin typeface="Arial"/>
              <a:ea typeface="Arial"/>
              <a:cs typeface="Arial"/>
              <a:sym typeface="Arial"/>
            </a:endParaRPr>
          </a:p>
        </p:txBody>
      </p:sp>
      <p:sp>
        <p:nvSpPr>
          <p:cNvPr id="82" name="Shape 82"/>
          <p:cNvSpPr txBox="1"/>
          <p:nvPr/>
        </p:nvSpPr>
        <p:spPr>
          <a:xfrm>
            <a:off x="4580875" y="579525"/>
            <a:ext cx="4140900" cy="900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6000">
                <a:solidFill>
                  <a:srgbClr val="FFFFFF"/>
                </a:solidFill>
              </a:rPr>
              <a:t>Overview</a:t>
            </a:r>
            <a:endParaRPr sz="6000">
              <a:solidFill>
                <a:srgbClr val="FFFFFF"/>
              </a:solidFill>
            </a:endParaRPr>
          </a:p>
        </p:txBody>
      </p:sp>
      <p:pic>
        <p:nvPicPr>
          <p:cNvPr id="83" name="Shape 83"/>
          <p:cNvPicPr preferRelativeResize="0"/>
          <p:nvPr/>
        </p:nvPicPr>
        <p:blipFill>
          <a:blip r:embed="rId3">
            <a:alphaModFix/>
          </a:blip>
          <a:stretch>
            <a:fillRect/>
          </a:stretch>
        </p:blipFill>
        <p:spPr>
          <a:xfrm>
            <a:off x="152400" y="152400"/>
            <a:ext cx="1944564" cy="1677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ctrTitle"/>
          </p:nvPr>
        </p:nvSpPr>
        <p:spPr>
          <a:xfrm>
            <a:off x="502550" y="401775"/>
            <a:ext cx="6619200" cy="1029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0" lang="en" sz="3000">
                <a:latin typeface="Arial"/>
                <a:ea typeface="Arial"/>
                <a:cs typeface="Arial"/>
                <a:sym typeface="Arial"/>
              </a:rPr>
              <a:t>Reasons for Developing</a:t>
            </a:r>
            <a:r>
              <a:rPr b="0" lang="en" sz="3000">
                <a:latin typeface="Arial"/>
                <a:ea typeface="Arial"/>
                <a:cs typeface="Arial"/>
                <a:sym typeface="Arial"/>
              </a:rPr>
              <a:t> trendAssist</a:t>
            </a:r>
            <a:endParaRPr b="0" sz="3000">
              <a:solidFill>
                <a:srgbClr val="FFFFFF"/>
              </a:solidFill>
              <a:latin typeface="Arial"/>
              <a:ea typeface="Arial"/>
              <a:cs typeface="Arial"/>
              <a:sym typeface="Arial"/>
            </a:endParaRPr>
          </a:p>
        </p:txBody>
      </p:sp>
      <p:sp>
        <p:nvSpPr>
          <p:cNvPr id="89" name="Shape 89"/>
          <p:cNvSpPr txBox="1"/>
          <p:nvPr/>
        </p:nvSpPr>
        <p:spPr>
          <a:xfrm>
            <a:off x="265325" y="1186625"/>
            <a:ext cx="7697100" cy="26694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Clr>
                <a:srgbClr val="FFFFFF"/>
              </a:buClr>
              <a:buSzPts val="2400"/>
              <a:buChar char="-"/>
            </a:pPr>
            <a:r>
              <a:rPr lang="en" sz="2400">
                <a:solidFill>
                  <a:srgbClr val="FFFFFF"/>
                </a:solidFill>
              </a:rPr>
              <a:t>Businesses must manually search for sales data through past sales reports </a:t>
            </a:r>
            <a:endParaRPr sz="2400">
              <a:solidFill>
                <a:srgbClr val="FFFFFF"/>
              </a:solidFill>
            </a:endParaRPr>
          </a:p>
          <a:p>
            <a:pPr indent="-381000" lvl="0" marL="457200" rtl="0">
              <a:spcBef>
                <a:spcPts val="0"/>
              </a:spcBef>
              <a:spcAft>
                <a:spcPts val="0"/>
              </a:spcAft>
              <a:buClr>
                <a:srgbClr val="FFFFFF"/>
              </a:buClr>
              <a:buSzPts val="2400"/>
              <a:buChar char="-"/>
            </a:pPr>
            <a:r>
              <a:rPr lang="en" sz="2400">
                <a:solidFill>
                  <a:srgbClr val="FFFFFF"/>
                </a:solidFill>
              </a:rPr>
              <a:t>Hard copy sales reports don’t account for holidays and/or special events such as graduations</a:t>
            </a:r>
            <a:endParaRPr sz="2400">
              <a:solidFill>
                <a:srgbClr val="FFFFFF"/>
              </a:solidFill>
            </a:endParaRPr>
          </a:p>
          <a:p>
            <a:pPr indent="-381000" lvl="0" marL="457200">
              <a:spcBef>
                <a:spcPts val="0"/>
              </a:spcBef>
              <a:spcAft>
                <a:spcPts val="0"/>
              </a:spcAft>
              <a:buClr>
                <a:srgbClr val="FFFFFF"/>
              </a:buClr>
              <a:buSzPts val="2400"/>
              <a:buChar char="-"/>
            </a:pPr>
            <a:r>
              <a:rPr lang="en" sz="2400">
                <a:solidFill>
                  <a:srgbClr val="FFFFFF"/>
                </a:solidFill>
              </a:rPr>
              <a:t>Predicting amount of employees scheduled can be challenging</a:t>
            </a:r>
            <a:endParaRPr sz="2400">
              <a:solidFill>
                <a:srgbClr val="FFFFFF"/>
              </a:solidFill>
            </a:endParaRPr>
          </a:p>
        </p:txBody>
      </p:sp>
      <p:cxnSp>
        <p:nvCxnSpPr>
          <p:cNvPr id="90" name="Shape 90"/>
          <p:cNvCxnSpPr/>
          <p:nvPr/>
        </p:nvCxnSpPr>
        <p:spPr>
          <a:xfrm rot="10800000">
            <a:off x="430400" y="410450"/>
            <a:ext cx="2058600" cy="6600"/>
          </a:xfrm>
          <a:prstGeom prst="straightConnector1">
            <a:avLst/>
          </a:prstGeom>
          <a:noFill/>
          <a:ln cap="flat" cmpd="sng" w="38100">
            <a:solidFill>
              <a:srgbClr val="FFFFFF"/>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nvSpPr>
        <p:spPr>
          <a:xfrm>
            <a:off x="453550" y="378625"/>
            <a:ext cx="5805300" cy="872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000">
                <a:solidFill>
                  <a:srgbClr val="FFFFFF"/>
                </a:solidFill>
              </a:rPr>
              <a:t>What trendAssist Does</a:t>
            </a:r>
            <a:endParaRPr sz="2400">
              <a:solidFill>
                <a:srgbClr val="FFFFFF"/>
              </a:solidFill>
            </a:endParaRPr>
          </a:p>
        </p:txBody>
      </p:sp>
      <p:sp>
        <p:nvSpPr>
          <p:cNvPr id="96" name="Shape 96"/>
          <p:cNvSpPr txBox="1"/>
          <p:nvPr/>
        </p:nvSpPr>
        <p:spPr>
          <a:xfrm>
            <a:off x="304500" y="1279525"/>
            <a:ext cx="4554600" cy="3338400"/>
          </a:xfrm>
          <a:prstGeom prst="rect">
            <a:avLst/>
          </a:prstGeom>
          <a:noFill/>
          <a:ln>
            <a:noFill/>
          </a:ln>
        </p:spPr>
        <p:txBody>
          <a:bodyPr anchorCtr="0" anchor="t" bIns="91425" lIns="91425" spcFirstLastPara="1" rIns="91425" wrap="square" tIns="91425">
            <a:noAutofit/>
          </a:bodyPr>
          <a:lstStyle/>
          <a:p>
            <a:pPr indent="-330200" lvl="0" marL="457200" rtl="0">
              <a:spcBef>
                <a:spcPts val="0"/>
              </a:spcBef>
              <a:spcAft>
                <a:spcPts val="0"/>
              </a:spcAft>
              <a:buClr>
                <a:srgbClr val="FFFFFF"/>
              </a:buClr>
              <a:buSzPts val="1600"/>
              <a:buChar char="-"/>
            </a:pPr>
            <a:r>
              <a:rPr lang="en" sz="1600">
                <a:solidFill>
                  <a:srgbClr val="FFFFFF"/>
                </a:solidFill>
              </a:rPr>
              <a:t>Takes the client’s sales data from the past couple of years</a:t>
            </a:r>
            <a:endParaRPr sz="1600">
              <a:solidFill>
                <a:srgbClr val="FFFFFF"/>
              </a:solidFill>
            </a:endParaRPr>
          </a:p>
          <a:p>
            <a:pPr indent="-330200" lvl="0" marL="457200" rtl="0">
              <a:spcBef>
                <a:spcPts val="0"/>
              </a:spcBef>
              <a:spcAft>
                <a:spcPts val="0"/>
              </a:spcAft>
              <a:buClr>
                <a:srgbClr val="FFFFFF"/>
              </a:buClr>
              <a:buSzPts val="1600"/>
              <a:buChar char="-"/>
            </a:pPr>
            <a:r>
              <a:rPr lang="en" sz="1600">
                <a:solidFill>
                  <a:srgbClr val="FFFFFF"/>
                </a:solidFill>
              </a:rPr>
              <a:t>Features sales data forecast generator using weight averages</a:t>
            </a:r>
            <a:endParaRPr sz="1600">
              <a:solidFill>
                <a:srgbClr val="FFFFFF"/>
              </a:solidFill>
            </a:endParaRPr>
          </a:p>
          <a:p>
            <a:pPr indent="-330200" lvl="0" marL="457200" rtl="0">
              <a:spcBef>
                <a:spcPts val="0"/>
              </a:spcBef>
              <a:spcAft>
                <a:spcPts val="0"/>
              </a:spcAft>
              <a:buClr>
                <a:srgbClr val="FFFFFF"/>
              </a:buClr>
              <a:buSzPts val="1600"/>
              <a:buChar char="-"/>
            </a:pPr>
            <a:r>
              <a:rPr lang="en" sz="1600">
                <a:solidFill>
                  <a:srgbClr val="FFFFFF"/>
                </a:solidFill>
              </a:rPr>
              <a:t>Allows the client to accurately predict business for any given day and optimize amount of employees scheduled</a:t>
            </a:r>
            <a:endParaRPr sz="1600">
              <a:solidFill>
                <a:schemeClr val="lt1"/>
              </a:solidFill>
            </a:endParaRPr>
          </a:p>
          <a:p>
            <a:pPr indent="-330200" lvl="0" marL="457200" rtl="0" algn="just">
              <a:spcBef>
                <a:spcPts val="0"/>
              </a:spcBef>
              <a:spcAft>
                <a:spcPts val="0"/>
              </a:spcAft>
              <a:buClr>
                <a:schemeClr val="lt1"/>
              </a:buClr>
              <a:buSzPts val="1600"/>
              <a:buChar char="-"/>
            </a:pPr>
            <a:r>
              <a:rPr lang="en" sz="1600">
                <a:solidFill>
                  <a:schemeClr val="lt1"/>
                </a:solidFill>
              </a:rPr>
              <a:t>Account and data security can be implemented through differing authorization levels</a:t>
            </a:r>
            <a:endParaRPr sz="1600">
              <a:solidFill>
                <a:schemeClr val="lt1"/>
              </a:solidFill>
            </a:endParaRPr>
          </a:p>
          <a:p>
            <a:pPr indent="-330200" lvl="0" marL="457200" rtl="0" algn="just">
              <a:spcBef>
                <a:spcPts val="0"/>
              </a:spcBef>
              <a:spcAft>
                <a:spcPts val="0"/>
              </a:spcAft>
              <a:buClr>
                <a:schemeClr val="lt1"/>
              </a:buClr>
              <a:buSzPts val="1600"/>
              <a:buChar char="-"/>
            </a:pPr>
            <a:r>
              <a:rPr lang="en" sz="1600">
                <a:solidFill>
                  <a:schemeClr val="lt1"/>
                </a:solidFill>
              </a:rPr>
              <a:t>Unique, original concept for increasing small business financial efficiency</a:t>
            </a:r>
            <a:endParaRPr sz="1600">
              <a:solidFill>
                <a:schemeClr val="lt1"/>
              </a:solidFill>
            </a:endParaRPr>
          </a:p>
        </p:txBody>
      </p:sp>
      <p:pic>
        <p:nvPicPr>
          <p:cNvPr id="97" name="Shape 97"/>
          <p:cNvPicPr preferRelativeResize="0"/>
          <p:nvPr/>
        </p:nvPicPr>
        <p:blipFill>
          <a:blip r:embed="rId3">
            <a:alphaModFix/>
          </a:blip>
          <a:stretch>
            <a:fillRect/>
          </a:stretch>
        </p:blipFill>
        <p:spPr>
          <a:xfrm>
            <a:off x="4909239" y="1567625"/>
            <a:ext cx="4051785" cy="26694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Shape 102"/>
          <p:cNvPicPr preferRelativeResize="0"/>
          <p:nvPr/>
        </p:nvPicPr>
        <p:blipFill>
          <a:blip r:embed="rId3">
            <a:alphaModFix/>
          </a:blip>
          <a:stretch>
            <a:fillRect/>
          </a:stretch>
        </p:blipFill>
        <p:spPr>
          <a:xfrm>
            <a:off x="261025" y="1771175"/>
            <a:ext cx="3873400" cy="2429575"/>
          </a:xfrm>
          <a:prstGeom prst="rect">
            <a:avLst/>
          </a:prstGeom>
          <a:noFill/>
          <a:ln>
            <a:noFill/>
          </a:ln>
        </p:spPr>
      </p:pic>
      <p:sp>
        <p:nvSpPr>
          <p:cNvPr id="103" name="Shape 103"/>
          <p:cNvSpPr txBox="1"/>
          <p:nvPr/>
        </p:nvSpPr>
        <p:spPr>
          <a:xfrm>
            <a:off x="453550" y="378625"/>
            <a:ext cx="5805300" cy="872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FFFFFF"/>
                </a:solidFill>
              </a:rPr>
              <a:t>Ease and Simplicity</a:t>
            </a:r>
            <a:endParaRPr sz="3000">
              <a:solidFill>
                <a:srgbClr val="FFFFFF"/>
              </a:solidFill>
            </a:endParaRPr>
          </a:p>
          <a:p>
            <a:pPr indent="0" lvl="0" marL="0" rtl="0">
              <a:spcBef>
                <a:spcPts val="0"/>
              </a:spcBef>
              <a:spcAft>
                <a:spcPts val="0"/>
              </a:spcAft>
              <a:buNone/>
            </a:pPr>
            <a:r>
              <a:rPr lang="en" sz="2400">
                <a:solidFill>
                  <a:srgbClr val="FFFFFF"/>
                </a:solidFill>
              </a:rPr>
              <a:t>Tentative Program GUI </a:t>
            </a:r>
            <a:endParaRPr sz="2400">
              <a:solidFill>
                <a:srgbClr val="FFFFFF"/>
              </a:solidFill>
            </a:endParaRPr>
          </a:p>
          <a:p>
            <a:pPr indent="0" lvl="0" marL="0" rtl="0">
              <a:spcBef>
                <a:spcPts val="0"/>
              </a:spcBef>
              <a:spcAft>
                <a:spcPts val="0"/>
              </a:spcAft>
              <a:buNone/>
            </a:pPr>
            <a:r>
              <a:rPr lang="en" sz="2400">
                <a:solidFill>
                  <a:srgbClr val="FFFFFF"/>
                </a:solidFill>
              </a:rPr>
              <a:t>with differing color schemes</a:t>
            </a:r>
            <a:endParaRPr sz="2400">
              <a:solidFill>
                <a:srgbClr val="FFFFFF"/>
              </a:solidFill>
            </a:endParaRPr>
          </a:p>
        </p:txBody>
      </p:sp>
      <p:pic>
        <p:nvPicPr>
          <p:cNvPr id="104" name="Shape 104"/>
          <p:cNvPicPr preferRelativeResize="0"/>
          <p:nvPr/>
        </p:nvPicPr>
        <p:blipFill>
          <a:blip r:embed="rId4">
            <a:alphaModFix/>
          </a:blip>
          <a:stretch>
            <a:fillRect/>
          </a:stretch>
        </p:blipFill>
        <p:spPr>
          <a:xfrm>
            <a:off x="4737913" y="170075"/>
            <a:ext cx="3731775" cy="2281425"/>
          </a:xfrm>
          <a:prstGeom prst="rect">
            <a:avLst/>
          </a:prstGeom>
          <a:noFill/>
          <a:ln>
            <a:noFill/>
          </a:ln>
        </p:spPr>
      </p:pic>
      <p:pic>
        <p:nvPicPr>
          <p:cNvPr id="105" name="Shape 105"/>
          <p:cNvPicPr preferRelativeResize="0"/>
          <p:nvPr/>
        </p:nvPicPr>
        <p:blipFill>
          <a:blip r:embed="rId5">
            <a:alphaModFix/>
          </a:blip>
          <a:stretch>
            <a:fillRect/>
          </a:stretch>
        </p:blipFill>
        <p:spPr>
          <a:xfrm>
            <a:off x="4705275" y="2754075"/>
            <a:ext cx="3797050" cy="2220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nvSpPr>
        <p:spPr>
          <a:xfrm>
            <a:off x="453550" y="378625"/>
            <a:ext cx="5805300" cy="872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FFFFFF"/>
                </a:solidFill>
              </a:rPr>
              <a:t>Keeping Your Data Secure</a:t>
            </a:r>
            <a:endParaRPr sz="2400">
              <a:solidFill>
                <a:srgbClr val="FFFFFF"/>
              </a:solidFill>
            </a:endParaRPr>
          </a:p>
        </p:txBody>
      </p:sp>
      <p:pic>
        <p:nvPicPr>
          <p:cNvPr id="111" name="Shape 111"/>
          <p:cNvPicPr preferRelativeResize="0"/>
          <p:nvPr/>
        </p:nvPicPr>
        <p:blipFill>
          <a:blip r:embed="rId3">
            <a:alphaModFix/>
          </a:blip>
          <a:stretch>
            <a:fillRect/>
          </a:stretch>
        </p:blipFill>
        <p:spPr>
          <a:xfrm>
            <a:off x="5689550" y="525075"/>
            <a:ext cx="2043425" cy="2043425"/>
          </a:xfrm>
          <a:prstGeom prst="rect">
            <a:avLst/>
          </a:prstGeom>
          <a:noFill/>
          <a:ln>
            <a:noFill/>
          </a:ln>
        </p:spPr>
      </p:pic>
      <p:pic>
        <p:nvPicPr>
          <p:cNvPr id="112" name="Shape 112"/>
          <p:cNvPicPr preferRelativeResize="0"/>
          <p:nvPr/>
        </p:nvPicPr>
        <p:blipFill>
          <a:blip r:embed="rId4">
            <a:alphaModFix/>
          </a:blip>
          <a:stretch>
            <a:fillRect/>
          </a:stretch>
        </p:blipFill>
        <p:spPr>
          <a:xfrm>
            <a:off x="5765750" y="2667775"/>
            <a:ext cx="2005700" cy="2005700"/>
          </a:xfrm>
          <a:prstGeom prst="rect">
            <a:avLst/>
          </a:prstGeom>
          <a:noFill/>
          <a:ln>
            <a:noFill/>
          </a:ln>
        </p:spPr>
      </p:pic>
      <p:sp>
        <p:nvSpPr>
          <p:cNvPr id="113" name="Shape 113"/>
          <p:cNvSpPr txBox="1"/>
          <p:nvPr/>
        </p:nvSpPr>
        <p:spPr>
          <a:xfrm>
            <a:off x="562675" y="1410000"/>
            <a:ext cx="4031400" cy="28134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Clr>
                <a:srgbClr val="FFFFFF"/>
              </a:buClr>
              <a:buSzPts val="2400"/>
              <a:buChar char="-"/>
            </a:pPr>
            <a:r>
              <a:rPr lang="en" sz="2400">
                <a:solidFill>
                  <a:srgbClr val="FFFFFF"/>
                </a:solidFill>
              </a:rPr>
              <a:t>User password and data will be secured using AES-256 Encryption</a:t>
            </a:r>
            <a:endParaRPr sz="2400">
              <a:solidFill>
                <a:srgbClr val="FFFFFF"/>
              </a:solidFill>
            </a:endParaRPr>
          </a:p>
          <a:p>
            <a:pPr indent="-381000" lvl="0" marL="457200">
              <a:spcBef>
                <a:spcPts val="0"/>
              </a:spcBef>
              <a:spcAft>
                <a:spcPts val="0"/>
              </a:spcAft>
              <a:buClr>
                <a:srgbClr val="FFFFFF"/>
              </a:buClr>
              <a:buSzPts val="2400"/>
              <a:buChar char="-"/>
            </a:pPr>
            <a:r>
              <a:rPr lang="en" sz="2400">
                <a:solidFill>
                  <a:srgbClr val="FFFFFF"/>
                </a:solidFill>
              </a:rPr>
              <a:t>Data will not be available to anyone but an authorized user</a:t>
            </a:r>
            <a:endParaRPr sz="24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17" name="Shape 117"/>
        <p:cNvGrpSpPr/>
        <p:nvPr/>
      </p:nvGrpSpPr>
      <p:grpSpPr>
        <a:xfrm>
          <a:off x="0" y="0"/>
          <a:ext cx="0" cy="0"/>
          <a:chOff x="0" y="0"/>
          <a:chExt cx="0" cy="0"/>
        </a:xfrm>
      </p:grpSpPr>
      <p:pic>
        <p:nvPicPr>
          <p:cNvPr id="118" name="Shape 118"/>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19" name="Shape 119"/>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20" name="Shape 120"/>
          <p:cNvSpPr txBox="1"/>
          <p:nvPr/>
        </p:nvSpPr>
        <p:spPr>
          <a:xfrm>
            <a:off x="3156350" y="1327350"/>
            <a:ext cx="1864200" cy="12456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b="1" lang="en" sz="6000">
                <a:solidFill>
                  <a:schemeClr val="lt2"/>
                </a:solidFill>
                <a:latin typeface="Raleway"/>
                <a:ea typeface="Raleway"/>
                <a:cs typeface="Raleway"/>
                <a:sym typeface="Raleway"/>
              </a:rPr>
              <a:t>Q&amp;A</a:t>
            </a:r>
            <a:endParaRPr b="1" sz="6000">
              <a:solidFill>
                <a:schemeClr val="lt2"/>
              </a:solidFill>
              <a:latin typeface="Raleway"/>
              <a:ea typeface="Raleway"/>
              <a:cs typeface="Raleway"/>
              <a:sym typeface="Raleway"/>
            </a:endParaRPr>
          </a:p>
        </p:txBody>
      </p:sp>
      <p:sp>
        <p:nvSpPr>
          <p:cNvPr id="121" name="Shape 121"/>
          <p:cNvSpPr txBox="1"/>
          <p:nvPr>
            <p:ph idx="4294967295" type="body"/>
          </p:nvPr>
        </p:nvSpPr>
        <p:spPr>
          <a:xfrm>
            <a:off x="2855550" y="645651"/>
            <a:ext cx="3432900" cy="872400"/>
          </a:xfrm>
          <a:prstGeom prst="rect">
            <a:avLst/>
          </a:prstGeom>
        </p:spPr>
        <p:txBody>
          <a:bodyPr anchorCtr="0" anchor="t" bIns="91425" lIns="91425" spcFirstLastPara="1" rIns="91425" wrap="square" tIns="91425">
            <a:noAutofit/>
          </a:bodyPr>
          <a:lstStyle/>
          <a:p>
            <a:pPr indent="0" lvl="0" marL="0" rtl="0">
              <a:spcBef>
                <a:spcPts val="0"/>
              </a:spcBef>
              <a:spcAft>
                <a:spcPts val="1000"/>
              </a:spcAft>
              <a:buNone/>
            </a:pPr>
            <a:r>
              <a:t/>
            </a:r>
            <a:endParaRPr sz="1200">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