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Raleway"/>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Raleway-bold.fntdata"/><Relationship Id="rId10" Type="http://schemas.openxmlformats.org/officeDocument/2006/relationships/font" Target="fonts/Raleway-regular.fntdata"/><Relationship Id="rId13" Type="http://schemas.openxmlformats.org/officeDocument/2006/relationships/font" Target="fonts/Raleway-boldItalic.fntdata"/><Relationship Id="rId12"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lang="en" sz="1400">
                <a:solidFill>
                  <a:schemeClr val="dk2"/>
                </a:solidFill>
                <a:latin typeface="Times New Roman"/>
                <a:ea typeface="Times New Roman"/>
                <a:cs typeface="Times New Roman"/>
                <a:sym typeface="Times New Roman"/>
              </a:rPr>
              <a:t>trendAssist is a business finance and trend prediction program that allows the user to input data over sales made in a day; this data will then be submitted into a database containing financial sales data for every day of the week. It will also allow the user to input data in years past to increase the accuracy of sales predictions; the program will then use this information to generate a new estimation of revenue for that same day of the week in the future and describe requirements needed to hit specific profit margins. This will enable the user (owner or manager) to determine the optimal staffing needed on any given day to support the expected crowd and maximize profits. The most recent year’s data will be weighted higher than the previous year’s data to maintain accuracy and adjust for recent trends.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Shape 13"/>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Shape 14"/>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Shape 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spcBef>
                <a:spcPts val="0"/>
              </a:spcBef>
              <a:buNone/>
              <a:defRPr>
                <a:solidFill>
                  <a:schemeClr val="lt1"/>
                </a:solidFill>
              </a:defRPr>
            </a:lvl1pPr>
            <a:lvl2pPr lvl="1" rtl="0">
              <a:spcBef>
                <a:spcPts val="0"/>
              </a:spcBef>
              <a:buNone/>
              <a:defRPr>
                <a:solidFill>
                  <a:schemeClr val="lt1"/>
                </a:solidFill>
              </a:defRPr>
            </a:lvl2pPr>
            <a:lvl3pPr lvl="2" rtl="0">
              <a:spcBef>
                <a:spcPts val="0"/>
              </a:spcBef>
              <a:buNone/>
              <a:defRPr>
                <a:solidFill>
                  <a:schemeClr val="lt1"/>
                </a:solidFill>
              </a:defRPr>
            </a:lvl3pPr>
            <a:lvl4pPr lvl="3" rtl="0">
              <a:spcBef>
                <a:spcPts val="0"/>
              </a:spcBef>
              <a:buNone/>
              <a:defRPr>
                <a:solidFill>
                  <a:schemeClr val="lt1"/>
                </a:solidFill>
              </a:defRPr>
            </a:lvl4pPr>
            <a:lvl5pPr lvl="4" rtl="0">
              <a:spcBef>
                <a:spcPts val="0"/>
              </a:spcBef>
              <a:buNone/>
              <a:defRPr>
                <a:solidFill>
                  <a:schemeClr val="lt1"/>
                </a:solidFill>
              </a:defRPr>
            </a:lvl5pPr>
            <a:lvl6pPr lvl="5" rtl="0">
              <a:spcBef>
                <a:spcPts val="0"/>
              </a:spcBef>
              <a:buNone/>
              <a:defRPr>
                <a:solidFill>
                  <a:schemeClr val="lt1"/>
                </a:solidFill>
              </a:defRPr>
            </a:lvl6pPr>
            <a:lvl7pPr lvl="6" rtl="0">
              <a:spcBef>
                <a:spcPts val="0"/>
              </a:spcBef>
              <a:buNone/>
              <a:defRPr>
                <a:solidFill>
                  <a:schemeClr val="lt1"/>
                </a:solidFill>
              </a:defRPr>
            </a:lvl7pPr>
            <a:lvl8pPr lvl="7" rtl="0">
              <a:spcBef>
                <a:spcPts val="0"/>
              </a:spcBef>
              <a:buNone/>
              <a:defRPr>
                <a:solidFill>
                  <a:schemeClr val="lt1"/>
                </a:solidFill>
              </a:defRPr>
            </a:lvl8pPr>
            <a:lvl9pPr lvl="8" rtl="0">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Shape 63"/>
          <p:cNvSpPr txBox="1"/>
          <p:nvPr>
            <p:ph type="title"/>
          </p:nvPr>
        </p:nvSpPr>
        <p:spPr>
          <a:xfrm>
            <a:off x="853950" y="1304850"/>
            <a:ext cx="74361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p:txBody>
      </p:sp>
      <p:sp>
        <p:nvSpPr>
          <p:cNvPr id="64" name="Shape 64"/>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Shape 6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Shape 19"/>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Shape 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spcBef>
                <a:spcPts val="0"/>
              </a:spcBef>
              <a:buNone/>
              <a:defRPr>
                <a:solidFill>
                  <a:schemeClr val="lt1"/>
                </a:solidFill>
              </a:defRPr>
            </a:lvl1pPr>
            <a:lvl2pPr lvl="1" rtl="0">
              <a:spcBef>
                <a:spcPts val="0"/>
              </a:spcBef>
              <a:buNone/>
              <a:defRPr>
                <a:solidFill>
                  <a:schemeClr val="lt1"/>
                </a:solidFill>
              </a:defRPr>
            </a:lvl2pPr>
            <a:lvl3pPr lvl="2" rtl="0">
              <a:spcBef>
                <a:spcPts val="0"/>
              </a:spcBef>
              <a:buNone/>
              <a:defRPr>
                <a:solidFill>
                  <a:schemeClr val="lt1"/>
                </a:solidFill>
              </a:defRPr>
            </a:lvl3pPr>
            <a:lvl4pPr lvl="3" rtl="0">
              <a:spcBef>
                <a:spcPts val="0"/>
              </a:spcBef>
              <a:buNone/>
              <a:defRPr>
                <a:solidFill>
                  <a:schemeClr val="lt1"/>
                </a:solidFill>
              </a:defRPr>
            </a:lvl4pPr>
            <a:lvl5pPr lvl="4" rtl="0">
              <a:spcBef>
                <a:spcPts val="0"/>
              </a:spcBef>
              <a:buNone/>
              <a:defRPr>
                <a:solidFill>
                  <a:schemeClr val="lt1"/>
                </a:solidFill>
              </a:defRPr>
            </a:lvl5pPr>
            <a:lvl6pPr lvl="5" rtl="0">
              <a:spcBef>
                <a:spcPts val="0"/>
              </a:spcBef>
              <a:buNone/>
              <a:defRPr>
                <a:solidFill>
                  <a:schemeClr val="lt1"/>
                </a:solidFill>
              </a:defRPr>
            </a:lvl6pPr>
            <a:lvl7pPr lvl="6" rtl="0">
              <a:spcBef>
                <a:spcPts val="0"/>
              </a:spcBef>
              <a:buNone/>
              <a:defRPr>
                <a:solidFill>
                  <a:schemeClr val="lt1"/>
                </a:solidFill>
              </a:defRPr>
            </a:lvl7pPr>
            <a:lvl8pPr lvl="7" rtl="0">
              <a:spcBef>
                <a:spcPts val="0"/>
              </a:spcBef>
              <a:buNone/>
              <a:defRPr>
                <a:solidFill>
                  <a:schemeClr val="lt1"/>
                </a:solidFill>
              </a:defRPr>
            </a:lvl8pPr>
            <a:lvl9pPr lvl="8" rtl="0">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Shape 2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Shape 26"/>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Shape 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Shape 32"/>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Shape 33"/>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Shape 34"/>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Shape 3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Shape 3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Shape 41"/>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Shape 42"/>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Shape 4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Shape 46"/>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Shape 4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spcBef>
                <a:spcPts val="0"/>
              </a:spcBef>
              <a:buNone/>
              <a:defRPr>
                <a:solidFill>
                  <a:schemeClr val="lt1"/>
                </a:solidFill>
              </a:defRPr>
            </a:lvl1pPr>
            <a:lvl2pPr lvl="1" rtl="0">
              <a:spcBef>
                <a:spcPts val="0"/>
              </a:spcBef>
              <a:buNone/>
              <a:defRPr>
                <a:solidFill>
                  <a:schemeClr val="lt1"/>
                </a:solidFill>
              </a:defRPr>
            </a:lvl2pPr>
            <a:lvl3pPr lvl="2" rtl="0">
              <a:spcBef>
                <a:spcPts val="0"/>
              </a:spcBef>
              <a:buNone/>
              <a:defRPr>
                <a:solidFill>
                  <a:schemeClr val="lt1"/>
                </a:solidFill>
              </a:defRPr>
            </a:lvl3pPr>
            <a:lvl4pPr lvl="3" rtl="0">
              <a:spcBef>
                <a:spcPts val="0"/>
              </a:spcBef>
              <a:buNone/>
              <a:defRPr>
                <a:solidFill>
                  <a:schemeClr val="lt1"/>
                </a:solidFill>
              </a:defRPr>
            </a:lvl4pPr>
            <a:lvl5pPr lvl="4" rtl="0">
              <a:spcBef>
                <a:spcPts val="0"/>
              </a:spcBef>
              <a:buNone/>
              <a:defRPr>
                <a:solidFill>
                  <a:schemeClr val="lt1"/>
                </a:solidFill>
              </a:defRPr>
            </a:lvl5pPr>
            <a:lvl6pPr lvl="5" rtl="0">
              <a:spcBef>
                <a:spcPts val="0"/>
              </a:spcBef>
              <a:buNone/>
              <a:defRPr>
                <a:solidFill>
                  <a:schemeClr val="lt1"/>
                </a:solidFill>
              </a:defRPr>
            </a:lvl6pPr>
            <a:lvl7pPr lvl="6" rtl="0">
              <a:spcBef>
                <a:spcPts val="0"/>
              </a:spcBef>
              <a:buNone/>
              <a:defRPr>
                <a:solidFill>
                  <a:schemeClr val="lt1"/>
                </a:solidFill>
              </a:defRPr>
            </a:lvl7pPr>
            <a:lvl8pPr lvl="7" rtl="0">
              <a:spcBef>
                <a:spcPts val="0"/>
              </a:spcBef>
              <a:buNone/>
              <a:defRPr>
                <a:solidFill>
                  <a:schemeClr val="lt1"/>
                </a:solidFill>
              </a:defRPr>
            </a:lvl8pPr>
            <a:lvl9pPr lvl="8" rtl="0">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Shape 51"/>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Shape 52"/>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Shape 5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spcBef>
                <a:spcPts val="0"/>
              </a:spcBef>
              <a:buNone/>
              <a:defRPr>
                <a:solidFill>
                  <a:schemeClr val="lt1"/>
                </a:solidFill>
              </a:defRPr>
            </a:lvl1pPr>
            <a:lvl2pPr lvl="1" rtl="0">
              <a:spcBef>
                <a:spcPts val="0"/>
              </a:spcBef>
              <a:buNone/>
              <a:defRPr>
                <a:solidFill>
                  <a:schemeClr val="lt1"/>
                </a:solidFill>
              </a:defRPr>
            </a:lvl2pPr>
            <a:lvl3pPr lvl="2" rtl="0">
              <a:spcBef>
                <a:spcPts val="0"/>
              </a:spcBef>
              <a:buNone/>
              <a:defRPr>
                <a:solidFill>
                  <a:schemeClr val="lt1"/>
                </a:solidFill>
              </a:defRPr>
            </a:lvl3pPr>
            <a:lvl4pPr lvl="3" rtl="0">
              <a:spcBef>
                <a:spcPts val="0"/>
              </a:spcBef>
              <a:buNone/>
              <a:defRPr>
                <a:solidFill>
                  <a:schemeClr val="lt1"/>
                </a:solidFill>
              </a:defRPr>
            </a:lvl4pPr>
            <a:lvl5pPr lvl="4" rtl="0">
              <a:spcBef>
                <a:spcPts val="0"/>
              </a:spcBef>
              <a:buNone/>
              <a:defRPr>
                <a:solidFill>
                  <a:schemeClr val="lt1"/>
                </a:solidFill>
              </a:defRPr>
            </a:lvl5pPr>
            <a:lvl6pPr lvl="5" rtl="0">
              <a:spcBef>
                <a:spcPts val="0"/>
              </a:spcBef>
              <a:buNone/>
              <a:defRPr>
                <a:solidFill>
                  <a:schemeClr val="lt1"/>
                </a:solidFill>
              </a:defRPr>
            </a:lvl6pPr>
            <a:lvl7pPr lvl="6" rtl="0">
              <a:spcBef>
                <a:spcPts val="0"/>
              </a:spcBef>
              <a:buNone/>
              <a:defRPr>
                <a:solidFill>
                  <a:schemeClr val="lt1"/>
                </a:solidFill>
              </a:defRPr>
            </a:lvl7pPr>
            <a:lvl8pPr lvl="7" rtl="0">
              <a:spcBef>
                <a:spcPts val="0"/>
              </a:spcBef>
              <a:buNone/>
              <a:defRPr>
                <a:solidFill>
                  <a:schemeClr val="lt1"/>
                </a:solidFill>
              </a:defRPr>
            </a:lvl8pPr>
            <a:lvl9pPr lvl="8" rtl="0">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59" name="Shape 5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spcBef>
                <a:spcPts val="0"/>
              </a:spcBef>
              <a:buNone/>
              <a:defRPr sz="1000">
                <a:solidFill>
                  <a:schemeClr val="dk2"/>
                </a:solidFill>
                <a:latin typeface="Lato"/>
                <a:ea typeface="Lato"/>
                <a:cs typeface="Lato"/>
                <a:sym typeface="Lato"/>
              </a:defRPr>
            </a:lvl1pPr>
            <a:lvl2pPr lvl="1" rtl="0" algn="r">
              <a:spcBef>
                <a:spcPts val="0"/>
              </a:spcBef>
              <a:buNone/>
              <a:defRPr sz="1000">
                <a:solidFill>
                  <a:schemeClr val="dk2"/>
                </a:solidFill>
                <a:latin typeface="Lato"/>
                <a:ea typeface="Lato"/>
                <a:cs typeface="Lato"/>
                <a:sym typeface="Lato"/>
              </a:defRPr>
            </a:lvl2pPr>
            <a:lvl3pPr lvl="2" rtl="0" algn="r">
              <a:spcBef>
                <a:spcPts val="0"/>
              </a:spcBef>
              <a:buNone/>
              <a:defRPr sz="1000">
                <a:solidFill>
                  <a:schemeClr val="dk2"/>
                </a:solidFill>
                <a:latin typeface="Lato"/>
                <a:ea typeface="Lato"/>
                <a:cs typeface="Lato"/>
                <a:sym typeface="Lato"/>
              </a:defRPr>
            </a:lvl3pPr>
            <a:lvl4pPr lvl="3" rtl="0" algn="r">
              <a:spcBef>
                <a:spcPts val="0"/>
              </a:spcBef>
              <a:buNone/>
              <a:defRPr sz="1000">
                <a:solidFill>
                  <a:schemeClr val="dk2"/>
                </a:solidFill>
                <a:latin typeface="Lato"/>
                <a:ea typeface="Lato"/>
                <a:cs typeface="Lato"/>
                <a:sym typeface="Lato"/>
              </a:defRPr>
            </a:lvl4pPr>
            <a:lvl5pPr lvl="4" rtl="0" algn="r">
              <a:spcBef>
                <a:spcPts val="0"/>
              </a:spcBef>
              <a:buNone/>
              <a:defRPr sz="1000">
                <a:solidFill>
                  <a:schemeClr val="dk2"/>
                </a:solidFill>
                <a:latin typeface="Lato"/>
                <a:ea typeface="Lato"/>
                <a:cs typeface="Lato"/>
                <a:sym typeface="Lato"/>
              </a:defRPr>
            </a:lvl5pPr>
            <a:lvl6pPr lvl="5" rtl="0" algn="r">
              <a:spcBef>
                <a:spcPts val="0"/>
              </a:spcBef>
              <a:buNone/>
              <a:defRPr sz="1000">
                <a:solidFill>
                  <a:schemeClr val="dk2"/>
                </a:solidFill>
                <a:latin typeface="Lato"/>
                <a:ea typeface="Lato"/>
                <a:cs typeface="Lato"/>
                <a:sym typeface="Lato"/>
              </a:defRPr>
            </a:lvl6pPr>
            <a:lvl7pPr lvl="6" rtl="0" algn="r">
              <a:spcBef>
                <a:spcPts val="0"/>
              </a:spcBef>
              <a:buNone/>
              <a:defRPr sz="1000">
                <a:solidFill>
                  <a:schemeClr val="dk2"/>
                </a:solidFill>
                <a:latin typeface="Lato"/>
                <a:ea typeface="Lato"/>
                <a:cs typeface="Lato"/>
                <a:sym typeface="Lato"/>
              </a:defRPr>
            </a:lvl7pPr>
            <a:lvl8pPr lvl="7" rtl="0" algn="r">
              <a:spcBef>
                <a:spcPts val="0"/>
              </a:spcBef>
              <a:buNone/>
              <a:defRPr sz="1000">
                <a:solidFill>
                  <a:schemeClr val="dk2"/>
                </a:solidFill>
                <a:latin typeface="Lato"/>
                <a:ea typeface="Lato"/>
                <a:cs typeface="Lato"/>
                <a:sym typeface="Lato"/>
              </a:defRPr>
            </a:lvl8pPr>
            <a:lvl9pPr lvl="8" rtl="0" algn="r">
              <a:spcBef>
                <a:spcPts val="0"/>
              </a:spcBef>
              <a:buNone/>
              <a:defRPr sz="1000">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“trendAssist”  Finance and Business Prediction Program</a:t>
            </a:r>
            <a:endParaRPr/>
          </a:p>
        </p:txBody>
      </p:sp>
      <p:sp>
        <p:nvSpPr>
          <p:cNvPr id="73" name="Shape 73"/>
          <p:cNvSpPr txBox="1"/>
          <p:nvPr>
            <p:ph idx="1" type="subTitle"/>
          </p:nvPr>
        </p:nvSpPr>
        <p:spPr>
          <a:xfrm>
            <a:off x="2390275" y="3864725"/>
            <a:ext cx="6331500" cy="61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A Project Proposal by Flying Mongeese</a:t>
            </a:r>
            <a:endParaRPr sz="2400"/>
          </a:p>
        </p:txBody>
      </p:sp>
      <p:pic>
        <p:nvPicPr>
          <p:cNvPr id="74" name="Shape 74"/>
          <p:cNvPicPr preferRelativeResize="0"/>
          <p:nvPr/>
        </p:nvPicPr>
        <p:blipFill>
          <a:blip r:embed="rId3">
            <a:alphaModFix/>
          </a:blip>
          <a:stretch>
            <a:fillRect/>
          </a:stretch>
        </p:blipFill>
        <p:spPr>
          <a:xfrm>
            <a:off x="0" y="630225"/>
            <a:ext cx="2321575" cy="2251200"/>
          </a:xfrm>
          <a:prstGeom prst="rect">
            <a:avLst/>
          </a:prstGeom>
          <a:noFill/>
          <a:ln>
            <a:noFill/>
          </a:ln>
        </p:spPr>
      </p:pic>
      <p:sp>
        <p:nvSpPr>
          <p:cNvPr id="75" name="Shape 75"/>
          <p:cNvSpPr txBox="1"/>
          <p:nvPr/>
        </p:nvSpPr>
        <p:spPr>
          <a:xfrm>
            <a:off x="239975" y="3119575"/>
            <a:ext cx="2081700" cy="1542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Cade Wall</a:t>
            </a:r>
            <a:endParaRPr/>
          </a:p>
          <a:p>
            <a:pPr indent="0" lvl="0" marL="0">
              <a:spcBef>
                <a:spcPts val="0"/>
              </a:spcBef>
              <a:spcAft>
                <a:spcPts val="0"/>
              </a:spcAft>
              <a:buNone/>
            </a:pPr>
            <a:r>
              <a:rPr lang="en"/>
              <a:t>Mayur Bhakta</a:t>
            </a:r>
            <a:endParaRPr/>
          </a:p>
          <a:p>
            <a:pPr indent="0" lvl="0" marL="0">
              <a:spcBef>
                <a:spcPts val="0"/>
              </a:spcBef>
              <a:spcAft>
                <a:spcPts val="0"/>
              </a:spcAft>
              <a:buNone/>
            </a:pPr>
            <a:r>
              <a:rPr lang="en"/>
              <a:t>Aaron Turner</a:t>
            </a:r>
            <a:endParaRPr/>
          </a:p>
          <a:p>
            <a:pPr indent="0" lvl="0" marL="0">
              <a:spcBef>
                <a:spcPts val="0"/>
              </a:spcBef>
              <a:spcAft>
                <a:spcPts val="0"/>
              </a:spcAft>
              <a:buNone/>
            </a:pPr>
            <a:r>
              <a:rPr lang="en"/>
              <a:t>Aaron Riggs</a:t>
            </a:r>
            <a:endParaRPr/>
          </a:p>
          <a:p>
            <a:pPr indent="0" lvl="0" marL="0">
              <a:spcBef>
                <a:spcPts val="0"/>
              </a:spcBef>
              <a:spcAft>
                <a:spcPts val="0"/>
              </a:spcAft>
              <a:buNone/>
            </a:pPr>
            <a:r>
              <a:rPr lang="en"/>
              <a:t>Carolyn Wu</a:t>
            </a:r>
            <a:endParaRPr/>
          </a:p>
          <a:p>
            <a:pPr indent="0" lvl="0" marL="0">
              <a:spcBef>
                <a:spcPts val="0"/>
              </a:spcBef>
              <a:spcAft>
                <a:spcPts val="0"/>
              </a:spcAft>
              <a:buNone/>
            </a:pPr>
            <a:r>
              <a:rPr lang="en"/>
              <a:t>Andre Manz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ctrTitle"/>
          </p:nvPr>
        </p:nvSpPr>
        <p:spPr>
          <a:xfrm>
            <a:off x="661725" y="630225"/>
            <a:ext cx="8041500" cy="1542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How does our application</a:t>
            </a:r>
            <a:r>
              <a:rPr lang="en">
                <a:solidFill>
                  <a:schemeClr val="accent5"/>
                </a:solidFill>
              </a:rPr>
              <a:t> </a:t>
            </a:r>
            <a:r>
              <a:rPr lang="en">
                <a:solidFill>
                  <a:srgbClr val="FFFFFF"/>
                </a:solidFill>
              </a:rPr>
              <a:t>help your company?</a:t>
            </a:r>
            <a:endParaRPr>
              <a:solidFill>
                <a:srgbClr val="FFFFFF"/>
              </a:solidFill>
            </a:endParaRPr>
          </a:p>
        </p:txBody>
      </p:sp>
      <p:sp>
        <p:nvSpPr>
          <p:cNvPr id="81" name="Shape 81"/>
          <p:cNvSpPr txBox="1"/>
          <p:nvPr/>
        </p:nvSpPr>
        <p:spPr>
          <a:xfrm>
            <a:off x="377850" y="2462050"/>
            <a:ext cx="3851400" cy="2340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FFFFFF"/>
                </a:solidFill>
              </a:rPr>
              <a:t>trendAssist uses</a:t>
            </a:r>
            <a:r>
              <a:rPr lang="en" sz="2400">
                <a:solidFill>
                  <a:srgbClr val="FFFFFF"/>
                </a:solidFill>
              </a:rPr>
              <a:t> the power of trend prediction to help your company live long and prosper in a dynamic, ever-changing world.</a:t>
            </a:r>
            <a:endParaRPr sz="2400">
              <a:solidFill>
                <a:srgbClr val="FFFFFF"/>
              </a:solidFill>
            </a:endParaRPr>
          </a:p>
        </p:txBody>
      </p:sp>
      <p:pic>
        <p:nvPicPr>
          <p:cNvPr id="82" name="Shape 82"/>
          <p:cNvPicPr preferRelativeResize="0"/>
          <p:nvPr/>
        </p:nvPicPr>
        <p:blipFill>
          <a:blip r:embed="rId3">
            <a:alphaModFix/>
          </a:blip>
          <a:stretch>
            <a:fillRect/>
          </a:stretch>
        </p:blipFill>
        <p:spPr>
          <a:xfrm>
            <a:off x="4862914" y="2315650"/>
            <a:ext cx="4051785" cy="26694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ctrTitle"/>
          </p:nvPr>
        </p:nvSpPr>
        <p:spPr>
          <a:xfrm>
            <a:off x="439875" y="1630600"/>
            <a:ext cx="7668600" cy="2398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0" lang="en" sz="1600">
                <a:solidFill>
                  <a:srgbClr val="FFFFFF"/>
                </a:solidFill>
                <a:latin typeface="Arial"/>
                <a:ea typeface="Arial"/>
                <a:cs typeface="Arial"/>
                <a:sym typeface="Arial"/>
              </a:rPr>
              <a:t>Business finance and trend prediction program including the following...</a:t>
            </a:r>
            <a:endParaRPr b="0" sz="1600">
              <a:solidFill>
                <a:srgbClr val="FFFFFF"/>
              </a:solidFill>
              <a:latin typeface="Arial"/>
              <a:ea typeface="Arial"/>
              <a:cs typeface="Arial"/>
              <a:sym typeface="Arial"/>
            </a:endParaRPr>
          </a:p>
          <a:p>
            <a:pPr indent="-330200" lvl="0" marL="457200" rtl="0" algn="just">
              <a:spcBef>
                <a:spcPts val="0"/>
              </a:spcBef>
              <a:spcAft>
                <a:spcPts val="0"/>
              </a:spcAft>
              <a:buClr>
                <a:srgbClr val="FFFFFF"/>
              </a:buClr>
              <a:buSzPts val="1600"/>
              <a:buFont typeface="Arial"/>
              <a:buChar char="●"/>
            </a:pPr>
            <a:r>
              <a:rPr b="0" lang="en" sz="1600">
                <a:solidFill>
                  <a:srgbClr val="FFFFFF"/>
                </a:solidFill>
                <a:latin typeface="Arial"/>
                <a:ea typeface="Arial"/>
                <a:cs typeface="Arial"/>
                <a:sym typeface="Arial"/>
              </a:rPr>
              <a:t>Sales data forecast generator</a:t>
            </a:r>
            <a:endParaRPr b="0" sz="1600">
              <a:solidFill>
                <a:srgbClr val="FFFFFF"/>
              </a:solidFill>
              <a:latin typeface="Arial"/>
              <a:ea typeface="Arial"/>
              <a:cs typeface="Arial"/>
              <a:sym typeface="Arial"/>
            </a:endParaRPr>
          </a:p>
          <a:p>
            <a:pPr indent="-330200" lvl="0" marL="457200" rtl="0" algn="just">
              <a:spcBef>
                <a:spcPts val="0"/>
              </a:spcBef>
              <a:spcAft>
                <a:spcPts val="0"/>
              </a:spcAft>
              <a:buClr>
                <a:srgbClr val="FFFFFF"/>
              </a:buClr>
              <a:buSzPts val="1600"/>
              <a:buFont typeface="Arial"/>
              <a:buChar char="●"/>
            </a:pPr>
            <a:r>
              <a:rPr b="0" lang="en" sz="1600">
                <a:solidFill>
                  <a:srgbClr val="FFFFFF"/>
                </a:solidFill>
                <a:latin typeface="Arial"/>
                <a:ea typeface="Arial"/>
                <a:cs typeface="Arial"/>
                <a:sym typeface="Arial"/>
              </a:rPr>
              <a:t>Optimal amount of staff needed for any given date</a:t>
            </a:r>
            <a:endParaRPr b="0" sz="1600">
              <a:solidFill>
                <a:srgbClr val="FFFFFF"/>
              </a:solidFill>
              <a:latin typeface="Arial"/>
              <a:ea typeface="Arial"/>
              <a:cs typeface="Arial"/>
              <a:sym typeface="Arial"/>
            </a:endParaRPr>
          </a:p>
          <a:p>
            <a:pPr indent="-330200" lvl="0" marL="457200" rtl="0" algn="just">
              <a:spcBef>
                <a:spcPts val="0"/>
              </a:spcBef>
              <a:spcAft>
                <a:spcPts val="0"/>
              </a:spcAft>
              <a:buClr>
                <a:srgbClr val="FFFFFF"/>
              </a:buClr>
              <a:buSzPts val="1600"/>
              <a:buFont typeface="Arial"/>
              <a:buChar char="●"/>
            </a:pPr>
            <a:r>
              <a:rPr b="0" lang="en" sz="1600">
                <a:solidFill>
                  <a:srgbClr val="FFFFFF"/>
                </a:solidFill>
                <a:latin typeface="Arial"/>
                <a:ea typeface="Arial"/>
                <a:cs typeface="Arial"/>
                <a:sym typeface="Arial"/>
              </a:rPr>
              <a:t>Account and data security implemented through differing authorization levels</a:t>
            </a:r>
            <a:endParaRPr b="0" sz="1600">
              <a:solidFill>
                <a:srgbClr val="FFFFFF"/>
              </a:solidFill>
              <a:latin typeface="Arial"/>
              <a:ea typeface="Arial"/>
              <a:cs typeface="Arial"/>
              <a:sym typeface="Arial"/>
            </a:endParaRPr>
          </a:p>
          <a:p>
            <a:pPr indent="-330200" lvl="0" marL="457200" rtl="0" algn="just">
              <a:spcBef>
                <a:spcPts val="0"/>
              </a:spcBef>
              <a:spcAft>
                <a:spcPts val="0"/>
              </a:spcAft>
              <a:buClr>
                <a:srgbClr val="FFFFFF"/>
              </a:buClr>
              <a:buSzPts val="1600"/>
              <a:buFont typeface="Arial"/>
              <a:buChar char="●"/>
            </a:pPr>
            <a:r>
              <a:rPr b="0" lang="en" sz="1600">
                <a:solidFill>
                  <a:srgbClr val="FFFFFF"/>
                </a:solidFill>
                <a:latin typeface="Arial"/>
                <a:ea typeface="Arial"/>
                <a:cs typeface="Arial"/>
                <a:sym typeface="Arial"/>
              </a:rPr>
              <a:t>Unique, original concept for increasing small business financial efficiency</a:t>
            </a:r>
            <a:endParaRPr b="0" sz="1600">
              <a:solidFill>
                <a:srgbClr val="FFFFFF"/>
              </a:solidFill>
              <a:latin typeface="Arial"/>
              <a:ea typeface="Arial"/>
              <a:cs typeface="Arial"/>
              <a:sym typeface="Arial"/>
            </a:endParaRPr>
          </a:p>
          <a:p>
            <a:pPr indent="0" lvl="0" marL="0" rtl="0" algn="just">
              <a:spcBef>
                <a:spcPts val="0"/>
              </a:spcBef>
              <a:spcAft>
                <a:spcPts val="0"/>
              </a:spcAft>
              <a:buNone/>
            </a:pPr>
            <a:r>
              <a:t/>
            </a:r>
            <a:endParaRPr b="0" sz="1400">
              <a:solidFill>
                <a:srgbClr val="FFFFFF"/>
              </a:solidFill>
              <a:latin typeface="Times New Roman"/>
              <a:ea typeface="Times New Roman"/>
              <a:cs typeface="Times New Roman"/>
              <a:sym typeface="Times New Roman"/>
            </a:endParaRPr>
          </a:p>
          <a:p>
            <a:pPr indent="0" lvl="0" marL="0" rtl="0" algn="just">
              <a:spcBef>
                <a:spcPts val="0"/>
              </a:spcBef>
              <a:spcAft>
                <a:spcPts val="0"/>
              </a:spcAft>
              <a:buClr>
                <a:srgbClr val="000000"/>
              </a:buClr>
              <a:buSzPts val="1100"/>
              <a:buFont typeface="Arial"/>
              <a:buNone/>
            </a:pPr>
            <a:r>
              <a:t/>
            </a:r>
            <a:endParaRPr b="0" sz="1400">
              <a:solidFill>
                <a:srgbClr val="FFFFFF"/>
              </a:solidFill>
              <a:latin typeface="Times New Roman"/>
              <a:ea typeface="Times New Roman"/>
              <a:cs typeface="Times New Roman"/>
              <a:sym typeface="Times New Roman"/>
            </a:endParaRPr>
          </a:p>
        </p:txBody>
      </p:sp>
      <p:sp>
        <p:nvSpPr>
          <p:cNvPr id="88" name="Shape 88"/>
          <p:cNvSpPr txBox="1"/>
          <p:nvPr/>
        </p:nvSpPr>
        <p:spPr>
          <a:xfrm>
            <a:off x="4580875" y="579525"/>
            <a:ext cx="4140900" cy="900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6000">
                <a:solidFill>
                  <a:srgbClr val="FFFFFF"/>
                </a:solidFill>
              </a:rPr>
              <a:t>Overview</a:t>
            </a:r>
            <a:endParaRPr sz="6000">
              <a:solidFill>
                <a:srgbClr val="FFFFFF"/>
              </a:solidFill>
            </a:endParaRPr>
          </a:p>
        </p:txBody>
      </p:sp>
      <p:pic>
        <p:nvPicPr>
          <p:cNvPr id="89" name="Shape 89"/>
          <p:cNvPicPr preferRelativeResize="0"/>
          <p:nvPr/>
        </p:nvPicPr>
        <p:blipFill>
          <a:blip r:embed="rId3">
            <a:alphaModFix/>
          </a:blip>
          <a:stretch>
            <a:fillRect/>
          </a:stretch>
        </p:blipFill>
        <p:spPr>
          <a:xfrm>
            <a:off x="0" y="3464800"/>
            <a:ext cx="1731175" cy="167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id="94" name="Shape 94"/>
          <p:cNvPicPr preferRelativeResize="0"/>
          <p:nvPr/>
        </p:nvPicPr>
        <p:blipFill>
          <a:blip r:embed="rId3">
            <a:alphaModFix/>
          </a:blip>
          <a:stretch>
            <a:fillRect/>
          </a:stretch>
        </p:blipFill>
        <p:spPr>
          <a:xfrm>
            <a:off x="261025" y="1771175"/>
            <a:ext cx="3873400" cy="2429575"/>
          </a:xfrm>
          <a:prstGeom prst="rect">
            <a:avLst/>
          </a:prstGeom>
          <a:noFill/>
          <a:ln>
            <a:noFill/>
          </a:ln>
        </p:spPr>
      </p:pic>
      <p:sp>
        <p:nvSpPr>
          <p:cNvPr id="95" name="Shape 95"/>
          <p:cNvSpPr txBox="1"/>
          <p:nvPr/>
        </p:nvSpPr>
        <p:spPr>
          <a:xfrm>
            <a:off x="453550" y="378625"/>
            <a:ext cx="5805300" cy="872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000">
                <a:solidFill>
                  <a:srgbClr val="FFFFFF"/>
                </a:solidFill>
              </a:rPr>
              <a:t>Ease and Simplicity</a:t>
            </a:r>
            <a:endParaRPr sz="3000">
              <a:solidFill>
                <a:srgbClr val="FFFFFF"/>
              </a:solidFill>
            </a:endParaRPr>
          </a:p>
          <a:p>
            <a:pPr indent="0" lvl="0" marL="0">
              <a:spcBef>
                <a:spcPts val="0"/>
              </a:spcBef>
              <a:spcAft>
                <a:spcPts val="0"/>
              </a:spcAft>
              <a:buNone/>
            </a:pPr>
            <a:r>
              <a:rPr lang="en" sz="2400">
                <a:solidFill>
                  <a:srgbClr val="FFFFFF"/>
                </a:solidFill>
              </a:rPr>
              <a:t>Tentative Program GUI </a:t>
            </a:r>
            <a:endParaRPr sz="2400">
              <a:solidFill>
                <a:srgbClr val="FFFFFF"/>
              </a:solidFill>
            </a:endParaRPr>
          </a:p>
          <a:p>
            <a:pPr indent="0" lvl="0" marL="0">
              <a:spcBef>
                <a:spcPts val="0"/>
              </a:spcBef>
              <a:spcAft>
                <a:spcPts val="0"/>
              </a:spcAft>
              <a:buNone/>
            </a:pPr>
            <a:r>
              <a:rPr lang="en" sz="2400">
                <a:solidFill>
                  <a:srgbClr val="FFFFFF"/>
                </a:solidFill>
              </a:rPr>
              <a:t>with differing color schemes</a:t>
            </a:r>
            <a:endParaRPr sz="2400">
              <a:solidFill>
                <a:srgbClr val="FFFFFF"/>
              </a:solidFill>
            </a:endParaRPr>
          </a:p>
        </p:txBody>
      </p:sp>
      <p:pic>
        <p:nvPicPr>
          <p:cNvPr id="96" name="Shape 96"/>
          <p:cNvPicPr preferRelativeResize="0"/>
          <p:nvPr/>
        </p:nvPicPr>
        <p:blipFill>
          <a:blip r:embed="rId4">
            <a:alphaModFix/>
          </a:blip>
          <a:stretch>
            <a:fillRect/>
          </a:stretch>
        </p:blipFill>
        <p:spPr>
          <a:xfrm>
            <a:off x="4737913" y="170075"/>
            <a:ext cx="3731775" cy="2281425"/>
          </a:xfrm>
          <a:prstGeom prst="rect">
            <a:avLst/>
          </a:prstGeom>
          <a:noFill/>
          <a:ln>
            <a:noFill/>
          </a:ln>
        </p:spPr>
      </p:pic>
      <p:pic>
        <p:nvPicPr>
          <p:cNvPr id="97" name="Shape 97"/>
          <p:cNvPicPr preferRelativeResize="0"/>
          <p:nvPr/>
        </p:nvPicPr>
        <p:blipFill>
          <a:blip r:embed="rId5">
            <a:alphaModFix/>
          </a:blip>
          <a:stretch>
            <a:fillRect/>
          </a:stretch>
        </p:blipFill>
        <p:spPr>
          <a:xfrm>
            <a:off x="4705275" y="2754075"/>
            <a:ext cx="3797050" cy="2220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01" name="Shape 101"/>
        <p:cNvGrpSpPr/>
        <p:nvPr/>
      </p:nvGrpSpPr>
      <p:grpSpPr>
        <a:xfrm>
          <a:off x="0" y="0"/>
          <a:ext cx="0" cy="0"/>
          <a:chOff x="0" y="0"/>
          <a:chExt cx="0" cy="0"/>
        </a:xfrm>
      </p:grpSpPr>
      <p:pic>
        <p:nvPicPr>
          <p:cNvPr id="102" name="Shape 102"/>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03" name="Shape 103"/>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04" name="Shape 104"/>
          <p:cNvSpPr txBox="1"/>
          <p:nvPr/>
        </p:nvSpPr>
        <p:spPr>
          <a:xfrm>
            <a:off x="3156350" y="1327350"/>
            <a:ext cx="4032600" cy="12456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b="1" lang="en" sz="6000">
                <a:solidFill>
                  <a:schemeClr val="lt2"/>
                </a:solidFill>
                <a:latin typeface="Raleway"/>
                <a:ea typeface="Raleway"/>
                <a:cs typeface="Raleway"/>
                <a:sym typeface="Raleway"/>
              </a:rPr>
              <a:t>Q&amp;A</a:t>
            </a:r>
            <a:endParaRPr b="1" sz="6000">
              <a:solidFill>
                <a:schemeClr val="lt2"/>
              </a:solidFill>
              <a:latin typeface="Raleway"/>
              <a:ea typeface="Raleway"/>
              <a:cs typeface="Raleway"/>
              <a:sym typeface="Raleway"/>
            </a:endParaRPr>
          </a:p>
        </p:txBody>
      </p:sp>
      <p:sp>
        <p:nvSpPr>
          <p:cNvPr id="105" name="Shape 105"/>
          <p:cNvSpPr txBox="1"/>
          <p:nvPr>
            <p:ph idx="4294967295" type="body"/>
          </p:nvPr>
        </p:nvSpPr>
        <p:spPr>
          <a:xfrm>
            <a:off x="2855550" y="645651"/>
            <a:ext cx="3432900" cy="872400"/>
          </a:xfrm>
          <a:prstGeom prst="rect">
            <a:avLst/>
          </a:prstGeom>
        </p:spPr>
        <p:txBody>
          <a:bodyPr anchorCtr="0" anchor="t" bIns="91425" lIns="91425" spcFirstLastPara="1" rIns="91425" wrap="square" tIns="91425">
            <a:noAutofit/>
          </a:bodyPr>
          <a:lstStyle/>
          <a:p>
            <a:pPr indent="0" lvl="0" marL="0" rtl="0">
              <a:spcBef>
                <a:spcPts val="0"/>
              </a:spcBef>
              <a:spcAft>
                <a:spcPts val="1000"/>
              </a:spcAft>
              <a:buNone/>
            </a:pPr>
            <a:r>
              <a:t/>
            </a:r>
            <a:endParaRPr sz="120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