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44" r:id="rId2"/>
    <p:sldId id="510" r:id="rId3"/>
    <p:sldId id="393" r:id="rId4"/>
    <p:sldId id="347" r:id="rId5"/>
    <p:sldId id="396" r:id="rId6"/>
    <p:sldId id="403" r:id="rId7"/>
    <p:sldId id="395" r:id="rId8"/>
    <p:sldId id="509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90" r:id="rId19"/>
    <p:sldId id="489" r:id="rId20"/>
    <p:sldId id="508" r:id="rId21"/>
    <p:sldId id="492" r:id="rId22"/>
    <p:sldId id="493" r:id="rId23"/>
    <p:sldId id="491" r:id="rId24"/>
    <p:sldId id="350" r:id="rId25"/>
    <p:sldId id="482" r:id="rId26"/>
    <p:sldId id="406" r:id="rId27"/>
    <p:sldId id="497" r:id="rId28"/>
    <p:sldId id="503" r:id="rId29"/>
    <p:sldId id="504" r:id="rId30"/>
    <p:sldId id="505" r:id="rId31"/>
    <p:sldId id="506" r:id="rId32"/>
  </p:sldIdLst>
  <p:sldSz cx="9906000" cy="6858000" type="A4"/>
  <p:notesSz cx="7099300" cy="10234613"/>
  <p:custShowLst>
    <p:custShow name="Shl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0000"/>
    <a:srgbClr val="FFCCFF"/>
    <a:srgbClr val="FFAE5D"/>
    <a:srgbClr val="FFFF99"/>
    <a:srgbClr val="99FF99"/>
    <a:srgbClr val="CC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01" autoAdjust="0"/>
    <p:restoredTop sz="94660"/>
  </p:normalViewPr>
  <p:slideViewPr>
    <p:cSldViewPr>
      <p:cViewPr varScale="1">
        <p:scale>
          <a:sx n="117" d="100"/>
          <a:sy n="117" d="100"/>
        </p:scale>
        <p:origin x="300" y="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0FC0632-CCE5-43DB-AF27-415A9A05F5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08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9463" y="768350"/>
            <a:ext cx="554037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9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9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C26DE72-1007-49CB-BB73-B60C6FF344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06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" y="800100"/>
            <a:ext cx="8915400" cy="26860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5300" y="3698875"/>
            <a:ext cx="8915400" cy="2552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9389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994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6011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21450" cy="6011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0822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95300" y="274638"/>
            <a:ext cx="8915400" cy="79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5300" y="1143000"/>
            <a:ext cx="4375150" cy="2495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35550" y="1143000"/>
            <a:ext cx="4375150" cy="2495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5300" y="3790950"/>
            <a:ext cx="4375150" cy="2495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5550" y="3790950"/>
            <a:ext cx="4375150" cy="2495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420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921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356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638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43000"/>
            <a:ext cx="437515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0"/>
            <a:ext cx="437515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021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849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091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84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699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5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906000" cy="792162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7650" y="960120"/>
            <a:ext cx="9410700" cy="553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Text Box 8"/>
          <p:cNvSpPr txBox="1">
            <a:spLocks noChangeArrowheads="1"/>
          </p:cNvSpPr>
          <p:nvPr userDrawn="1"/>
        </p:nvSpPr>
        <p:spPr bwMode="auto">
          <a:xfrm>
            <a:off x="0" y="6613526"/>
            <a:ext cx="9906000" cy="2444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87313" indent="0" eaLnBrk="1" hangingPunct="1">
              <a:spcBef>
                <a:spcPct val="50000"/>
              </a:spcBef>
              <a:tabLst>
                <a:tab pos="5024438" algn="ctr"/>
                <a:tab pos="9596438" algn="r"/>
              </a:tabLst>
              <a:defRPr/>
            </a:pPr>
            <a:r>
              <a:rPr lang="en-US" sz="1000" i="1" dirty="0">
                <a:latin typeface="Times New Roman" pitchFamily="18" charset="0"/>
                <a:cs typeface="Times New Roman" pitchFamily="18" charset="0"/>
              </a:rPr>
              <a:t>Introduction	COE 301 – Computer Organization - KFUPM	© </a:t>
            </a:r>
            <a:r>
              <a:rPr lang="en-US" sz="1000" i="1" dirty="0" err="1">
                <a:latin typeface="Times New Roman" pitchFamily="18" charset="0"/>
                <a:cs typeface="Times New Roman" pitchFamily="18" charset="0"/>
              </a:rPr>
              <a:t>Muhamed</a:t>
            </a:r>
            <a:r>
              <a:rPr lang="en-US" sz="1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i="1" dirty="0" err="1">
                <a:latin typeface="Times New Roman" pitchFamily="18" charset="0"/>
                <a:cs typeface="Times New Roman" pitchFamily="18" charset="0"/>
              </a:rPr>
              <a:t>Mudawar</a:t>
            </a:r>
            <a:r>
              <a:rPr lang="en-US" sz="1000" i="1" dirty="0">
                <a:latin typeface="Times New Roman" pitchFamily="18" charset="0"/>
                <a:cs typeface="Times New Roman" pitchFamily="18" charset="0"/>
              </a:rPr>
              <a:t> – slide </a:t>
            </a:r>
            <a:fld id="{CDF12443-B567-440E-910D-ED5246D30255}" type="slidenum">
              <a:rPr lang="en-US" sz="1000" i="1" smtClean="0">
                <a:latin typeface="Times New Roman" pitchFamily="18" charset="0"/>
                <a:cs typeface="Times New Roman" pitchFamily="18" charset="0"/>
              </a:rPr>
              <a:pPr marL="87313" indent="0" eaLnBrk="1" hangingPunct="1">
                <a:spcBef>
                  <a:spcPct val="50000"/>
                </a:spcBef>
                <a:tabLst>
                  <a:tab pos="5024438" algn="ctr"/>
                  <a:tab pos="9596438" algn="r"/>
                </a:tabLst>
                <a:defRPr/>
              </a:pPr>
              <a:t>‹#›</a:t>
            </a:fld>
            <a:endParaRPr lang="en-US" sz="10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pitchFamily="34" charset="0"/>
        </a:defRPr>
      </a:lvl9pPr>
    </p:titleStyle>
    <p:bodyStyle>
      <a:lvl1pPr marL="347663" indent="-347663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98513" indent="-336550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²"/>
        <a:defRPr sz="2000">
          <a:solidFill>
            <a:schemeClr val="tx1"/>
          </a:solidFill>
          <a:latin typeface="+mn-lt"/>
          <a:cs typeface="+mn-cs"/>
        </a:defRPr>
      </a:lvl2pPr>
      <a:lvl3pPr marL="1144588" indent="-231775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  <a:cs typeface="+mn-cs"/>
        </a:defRPr>
      </a:lvl3pPr>
      <a:lvl4pPr marL="1481138" indent="-222250" algn="l" rtl="0" eaLnBrk="0" fontAlgn="base" hangingPunct="0">
        <a:spcBef>
          <a:spcPct val="4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828800" indent="-233363" algn="l" rtl="0" eaLnBrk="0" fontAlgn="base" hangingPunct="0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2860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7432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2004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6576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aculty.kfupm.edu.sa/coe/mudawar/coe301/" TargetMode="External"/><Relationship Id="rId2" Type="http://schemas.openxmlformats.org/officeDocument/2006/relationships/hyperlink" Target="http://faculty.kfupm.edu.sa/coe/mudawar/schedu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udawar@kfupm.edu.sa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isc.edu/~larus/spim.html" TargetMode="External"/><Relationship Id="rId2" Type="http://schemas.openxmlformats.org/officeDocument/2006/relationships/hyperlink" Target="http://courses.missouristate.edu/KenVollmar/MAR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zark.hendrix.edu/~burch/logisi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" y="800101"/>
            <a:ext cx="8915400" cy="2632075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en-US" sz="4400"/>
              <a:t>Introduction</a:t>
            </a:r>
            <a:endParaRPr lang="en-US" altLang="en-US" sz="280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5300" y="3544889"/>
            <a:ext cx="8915400" cy="2879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COE 301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Computer Organization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Dr. Muhamed Mudawar</a:t>
            </a:r>
          </a:p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altLang="en-US" dirty="0"/>
              <a:t>Computer Engineering Department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King Fahd University of Petroleum and Minerals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Hierarchy of Languages</a:t>
            </a:r>
          </a:p>
        </p:txBody>
      </p:sp>
      <p:grpSp>
        <p:nvGrpSpPr>
          <p:cNvPr id="13315" name="Group 19"/>
          <p:cNvGrpSpPr>
            <a:grpSpLocks/>
          </p:cNvGrpSpPr>
          <p:nvPr/>
        </p:nvGrpSpPr>
        <p:grpSpPr bwMode="auto">
          <a:xfrm>
            <a:off x="708554" y="1239838"/>
            <a:ext cx="8550804" cy="4953000"/>
            <a:chOff x="412" y="781"/>
            <a:chExt cx="4972" cy="3120"/>
          </a:xfrm>
        </p:grpSpPr>
        <p:sp>
          <p:nvSpPr>
            <p:cNvPr id="13316" name="Line 9"/>
            <p:cNvSpPr>
              <a:spLocks noChangeShapeType="1"/>
            </p:cNvSpPr>
            <p:nvPr/>
          </p:nvSpPr>
          <p:spPr bwMode="auto">
            <a:xfrm>
              <a:off x="2953" y="817"/>
              <a:ext cx="0" cy="24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7" name="Text Box 4"/>
            <p:cNvSpPr txBox="1">
              <a:spLocks noChangeArrowheads="1"/>
            </p:cNvSpPr>
            <p:nvPr/>
          </p:nvSpPr>
          <p:spPr bwMode="auto">
            <a:xfrm>
              <a:off x="2045" y="781"/>
              <a:ext cx="1815" cy="2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/>
                <a:t>Application Programs</a:t>
              </a:r>
            </a:p>
          </p:txBody>
        </p:sp>
        <p:sp>
          <p:nvSpPr>
            <p:cNvPr id="13318" name="Text Box 5"/>
            <p:cNvSpPr txBox="1">
              <a:spLocks noChangeArrowheads="1"/>
            </p:cNvSpPr>
            <p:nvPr/>
          </p:nvSpPr>
          <p:spPr bwMode="auto">
            <a:xfrm>
              <a:off x="2045" y="1361"/>
              <a:ext cx="1815" cy="2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/>
                <a:t>High-Level Languages</a:t>
              </a:r>
            </a:p>
          </p:txBody>
        </p:sp>
        <p:sp>
          <p:nvSpPr>
            <p:cNvPr id="13319" name="Text Box 6"/>
            <p:cNvSpPr txBox="1">
              <a:spLocks noChangeArrowheads="1"/>
            </p:cNvSpPr>
            <p:nvPr/>
          </p:nvSpPr>
          <p:spPr bwMode="auto">
            <a:xfrm>
              <a:off x="2045" y="2124"/>
              <a:ext cx="1815" cy="2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/>
                <a:t>Assembly Language</a:t>
              </a:r>
            </a:p>
          </p:txBody>
        </p:sp>
        <p:sp>
          <p:nvSpPr>
            <p:cNvPr id="13320" name="Text Box 7"/>
            <p:cNvSpPr txBox="1">
              <a:spLocks noChangeArrowheads="1"/>
            </p:cNvSpPr>
            <p:nvPr/>
          </p:nvSpPr>
          <p:spPr bwMode="auto">
            <a:xfrm>
              <a:off x="2045" y="2704"/>
              <a:ext cx="1815" cy="2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/>
                <a:t>Machine Language</a:t>
              </a:r>
            </a:p>
          </p:txBody>
        </p:sp>
        <p:sp>
          <p:nvSpPr>
            <p:cNvPr id="13321" name="Text Box 8"/>
            <p:cNvSpPr txBox="1">
              <a:spLocks noChangeArrowheads="1"/>
            </p:cNvSpPr>
            <p:nvPr/>
          </p:nvSpPr>
          <p:spPr bwMode="auto">
            <a:xfrm>
              <a:off x="2045" y="3285"/>
              <a:ext cx="1815" cy="61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/>
                <a:t>Hardware</a:t>
              </a:r>
            </a:p>
          </p:txBody>
        </p:sp>
        <p:sp>
          <p:nvSpPr>
            <p:cNvPr id="13322" name="Line 13"/>
            <p:cNvSpPr>
              <a:spLocks noChangeShapeType="1"/>
            </p:cNvSpPr>
            <p:nvPr/>
          </p:nvSpPr>
          <p:spPr bwMode="auto">
            <a:xfrm>
              <a:off x="449" y="1906"/>
              <a:ext cx="49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3" name="Text Box 14"/>
            <p:cNvSpPr txBox="1">
              <a:spLocks noChangeArrowheads="1"/>
            </p:cNvSpPr>
            <p:nvPr/>
          </p:nvSpPr>
          <p:spPr bwMode="auto">
            <a:xfrm>
              <a:off x="3823" y="1725"/>
              <a:ext cx="152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High-Level Language</a:t>
              </a:r>
            </a:p>
          </p:txBody>
        </p:sp>
        <p:sp>
          <p:nvSpPr>
            <p:cNvPr id="13324" name="Text Box 15"/>
            <p:cNvSpPr txBox="1">
              <a:spLocks noChangeArrowheads="1"/>
            </p:cNvSpPr>
            <p:nvPr/>
          </p:nvSpPr>
          <p:spPr bwMode="auto">
            <a:xfrm>
              <a:off x="3823" y="1942"/>
              <a:ext cx="152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Low-Level Language</a:t>
              </a:r>
            </a:p>
          </p:txBody>
        </p:sp>
        <p:sp>
          <p:nvSpPr>
            <p:cNvPr id="13325" name="Text Box 16"/>
            <p:cNvSpPr txBox="1">
              <a:spLocks noChangeArrowheads="1"/>
            </p:cNvSpPr>
            <p:nvPr/>
          </p:nvSpPr>
          <p:spPr bwMode="auto">
            <a:xfrm>
              <a:off x="412" y="1725"/>
              <a:ext cx="152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Machine independent</a:t>
              </a:r>
            </a:p>
          </p:txBody>
        </p:sp>
        <p:sp>
          <p:nvSpPr>
            <p:cNvPr id="13326" name="Text Box 17"/>
            <p:cNvSpPr txBox="1">
              <a:spLocks noChangeArrowheads="1"/>
            </p:cNvSpPr>
            <p:nvPr/>
          </p:nvSpPr>
          <p:spPr bwMode="auto">
            <a:xfrm>
              <a:off x="412" y="1942"/>
              <a:ext cx="152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Machine specific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Assembly and Machine Language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Ins="0"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Machine language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Native to a processor: executed directly by hardware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Instructions consist of binary code: 1s and 0s</a:t>
            </a:r>
            <a:endParaRPr lang="en-US" altLang="en-US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Assembly language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Slightly higher-level language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Readability of instructions is better than machine language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One-to-one correspondence with machine language instructions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Assemblers translate assembly to machine code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Compilers translate high-level programs to machine code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Either directly, or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Indirectly via an assembler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Compiler and Assembler</a:t>
            </a:r>
          </a:p>
        </p:txBody>
      </p:sp>
      <p:pic>
        <p:nvPicPr>
          <p:cNvPr id="15363" name="Picture 3" descr="hll_al_ml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300" y="1492251"/>
            <a:ext cx="8915400" cy="444341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22817" y="3370263"/>
            <a:ext cx="3711310" cy="2889250"/>
            <a:chOff x="304" y="2123"/>
            <a:chExt cx="2158" cy="1820"/>
          </a:xfrm>
        </p:grpSpPr>
        <p:sp>
          <p:nvSpPr>
            <p:cNvPr id="16401" name="AutoShape 6"/>
            <p:cNvSpPr>
              <a:spLocks noChangeArrowheads="1"/>
            </p:cNvSpPr>
            <p:nvPr/>
          </p:nvSpPr>
          <p:spPr bwMode="auto">
            <a:xfrm>
              <a:off x="1211" y="2123"/>
              <a:ext cx="218" cy="291"/>
            </a:xfrm>
            <a:prstGeom prst="downArrow">
              <a:avLst>
                <a:gd name="adj1" fmla="val 55046"/>
                <a:gd name="adj2" fmla="val 5091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402" name="Text Box 5"/>
            <p:cNvSpPr txBox="1">
              <a:spLocks noChangeArrowheads="1"/>
            </p:cNvSpPr>
            <p:nvPr/>
          </p:nvSpPr>
          <p:spPr bwMode="auto">
            <a:xfrm>
              <a:off x="304" y="2419"/>
              <a:ext cx="2158" cy="15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tabLst>
                  <a:tab pos="715963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tabLst>
                  <a:tab pos="715963" algn="l"/>
                </a:tabLs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tabLst>
                  <a:tab pos="715963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tabLst>
                  <a:tab pos="715963" algn="l"/>
                </a:tabLst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tabLst>
                  <a:tab pos="715963" algn="l"/>
                </a:tabLst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715963" algn="l"/>
                </a:tabLst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715963" algn="l"/>
                </a:tabLst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715963" algn="l"/>
                </a:tabLst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715963" algn="l"/>
                </a:tabLst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100">
                  <a:solidFill>
                    <a:schemeClr val="tx2"/>
                  </a:solidFill>
                </a:rPr>
                <a:t>MIPS Assembly Language:</a:t>
              </a:r>
            </a:p>
            <a:p>
              <a:pPr eaLnBrk="1" hangingPunct="1">
                <a:spcBef>
                  <a:spcPct val="3000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sll $2,$5, 2</a:t>
              </a:r>
              <a:endParaRPr lang="en-US" altLang="en-US" sz="21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add $2,$4,$2</a:t>
              </a:r>
              <a:endParaRPr lang="en-US" altLang="en-US" sz="21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lw  $15,0($2)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lw  $16,4($2)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sw  $16,0($2)</a:t>
              </a:r>
              <a:endParaRPr lang="en-US" altLang="en-US" sz="1800" b="1"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sw  $15,4($2)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jr  $31</a:t>
              </a:r>
            </a:p>
          </p:txBody>
        </p:sp>
        <p:sp>
          <p:nvSpPr>
            <p:cNvPr id="16403" name="Text Box 18"/>
            <p:cNvSpPr txBox="1">
              <a:spLocks noChangeArrowheads="1"/>
            </p:cNvSpPr>
            <p:nvPr/>
          </p:nvSpPr>
          <p:spPr bwMode="auto">
            <a:xfrm>
              <a:off x="1501" y="2160"/>
              <a:ext cx="76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Compiler</a:t>
              </a:r>
            </a:p>
          </p:txBody>
        </p:sp>
      </p:grp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Translating Languages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522816" y="1182688"/>
            <a:ext cx="3682075" cy="21891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tabLst>
                <a:tab pos="361950" algn="l"/>
              </a:tabLs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tabLst>
                <a:tab pos="361950" algn="l"/>
              </a:tabLs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tabLst>
                <a:tab pos="361950" algn="l"/>
              </a:tabLs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tabLst>
                <a:tab pos="361950" algn="l"/>
              </a:tabLs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tabLst>
                <a:tab pos="361950" algn="l"/>
              </a:tabLs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361950" algn="l"/>
              </a:tabLs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361950" algn="l"/>
              </a:tabLs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361950" algn="l"/>
              </a:tabLs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361950" algn="l"/>
              </a:tabLs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100">
                <a:solidFill>
                  <a:schemeClr val="tx2"/>
                </a:solidFill>
              </a:rPr>
              <a:t>Program (C Language):</a:t>
            </a:r>
            <a:endParaRPr lang="en-US" altLang="en-US" sz="21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swap(int v[], int k)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	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	temp = v[k];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	v[k] = v[k+1];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	v[k+1]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87082" name="Rectangle 10"/>
          <p:cNvSpPr>
            <a:spLocks noChangeArrowheads="1"/>
          </p:cNvSpPr>
          <p:nvPr/>
        </p:nvSpPr>
        <p:spPr bwMode="auto">
          <a:xfrm>
            <a:off x="5764742" y="1412875"/>
            <a:ext cx="3556529" cy="1612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A statement in a high-level language is translated typically into several machine-level instructions</a:t>
            </a:r>
          </a:p>
        </p:txBody>
      </p:sp>
      <p:sp>
        <p:nvSpPr>
          <p:cNvPr id="16390" name="Rectangle 11"/>
          <p:cNvSpPr>
            <a:spLocks noChangeArrowheads="1"/>
          </p:cNvSpPr>
          <p:nvPr/>
        </p:nvSpPr>
        <p:spPr bwMode="auto">
          <a:xfrm>
            <a:off x="1886613" y="3168650"/>
            <a:ext cx="1378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en-US" sz="18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91" name="Rectangle 12"/>
          <p:cNvSpPr>
            <a:spLocks noChangeArrowheads="1"/>
          </p:cNvSpPr>
          <p:nvPr/>
        </p:nvSpPr>
        <p:spPr bwMode="auto">
          <a:xfrm>
            <a:off x="1886613" y="3352800"/>
            <a:ext cx="1378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en-US" sz="18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92" name="Rectangle 13"/>
          <p:cNvSpPr>
            <a:spLocks noChangeArrowheads="1"/>
          </p:cNvSpPr>
          <p:nvPr/>
        </p:nvSpPr>
        <p:spPr bwMode="auto">
          <a:xfrm>
            <a:off x="1886613" y="3486150"/>
            <a:ext cx="1378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en-US" sz="18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93" name="Rectangle 14"/>
          <p:cNvSpPr>
            <a:spLocks noChangeArrowheads="1"/>
          </p:cNvSpPr>
          <p:nvPr/>
        </p:nvSpPr>
        <p:spPr bwMode="auto">
          <a:xfrm>
            <a:off x="2019036" y="3670300"/>
            <a:ext cx="1378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en-US" sz="18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94" name="Rectangle 15"/>
          <p:cNvSpPr>
            <a:spLocks noChangeArrowheads="1"/>
          </p:cNvSpPr>
          <p:nvPr/>
        </p:nvSpPr>
        <p:spPr bwMode="auto">
          <a:xfrm>
            <a:off x="2019036" y="3854450"/>
            <a:ext cx="1378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en-US" sz="18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95" name="Rectangle 16"/>
          <p:cNvSpPr>
            <a:spLocks noChangeArrowheads="1"/>
          </p:cNvSpPr>
          <p:nvPr/>
        </p:nvSpPr>
        <p:spPr bwMode="auto">
          <a:xfrm>
            <a:off x="2019036" y="4038600"/>
            <a:ext cx="1378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en-US" sz="18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96" name="Rectangle 17"/>
          <p:cNvSpPr>
            <a:spLocks noChangeArrowheads="1"/>
          </p:cNvSpPr>
          <p:nvPr/>
        </p:nvSpPr>
        <p:spPr bwMode="auto">
          <a:xfrm>
            <a:off x="2019036" y="4222750"/>
            <a:ext cx="1378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en-US" sz="1800" b="1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266804" y="3832225"/>
            <a:ext cx="5042429" cy="2419350"/>
            <a:chOff x="2481" y="2419"/>
            <a:chExt cx="2932" cy="1524"/>
          </a:xfrm>
        </p:grpSpPr>
        <p:sp>
          <p:nvSpPr>
            <p:cNvPr id="16398" name="Text Box 8"/>
            <p:cNvSpPr txBox="1">
              <a:spLocks noChangeArrowheads="1"/>
            </p:cNvSpPr>
            <p:nvPr/>
          </p:nvSpPr>
          <p:spPr bwMode="auto">
            <a:xfrm>
              <a:off x="3352" y="2419"/>
              <a:ext cx="2061" cy="152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100">
                  <a:solidFill>
                    <a:schemeClr val="tx2"/>
                  </a:solidFill>
                </a:rPr>
                <a:t>MIPS Machine Language:</a:t>
              </a:r>
              <a:endParaRPr lang="en-US" altLang="en-US" sz="2100"/>
            </a:p>
            <a:p>
              <a:pPr eaLnBrk="1" hangingPunct="1">
                <a:spcBef>
                  <a:spcPct val="30000"/>
                </a:spcBef>
                <a:buFontTx/>
                <a:buNone/>
              </a:pPr>
              <a:r>
                <a:rPr lang="en-US" altLang="en-US" sz="1800" b="1">
                  <a:latin typeface="Courier New" pitchFamily="49" charset="0"/>
                  <a:cs typeface="Courier New" pitchFamily="49" charset="0"/>
                </a:rPr>
                <a:t>00051080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Courier New" pitchFamily="49" charset="0"/>
                  <a:cs typeface="Courier New" pitchFamily="49" charset="0"/>
                </a:rPr>
                <a:t>00821020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Courier New" pitchFamily="49" charset="0"/>
                  <a:cs typeface="Courier New" pitchFamily="49" charset="0"/>
                </a:rPr>
                <a:t>8C620000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Courier New" pitchFamily="49" charset="0"/>
                  <a:cs typeface="Courier New" pitchFamily="49" charset="0"/>
                </a:rPr>
                <a:t>8CF20004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Courier New" pitchFamily="49" charset="0"/>
                  <a:cs typeface="Courier New" pitchFamily="49" charset="0"/>
                </a:rPr>
                <a:t>ACF20000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Courier New" pitchFamily="49" charset="0"/>
                  <a:cs typeface="Courier New" pitchFamily="49" charset="0"/>
                </a:rPr>
                <a:t>AC620004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Courier New" pitchFamily="49" charset="0"/>
                  <a:cs typeface="Courier New" pitchFamily="49" charset="0"/>
                </a:rPr>
                <a:t>03E00008</a:t>
              </a:r>
            </a:p>
          </p:txBody>
        </p:sp>
        <p:sp>
          <p:nvSpPr>
            <p:cNvPr id="16399" name="AutoShape 9"/>
            <p:cNvSpPr>
              <a:spLocks noChangeArrowheads="1"/>
            </p:cNvSpPr>
            <p:nvPr/>
          </p:nvSpPr>
          <p:spPr bwMode="auto">
            <a:xfrm rot="-5400000">
              <a:off x="2789" y="2820"/>
              <a:ext cx="218" cy="690"/>
            </a:xfrm>
            <a:prstGeom prst="downArrow">
              <a:avLst>
                <a:gd name="adj1" fmla="val 51380"/>
                <a:gd name="adj2" fmla="val 799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400" name="Text Box 19"/>
            <p:cNvSpPr txBox="1">
              <a:spLocks noChangeArrowheads="1"/>
            </p:cNvSpPr>
            <p:nvPr/>
          </p:nvSpPr>
          <p:spPr bwMode="auto">
            <a:xfrm>
              <a:off x="2481" y="2741"/>
              <a:ext cx="8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Assembler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8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Advantages of High-Level Languages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68680"/>
            <a:ext cx="8915400" cy="5623560"/>
          </a:xfrm>
        </p:spPr>
        <p:txBody>
          <a:bodyPr/>
          <a:lstStyle/>
          <a:p>
            <a:pPr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dirty="0"/>
              <a:t>Program development is faster</a:t>
            </a:r>
          </a:p>
          <a:p>
            <a:pPr lvl="1"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dirty="0"/>
              <a:t>High-level statements: fewer instructions to code</a:t>
            </a:r>
          </a:p>
          <a:p>
            <a:pPr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dirty="0"/>
              <a:t>Program maintenance is easier</a:t>
            </a:r>
          </a:p>
          <a:p>
            <a:pPr lvl="1"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dirty="0"/>
              <a:t>For the same above reasons</a:t>
            </a:r>
          </a:p>
          <a:p>
            <a:pPr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dirty="0"/>
              <a:t>Programs are portable</a:t>
            </a:r>
          </a:p>
          <a:p>
            <a:pPr lvl="1"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dirty="0"/>
              <a:t>Contain few machine-dependent details</a:t>
            </a:r>
          </a:p>
          <a:p>
            <a:pPr lvl="2"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sz="1800" dirty="0"/>
              <a:t>Can be used with little or no modifications on different machines</a:t>
            </a:r>
          </a:p>
          <a:p>
            <a:pPr lvl="1"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dirty="0"/>
              <a:t>Compiler translates to the target machine language</a:t>
            </a:r>
          </a:p>
          <a:p>
            <a:pPr lvl="1"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dirty="0"/>
              <a:t>However, Assembly language programs are not portable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Learn Assembly Language?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868680"/>
            <a:ext cx="9410700" cy="566928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dirty="0"/>
              <a:t>Many reasons: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</a:pPr>
            <a:r>
              <a:rPr lang="en-US" altLang="en-US" dirty="0"/>
              <a:t>Accessibility to system hardware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</a:pPr>
            <a:r>
              <a:rPr lang="en-US" altLang="en-US" dirty="0"/>
              <a:t>Space and time efficiency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</a:pPr>
            <a:r>
              <a:rPr lang="en-US" altLang="en-US" dirty="0"/>
              <a:t>Writing a compiler for a high-level language</a:t>
            </a:r>
          </a:p>
          <a:p>
            <a:pPr eaLnBrk="1" hangingPunct="1">
              <a:lnSpc>
                <a:spcPct val="160000"/>
              </a:lnSpc>
              <a:spcBef>
                <a:spcPts val="0"/>
              </a:spcBef>
            </a:pPr>
            <a:r>
              <a:rPr lang="en-US" altLang="en-US" dirty="0"/>
              <a:t>Accessibility to system hardware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</a:pPr>
            <a:r>
              <a:rPr lang="en-US" altLang="en-US" dirty="0"/>
              <a:t>Assembly Language is useful for implementing system software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</a:pPr>
            <a:r>
              <a:rPr lang="en-US" altLang="en-US" dirty="0"/>
              <a:t>Also useful for small embedded system applications</a:t>
            </a:r>
          </a:p>
          <a:p>
            <a:pPr eaLnBrk="1" hangingPunct="1">
              <a:lnSpc>
                <a:spcPct val="160000"/>
              </a:lnSpc>
              <a:spcBef>
                <a:spcPts val="0"/>
              </a:spcBef>
            </a:pPr>
            <a:r>
              <a:rPr lang="en-US" altLang="en-US" dirty="0"/>
              <a:t>Programming in Assembly Language is harder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</a:pPr>
            <a:r>
              <a:rPr lang="en-US" altLang="en-US" dirty="0"/>
              <a:t>Requires deep understanding of the processor architecture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</a:pPr>
            <a:r>
              <a:rPr lang="en-US" altLang="en-US" dirty="0"/>
              <a:t>However, it is very rewarding to system software designers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</a:pPr>
            <a:r>
              <a:rPr lang="en-US" altLang="en-US" dirty="0"/>
              <a:t>Adds a new perspective on how programs run on real processors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/>
          <a:lstStyle/>
          <a:p>
            <a:pPr eaLnBrk="1" hangingPunct="1"/>
            <a:r>
              <a:rPr lang="en-US" altLang="en-US" sz="3500"/>
              <a:t>Assembly Language Programming Tools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0" rIns="0"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Editor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Allows you to create and edit assembly language source files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Assembler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Converts </a:t>
            </a:r>
            <a:r>
              <a:rPr lang="en-US" altLang="en-US" dirty="0">
                <a:solidFill>
                  <a:srgbClr val="FF0000"/>
                </a:solidFill>
              </a:rPr>
              <a:t>assembly language</a:t>
            </a:r>
            <a:r>
              <a:rPr lang="en-US" altLang="en-US" dirty="0"/>
              <a:t> programs into </a:t>
            </a:r>
            <a:r>
              <a:rPr lang="en-US" altLang="en-US" dirty="0">
                <a:solidFill>
                  <a:srgbClr val="FF0000"/>
                </a:solidFill>
              </a:rPr>
              <a:t>object files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Object files contain the </a:t>
            </a:r>
            <a:r>
              <a:rPr lang="en-US" altLang="en-US" dirty="0">
                <a:solidFill>
                  <a:srgbClr val="FF0000"/>
                </a:solidFill>
              </a:rPr>
              <a:t>machine instructions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Linker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Combines </a:t>
            </a:r>
            <a:r>
              <a:rPr lang="en-US" altLang="en-US" dirty="0">
                <a:solidFill>
                  <a:srgbClr val="FF0000"/>
                </a:solidFill>
              </a:rPr>
              <a:t>object files</a:t>
            </a:r>
            <a:r>
              <a:rPr lang="en-US" altLang="en-US" b="1" dirty="0"/>
              <a:t> </a:t>
            </a:r>
            <a:r>
              <a:rPr lang="en-US" altLang="en-US" dirty="0"/>
              <a:t>created by the assembler with </a:t>
            </a:r>
            <a:r>
              <a:rPr lang="en-US" altLang="en-US" dirty="0">
                <a:solidFill>
                  <a:srgbClr val="FF0000"/>
                </a:solidFill>
              </a:rPr>
              <a:t>link libraries</a:t>
            </a:r>
            <a:endParaRPr lang="en-US" altLang="en-US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Produces a single </a:t>
            </a:r>
            <a:r>
              <a:rPr lang="en-US" altLang="en-US" dirty="0">
                <a:solidFill>
                  <a:srgbClr val="FF0000"/>
                </a:solidFill>
              </a:rPr>
              <a:t>executable program</a:t>
            </a:r>
            <a:endParaRPr lang="en-US" altLang="en-US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Debugger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Allows you to trace the execution of a program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Allows you to view machine instructions, memory, and registers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Assemble and Link Process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708554" y="914400"/>
            <a:ext cx="8612717" cy="3397250"/>
            <a:chOff x="412" y="745"/>
            <a:chExt cx="5008" cy="2140"/>
          </a:xfrm>
        </p:grpSpPr>
        <p:sp>
          <p:nvSpPr>
            <p:cNvPr id="20485" name="AutoShape 4"/>
            <p:cNvSpPr>
              <a:spLocks noChangeArrowheads="1"/>
            </p:cNvSpPr>
            <p:nvPr/>
          </p:nvSpPr>
          <p:spPr bwMode="auto">
            <a:xfrm>
              <a:off x="3642" y="2341"/>
              <a:ext cx="653" cy="435"/>
            </a:xfrm>
            <a:prstGeom prst="roundRect">
              <a:avLst>
                <a:gd name="adj" fmla="val 16667"/>
              </a:avLst>
            </a:prstGeom>
            <a:solidFill>
              <a:srgbClr val="FFBA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486" name="AutoShape 5"/>
            <p:cNvSpPr>
              <a:spLocks noChangeArrowheads="1"/>
            </p:cNvSpPr>
            <p:nvPr/>
          </p:nvSpPr>
          <p:spPr bwMode="auto">
            <a:xfrm>
              <a:off x="3606" y="2305"/>
              <a:ext cx="653" cy="435"/>
            </a:xfrm>
            <a:prstGeom prst="roundRect">
              <a:avLst>
                <a:gd name="adj" fmla="val 16667"/>
              </a:avLst>
            </a:prstGeom>
            <a:solidFill>
              <a:srgbClr val="FFBA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487" name="AutoShape 6"/>
            <p:cNvSpPr>
              <a:spLocks noChangeArrowheads="1"/>
            </p:cNvSpPr>
            <p:nvPr/>
          </p:nvSpPr>
          <p:spPr bwMode="auto">
            <a:xfrm>
              <a:off x="3570" y="2269"/>
              <a:ext cx="653" cy="435"/>
            </a:xfrm>
            <a:prstGeom prst="roundRect">
              <a:avLst>
                <a:gd name="adj" fmla="val 16667"/>
              </a:avLst>
            </a:prstGeom>
            <a:solidFill>
              <a:srgbClr val="FFBA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20488" name="Group 7"/>
            <p:cNvGrpSpPr>
              <a:grpSpLocks/>
            </p:cNvGrpSpPr>
            <p:nvPr/>
          </p:nvGrpSpPr>
          <p:grpSpPr bwMode="auto">
            <a:xfrm>
              <a:off x="412" y="745"/>
              <a:ext cx="653" cy="616"/>
              <a:chOff x="993" y="1471"/>
              <a:chExt cx="653" cy="616"/>
            </a:xfrm>
          </p:grpSpPr>
          <p:sp>
            <p:nvSpPr>
              <p:cNvPr id="20524" name="AutoShape 8"/>
              <p:cNvSpPr>
                <a:spLocks noChangeArrowheads="1"/>
              </p:cNvSpPr>
              <p:nvPr/>
            </p:nvSpPr>
            <p:spPr bwMode="auto">
              <a:xfrm flipV="1">
                <a:off x="993" y="1471"/>
                <a:ext cx="653" cy="616"/>
              </a:xfrm>
              <a:prstGeom prst="flowChartPunchedTap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25" name="Text Box 9"/>
              <p:cNvSpPr txBox="1">
                <a:spLocks noChangeArrowheads="1"/>
              </p:cNvSpPr>
              <p:nvPr/>
            </p:nvSpPr>
            <p:spPr bwMode="auto">
              <a:xfrm>
                <a:off x="1029" y="1616"/>
                <a:ext cx="57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Source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File</a:t>
                </a:r>
              </a:p>
            </p:txBody>
          </p:sp>
        </p:grpSp>
        <p:grpSp>
          <p:nvGrpSpPr>
            <p:cNvPr id="20489" name="Group 10"/>
            <p:cNvGrpSpPr>
              <a:grpSpLocks/>
            </p:cNvGrpSpPr>
            <p:nvPr/>
          </p:nvGrpSpPr>
          <p:grpSpPr bwMode="auto">
            <a:xfrm>
              <a:off x="412" y="1507"/>
              <a:ext cx="653" cy="616"/>
              <a:chOff x="993" y="1471"/>
              <a:chExt cx="653" cy="616"/>
            </a:xfrm>
          </p:grpSpPr>
          <p:sp>
            <p:nvSpPr>
              <p:cNvPr id="20522" name="AutoShape 11"/>
              <p:cNvSpPr>
                <a:spLocks noChangeArrowheads="1"/>
              </p:cNvSpPr>
              <p:nvPr/>
            </p:nvSpPr>
            <p:spPr bwMode="auto">
              <a:xfrm flipV="1">
                <a:off x="993" y="1471"/>
                <a:ext cx="653" cy="616"/>
              </a:xfrm>
              <a:prstGeom prst="flowChartPunchedTap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23" name="Text Box 12"/>
              <p:cNvSpPr txBox="1">
                <a:spLocks noChangeArrowheads="1"/>
              </p:cNvSpPr>
              <p:nvPr/>
            </p:nvSpPr>
            <p:spPr bwMode="auto">
              <a:xfrm>
                <a:off x="1029" y="1616"/>
                <a:ext cx="57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Source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File</a:t>
                </a:r>
              </a:p>
            </p:txBody>
          </p:sp>
        </p:grpSp>
        <p:grpSp>
          <p:nvGrpSpPr>
            <p:cNvPr id="20490" name="Group 13"/>
            <p:cNvGrpSpPr>
              <a:grpSpLocks/>
            </p:cNvGrpSpPr>
            <p:nvPr/>
          </p:nvGrpSpPr>
          <p:grpSpPr bwMode="auto">
            <a:xfrm>
              <a:off x="412" y="2269"/>
              <a:ext cx="653" cy="616"/>
              <a:chOff x="993" y="1471"/>
              <a:chExt cx="653" cy="616"/>
            </a:xfrm>
          </p:grpSpPr>
          <p:sp>
            <p:nvSpPr>
              <p:cNvPr id="20520" name="AutoShape 14"/>
              <p:cNvSpPr>
                <a:spLocks noChangeArrowheads="1"/>
              </p:cNvSpPr>
              <p:nvPr/>
            </p:nvSpPr>
            <p:spPr bwMode="auto">
              <a:xfrm flipV="1">
                <a:off x="993" y="1471"/>
                <a:ext cx="653" cy="616"/>
              </a:xfrm>
              <a:prstGeom prst="flowChartPunchedTap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21" name="Text Box 15"/>
              <p:cNvSpPr txBox="1">
                <a:spLocks noChangeArrowheads="1"/>
              </p:cNvSpPr>
              <p:nvPr/>
            </p:nvSpPr>
            <p:spPr bwMode="auto">
              <a:xfrm>
                <a:off x="1029" y="1616"/>
                <a:ext cx="57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Source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File</a:t>
                </a:r>
              </a:p>
            </p:txBody>
          </p:sp>
        </p:grpSp>
        <p:grpSp>
          <p:nvGrpSpPr>
            <p:cNvPr id="20491" name="Group 16"/>
            <p:cNvGrpSpPr>
              <a:grpSpLocks/>
            </p:cNvGrpSpPr>
            <p:nvPr/>
          </p:nvGrpSpPr>
          <p:grpSpPr bwMode="auto">
            <a:xfrm>
              <a:off x="1065" y="745"/>
              <a:ext cx="2105" cy="616"/>
              <a:chOff x="1646" y="1471"/>
              <a:chExt cx="2105" cy="616"/>
            </a:xfrm>
          </p:grpSpPr>
          <p:sp>
            <p:nvSpPr>
              <p:cNvPr id="20514" name="Line 17"/>
              <p:cNvSpPr>
                <a:spLocks noChangeShapeType="1"/>
              </p:cNvSpPr>
              <p:nvPr/>
            </p:nvSpPr>
            <p:spPr bwMode="auto">
              <a:xfrm>
                <a:off x="1646" y="1797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5" name="Text Box 18"/>
              <p:cNvSpPr txBox="1">
                <a:spLocks noChangeArrowheads="1"/>
              </p:cNvSpPr>
              <p:nvPr/>
            </p:nvSpPr>
            <p:spPr bwMode="auto">
              <a:xfrm>
                <a:off x="1973" y="1616"/>
                <a:ext cx="798" cy="36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 anchorCtr="1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/>
                  <a:t>Assembler</a:t>
                </a:r>
              </a:p>
            </p:txBody>
          </p:sp>
          <p:grpSp>
            <p:nvGrpSpPr>
              <p:cNvPr id="20516" name="Group 19"/>
              <p:cNvGrpSpPr>
                <a:grpSpLocks/>
              </p:cNvGrpSpPr>
              <p:nvPr/>
            </p:nvGrpSpPr>
            <p:grpSpPr bwMode="auto">
              <a:xfrm>
                <a:off x="3098" y="1471"/>
                <a:ext cx="653" cy="616"/>
                <a:chOff x="993" y="1471"/>
                <a:chExt cx="653" cy="616"/>
              </a:xfrm>
            </p:grpSpPr>
            <p:sp>
              <p:nvSpPr>
                <p:cNvPr id="20518" name="AutoShape 20"/>
                <p:cNvSpPr>
                  <a:spLocks noChangeArrowheads="1"/>
                </p:cNvSpPr>
                <p:nvPr/>
              </p:nvSpPr>
              <p:spPr bwMode="auto">
                <a:xfrm flipV="1">
                  <a:off x="993" y="1471"/>
                  <a:ext cx="653" cy="616"/>
                </a:xfrm>
                <a:prstGeom prst="flowChartPunchedTape">
                  <a:avLst/>
                </a:prstGeom>
                <a:solidFill>
                  <a:srgbClr val="FFBA7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40000"/>
                    </a:spcBef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spcBef>
                      <a:spcPct val="40000"/>
                    </a:spcBef>
                    <a:buFont typeface="Wingdings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spcBef>
                      <a:spcPct val="40000"/>
                    </a:spcBef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051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029" y="1616"/>
                  <a:ext cx="572" cy="290"/>
                </a:xfrm>
                <a:prstGeom prst="rect">
                  <a:avLst/>
                </a:prstGeom>
                <a:solidFill>
                  <a:srgbClr val="FFBA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/>
                <a:lstStyle>
                  <a:lvl1pPr eaLnBrk="0" hangingPunct="0">
                    <a:spcBef>
                      <a:spcPct val="40000"/>
                    </a:spcBef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spcBef>
                      <a:spcPct val="40000"/>
                    </a:spcBef>
                    <a:buFont typeface="Wingdings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spcBef>
                      <a:spcPct val="40000"/>
                    </a:spcBef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/>
                    <a:t>Object</a:t>
                  </a: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/>
                    <a:t>File</a:t>
                  </a:r>
                </a:p>
              </p:txBody>
            </p:sp>
          </p:grpSp>
          <p:sp>
            <p:nvSpPr>
              <p:cNvPr id="20517" name="Line 22"/>
              <p:cNvSpPr>
                <a:spLocks noChangeShapeType="1"/>
              </p:cNvSpPr>
              <p:nvPr/>
            </p:nvSpPr>
            <p:spPr bwMode="auto">
              <a:xfrm>
                <a:off x="2771" y="1797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492" name="Line 23"/>
            <p:cNvSpPr>
              <a:spLocks noChangeShapeType="1"/>
            </p:cNvSpPr>
            <p:nvPr/>
          </p:nvSpPr>
          <p:spPr bwMode="auto">
            <a:xfrm>
              <a:off x="1065" y="1833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Text Box 24"/>
            <p:cNvSpPr txBox="1">
              <a:spLocks noChangeArrowheads="1"/>
            </p:cNvSpPr>
            <p:nvPr/>
          </p:nvSpPr>
          <p:spPr bwMode="auto">
            <a:xfrm>
              <a:off x="1392" y="1652"/>
              <a:ext cx="798" cy="36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 anchorCtr="1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Assembler</a:t>
              </a:r>
            </a:p>
          </p:txBody>
        </p:sp>
        <p:grpSp>
          <p:nvGrpSpPr>
            <p:cNvPr id="20494" name="Group 25"/>
            <p:cNvGrpSpPr>
              <a:grpSpLocks/>
            </p:cNvGrpSpPr>
            <p:nvPr/>
          </p:nvGrpSpPr>
          <p:grpSpPr bwMode="auto">
            <a:xfrm>
              <a:off x="2517" y="1507"/>
              <a:ext cx="653" cy="616"/>
              <a:chOff x="993" y="1471"/>
              <a:chExt cx="653" cy="616"/>
            </a:xfrm>
          </p:grpSpPr>
          <p:sp>
            <p:nvSpPr>
              <p:cNvPr id="20512" name="AutoShape 26"/>
              <p:cNvSpPr>
                <a:spLocks noChangeArrowheads="1"/>
              </p:cNvSpPr>
              <p:nvPr/>
            </p:nvSpPr>
            <p:spPr bwMode="auto">
              <a:xfrm flipV="1">
                <a:off x="993" y="1471"/>
                <a:ext cx="653" cy="616"/>
              </a:xfrm>
              <a:prstGeom prst="flowChartPunchedTape">
                <a:avLst/>
              </a:prstGeom>
              <a:solidFill>
                <a:srgbClr val="FFBA7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13" name="Text Box 27"/>
              <p:cNvSpPr txBox="1">
                <a:spLocks noChangeArrowheads="1"/>
              </p:cNvSpPr>
              <p:nvPr/>
            </p:nvSpPr>
            <p:spPr bwMode="auto">
              <a:xfrm>
                <a:off x="1029" y="1616"/>
                <a:ext cx="572" cy="290"/>
              </a:xfrm>
              <a:prstGeom prst="rect">
                <a:avLst/>
              </a:prstGeom>
              <a:solidFill>
                <a:srgbClr val="FFBA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Object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File</a:t>
                </a:r>
              </a:p>
            </p:txBody>
          </p:sp>
        </p:grpSp>
        <p:sp>
          <p:nvSpPr>
            <p:cNvPr id="20495" name="Line 28"/>
            <p:cNvSpPr>
              <a:spLocks noChangeShapeType="1"/>
            </p:cNvSpPr>
            <p:nvPr/>
          </p:nvSpPr>
          <p:spPr bwMode="auto">
            <a:xfrm>
              <a:off x="2190" y="1833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496" name="Group 29"/>
            <p:cNvGrpSpPr>
              <a:grpSpLocks/>
            </p:cNvGrpSpPr>
            <p:nvPr/>
          </p:nvGrpSpPr>
          <p:grpSpPr bwMode="auto">
            <a:xfrm>
              <a:off x="1065" y="2269"/>
              <a:ext cx="2105" cy="616"/>
              <a:chOff x="1646" y="1471"/>
              <a:chExt cx="2105" cy="616"/>
            </a:xfrm>
          </p:grpSpPr>
          <p:sp>
            <p:nvSpPr>
              <p:cNvPr id="20506" name="Line 30"/>
              <p:cNvSpPr>
                <a:spLocks noChangeShapeType="1"/>
              </p:cNvSpPr>
              <p:nvPr/>
            </p:nvSpPr>
            <p:spPr bwMode="auto">
              <a:xfrm>
                <a:off x="1646" y="1797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7" name="Text Box 31"/>
              <p:cNvSpPr txBox="1">
                <a:spLocks noChangeArrowheads="1"/>
              </p:cNvSpPr>
              <p:nvPr/>
            </p:nvSpPr>
            <p:spPr bwMode="auto">
              <a:xfrm>
                <a:off x="1973" y="1616"/>
                <a:ext cx="798" cy="36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 anchorCtr="1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/>
                  <a:t>Assembler</a:t>
                </a:r>
              </a:p>
            </p:txBody>
          </p:sp>
          <p:grpSp>
            <p:nvGrpSpPr>
              <p:cNvPr id="20508" name="Group 32"/>
              <p:cNvGrpSpPr>
                <a:grpSpLocks/>
              </p:cNvGrpSpPr>
              <p:nvPr/>
            </p:nvGrpSpPr>
            <p:grpSpPr bwMode="auto">
              <a:xfrm>
                <a:off x="3098" y="1471"/>
                <a:ext cx="653" cy="616"/>
                <a:chOff x="993" y="1471"/>
                <a:chExt cx="653" cy="616"/>
              </a:xfrm>
            </p:grpSpPr>
            <p:sp>
              <p:nvSpPr>
                <p:cNvPr id="20510" name="AutoShape 33"/>
                <p:cNvSpPr>
                  <a:spLocks noChangeArrowheads="1"/>
                </p:cNvSpPr>
                <p:nvPr/>
              </p:nvSpPr>
              <p:spPr bwMode="auto">
                <a:xfrm flipV="1">
                  <a:off x="993" y="1471"/>
                  <a:ext cx="653" cy="616"/>
                </a:xfrm>
                <a:prstGeom prst="flowChartPunchedTape">
                  <a:avLst/>
                </a:prstGeom>
                <a:solidFill>
                  <a:srgbClr val="FFBA7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40000"/>
                    </a:spcBef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spcBef>
                      <a:spcPct val="40000"/>
                    </a:spcBef>
                    <a:buFont typeface="Wingdings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spcBef>
                      <a:spcPct val="40000"/>
                    </a:spcBef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0511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029" y="1616"/>
                  <a:ext cx="572" cy="290"/>
                </a:xfrm>
                <a:prstGeom prst="rect">
                  <a:avLst/>
                </a:prstGeom>
                <a:solidFill>
                  <a:srgbClr val="FFBA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/>
                <a:lstStyle>
                  <a:lvl1pPr eaLnBrk="0" hangingPunct="0">
                    <a:spcBef>
                      <a:spcPct val="40000"/>
                    </a:spcBef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spcBef>
                      <a:spcPct val="40000"/>
                    </a:spcBef>
                    <a:buFont typeface="Wingdings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spcBef>
                      <a:spcPct val="40000"/>
                    </a:spcBef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/>
                    <a:t>Object</a:t>
                  </a: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/>
                    <a:t>File</a:t>
                  </a:r>
                </a:p>
              </p:txBody>
            </p:sp>
          </p:grpSp>
          <p:sp>
            <p:nvSpPr>
              <p:cNvPr id="20509" name="Line 35"/>
              <p:cNvSpPr>
                <a:spLocks noChangeShapeType="1"/>
              </p:cNvSpPr>
              <p:nvPr/>
            </p:nvSpPr>
            <p:spPr bwMode="auto">
              <a:xfrm>
                <a:off x="2771" y="1797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497" name="Line 36"/>
            <p:cNvSpPr>
              <a:spLocks noChangeShapeType="1"/>
            </p:cNvSpPr>
            <p:nvPr/>
          </p:nvSpPr>
          <p:spPr bwMode="auto">
            <a:xfrm>
              <a:off x="3170" y="1833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Text Box 37"/>
            <p:cNvSpPr txBox="1">
              <a:spLocks noChangeArrowheads="1"/>
            </p:cNvSpPr>
            <p:nvPr/>
          </p:nvSpPr>
          <p:spPr bwMode="auto">
            <a:xfrm>
              <a:off x="3497" y="1652"/>
              <a:ext cx="798" cy="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Linker</a:t>
              </a:r>
            </a:p>
          </p:txBody>
        </p:sp>
        <p:sp>
          <p:nvSpPr>
            <p:cNvPr id="20499" name="AutoShape 38"/>
            <p:cNvSpPr>
              <a:spLocks noChangeArrowheads="1"/>
            </p:cNvSpPr>
            <p:nvPr/>
          </p:nvSpPr>
          <p:spPr bwMode="auto">
            <a:xfrm flipV="1">
              <a:off x="4622" y="1507"/>
              <a:ext cx="798" cy="616"/>
            </a:xfrm>
            <a:prstGeom prst="flowChartPunchedTape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500" name="Text Box 39"/>
            <p:cNvSpPr txBox="1">
              <a:spLocks noChangeArrowheads="1"/>
            </p:cNvSpPr>
            <p:nvPr/>
          </p:nvSpPr>
          <p:spPr bwMode="auto">
            <a:xfrm>
              <a:off x="4658" y="1688"/>
              <a:ext cx="72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Executable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File</a:t>
              </a:r>
            </a:p>
          </p:txBody>
        </p:sp>
        <p:sp>
          <p:nvSpPr>
            <p:cNvPr id="20501" name="Line 40"/>
            <p:cNvSpPr>
              <a:spLocks noChangeShapeType="1"/>
            </p:cNvSpPr>
            <p:nvPr/>
          </p:nvSpPr>
          <p:spPr bwMode="auto">
            <a:xfrm>
              <a:off x="4295" y="1833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Line 41"/>
            <p:cNvSpPr>
              <a:spLocks noChangeShapeType="1"/>
            </p:cNvSpPr>
            <p:nvPr/>
          </p:nvSpPr>
          <p:spPr bwMode="auto">
            <a:xfrm>
              <a:off x="3170" y="1216"/>
              <a:ext cx="327" cy="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Line 42"/>
            <p:cNvSpPr>
              <a:spLocks noChangeShapeType="1"/>
            </p:cNvSpPr>
            <p:nvPr/>
          </p:nvSpPr>
          <p:spPr bwMode="auto">
            <a:xfrm flipV="1">
              <a:off x="3170" y="2014"/>
              <a:ext cx="327" cy="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Line 43"/>
            <p:cNvSpPr>
              <a:spLocks noChangeShapeType="1"/>
            </p:cNvSpPr>
            <p:nvPr/>
          </p:nvSpPr>
          <p:spPr bwMode="auto">
            <a:xfrm flipV="1">
              <a:off x="3896" y="2015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Text Box 44"/>
            <p:cNvSpPr txBox="1">
              <a:spLocks noChangeArrowheads="1"/>
            </p:cNvSpPr>
            <p:nvPr/>
          </p:nvSpPr>
          <p:spPr bwMode="auto">
            <a:xfrm>
              <a:off x="3606" y="2342"/>
              <a:ext cx="580" cy="290"/>
            </a:xfrm>
            <a:prstGeom prst="rect">
              <a:avLst/>
            </a:prstGeom>
            <a:solidFill>
              <a:srgbClr val="FFB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Link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Libraries</a:t>
              </a:r>
            </a:p>
          </p:txBody>
        </p:sp>
      </p:grpSp>
      <p:sp>
        <p:nvSpPr>
          <p:cNvPr id="20484" name="Text Box 45"/>
          <p:cNvSpPr txBox="1">
            <a:spLocks noChangeArrowheads="1"/>
          </p:cNvSpPr>
          <p:nvPr/>
        </p:nvSpPr>
        <p:spPr bwMode="auto">
          <a:xfrm>
            <a:off x="396240" y="4297680"/>
            <a:ext cx="921258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A program may consist of multiple source files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Assembler translates each source file into an object file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Linker links all object files together and with link libraries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The result executable file can run directly on the processor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MARS Assembler and Simulator Tool</a:t>
            </a:r>
          </a:p>
        </p:txBody>
      </p:sp>
      <p:pic>
        <p:nvPicPr>
          <p:cNvPr id="43010" name="Picture 2" descr="C:\Users\mudawar\Documents\+COE 301\301 Slides\MARS_to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822961"/>
            <a:ext cx="8865870" cy="576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202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MARS Assembler and Simulator Tool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47650" y="822960"/>
            <a:ext cx="9410700" cy="566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7663" indent="-347663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36550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4588" indent="-231775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481138" indent="-222250" algn="l" rtl="0" eaLnBrk="0" fontAlgn="base" hangingPunct="0">
              <a:spcBef>
                <a:spcPct val="4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33363" algn="l" rtl="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kern="0" dirty="0"/>
              <a:t>Simulates the execution of a MIPS program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kern="0" dirty="0"/>
              <a:t>No direct execution on the underlying Intel processor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kern="0" dirty="0"/>
              <a:t>Editor with color-coded assembly syntax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kern="0" dirty="0"/>
              <a:t>Allows you to create and edit assembly language source files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kern="0" dirty="0"/>
              <a:t>Assembler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kern="0" dirty="0"/>
              <a:t>Converts </a:t>
            </a:r>
            <a:r>
              <a:rPr lang="en-US" altLang="en-US" kern="0" dirty="0">
                <a:solidFill>
                  <a:srgbClr val="FF0000"/>
                </a:solidFill>
              </a:rPr>
              <a:t>MIPS assembly language</a:t>
            </a:r>
            <a:r>
              <a:rPr lang="en-US" altLang="en-US" kern="0" dirty="0"/>
              <a:t> programs into </a:t>
            </a:r>
            <a:r>
              <a:rPr lang="en-US" altLang="en-US" kern="0" dirty="0">
                <a:solidFill>
                  <a:srgbClr val="FF0000"/>
                </a:solidFill>
              </a:rPr>
              <a:t>object files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kern="0" dirty="0"/>
              <a:t>Console and file input/output using system calls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kern="0" dirty="0"/>
              <a:t>Debugger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kern="0" dirty="0"/>
              <a:t>Allows you to trace the execution of a program and set breakpoints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kern="0" dirty="0"/>
              <a:t>Allows you to view machine instructions, edit registers and memory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kern="0" dirty="0"/>
              <a:t>Easy to use and learn assembly language programming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0973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Presentation Outline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59644" y="1005840"/>
            <a:ext cx="7988433" cy="5303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7663" indent="-347663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36550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4588" indent="-231775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481138" indent="-222250" algn="l" rtl="0" eaLnBrk="0" fontAlgn="base" hangingPunct="0">
              <a:spcBef>
                <a:spcPct val="4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33363" algn="l" rtl="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ts val="0"/>
              </a:spcBef>
            </a:pPr>
            <a:r>
              <a:rPr lang="en-US" altLang="en-US" b="1" kern="0" dirty="0">
                <a:solidFill>
                  <a:srgbClr val="FF0000"/>
                </a:solidFill>
              </a:rPr>
              <a:t>Welcome to COE 301</a:t>
            </a:r>
          </a:p>
          <a:p>
            <a:pPr eaLnBrk="1" hangingPunct="1">
              <a:lnSpc>
                <a:spcPct val="300000"/>
              </a:lnSpc>
              <a:spcBef>
                <a:spcPts val="0"/>
              </a:spcBef>
            </a:pPr>
            <a:r>
              <a:rPr lang="en-US" altLang="en-US" kern="0" dirty="0"/>
              <a:t>Assembly-, Machine-, and High-Level Languages</a:t>
            </a:r>
          </a:p>
          <a:p>
            <a:pPr eaLnBrk="1" hangingPunct="1">
              <a:lnSpc>
                <a:spcPct val="300000"/>
              </a:lnSpc>
              <a:spcBef>
                <a:spcPts val="0"/>
              </a:spcBef>
            </a:pPr>
            <a:r>
              <a:rPr lang="en-US" altLang="en-US" kern="0" dirty="0"/>
              <a:t>Classes of Computers</a:t>
            </a:r>
          </a:p>
          <a:p>
            <a:pPr eaLnBrk="1" hangingPunct="1">
              <a:lnSpc>
                <a:spcPct val="300000"/>
              </a:lnSpc>
              <a:spcBef>
                <a:spcPts val="0"/>
              </a:spcBef>
            </a:pPr>
            <a:r>
              <a:rPr lang="en-US" altLang="en-US" kern="0" dirty="0"/>
              <a:t>Programmer's View of a Computer System</a:t>
            </a:r>
          </a:p>
        </p:txBody>
      </p:sp>
    </p:spTree>
    <p:extLst>
      <p:ext uri="{BB962C8B-B14F-4D97-AF65-F5344CB8AC3E}">
        <p14:creationId xmlns:p14="http://schemas.microsoft.com/office/powerpoint/2010/main" val="1901680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Next . . 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59644" y="1005840"/>
            <a:ext cx="7988433" cy="5303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7663" indent="-347663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36550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4588" indent="-231775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481138" indent="-222250" algn="l" rtl="0" eaLnBrk="0" fontAlgn="base" hangingPunct="0">
              <a:spcBef>
                <a:spcPct val="4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33363" algn="l" rtl="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ts val="0"/>
              </a:spcBef>
            </a:pPr>
            <a:r>
              <a:rPr lang="en-US" altLang="en-US" kern="0" dirty="0"/>
              <a:t>Welcome to COE 301</a:t>
            </a:r>
          </a:p>
          <a:p>
            <a:pPr eaLnBrk="1" hangingPunct="1">
              <a:lnSpc>
                <a:spcPct val="300000"/>
              </a:lnSpc>
              <a:spcBef>
                <a:spcPts val="0"/>
              </a:spcBef>
            </a:pPr>
            <a:r>
              <a:rPr lang="en-US" altLang="en-US" kern="0" dirty="0"/>
              <a:t>Assembly-, Machine-, and High-Level Languages</a:t>
            </a:r>
          </a:p>
          <a:p>
            <a:pPr eaLnBrk="1" hangingPunct="1">
              <a:lnSpc>
                <a:spcPct val="300000"/>
              </a:lnSpc>
              <a:spcBef>
                <a:spcPts val="0"/>
              </a:spcBef>
            </a:pPr>
            <a:r>
              <a:rPr lang="en-US" altLang="en-US" b="1" kern="0" dirty="0">
                <a:solidFill>
                  <a:srgbClr val="FF0000"/>
                </a:solidFill>
              </a:rPr>
              <a:t>Classes of Computers</a:t>
            </a:r>
          </a:p>
          <a:p>
            <a:pPr eaLnBrk="1" hangingPunct="1">
              <a:lnSpc>
                <a:spcPct val="300000"/>
              </a:lnSpc>
              <a:spcBef>
                <a:spcPts val="0"/>
              </a:spcBef>
            </a:pPr>
            <a:r>
              <a:rPr lang="en-US" altLang="en-US" kern="0" dirty="0"/>
              <a:t>Programmer's View of a Computer System</a:t>
            </a:r>
          </a:p>
        </p:txBody>
      </p:sp>
    </p:spTree>
    <p:extLst>
      <p:ext uri="{BB962C8B-B14F-4D97-AF65-F5344CB8AC3E}">
        <p14:creationId xmlns:p14="http://schemas.microsoft.com/office/powerpoint/2010/main" val="2291436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of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Personal computers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General purpose, variety of software, subject to cost/performance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Server computers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Network based, high capacity, performance, and reliability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Range from small servers to building sized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Supercomputers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High-end scientific and engineering calculations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Highest capability but only a small fraction of the computer market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Embedded computers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Hidden as components of systems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Stringent power/performance/cost constraints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024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of Computers (cont'd)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868680"/>
            <a:ext cx="9410700" cy="5669280"/>
          </a:xfrm>
        </p:spPr>
        <p:txBody>
          <a:bodyPr/>
          <a:lstStyle/>
          <a:p>
            <a:pPr eaLnBrk="1" hangingPunct="1">
              <a:lnSpc>
                <a:spcPct val="170000"/>
              </a:lnSpc>
              <a:spcBef>
                <a:spcPts val="0"/>
              </a:spcBef>
              <a:defRPr/>
            </a:pPr>
            <a:r>
              <a:rPr lang="en-US" dirty="0"/>
              <a:t>Personal Mobile Device (PMD)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  <a:defRPr/>
            </a:pPr>
            <a:r>
              <a:rPr lang="en-US" dirty="0"/>
              <a:t>Battery operated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  <a:defRPr/>
            </a:pPr>
            <a:r>
              <a:rPr lang="en-US" dirty="0"/>
              <a:t>Connects to the Internet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  <a:defRPr/>
            </a:pPr>
            <a:r>
              <a:rPr lang="en-US" dirty="0"/>
              <a:t>Low price: hundreds of dollars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  <a:defRPr/>
            </a:pPr>
            <a:r>
              <a:rPr lang="en-US" dirty="0"/>
              <a:t>Smart phones, tablets, electronic glasses</a:t>
            </a:r>
          </a:p>
          <a:p>
            <a:pPr eaLnBrk="1" hangingPunct="1">
              <a:lnSpc>
                <a:spcPct val="170000"/>
              </a:lnSpc>
              <a:spcBef>
                <a:spcPts val="0"/>
              </a:spcBef>
              <a:defRPr/>
            </a:pPr>
            <a:r>
              <a:rPr lang="en-US" dirty="0"/>
              <a:t>Cloud Computing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  <a:defRPr/>
            </a:pPr>
            <a:r>
              <a:rPr lang="en-US" dirty="0"/>
              <a:t>Warehouse Scale Computers (WSC)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  <a:defRPr/>
            </a:pPr>
            <a:r>
              <a:rPr lang="en-US" dirty="0"/>
              <a:t>Software, Platform, and Infrastructure as a Service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  <a:defRPr/>
            </a:pPr>
            <a:r>
              <a:rPr lang="en-US" dirty="0"/>
              <a:t>However, security concerns of storing "sensitive data" in "the cloud"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  <a:defRPr/>
            </a:pPr>
            <a:r>
              <a:rPr lang="en-US" dirty="0"/>
              <a:t>Examples: Amazon and Google</a:t>
            </a:r>
          </a:p>
        </p:txBody>
      </p:sp>
    </p:spTree>
    <p:extLst>
      <p:ext uri="{BB962C8B-B14F-4D97-AF65-F5344CB8AC3E}">
        <p14:creationId xmlns:p14="http://schemas.microsoft.com/office/powerpoint/2010/main" val="4084133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Components of a Computer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868680"/>
            <a:ext cx="9410700" cy="566928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Processor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 err="1"/>
              <a:t>Datapath</a:t>
            </a:r>
            <a:r>
              <a:rPr lang="en-US" altLang="en-US" dirty="0"/>
              <a:t> and Control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Memory &amp; Storage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Main Memory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Disk Storage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Input / Output devices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User-interface devices</a:t>
            </a:r>
            <a:endParaRPr lang="en-US" altLang="en-US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Network adapters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000" dirty="0"/>
              <a:t>For communicating with other computers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Bus: Interconnects processor to memory and I/O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Essentially the </a:t>
            </a:r>
            <a:r>
              <a:rPr lang="en-US" altLang="en-US" dirty="0">
                <a:solidFill>
                  <a:srgbClr val="FF0000"/>
                </a:solidFill>
              </a:rPr>
              <a:t>same components </a:t>
            </a:r>
            <a:r>
              <a:rPr lang="en-US" altLang="en-US" dirty="0"/>
              <a:t>for all kinds of computers</a:t>
            </a:r>
          </a:p>
        </p:txBody>
      </p: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4568455" y="1117600"/>
            <a:ext cx="4743185" cy="3683000"/>
            <a:chOff x="2481" y="854"/>
            <a:chExt cx="2758" cy="232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2481" y="926"/>
              <a:ext cx="2758" cy="1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" name="Rectangle 45"/>
            <p:cNvSpPr>
              <a:spLocks noChangeArrowheads="1"/>
            </p:cNvSpPr>
            <p:nvPr/>
          </p:nvSpPr>
          <p:spPr bwMode="auto">
            <a:xfrm>
              <a:off x="4223" y="1688"/>
              <a:ext cx="901" cy="10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3388" y="854"/>
              <a:ext cx="871" cy="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Computer</a:t>
              </a:r>
            </a:p>
          </p:txBody>
        </p:sp>
        <p:grpSp>
          <p:nvGrpSpPr>
            <p:cNvPr id="8" name="Group 37"/>
            <p:cNvGrpSpPr>
              <a:grpSpLocks/>
            </p:cNvGrpSpPr>
            <p:nvPr/>
          </p:nvGrpSpPr>
          <p:grpSpPr bwMode="auto">
            <a:xfrm>
              <a:off x="3352" y="1117"/>
              <a:ext cx="1016" cy="317"/>
              <a:chOff x="3025" y="1117"/>
              <a:chExt cx="1488" cy="317"/>
            </a:xfrm>
          </p:grpSpPr>
          <p:sp>
            <p:nvSpPr>
              <p:cNvPr id="35" name="Rectangle 11"/>
              <p:cNvSpPr>
                <a:spLocks noChangeArrowheads="1"/>
              </p:cNvSpPr>
              <p:nvPr/>
            </p:nvSpPr>
            <p:spPr bwMode="auto">
              <a:xfrm>
                <a:off x="3025" y="1117"/>
                <a:ext cx="1488" cy="3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6" name="Rectangle 17"/>
              <p:cNvSpPr>
                <a:spLocks noChangeArrowheads="1"/>
              </p:cNvSpPr>
              <p:nvPr/>
            </p:nvSpPr>
            <p:spPr bwMode="auto">
              <a:xfrm>
                <a:off x="3051" y="1182"/>
                <a:ext cx="1436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3500" tIns="25400" rIns="63500" bIns="25400"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 b="1"/>
                  <a:t>Memory</a:t>
                </a:r>
              </a:p>
            </p:txBody>
          </p:sp>
        </p:grp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4259" y="1507"/>
              <a:ext cx="79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I/O Devices</a:t>
              </a:r>
            </a:p>
          </p:txBody>
        </p:sp>
        <p:sp>
          <p:nvSpPr>
            <p:cNvPr id="10" name="AutoShape 19"/>
            <p:cNvSpPr>
              <a:spLocks noChangeArrowheads="1"/>
            </p:cNvSpPr>
            <p:nvPr/>
          </p:nvSpPr>
          <p:spPr bwMode="auto">
            <a:xfrm>
              <a:off x="4368" y="1761"/>
              <a:ext cx="628" cy="218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4452" y="1800"/>
              <a:ext cx="45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0" rIns="6350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Input</a:t>
              </a:r>
            </a:p>
          </p:txBody>
        </p:sp>
        <p:sp>
          <p:nvSpPr>
            <p:cNvPr id="12" name="AutoShape 20"/>
            <p:cNvSpPr>
              <a:spLocks noChangeArrowheads="1"/>
            </p:cNvSpPr>
            <p:nvPr/>
          </p:nvSpPr>
          <p:spPr bwMode="auto">
            <a:xfrm>
              <a:off x="4368" y="2087"/>
              <a:ext cx="628" cy="218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" name="Rectangle 22"/>
            <p:cNvSpPr>
              <a:spLocks noChangeArrowheads="1"/>
            </p:cNvSpPr>
            <p:nvPr/>
          </p:nvSpPr>
          <p:spPr bwMode="auto">
            <a:xfrm>
              <a:off x="4411" y="2124"/>
              <a:ext cx="53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Output</a:t>
              </a:r>
            </a:p>
          </p:txBody>
        </p:sp>
        <p:grpSp>
          <p:nvGrpSpPr>
            <p:cNvPr id="14" name="Group 31"/>
            <p:cNvGrpSpPr>
              <a:grpSpLocks/>
            </p:cNvGrpSpPr>
            <p:nvPr/>
          </p:nvGrpSpPr>
          <p:grpSpPr bwMode="auto">
            <a:xfrm>
              <a:off x="3715" y="1688"/>
              <a:ext cx="290" cy="1053"/>
              <a:chOff x="3533" y="1688"/>
              <a:chExt cx="326" cy="1053"/>
            </a:xfrm>
          </p:grpSpPr>
          <p:sp>
            <p:nvSpPr>
              <p:cNvPr id="33" name="Rectangle 26"/>
              <p:cNvSpPr>
                <a:spLocks noChangeArrowheads="1"/>
              </p:cNvSpPr>
              <p:nvPr/>
            </p:nvSpPr>
            <p:spPr bwMode="auto">
              <a:xfrm>
                <a:off x="3533" y="1688"/>
                <a:ext cx="326" cy="105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4" name="Rectangle 27"/>
              <p:cNvSpPr>
                <a:spLocks noChangeArrowheads="1"/>
              </p:cNvSpPr>
              <p:nvPr/>
            </p:nvSpPr>
            <p:spPr bwMode="auto">
              <a:xfrm>
                <a:off x="3601" y="1977"/>
                <a:ext cx="18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3500" tIns="25400" rIns="63500" bIns="25400"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 b="1"/>
                  <a:t>BUS</a:t>
                </a:r>
              </a:p>
            </p:txBody>
          </p:sp>
        </p:grpSp>
        <p:grpSp>
          <p:nvGrpSpPr>
            <p:cNvPr id="15" name="Group 33"/>
            <p:cNvGrpSpPr>
              <a:grpSpLocks/>
            </p:cNvGrpSpPr>
            <p:nvPr/>
          </p:nvGrpSpPr>
          <p:grpSpPr bwMode="auto">
            <a:xfrm>
              <a:off x="2596" y="1688"/>
              <a:ext cx="901" cy="1053"/>
              <a:chOff x="2596" y="1688"/>
              <a:chExt cx="901" cy="1053"/>
            </a:xfrm>
          </p:grpSpPr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2596" y="1688"/>
                <a:ext cx="901" cy="105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" name="AutoShape 13"/>
              <p:cNvSpPr>
                <a:spLocks noChangeArrowheads="1"/>
              </p:cNvSpPr>
              <p:nvPr/>
            </p:nvSpPr>
            <p:spPr bwMode="auto">
              <a:xfrm>
                <a:off x="2662" y="2378"/>
                <a:ext cx="726" cy="290"/>
              </a:xfrm>
              <a:prstGeom prst="roundRect">
                <a:avLst>
                  <a:gd name="adj" fmla="val 124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" name="AutoShape 14"/>
              <p:cNvSpPr>
                <a:spLocks noChangeArrowheads="1"/>
              </p:cNvSpPr>
              <p:nvPr/>
            </p:nvSpPr>
            <p:spPr bwMode="auto">
              <a:xfrm>
                <a:off x="2662" y="1761"/>
                <a:ext cx="726" cy="289"/>
              </a:xfrm>
              <a:prstGeom prst="roundRect">
                <a:avLst>
                  <a:gd name="adj" fmla="val 124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" name="Rectangle 15"/>
              <p:cNvSpPr>
                <a:spLocks noChangeArrowheads="1"/>
              </p:cNvSpPr>
              <p:nvPr/>
            </p:nvSpPr>
            <p:spPr bwMode="auto">
              <a:xfrm>
                <a:off x="2699" y="1797"/>
                <a:ext cx="653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25400" rIns="0" bIns="2540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 b="1"/>
                  <a:t>Control</a:t>
                </a:r>
              </a:p>
            </p:txBody>
          </p:sp>
          <p:sp>
            <p:nvSpPr>
              <p:cNvPr id="31" name="Rectangle 16"/>
              <p:cNvSpPr>
                <a:spLocks noChangeArrowheads="1"/>
              </p:cNvSpPr>
              <p:nvPr/>
            </p:nvSpPr>
            <p:spPr bwMode="auto">
              <a:xfrm>
                <a:off x="2699" y="2433"/>
                <a:ext cx="653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25400" rIns="0" bIns="25400" anchor="ctr"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 b="1"/>
                  <a:t>Datapath</a:t>
                </a:r>
              </a:p>
            </p:txBody>
          </p:sp>
          <p:sp>
            <p:nvSpPr>
              <p:cNvPr id="32" name="Rectangle 10"/>
              <p:cNvSpPr>
                <a:spLocks noChangeArrowheads="1"/>
              </p:cNvSpPr>
              <p:nvPr/>
            </p:nvSpPr>
            <p:spPr bwMode="auto">
              <a:xfrm>
                <a:off x="2626" y="2126"/>
                <a:ext cx="835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3500" tIns="25400" rIns="63500" bIns="25400"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 b="1"/>
                  <a:t> </a:t>
                </a:r>
                <a:r>
                  <a:rPr lang="en-US" altLang="en-US" sz="1600" b="1"/>
                  <a:t>Processor</a:t>
                </a:r>
              </a:p>
            </p:txBody>
          </p:sp>
        </p:grp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>
              <a:off x="3388" y="1906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5"/>
            <p:cNvSpPr>
              <a:spLocks noChangeShapeType="1"/>
            </p:cNvSpPr>
            <p:nvPr/>
          </p:nvSpPr>
          <p:spPr bwMode="auto">
            <a:xfrm>
              <a:off x="3388" y="2523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" name="Group 39"/>
            <p:cNvGrpSpPr>
              <a:grpSpLocks/>
            </p:cNvGrpSpPr>
            <p:nvPr/>
          </p:nvGrpSpPr>
          <p:grpSpPr bwMode="auto">
            <a:xfrm>
              <a:off x="4368" y="2378"/>
              <a:ext cx="617" cy="291"/>
              <a:chOff x="4549" y="2269"/>
              <a:chExt cx="617" cy="291"/>
            </a:xfrm>
          </p:grpSpPr>
          <p:sp>
            <p:nvSpPr>
              <p:cNvPr id="25" name="AutoShape 36"/>
              <p:cNvSpPr>
                <a:spLocks noChangeArrowheads="1"/>
              </p:cNvSpPr>
              <p:nvPr/>
            </p:nvSpPr>
            <p:spPr bwMode="auto">
              <a:xfrm>
                <a:off x="4549" y="2269"/>
                <a:ext cx="617" cy="291"/>
              </a:xfrm>
              <a:prstGeom prst="can">
                <a:avLst>
                  <a:gd name="adj" fmla="val 25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6" name="Rectangle 38"/>
              <p:cNvSpPr>
                <a:spLocks noChangeArrowheads="1"/>
              </p:cNvSpPr>
              <p:nvPr/>
            </p:nvSpPr>
            <p:spPr bwMode="auto">
              <a:xfrm>
                <a:off x="4586" y="2378"/>
                <a:ext cx="575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 b="1"/>
                  <a:t>Disk</a:t>
                </a:r>
              </a:p>
            </p:txBody>
          </p:sp>
        </p:grpSp>
        <p:sp>
          <p:nvSpPr>
            <p:cNvPr id="19" name="Line 42"/>
            <p:cNvSpPr>
              <a:spLocks noChangeShapeType="1"/>
            </p:cNvSpPr>
            <p:nvPr/>
          </p:nvSpPr>
          <p:spPr bwMode="auto">
            <a:xfrm>
              <a:off x="3860" y="1434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43"/>
            <p:cNvSpPr>
              <a:spLocks noChangeShapeType="1"/>
            </p:cNvSpPr>
            <p:nvPr/>
          </p:nvSpPr>
          <p:spPr bwMode="auto">
            <a:xfrm>
              <a:off x="4005" y="1870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51"/>
            <p:cNvSpPr>
              <a:spLocks noChangeShapeType="1"/>
            </p:cNvSpPr>
            <p:nvPr/>
          </p:nvSpPr>
          <p:spPr bwMode="auto">
            <a:xfrm>
              <a:off x="4005" y="2196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52"/>
            <p:cNvSpPr>
              <a:spLocks noChangeShapeType="1"/>
            </p:cNvSpPr>
            <p:nvPr/>
          </p:nvSpPr>
          <p:spPr bwMode="auto">
            <a:xfrm>
              <a:off x="4005" y="2523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3"/>
            <p:cNvSpPr>
              <a:spLocks noChangeShapeType="1"/>
            </p:cNvSpPr>
            <p:nvPr/>
          </p:nvSpPr>
          <p:spPr bwMode="auto">
            <a:xfrm>
              <a:off x="3860" y="2741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54"/>
            <p:cNvSpPr>
              <a:spLocks noChangeArrowheads="1"/>
            </p:cNvSpPr>
            <p:nvPr/>
          </p:nvSpPr>
          <p:spPr bwMode="auto">
            <a:xfrm>
              <a:off x="3424" y="2995"/>
              <a:ext cx="871" cy="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8998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4578086" y="1412875"/>
            <a:ext cx="4805098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>
              <a:spcBef>
                <a:spcPct val="20000"/>
              </a:spcBef>
              <a:buFontTx/>
              <a:buNone/>
            </a:pPr>
            <a:r>
              <a:rPr lang="en-US" altLang="en-US" sz="1800" b="1"/>
              <a:t>Fetch instruction</a:t>
            </a:r>
          </a:p>
          <a:p>
            <a:pPr algn="just">
              <a:spcBef>
                <a:spcPct val="20000"/>
              </a:spcBef>
              <a:buFontTx/>
              <a:buNone/>
            </a:pPr>
            <a:r>
              <a:rPr lang="en-US" altLang="en-US" sz="1800" b="1"/>
              <a:t>Compute address of next instruction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4578086" y="2428875"/>
            <a:ext cx="4868731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lang="en-US" altLang="en-US" sz="1800" b="1" dirty="0"/>
              <a:t>Generate control signals for instruction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en-US" sz="1800" b="1" dirty="0"/>
              <a:t>Read operands from registers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4572927" y="3544888"/>
            <a:ext cx="393660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>
              <a:lnSpc>
                <a:spcPct val="97000"/>
              </a:lnSpc>
              <a:spcBef>
                <a:spcPct val="49000"/>
              </a:spcBef>
              <a:buFontTx/>
              <a:buNone/>
            </a:pPr>
            <a:r>
              <a:rPr lang="en-US" altLang="en-US" sz="1800" b="1"/>
              <a:t>Compute result value</a:t>
            </a:r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4578085" y="5532438"/>
            <a:ext cx="439750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>
              <a:lnSpc>
                <a:spcPct val="97000"/>
              </a:lnSpc>
              <a:spcBef>
                <a:spcPct val="49000"/>
              </a:spcBef>
              <a:buFontTx/>
              <a:buNone/>
            </a:pPr>
            <a:r>
              <a:rPr lang="en-US" altLang="en-US" sz="1800" b="1"/>
              <a:t>Writeback result in a register</a:t>
            </a:r>
          </a:p>
        </p:txBody>
      </p:sp>
      <p:sp>
        <p:nvSpPr>
          <p:cNvPr id="3584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Fetch - Execute Cycle</a:t>
            </a:r>
          </a:p>
        </p:txBody>
      </p:sp>
      <p:sp>
        <p:nvSpPr>
          <p:cNvPr id="35847" name="Rectangle 10"/>
          <p:cNvSpPr>
            <a:spLocks noChangeArrowheads="1"/>
          </p:cNvSpPr>
          <p:nvPr/>
        </p:nvSpPr>
        <p:spPr bwMode="auto">
          <a:xfrm>
            <a:off x="1645841" y="2451101"/>
            <a:ext cx="2620963" cy="574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 anchor="ctr"/>
          <a:lstStyle>
            <a:lvl1pPr marL="342900" indent="-342900"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i="1"/>
              <a:t>Instruction Decode</a:t>
            </a:r>
          </a:p>
        </p:txBody>
      </p:sp>
      <p:sp>
        <p:nvSpPr>
          <p:cNvPr id="35848" name="Rectangle 16"/>
          <p:cNvSpPr>
            <a:spLocks noChangeArrowheads="1"/>
          </p:cNvSpPr>
          <p:nvPr/>
        </p:nvSpPr>
        <p:spPr bwMode="auto">
          <a:xfrm>
            <a:off x="1645841" y="1471613"/>
            <a:ext cx="2620963" cy="5762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 anchor="ctr"/>
          <a:lstStyle>
            <a:lvl1pPr marL="342900" indent="-342900"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i="1"/>
              <a:t>Instruction Fetch</a:t>
            </a:r>
          </a:p>
        </p:txBody>
      </p:sp>
      <p:sp>
        <p:nvSpPr>
          <p:cNvPr id="35849" name="Rectangle 20"/>
          <p:cNvSpPr>
            <a:spLocks noChangeArrowheads="1"/>
          </p:cNvSpPr>
          <p:nvPr/>
        </p:nvSpPr>
        <p:spPr bwMode="auto">
          <a:xfrm>
            <a:off x="1645841" y="3429000"/>
            <a:ext cx="2620963" cy="5762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 anchor="ctr"/>
          <a:lstStyle>
            <a:lvl1pPr marL="342900" indent="-342900"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i="1"/>
              <a:t>Execute</a:t>
            </a:r>
          </a:p>
        </p:txBody>
      </p:sp>
      <p:sp>
        <p:nvSpPr>
          <p:cNvPr id="35850" name="Rectangle 22"/>
          <p:cNvSpPr>
            <a:spLocks noChangeArrowheads="1"/>
          </p:cNvSpPr>
          <p:nvPr/>
        </p:nvSpPr>
        <p:spPr bwMode="auto">
          <a:xfrm>
            <a:off x="1645841" y="5387976"/>
            <a:ext cx="2620963" cy="5762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 anchor="ctr"/>
          <a:lstStyle>
            <a:lvl1pPr marL="342900" indent="-342900"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i="1"/>
              <a:t>Writeback Result</a:t>
            </a:r>
          </a:p>
        </p:txBody>
      </p:sp>
      <p:sp>
        <p:nvSpPr>
          <p:cNvPr id="35851" name="Rectangle 26"/>
          <p:cNvSpPr>
            <a:spLocks noChangeArrowheads="1"/>
          </p:cNvSpPr>
          <p:nvPr/>
        </p:nvSpPr>
        <p:spPr bwMode="auto">
          <a:xfrm rot="-5400000">
            <a:off x="-1335484" y="3584139"/>
            <a:ext cx="4786312" cy="319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97000"/>
              </a:lnSpc>
              <a:spcBef>
                <a:spcPct val="4900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Infinite Cycle implemented in Hardware</a:t>
            </a:r>
          </a:p>
        </p:txBody>
      </p:sp>
      <p:sp>
        <p:nvSpPr>
          <p:cNvPr id="35852" name="Rectangle 29"/>
          <p:cNvSpPr>
            <a:spLocks noChangeArrowheads="1"/>
          </p:cNvSpPr>
          <p:nvPr/>
        </p:nvSpPr>
        <p:spPr bwMode="auto">
          <a:xfrm>
            <a:off x="1645841" y="4408488"/>
            <a:ext cx="2620963" cy="5762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 anchor="ctr"/>
          <a:lstStyle>
            <a:lvl1pPr marL="342900" indent="-342900"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i="1"/>
              <a:t>Memory Access</a:t>
            </a:r>
          </a:p>
        </p:txBody>
      </p:sp>
      <p:sp>
        <p:nvSpPr>
          <p:cNvPr id="35853" name="Rectangle 30"/>
          <p:cNvSpPr>
            <a:spLocks noChangeArrowheads="1"/>
          </p:cNvSpPr>
          <p:nvPr/>
        </p:nvSpPr>
        <p:spPr bwMode="auto">
          <a:xfrm>
            <a:off x="4578086" y="4524375"/>
            <a:ext cx="430635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>
              <a:lnSpc>
                <a:spcPct val="97000"/>
              </a:lnSpc>
              <a:spcBef>
                <a:spcPct val="49000"/>
              </a:spcBef>
              <a:buFontTx/>
              <a:buNone/>
            </a:pPr>
            <a:r>
              <a:rPr lang="en-US" altLang="en-US" sz="1800" b="1" dirty="0"/>
              <a:t>Read or write memory</a:t>
            </a:r>
          </a:p>
        </p:txBody>
      </p:sp>
      <p:sp>
        <p:nvSpPr>
          <p:cNvPr id="35854" name="Line 31"/>
          <p:cNvSpPr>
            <a:spLocks noChangeShapeType="1"/>
          </p:cNvSpPr>
          <p:nvPr/>
        </p:nvSpPr>
        <p:spPr bwMode="auto">
          <a:xfrm flipH="1">
            <a:off x="2956322" y="4984751"/>
            <a:ext cx="0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Line 40"/>
          <p:cNvSpPr>
            <a:spLocks noChangeShapeType="1"/>
          </p:cNvSpPr>
          <p:nvPr/>
        </p:nvSpPr>
        <p:spPr bwMode="auto">
          <a:xfrm flipH="1">
            <a:off x="2956322" y="4005264"/>
            <a:ext cx="0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Line 41"/>
          <p:cNvSpPr>
            <a:spLocks noChangeShapeType="1"/>
          </p:cNvSpPr>
          <p:nvPr/>
        </p:nvSpPr>
        <p:spPr bwMode="auto">
          <a:xfrm flipH="1">
            <a:off x="2956322" y="3025776"/>
            <a:ext cx="0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Line 42"/>
          <p:cNvSpPr>
            <a:spLocks noChangeShapeType="1"/>
          </p:cNvSpPr>
          <p:nvPr/>
        </p:nvSpPr>
        <p:spPr bwMode="auto">
          <a:xfrm flipH="1">
            <a:off x="2956322" y="2046289"/>
            <a:ext cx="0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Freeform 44"/>
          <p:cNvSpPr>
            <a:spLocks/>
          </p:cNvSpPr>
          <p:nvPr/>
        </p:nvSpPr>
        <p:spPr bwMode="auto">
          <a:xfrm>
            <a:off x="1332839" y="1239838"/>
            <a:ext cx="1623483" cy="4954587"/>
          </a:xfrm>
          <a:custGeom>
            <a:avLst/>
            <a:gdLst>
              <a:gd name="T0" fmla="*/ 2147483647 w 944"/>
              <a:gd name="T1" fmla="*/ 2147483647 h 3121"/>
              <a:gd name="T2" fmla="*/ 2147483647 w 944"/>
              <a:gd name="T3" fmla="*/ 2147483647 h 3121"/>
              <a:gd name="T4" fmla="*/ 0 w 944"/>
              <a:gd name="T5" fmla="*/ 2147483647 h 3121"/>
              <a:gd name="T6" fmla="*/ 0 w 944"/>
              <a:gd name="T7" fmla="*/ 0 h 3121"/>
              <a:gd name="T8" fmla="*/ 2147483647 w 944"/>
              <a:gd name="T9" fmla="*/ 0 h 3121"/>
              <a:gd name="T10" fmla="*/ 2147483647 w 944"/>
              <a:gd name="T11" fmla="*/ 2147483647 h 31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44"/>
              <a:gd name="T19" fmla="*/ 0 h 3121"/>
              <a:gd name="T20" fmla="*/ 944 w 944"/>
              <a:gd name="T21" fmla="*/ 3121 h 31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44" h="3121">
                <a:moveTo>
                  <a:pt x="944" y="2976"/>
                </a:moveTo>
                <a:lnTo>
                  <a:pt x="944" y="3121"/>
                </a:lnTo>
                <a:lnTo>
                  <a:pt x="0" y="3121"/>
                </a:lnTo>
                <a:lnTo>
                  <a:pt x="0" y="0"/>
                </a:lnTo>
                <a:lnTo>
                  <a:pt x="944" y="0"/>
                </a:lnTo>
                <a:lnTo>
                  <a:pt x="944" y="14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Clock</a:t>
            </a:r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 bwMode="auto">
          <a:xfrm>
            <a:off x="495300" y="960120"/>
            <a:ext cx="91630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40000"/>
              </a:spcBef>
              <a:defRPr/>
            </a:pPr>
            <a:r>
              <a:rPr lang="en-US" sz="2800" kern="0" dirty="0">
                <a:latin typeface="+mn-lt"/>
                <a:cs typeface="+mn-cs"/>
              </a:rPr>
              <a:t>Operation of digital hardware is governed by a clock</a:t>
            </a:r>
            <a:endParaRPr lang="en-AU" sz="2800" kern="0" dirty="0">
              <a:latin typeface="+mn-lt"/>
              <a:cs typeface="+mn-cs"/>
            </a:endParaRPr>
          </a:p>
        </p:txBody>
      </p:sp>
      <p:sp>
        <p:nvSpPr>
          <p:cNvPr id="36868" name="Rectangle 35"/>
          <p:cNvSpPr>
            <a:spLocks noChangeArrowheads="1"/>
          </p:cNvSpPr>
          <p:nvPr/>
        </p:nvSpPr>
        <p:spPr bwMode="auto">
          <a:xfrm>
            <a:off x="544830" y="3931920"/>
            <a:ext cx="8865870" cy="2606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800" dirty="0"/>
              <a:t>Clock period: duration of a clock cycle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n-US" sz="2400" dirty="0"/>
              <a:t>e.g., 250 </a:t>
            </a:r>
            <a:r>
              <a:rPr lang="en-US" altLang="en-US" sz="2400" dirty="0" err="1"/>
              <a:t>ps</a:t>
            </a:r>
            <a:r>
              <a:rPr lang="en-US" altLang="en-US" sz="2400" dirty="0"/>
              <a:t> = 0.25 ns = 0.25 ×10</a:t>
            </a:r>
            <a:r>
              <a:rPr lang="en-US" altLang="en-US" sz="2400" baseline="30000" dirty="0"/>
              <a:t>–9</a:t>
            </a:r>
            <a:r>
              <a:rPr lang="en-US" altLang="en-US" sz="2400" dirty="0"/>
              <a:t> sec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800" dirty="0"/>
              <a:t>Clock frequency (rate) = 1 / clock period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n-US" sz="2400" dirty="0"/>
              <a:t>e.g., 1/ 0.25 ×10</a:t>
            </a:r>
            <a:r>
              <a:rPr lang="en-US" altLang="en-US" sz="2400" baseline="30000" dirty="0"/>
              <a:t>–9</a:t>
            </a:r>
            <a:r>
              <a:rPr lang="en-US" altLang="en-US" sz="2400" dirty="0"/>
              <a:t> sec = 4.0×10</a:t>
            </a:r>
            <a:r>
              <a:rPr lang="en-US" altLang="en-US" sz="2400" baseline="30000" dirty="0"/>
              <a:t>9</a:t>
            </a:r>
            <a:r>
              <a:rPr lang="en-US" altLang="en-US" sz="2400" dirty="0"/>
              <a:t> Hz = 4.0 GHz</a:t>
            </a:r>
            <a:endParaRPr lang="en-AU" altLang="en-US" sz="2400" dirty="0"/>
          </a:p>
        </p:txBody>
      </p:sp>
      <p:grpSp>
        <p:nvGrpSpPr>
          <p:cNvPr id="36869" name="Group 38"/>
          <p:cNvGrpSpPr>
            <a:grpSpLocks/>
          </p:cNvGrpSpPr>
          <p:nvPr/>
        </p:nvGrpSpPr>
        <p:grpSpPr bwMode="auto">
          <a:xfrm>
            <a:off x="741231" y="1783081"/>
            <a:ext cx="8189648" cy="1939925"/>
            <a:chOff x="684213" y="2281238"/>
            <a:chExt cx="7559675" cy="1939925"/>
          </a:xfrm>
        </p:grpSpPr>
        <p:sp>
          <p:nvSpPr>
            <p:cNvPr id="36870" name="Line 2"/>
            <p:cNvSpPr>
              <a:spLocks noChangeShapeType="1"/>
            </p:cNvSpPr>
            <p:nvPr/>
          </p:nvSpPr>
          <p:spPr bwMode="auto">
            <a:xfrm>
              <a:off x="2627313" y="2493963"/>
              <a:ext cx="17287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1" name="Line 3"/>
            <p:cNvSpPr>
              <a:spLocks noChangeShapeType="1"/>
            </p:cNvSpPr>
            <p:nvPr/>
          </p:nvSpPr>
          <p:spPr bwMode="auto">
            <a:xfrm>
              <a:off x="2627313" y="2565400"/>
              <a:ext cx="0" cy="1655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2" name="Line 4"/>
            <p:cNvSpPr>
              <a:spLocks noChangeShapeType="1"/>
            </p:cNvSpPr>
            <p:nvPr/>
          </p:nvSpPr>
          <p:spPr bwMode="auto">
            <a:xfrm>
              <a:off x="4356100" y="2565400"/>
              <a:ext cx="0" cy="1655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3" name="Line 5"/>
            <p:cNvSpPr>
              <a:spLocks noChangeShapeType="1"/>
            </p:cNvSpPr>
            <p:nvPr/>
          </p:nvSpPr>
          <p:spPr bwMode="auto">
            <a:xfrm>
              <a:off x="6083300" y="2565400"/>
              <a:ext cx="0" cy="1655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4" name="Line 6"/>
            <p:cNvSpPr>
              <a:spLocks noChangeShapeType="1"/>
            </p:cNvSpPr>
            <p:nvPr/>
          </p:nvSpPr>
          <p:spPr bwMode="auto">
            <a:xfrm>
              <a:off x="7812088" y="2565400"/>
              <a:ext cx="0" cy="1655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5" name="Line 10"/>
            <p:cNvSpPr>
              <a:spLocks noChangeShapeType="1"/>
            </p:cNvSpPr>
            <p:nvPr/>
          </p:nvSpPr>
          <p:spPr bwMode="auto">
            <a:xfrm>
              <a:off x="2627313" y="2709863"/>
              <a:ext cx="86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Line 11"/>
            <p:cNvSpPr>
              <a:spLocks noChangeShapeType="1"/>
            </p:cNvSpPr>
            <p:nvPr/>
          </p:nvSpPr>
          <p:spPr bwMode="auto">
            <a:xfrm>
              <a:off x="2627313" y="2709863"/>
              <a:ext cx="0" cy="287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7" name="Line 12"/>
            <p:cNvSpPr>
              <a:spLocks noChangeShapeType="1"/>
            </p:cNvSpPr>
            <p:nvPr/>
          </p:nvSpPr>
          <p:spPr bwMode="auto">
            <a:xfrm>
              <a:off x="3490913" y="2709863"/>
              <a:ext cx="0" cy="287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8" name="Line 13"/>
            <p:cNvSpPr>
              <a:spLocks noChangeShapeType="1"/>
            </p:cNvSpPr>
            <p:nvPr/>
          </p:nvSpPr>
          <p:spPr bwMode="auto">
            <a:xfrm>
              <a:off x="3490913" y="2997200"/>
              <a:ext cx="86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9" name="Line 14"/>
            <p:cNvSpPr>
              <a:spLocks noChangeShapeType="1"/>
            </p:cNvSpPr>
            <p:nvPr/>
          </p:nvSpPr>
          <p:spPr bwMode="auto">
            <a:xfrm>
              <a:off x="2339975" y="2997200"/>
              <a:ext cx="2873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0" name="Line 15"/>
            <p:cNvSpPr>
              <a:spLocks noChangeShapeType="1"/>
            </p:cNvSpPr>
            <p:nvPr/>
          </p:nvSpPr>
          <p:spPr bwMode="auto">
            <a:xfrm>
              <a:off x="4356100" y="2709863"/>
              <a:ext cx="86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16"/>
            <p:cNvSpPr>
              <a:spLocks noChangeShapeType="1"/>
            </p:cNvSpPr>
            <p:nvPr/>
          </p:nvSpPr>
          <p:spPr bwMode="auto">
            <a:xfrm>
              <a:off x="4356100" y="2709863"/>
              <a:ext cx="0" cy="287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17"/>
            <p:cNvSpPr>
              <a:spLocks noChangeShapeType="1"/>
            </p:cNvSpPr>
            <p:nvPr/>
          </p:nvSpPr>
          <p:spPr bwMode="auto">
            <a:xfrm>
              <a:off x="5219700" y="2709863"/>
              <a:ext cx="0" cy="287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Line 18"/>
            <p:cNvSpPr>
              <a:spLocks noChangeShapeType="1"/>
            </p:cNvSpPr>
            <p:nvPr/>
          </p:nvSpPr>
          <p:spPr bwMode="auto">
            <a:xfrm>
              <a:off x="5219700" y="2997200"/>
              <a:ext cx="86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4" name="Line 19"/>
            <p:cNvSpPr>
              <a:spLocks noChangeShapeType="1"/>
            </p:cNvSpPr>
            <p:nvPr/>
          </p:nvSpPr>
          <p:spPr bwMode="auto">
            <a:xfrm>
              <a:off x="6083300" y="2709863"/>
              <a:ext cx="86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20"/>
            <p:cNvSpPr>
              <a:spLocks noChangeShapeType="1"/>
            </p:cNvSpPr>
            <p:nvPr/>
          </p:nvSpPr>
          <p:spPr bwMode="auto">
            <a:xfrm>
              <a:off x="6083300" y="2709863"/>
              <a:ext cx="0" cy="287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Line 21"/>
            <p:cNvSpPr>
              <a:spLocks noChangeShapeType="1"/>
            </p:cNvSpPr>
            <p:nvPr/>
          </p:nvSpPr>
          <p:spPr bwMode="auto">
            <a:xfrm>
              <a:off x="6946900" y="2709863"/>
              <a:ext cx="0" cy="287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Line 22"/>
            <p:cNvSpPr>
              <a:spLocks noChangeShapeType="1"/>
            </p:cNvSpPr>
            <p:nvPr/>
          </p:nvSpPr>
          <p:spPr bwMode="auto">
            <a:xfrm>
              <a:off x="6946900" y="2997200"/>
              <a:ext cx="86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Line 23"/>
            <p:cNvSpPr>
              <a:spLocks noChangeShapeType="1"/>
            </p:cNvSpPr>
            <p:nvPr/>
          </p:nvSpPr>
          <p:spPr bwMode="auto">
            <a:xfrm>
              <a:off x="7812088" y="2709863"/>
              <a:ext cx="0" cy="287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Line 24"/>
            <p:cNvSpPr>
              <a:spLocks noChangeShapeType="1"/>
            </p:cNvSpPr>
            <p:nvPr/>
          </p:nvSpPr>
          <p:spPr bwMode="auto">
            <a:xfrm>
              <a:off x="7812088" y="2709863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0" name="Freeform 25"/>
            <p:cNvSpPr>
              <a:spLocks/>
            </p:cNvSpPr>
            <p:nvPr/>
          </p:nvSpPr>
          <p:spPr bwMode="auto">
            <a:xfrm>
              <a:off x="4211638" y="3789363"/>
              <a:ext cx="288925" cy="287337"/>
            </a:xfrm>
            <a:custGeom>
              <a:avLst/>
              <a:gdLst>
                <a:gd name="T0" fmla="*/ 0 w 182"/>
                <a:gd name="T1" fmla="*/ 2147483647 h 181"/>
                <a:gd name="T2" fmla="*/ 2147483647 w 182"/>
                <a:gd name="T3" fmla="*/ 0 h 181"/>
                <a:gd name="T4" fmla="*/ 2147483647 w 182"/>
                <a:gd name="T5" fmla="*/ 0 h 181"/>
                <a:gd name="T6" fmla="*/ 2147483647 w 182"/>
                <a:gd name="T7" fmla="*/ 2147483647 h 181"/>
                <a:gd name="T8" fmla="*/ 2147483647 w 182"/>
                <a:gd name="T9" fmla="*/ 2147483647 h 181"/>
                <a:gd name="T10" fmla="*/ 2147483647 w 182"/>
                <a:gd name="T11" fmla="*/ 2147483647 h 181"/>
                <a:gd name="T12" fmla="*/ 0 w 182"/>
                <a:gd name="T13" fmla="*/ 2147483647 h 1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"/>
                <a:gd name="T22" fmla="*/ 0 h 181"/>
                <a:gd name="T23" fmla="*/ 182 w 182"/>
                <a:gd name="T24" fmla="*/ 181 h 1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" h="181">
                  <a:moveTo>
                    <a:pt x="0" y="91"/>
                  </a:moveTo>
                  <a:lnTo>
                    <a:pt x="46" y="0"/>
                  </a:lnTo>
                  <a:lnTo>
                    <a:pt x="136" y="0"/>
                  </a:lnTo>
                  <a:lnTo>
                    <a:pt x="182" y="91"/>
                  </a:lnTo>
                  <a:lnTo>
                    <a:pt x="136" y="181"/>
                  </a:lnTo>
                  <a:lnTo>
                    <a:pt x="46" y="18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Freeform 26"/>
            <p:cNvSpPr>
              <a:spLocks/>
            </p:cNvSpPr>
            <p:nvPr/>
          </p:nvSpPr>
          <p:spPr bwMode="auto">
            <a:xfrm>
              <a:off x="5940425" y="3789363"/>
              <a:ext cx="288925" cy="287337"/>
            </a:xfrm>
            <a:custGeom>
              <a:avLst/>
              <a:gdLst>
                <a:gd name="T0" fmla="*/ 0 w 182"/>
                <a:gd name="T1" fmla="*/ 2147483647 h 181"/>
                <a:gd name="T2" fmla="*/ 2147483647 w 182"/>
                <a:gd name="T3" fmla="*/ 0 h 181"/>
                <a:gd name="T4" fmla="*/ 2147483647 w 182"/>
                <a:gd name="T5" fmla="*/ 0 h 181"/>
                <a:gd name="T6" fmla="*/ 2147483647 w 182"/>
                <a:gd name="T7" fmla="*/ 2147483647 h 181"/>
                <a:gd name="T8" fmla="*/ 2147483647 w 182"/>
                <a:gd name="T9" fmla="*/ 2147483647 h 181"/>
                <a:gd name="T10" fmla="*/ 2147483647 w 182"/>
                <a:gd name="T11" fmla="*/ 2147483647 h 181"/>
                <a:gd name="T12" fmla="*/ 0 w 182"/>
                <a:gd name="T13" fmla="*/ 2147483647 h 1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"/>
                <a:gd name="T22" fmla="*/ 0 h 181"/>
                <a:gd name="T23" fmla="*/ 182 w 182"/>
                <a:gd name="T24" fmla="*/ 181 h 1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" h="181">
                  <a:moveTo>
                    <a:pt x="0" y="91"/>
                  </a:moveTo>
                  <a:lnTo>
                    <a:pt x="46" y="0"/>
                  </a:lnTo>
                  <a:lnTo>
                    <a:pt x="136" y="0"/>
                  </a:lnTo>
                  <a:lnTo>
                    <a:pt x="182" y="91"/>
                  </a:lnTo>
                  <a:lnTo>
                    <a:pt x="136" y="181"/>
                  </a:lnTo>
                  <a:lnTo>
                    <a:pt x="46" y="18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Freeform 27"/>
            <p:cNvSpPr>
              <a:spLocks/>
            </p:cNvSpPr>
            <p:nvPr/>
          </p:nvSpPr>
          <p:spPr bwMode="auto">
            <a:xfrm>
              <a:off x="7667625" y="3789363"/>
              <a:ext cx="288925" cy="287337"/>
            </a:xfrm>
            <a:custGeom>
              <a:avLst/>
              <a:gdLst>
                <a:gd name="T0" fmla="*/ 0 w 182"/>
                <a:gd name="T1" fmla="*/ 2147483647 h 181"/>
                <a:gd name="T2" fmla="*/ 2147483647 w 182"/>
                <a:gd name="T3" fmla="*/ 0 h 181"/>
                <a:gd name="T4" fmla="*/ 2147483647 w 182"/>
                <a:gd name="T5" fmla="*/ 0 h 181"/>
                <a:gd name="T6" fmla="*/ 2147483647 w 182"/>
                <a:gd name="T7" fmla="*/ 2147483647 h 181"/>
                <a:gd name="T8" fmla="*/ 2147483647 w 182"/>
                <a:gd name="T9" fmla="*/ 2147483647 h 181"/>
                <a:gd name="T10" fmla="*/ 2147483647 w 182"/>
                <a:gd name="T11" fmla="*/ 2147483647 h 181"/>
                <a:gd name="T12" fmla="*/ 0 w 182"/>
                <a:gd name="T13" fmla="*/ 2147483647 h 1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"/>
                <a:gd name="T22" fmla="*/ 0 h 181"/>
                <a:gd name="T23" fmla="*/ 182 w 182"/>
                <a:gd name="T24" fmla="*/ 181 h 1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" h="181">
                  <a:moveTo>
                    <a:pt x="0" y="91"/>
                  </a:moveTo>
                  <a:lnTo>
                    <a:pt x="46" y="0"/>
                  </a:lnTo>
                  <a:lnTo>
                    <a:pt x="136" y="0"/>
                  </a:lnTo>
                  <a:lnTo>
                    <a:pt x="182" y="91"/>
                  </a:lnTo>
                  <a:lnTo>
                    <a:pt x="136" y="181"/>
                  </a:lnTo>
                  <a:lnTo>
                    <a:pt x="46" y="18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Line 28"/>
            <p:cNvSpPr>
              <a:spLocks noChangeShapeType="1"/>
            </p:cNvSpPr>
            <p:nvPr/>
          </p:nvSpPr>
          <p:spPr bwMode="auto">
            <a:xfrm>
              <a:off x="2339975" y="4221163"/>
              <a:ext cx="59039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Line 29"/>
            <p:cNvSpPr>
              <a:spLocks noChangeShapeType="1"/>
            </p:cNvSpPr>
            <p:nvPr/>
          </p:nvSpPr>
          <p:spPr bwMode="auto">
            <a:xfrm flipV="1">
              <a:off x="2339975" y="2565400"/>
              <a:ext cx="0" cy="1655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5" name="Text Box 30"/>
            <p:cNvSpPr txBox="1">
              <a:spLocks noChangeArrowheads="1"/>
            </p:cNvSpPr>
            <p:nvPr/>
          </p:nvSpPr>
          <p:spPr bwMode="auto">
            <a:xfrm>
              <a:off x="684213" y="2714625"/>
              <a:ext cx="13482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Clock (cycles)</a:t>
              </a:r>
              <a:endParaRPr lang="en-AU" altLang="en-US" sz="1600"/>
            </a:p>
          </p:txBody>
        </p:sp>
        <p:sp>
          <p:nvSpPr>
            <p:cNvPr id="36896" name="Text Box 31"/>
            <p:cNvSpPr txBox="1">
              <a:spLocks noChangeArrowheads="1"/>
            </p:cNvSpPr>
            <p:nvPr/>
          </p:nvSpPr>
          <p:spPr bwMode="auto">
            <a:xfrm>
              <a:off x="684213" y="3146425"/>
              <a:ext cx="157025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Data transfer</a:t>
              </a:r>
              <a:br>
                <a:rPr lang="en-US" altLang="en-US" sz="1600"/>
              </a:br>
              <a:r>
                <a:rPr lang="en-US" altLang="en-US" sz="1600"/>
                <a:t>and computation</a:t>
              </a:r>
              <a:endParaRPr lang="en-AU" altLang="en-US" sz="1600"/>
            </a:p>
          </p:txBody>
        </p:sp>
        <p:sp>
          <p:nvSpPr>
            <p:cNvPr id="36897" name="Text Box 32"/>
            <p:cNvSpPr txBox="1">
              <a:spLocks noChangeArrowheads="1"/>
            </p:cNvSpPr>
            <p:nvPr/>
          </p:nvSpPr>
          <p:spPr bwMode="auto">
            <a:xfrm>
              <a:off x="684213" y="3794125"/>
              <a:ext cx="12447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Update state</a:t>
              </a:r>
              <a:endParaRPr lang="en-AU" altLang="en-US" sz="1600"/>
            </a:p>
          </p:txBody>
        </p:sp>
        <p:sp>
          <p:nvSpPr>
            <p:cNvPr id="36898" name="Rectangle 33"/>
            <p:cNvSpPr>
              <a:spLocks noChangeArrowheads="1"/>
            </p:cNvSpPr>
            <p:nvPr/>
          </p:nvSpPr>
          <p:spPr bwMode="auto">
            <a:xfrm>
              <a:off x="2916238" y="2420938"/>
              <a:ext cx="1150937" cy="1444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6899" name="Text Box 34"/>
            <p:cNvSpPr txBox="1">
              <a:spLocks noChangeArrowheads="1"/>
            </p:cNvSpPr>
            <p:nvPr/>
          </p:nvSpPr>
          <p:spPr bwMode="auto">
            <a:xfrm>
              <a:off x="2888329" y="2281238"/>
              <a:ext cx="122104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Clock period</a:t>
              </a:r>
              <a:endParaRPr lang="en-AU" altLang="en-US" sz="1600"/>
            </a:p>
          </p:txBody>
        </p:sp>
        <p:sp>
          <p:nvSpPr>
            <p:cNvPr id="36900" name="Freeform 36"/>
            <p:cNvSpPr>
              <a:spLocks/>
            </p:cNvSpPr>
            <p:nvPr/>
          </p:nvSpPr>
          <p:spPr bwMode="auto">
            <a:xfrm>
              <a:off x="4356100" y="3284538"/>
              <a:ext cx="1727200" cy="287337"/>
            </a:xfrm>
            <a:custGeom>
              <a:avLst/>
              <a:gdLst>
                <a:gd name="T0" fmla="*/ 0 w 1088"/>
                <a:gd name="T1" fmla="*/ 2147483647 h 181"/>
                <a:gd name="T2" fmla="*/ 2147483647 w 1088"/>
                <a:gd name="T3" fmla="*/ 0 h 181"/>
                <a:gd name="T4" fmla="*/ 2147483647 w 1088"/>
                <a:gd name="T5" fmla="*/ 0 h 181"/>
                <a:gd name="T6" fmla="*/ 2147483647 w 1088"/>
                <a:gd name="T7" fmla="*/ 2147483647 h 181"/>
                <a:gd name="T8" fmla="*/ 2147483647 w 1088"/>
                <a:gd name="T9" fmla="*/ 2147483647 h 181"/>
                <a:gd name="T10" fmla="*/ 2147483647 w 1088"/>
                <a:gd name="T11" fmla="*/ 2147483647 h 181"/>
                <a:gd name="T12" fmla="*/ 0 w 1088"/>
                <a:gd name="T13" fmla="*/ 2147483647 h 1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8"/>
                <a:gd name="T22" fmla="*/ 0 h 181"/>
                <a:gd name="T23" fmla="*/ 1088 w 1088"/>
                <a:gd name="T24" fmla="*/ 181 h 1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8" h="181">
                  <a:moveTo>
                    <a:pt x="0" y="90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8" y="90"/>
                  </a:lnTo>
                  <a:lnTo>
                    <a:pt x="1043" y="181"/>
                  </a:lnTo>
                  <a:lnTo>
                    <a:pt x="45" y="181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Freeform 37"/>
            <p:cNvSpPr>
              <a:spLocks/>
            </p:cNvSpPr>
            <p:nvPr/>
          </p:nvSpPr>
          <p:spPr bwMode="auto">
            <a:xfrm>
              <a:off x="2627313" y="3284538"/>
              <a:ext cx="1727200" cy="287337"/>
            </a:xfrm>
            <a:custGeom>
              <a:avLst/>
              <a:gdLst>
                <a:gd name="T0" fmla="*/ 0 w 1088"/>
                <a:gd name="T1" fmla="*/ 2147483647 h 181"/>
                <a:gd name="T2" fmla="*/ 2147483647 w 1088"/>
                <a:gd name="T3" fmla="*/ 0 h 181"/>
                <a:gd name="T4" fmla="*/ 2147483647 w 1088"/>
                <a:gd name="T5" fmla="*/ 0 h 181"/>
                <a:gd name="T6" fmla="*/ 2147483647 w 1088"/>
                <a:gd name="T7" fmla="*/ 2147483647 h 181"/>
                <a:gd name="T8" fmla="*/ 2147483647 w 1088"/>
                <a:gd name="T9" fmla="*/ 2147483647 h 181"/>
                <a:gd name="T10" fmla="*/ 2147483647 w 1088"/>
                <a:gd name="T11" fmla="*/ 2147483647 h 181"/>
                <a:gd name="T12" fmla="*/ 0 w 1088"/>
                <a:gd name="T13" fmla="*/ 2147483647 h 1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8"/>
                <a:gd name="T22" fmla="*/ 0 h 181"/>
                <a:gd name="T23" fmla="*/ 1088 w 1088"/>
                <a:gd name="T24" fmla="*/ 181 h 1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8" h="181">
                  <a:moveTo>
                    <a:pt x="0" y="90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8" y="90"/>
                  </a:lnTo>
                  <a:lnTo>
                    <a:pt x="1043" y="181"/>
                  </a:lnTo>
                  <a:lnTo>
                    <a:pt x="45" y="181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Freeform 38"/>
            <p:cNvSpPr>
              <a:spLocks/>
            </p:cNvSpPr>
            <p:nvPr/>
          </p:nvSpPr>
          <p:spPr bwMode="auto">
            <a:xfrm>
              <a:off x="6083300" y="3284538"/>
              <a:ext cx="1727200" cy="287337"/>
            </a:xfrm>
            <a:custGeom>
              <a:avLst/>
              <a:gdLst>
                <a:gd name="T0" fmla="*/ 0 w 1088"/>
                <a:gd name="T1" fmla="*/ 2147483647 h 181"/>
                <a:gd name="T2" fmla="*/ 2147483647 w 1088"/>
                <a:gd name="T3" fmla="*/ 0 h 181"/>
                <a:gd name="T4" fmla="*/ 2147483647 w 1088"/>
                <a:gd name="T5" fmla="*/ 0 h 181"/>
                <a:gd name="T6" fmla="*/ 2147483647 w 1088"/>
                <a:gd name="T7" fmla="*/ 2147483647 h 181"/>
                <a:gd name="T8" fmla="*/ 2147483647 w 1088"/>
                <a:gd name="T9" fmla="*/ 2147483647 h 181"/>
                <a:gd name="T10" fmla="*/ 2147483647 w 1088"/>
                <a:gd name="T11" fmla="*/ 2147483647 h 181"/>
                <a:gd name="T12" fmla="*/ 0 w 1088"/>
                <a:gd name="T13" fmla="*/ 2147483647 h 1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8"/>
                <a:gd name="T22" fmla="*/ 0 h 181"/>
                <a:gd name="T23" fmla="*/ 1088 w 1088"/>
                <a:gd name="T24" fmla="*/ 181 h 1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8" h="181">
                  <a:moveTo>
                    <a:pt x="0" y="90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8" y="90"/>
                  </a:lnTo>
                  <a:lnTo>
                    <a:pt x="1043" y="181"/>
                  </a:lnTo>
                  <a:lnTo>
                    <a:pt x="45" y="181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Memory and Storage Devices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822960"/>
            <a:ext cx="9410700" cy="5715000"/>
          </a:xfrm>
        </p:spPr>
        <p:txBody>
          <a:bodyPr/>
          <a:lstStyle/>
          <a:p>
            <a:pPr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dirty="0"/>
              <a:t>Volatile Memory Devices</a:t>
            </a:r>
          </a:p>
          <a:p>
            <a:pPr lvl="1"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dirty="0">
                <a:solidFill>
                  <a:srgbClr val="FF0000"/>
                </a:solidFill>
              </a:rPr>
              <a:t>RAM</a:t>
            </a:r>
            <a:r>
              <a:rPr lang="en-US" altLang="en-US" dirty="0"/>
              <a:t> = Random Access Memory</a:t>
            </a:r>
          </a:p>
          <a:p>
            <a:pPr lvl="1"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dirty="0">
                <a:solidFill>
                  <a:srgbClr val="FF0000"/>
                </a:solidFill>
              </a:rPr>
              <a:t>DRAM</a:t>
            </a:r>
            <a:r>
              <a:rPr lang="en-US" altLang="en-US" dirty="0"/>
              <a:t> = Dynamic RAM</a:t>
            </a:r>
          </a:p>
          <a:p>
            <a:pPr lvl="2"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sz="1800" dirty="0"/>
              <a:t>Dense but must be refreshed (typical choice for main memory)</a:t>
            </a:r>
          </a:p>
          <a:p>
            <a:pPr lvl="1"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dirty="0">
                <a:solidFill>
                  <a:srgbClr val="FF0000"/>
                </a:solidFill>
              </a:rPr>
              <a:t>SRAM</a:t>
            </a:r>
            <a:r>
              <a:rPr lang="en-US" altLang="en-US" dirty="0"/>
              <a:t>: Static RAM</a:t>
            </a:r>
          </a:p>
          <a:p>
            <a:pPr lvl="2"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sz="1800" dirty="0"/>
              <a:t>Faster but less dense than DRAM (typical choice for cache memory)</a:t>
            </a:r>
          </a:p>
          <a:p>
            <a:pPr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dirty="0"/>
              <a:t>Non-Volatile Storage Devices</a:t>
            </a:r>
          </a:p>
          <a:p>
            <a:pPr lvl="1"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dirty="0"/>
              <a:t>Magnetic Disk</a:t>
            </a:r>
          </a:p>
          <a:p>
            <a:pPr lvl="1"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dirty="0"/>
              <a:t>Flash Memory (Solid State Disk)</a:t>
            </a:r>
          </a:p>
          <a:p>
            <a:pPr lvl="1"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dirty="0"/>
              <a:t>Optical Disk (CDROM, DVD)</a:t>
            </a:r>
          </a:p>
        </p:txBody>
      </p:sp>
      <p:pic>
        <p:nvPicPr>
          <p:cNvPr id="27652" name="Picture 4" descr="DDRSDRAM400-1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394" y="1371600"/>
            <a:ext cx="295116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hard-disk-dr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010" y="4380817"/>
            <a:ext cx="2476500" cy="128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 descr="MCj04315710000[1]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20" b="21290"/>
          <a:stretch/>
        </p:blipFill>
        <p:spPr bwMode="auto">
          <a:xfrm>
            <a:off x="7776211" y="5488388"/>
            <a:ext cx="1557379" cy="866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for Storage and Memory</a:t>
            </a:r>
          </a:p>
        </p:txBody>
      </p:sp>
      <p:pic>
        <p:nvPicPr>
          <p:cNvPr id="4" name="Content Placeholder 3" descr="f01-01-978012407726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63" y="987231"/>
            <a:ext cx="9380517" cy="283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eft Brace 4"/>
          <p:cNvSpPr/>
          <p:nvPr/>
        </p:nvSpPr>
        <p:spPr>
          <a:xfrm rot="16200000">
            <a:off x="2240281" y="2023550"/>
            <a:ext cx="274320" cy="3962400"/>
          </a:xfrm>
          <a:prstGeom prst="leftBrace">
            <a:avLst>
              <a:gd name="adj1" fmla="val 4311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6240" y="4114801"/>
            <a:ext cx="396240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/>
              <a:t>Size of disk storage</a:t>
            </a:r>
          </a:p>
          <a:p>
            <a:pPr algn="ctr">
              <a:lnSpc>
                <a:spcPct val="120000"/>
              </a:lnSpc>
            </a:pPr>
            <a:r>
              <a:rPr lang="en-US" sz="2400" dirty="0"/>
              <a:t>Value = 10</a:t>
            </a:r>
            <a:r>
              <a:rPr lang="en-US" sz="2400" i="1" baseline="30000" dirty="0"/>
              <a:t>n</a:t>
            </a:r>
            <a:r>
              <a:rPr lang="en-US" sz="2400" dirty="0"/>
              <a:t> (base 10)</a:t>
            </a:r>
          </a:p>
        </p:txBody>
      </p:sp>
      <p:sp>
        <p:nvSpPr>
          <p:cNvPr id="7" name="Left Brace 6"/>
          <p:cNvSpPr/>
          <p:nvPr/>
        </p:nvSpPr>
        <p:spPr>
          <a:xfrm rot="16200000">
            <a:off x="6227445" y="2048316"/>
            <a:ext cx="274320" cy="3912870"/>
          </a:xfrm>
          <a:prstGeom prst="leftBrace">
            <a:avLst>
              <a:gd name="adj1" fmla="val 4311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08170" y="4114801"/>
            <a:ext cx="391287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/>
              <a:t>Size of memory</a:t>
            </a:r>
          </a:p>
          <a:p>
            <a:pPr algn="ctr">
              <a:lnSpc>
                <a:spcPct val="120000"/>
              </a:lnSpc>
            </a:pPr>
            <a:r>
              <a:rPr lang="en-US" sz="2400" dirty="0"/>
              <a:t>Value = 2</a:t>
            </a:r>
            <a:r>
              <a:rPr lang="en-US" sz="2400" i="1" baseline="30000" dirty="0"/>
              <a:t>n</a:t>
            </a:r>
            <a:r>
              <a:rPr lang="en-US" sz="2400" dirty="0"/>
              <a:t> (base 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242" y="5166360"/>
            <a:ext cx="931163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The binary terms are used to avoid the confusion with the commonly used decimal terms. The size of memory is 2</a:t>
            </a:r>
            <a:r>
              <a:rPr lang="en-US" sz="2400" i="1" baseline="30000" dirty="0"/>
              <a:t>n</a:t>
            </a:r>
            <a:r>
              <a:rPr lang="en-US" sz="2400" dirty="0"/>
              <a:t> because the memory address is an </a:t>
            </a:r>
            <a:r>
              <a:rPr lang="en-US" sz="2400" i="1" dirty="0"/>
              <a:t>n</a:t>
            </a:r>
            <a:r>
              <a:rPr lang="en-US" sz="2400" dirty="0"/>
              <a:t>-bit binary number.</a:t>
            </a:r>
          </a:p>
        </p:txBody>
      </p:sp>
    </p:spTree>
    <p:extLst>
      <p:ext uri="{BB962C8B-B14F-4D97-AF65-F5344CB8AC3E}">
        <p14:creationId xmlns:p14="http://schemas.microsoft.com/office/powerpoint/2010/main" val="3651328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Next . . 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59644" y="1005840"/>
            <a:ext cx="7988433" cy="5303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7663" indent="-347663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36550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4588" indent="-231775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481138" indent="-222250" algn="l" rtl="0" eaLnBrk="0" fontAlgn="base" hangingPunct="0">
              <a:spcBef>
                <a:spcPct val="4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33363" algn="l" rtl="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ts val="0"/>
              </a:spcBef>
            </a:pPr>
            <a:r>
              <a:rPr lang="en-US" altLang="en-US" kern="0" dirty="0"/>
              <a:t>Welcome to COE 301</a:t>
            </a:r>
          </a:p>
          <a:p>
            <a:pPr eaLnBrk="1" hangingPunct="1">
              <a:lnSpc>
                <a:spcPct val="300000"/>
              </a:lnSpc>
              <a:spcBef>
                <a:spcPts val="0"/>
              </a:spcBef>
            </a:pPr>
            <a:r>
              <a:rPr lang="en-US" altLang="en-US" kern="0" dirty="0"/>
              <a:t>Assembly-, Machine-, and High-Level Languages</a:t>
            </a:r>
          </a:p>
          <a:p>
            <a:pPr eaLnBrk="1" hangingPunct="1">
              <a:lnSpc>
                <a:spcPct val="300000"/>
              </a:lnSpc>
              <a:spcBef>
                <a:spcPts val="0"/>
              </a:spcBef>
            </a:pPr>
            <a:r>
              <a:rPr lang="en-US" altLang="en-US" kern="0" dirty="0"/>
              <a:t>Classes of Computers</a:t>
            </a:r>
          </a:p>
          <a:p>
            <a:pPr eaLnBrk="1" hangingPunct="1">
              <a:lnSpc>
                <a:spcPct val="300000"/>
              </a:lnSpc>
              <a:spcBef>
                <a:spcPts val="0"/>
              </a:spcBef>
            </a:pPr>
            <a:r>
              <a:rPr lang="en-US" altLang="en-US" b="1" kern="0" dirty="0">
                <a:solidFill>
                  <a:srgbClr val="FF0000"/>
                </a:solidFill>
              </a:rPr>
              <a:t>Programmer's View of a Computer System</a:t>
            </a:r>
          </a:p>
        </p:txBody>
      </p:sp>
    </p:spTree>
    <p:extLst>
      <p:ext uri="{BB962C8B-B14F-4D97-AF65-F5344CB8AC3E}">
        <p14:creationId xmlns:p14="http://schemas.microsoft.com/office/powerpoint/2010/main" val="4223779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Programmer’s View of a Computer System</a:t>
            </a:r>
            <a:endParaRPr lang="en-US" altLang="en-US" sz="2400" i="1"/>
          </a:p>
        </p:txBody>
      </p:sp>
      <p:grpSp>
        <p:nvGrpSpPr>
          <p:cNvPr id="52227" name="Group 54"/>
          <p:cNvGrpSpPr>
            <a:grpSpLocks/>
          </p:cNvGrpSpPr>
          <p:nvPr/>
        </p:nvGrpSpPr>
        <p:grpSpPr bwMode="auto">
          <a:xfrm>
            <a:off x="646641" y="1354138"/>
            <a:ext cx="8800175" cy="4724400"/>
            <a:chOff x="376" y="853"/>
            <a:chExt cx="5117" cy="2976"/>
          </a:xfrm>
        </p:grpSpPr>
        <p:sp>
          <p:nvSpPr>
            <p:cNvPr id="52228" name="Text Box 3"/>
            <p:cNvSpPr txBox="1">
              <a:spLocks noChangeArrowheads="1"/>
            </p:cNvSpPr>
            <p:nvPr/>
          </p:nvSpPr>
          <p:spPr bwMode="auto">
            <a:xfrm>
              <a:off x="3600" y="2976"/>
              <a:ext cx="1872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100"/>
            </a:p>
          </p:txBody>
        </p:sp>
        <p:sp>
          <p:nvSpPr>
            <p:cNvPr id="522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537" y="853"/>
              <a:ext cx="2544" cy="29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0" name="Freeform 6"/>
            <p:cNvSpPr>
              <a:spLocks/>
            </p:cNvSpPr>
            <p:nvPr/>
          </p:nvSpPr>
          <p:spPr bwMode="auto">
            <a:xfrm>
              <a:off x="1650" y="1411"/>
              <a:ext cx="1620" cy="74"/>
            </a:xfrm>
            <a:custGeom>
              <a:avLst/>
              <a:gdLst>
                <a:gd name="T0" fmla="*/ 1532 w 1620"/>
                <a:gd name="T1" fmla="*/ 0 h 74"/>
                <a:gd name="T2" fmla="*/ 0 w 1620"/>
                <a:gd name="T3" fmla="*/ 0 h 74"/>
                <a:gd name="T4" fmla="*/ 88 w 1620"/>
                <a:gd name="T5" fmla="*/ 74 h 74"/>
                <a:gd name="T6" fmla="*/ 1620 w 1620"/>
                <a:gd name="T7" fmla="*/ 74 h 74"/>
                <a:gd name="T8" fmla="*/ 1532 w 1620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20"/>
                <a:gd name="T16" fmla="*/ 0 h 74"/>
                <a:gd name="T17" fmla="*/ 1620 w 1620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20" h="74">
                  <a:moveTo>
                    <a:pt x="1532" y="0"/>
                  </a:moveTo>
                  <a:lnTo>
                    <a:pt x="0" y="0"/>
                  </a:lnTo>
                  <a:lnTo>
                    <a:pt x="88" y="74"/>
                  </a:lnTo>
                  <a:lnTo>
                    <a:pt x="1620" y="74"/>
                  </a:lnTo>
                  <a:lnTo>
                    <a:pt x="1532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1" name="Freeform 7"/>
            <p:cNvSpPr>
              <a:spLocks/>
            </p:cNvSpPr>
            <p:nvPr/>
          </p:nvSpPr>
          <p:spPr bwMode="auto">
            <a:xfrm>
              <a:off x="3182" y="965"/>
              <a:ext cx="88" cy="520"/>
            </a:xfrm>
            <a:custGeom>
              <a:avLst/>
              <a:gdLst>
                <a:gd name="T0" fmla="*/ 88 w 88"/>
                <a:gd name="T1" fmla="*/ 520 h 520"/>
                <a:gd name="T2" fmla="*/ 0 w 88"/>
                <a:gd name="T3" fmla="*/ 446 h 520"/>
                <a:gd name="T4" fmla="*/ 0 w 88"/>
                <a:gd name="T5" fmla="*/ 0 h 520"/>
                <a:gd name="T6" fmla="*/ 88 w 88"/>
                <a:gd name="T7" fmla="*/ 75 h 520"/>
                <a:gd name="T8" fmla="*/ 88 w 88"/>
                <a:gd name="T9" fmla="*/ 52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520"/>
                <a:gd name="T17" fmla="*/ 88 w 88"/>
                <a:gd name="T18" fmla="*/ 520 h 5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520">
                  <a:moveTo>
                    <a:pt x="88" y="520"/>
                  </a:moveTo>
                  <a:lnTo>
                    <a:pt x="0" y="446"/>
                  </a:lnTo>
                  <a:lnTo>
                    <a:pt x="0" y="0"/>
                  </a:lnTo>
                  <a:lnTo>
                    <a:pt x="88" y="75"/>
                  </a:lnTo>
                  <a:lnTo>
                    <a:pt x="88" y="52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2" name="Rectangle 8"/>
            <p:cNvSpPr>
              <a:spLocks noChangeArrowheads="1"/>
            </p:cNvSpPr>
            <p:nvPr/>
          </p:nvSpPr>
          <p:spPr bwMode="auto">
            <a:xfrm>
              <a:off x="1650" y="965"/>
              <a:ext cx="1532" cy="446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233" name="Rectangle 9"/>
            <p:cNvSpPr>
              <a:spLocks noChangeArrowheads="1"/>
            </p:cNvSpPr>
            <p:nvPr/>
          </p:nvSpPr>
          <p:spPr bwMode="auto">
            <a:xfrm>
              <a:off x="1798" y="1035"/>
              <a:ext cx="106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/>
                </a:rPr>
                <a:t>Application Programs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/>
                </a:rPr>
                <a:t>High-Level Language</a:t>
              </a:r>
              <a:endParaRPr lang="en-US" altLang="en-US" sz="1800"/>
            </a:p>
          </p:txBody>
        </p:sp>
        <p:sp>
          <p:nvSpPr>
            <p:cNvPr id="52234" name="Freeform 10"/>
            <p:cNvSpPr>
              <a:spLocks/>
            </p:cNvSpPr>
            <p:nvPr/>
          </p:nvSpPr>
          <p:spPr bwMode="auto">
            <a:xfrm>
              <a:off x="1650" y="1856"/>
              <a:ext cx="1620" cy="74"/>
            </a:xfrm>
            <a:custGeom>
              <a:avLst/>
              <a:gdLst>
                <a:gd name="T0" fmla="*/ 1532 w 1620"/>
                <a:gd name="T1" fmla="*/ 0 h 74"/>
                <a:gd name="T2" fmla="*/ 0 w 1620"/>
                <a:gd name="T3" fmla="*/ 0 h 74"/>
                <a:gd name="T4" fmla="*/ 88 w 1620"/>
                <a:gd name="T5" fmla="*/ 74 h 74"/>
                <a:gd name="T6" fmla="*/ 1620 w 1620"/>
                <a:gd name="T7" fmla="*/ 74 h 74"/>
                <a:gd name="T8" fmla="*/ 1532 w 1620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20"/>
                <a:gd name="T16" fmla="*/ 0 h 74"/>
                <a:gd name="T17" fmla="*/ 1620 w 1620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20" h="74">
                  <a:moveTo>
                    <a:pt x="1532" y="0"/>
                  </a:moveTo>
                  <a:lnTo>
                    <a:pt x="0" y="0"/>
                  </a:lnTo>
                  <a:lnTo>
                    <a:pt x="88" y="74"/>
                  </a:lnTo>
                  <a:lnTo>
                    <a:pt x="1620" y="74"/>
                  </a:lnTo>
                  <a:lnTo>
                    <a:pt x="1532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5" name="Freeform 11"/>
            <p:cNvSpPr>
              <a:spLocks/>
            </p:cNvSpPr>
            <p:nvPr/>
          </p:nvSpPr>
          <p:spPr bwMode="auto">
            <a:xfrm>
              <a:off x="3182" y="1411"/>
              <a:ext cx="88" cy="519"/>
            </a:xfrm>
            <a:custGeom>
              <a:avLst/>
              <a:gdLst>
                <a:gd name="T0" fmla="*/ 88 w 88"/>
                <a:gd name="T1" fmla="*/ 519 h 519"/>
                <a:gd name="T2" fmla="*/ 0 w 88"/>
                <a:gd name="T3" fmla="*/ 445 h 519"/>
                <a:gd name="T4" fmla="*/ 0 w 88"/>
                <a:gd name="T5" fmla="*/ 0 h 519"/>
                <a:gd name="T6" fmla="*/ 88 w 88"/>
                <a:gd name="T7" fmla="*/ 74 h 519"/>
                <a:gd name="T8" fmla="*/ 88 w 88"/>
                <a:gd name="T9" fmla="*/ 519 h 5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519"/>
                <a:gd name="T17" fmla="*/ 88 w 88"/>
                <a:gd name="T18" fmla="*/ 519 h 5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519">
                  <a:moveTo>
                    <a:pt x="88" y="519"/>
                  </a:moveTo>
                  <a:lnTo>
                    <a:pt x="0" y="445"/>
                  </a:lnTo>
                  <a:lnTo>
                    <a:pt x="0" y="0"/>
                  </a:lnTo>
                  <a:lnTo>
                    <a:pt x="88" y="74"/>
                  </a:lnTo>
                  <a:lnTo>
                    <a:pt x="88" y="51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6" name="Rectangle 12"/>
            <p:cNvSpPr>
              <a:spLocks noChangeArrowheads="1"/>
            </p:cNvSpPr>
            <p:nvPr/>
          </p:nvSpPr>
          <p:spPr bwMode="auto">
            <a:xfrm>
              <a:off x="1650" y="1411"/>
              <a:ext cx="1532" cy="445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237" name="Rectangle 13"/>
            <p:cNvSpPr>
              <a:spLocks noChangeArrowheads="1"/>
            </p:cNvSpPr>
            <p:nvPr/>
          </p:nvSpPr>
          <p:spPr bwMode="auto">
            <a:xfrm>
              <a:off x="1826" y="1560"/>
              <a:ext cx="101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/>
                </a:rPr>
                <a:t>Assembly Language</a:t>
              </a:r>
              <a:endParaRPr lang="en-US" altLang="en-US" sz="1800"/>
            </a:p>
          </p:txBody>
        </p:sp>
        <p:sp>
          <p:nvSpPr>
            <p:cNvPr id="52238" name="Freeform 14"/>
            <p:cNvSpPr>
              <a:spLocks/>
            </p:cNvSpPr>
            <p:nvPr/>
          </p:nvSpPr>
          <p:spPr bwMode="auto">
            <a:xfrm>
              <a:off x="1650" y="2301"/>
              <a:ext cx="1620" cy="74"/>
            </a:xfrm>
            <a:custGeom>
              <a:avLst/>
              <a:gdLst>
                <a:gd name="T0" fmla="*/ 1532 w 1620"/>
                <a:gd name="T1" fmla="*/ 0 h 74"/>
                <a:gd name="T2" fmla="*/ 0 w 1620"/>
                <a:gd name="T3" fmla="*/ 0 h 74"/>
                <a:gd name="T4" fmla="*/ 88 w 1620"/>
                <a:gd name="T5" fmla="*/ 74 h 74"/>
                <a:gd name="T6" fmla="*/ 1620 w 1620"/>
                <a:gd name="T7" fmla="*/ 74 h 74"/>
                <a:gd name="T8" fmla="*/ 1532 w 1620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20"/>
                <a:gd name="T16" fmla="*/ 0 h 74"/>
                <a:gd name="T17" fmla="*/ 1620 w 1620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20" h="74">
                  <a:moveTo>
                    <a:pt x="1532" y="0"/>
                  </a:moveTo>
                  <a:lnTo>
                    <a:pt x="0" y="0"/>
                  </a:lnTo>
                  <a:lnTo>
                    <a:pt x="88" y="74"/>
                  </a:lnTo>
                  <a:lnTo>
                    <a:pt x="1620" y="74"/>
                  </a:lnTo>
                  <a:lnTo>
                    <a:pt x="1532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9" name="Freeform 15"/>
            <p:cNvSpPr>
              <a:spLocks/>
            </p:cNvSpPr>
            <p:nvPr/>
          </p:nvSpPr>
          <p:spPr bwMode="auto">
            <a:xfrm>
              <a:off x="3182" y="1856"/>
              <a:ext cx="88" cy="519"/>
            </a:xfrm>
            <a:custGeom>
              <a:avLst/>
              <a:gdLst>
                <a:gd name="T0" fmla="*/ 88 w 88"/>
                <a:gd name="T1" fmla="*/ 519 h 519"/>
                <a:gd name="T2" fmla="*/ 0 w 88"/>
                <a:gd name="T3" fmla="*/ 445 h 519"/>
                <a:gd name="T4" fmla="*/ 0 w 88"/>
                <a:gd name="T5" fmla="*/ 0 h 519"/>
                <a:gd name="T6" fmla="*/ 88 w 88"/>
                <a:gd name="T7" fmla="*/ 74 h 519"/>
                <a:gd name="T8" fmla="*/ 88 w 88"/>
                <a:gd name="T9" fmla="*/ 519 h 5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519"/>
                <a:gd name="T17" fmla="*/ 88 w 88"/>
                <a:gd name="T18" fmla="*/ 519 h 5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519">
                  <a:moveTo>
                    <a:pt x="88" y="519"/>
                  </a:moveTo>
                  <a:lnTo>
                    <a:pt x="0" y="445"/>
                  </a:lnTo>
                  <a:lnTo>
                    <a:pt x="0" y="0"/>
                  </a:lnTo>
                  <a:lnTo>
                    <a:pt x="88" y="74"/>
                  </a:lnTo>
                  <a:lnTo>
                    <a:pt x="88" y="51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0" name="Rectangle 16"/>
            <p:cNvSpPr>
              <a:spLocks noChangeArrowheads="1"/>
            </p:cNvSpPr>
            <p:nvPr/>
          </p:nvSpPr>
          <p:spPr bwMode="auto">
            <a:xfrm>
              <a:off x="1650" y="1856"/>
              <a:ext cx="1532" cy="445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241" name="Rectangle 17"/>
            <p:cNvSpPr>
              <a:spLocks noChangeArrowheads="1"/>
            </p:cNvSpPr>
            <p:nvPr/>
          </p:nvSpPr>
          <p:spPr bwMode="auto">
            <a:xfrm>
              <a:off x="1895" y="2005"/>
              <a:ext cx="89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/>
                </a:rPr>
                <a:t>Operating System</a:t>
              </a:r>
              <a:endParaRPr lang="en-US" altLang="en-US" sz="1800"/>
            </a:p>
          </p:txBody>
        </p:sp>
        <p:sp>
          <p:nvSpPr>
            <p:cNvPr id="52242" name="Freeform 18"/>
            <p:cNvSpPr>
              <a:spLocks/>
            </p:cNvSpPr>
            <p:nvPr/>
          </p:nvSpPr>
          <p:spPr bwMode="auto">
            <a:xfrm>
              <a:off x="1650" y="2746"/>
              <a:ext cx="1620" cy="74"/>
            </a:xfrm>
            <a:custGeom>
              <a:avLst/>
              <a:gdLst>
                <a:gd name="T0" fmla="*/ 1532 w 1620"/>
                <a:gd name="T1" fmla="*/ 0 h 74"/>
                <a:gd name="T2" fmla="*/ 0 w 1620"/>
                <a:gd name="T3" fmla="*/ 0 h 74"/>
                <a:gd name="T4" fmla="*/ 88 w 1620"/>
                <a:gd name="T5" fmla="*/ 74 h 74"/>
                <a:gd name="T6" fmla="*/ 1620 w 1620"/>
                <a:gd name="T7" fmla="*/ 74 h 74"/>
                <a:gd name="T8" fmla="*/ 1532 w 1620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20"/>
                <a:gd name="T16" fmla="*/ 0 h 74"/>
                <a:gd name="T17" fmla="*/ 1620 w 1620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20" h="74">
                  <a:moveTo>
                    <a:pt x="1532" y="0"/>
                  </a:moveTo>
                  <a:lnTo>
                    <a:pt x="0" y="0"/>
                  </a:lnTo>
                  <a:lnTo>
                    <a:pt x="88" y="74"/>
                  </a:lnTo>
                  <a:lnTo>
                    <a:pt x="1620" y="74"/>
                  </a:lnTo>
                  <a:lnTo>
                    <a:pt x="1532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3" name="Freeform 19"/>
            <p:cNvSpPr>
              <a:spLocks/>
            </p:cNvSpPr>
            <p:nvPr/>
          </p:nvSpPr>
          <p:spPr bwMode="auto">
            <a:xfrm>
              <a:off x="3182" y="2301"/>
              <a:ext cx="88" cy="519"/>
            </a:xfrm>
            <a:custGeom>
              <a:avLst/>
              <a:gdLst>
                <a:gd name="T0" fmla="*/ 88 w 88"/>
                <a:gd name="T1" fmla="*/ 519 h 519"/>
                <a:gd name="T2" fmla="*/ 0 w 88"/>
                <a:gd name="T3" fmla="*/ 445 h 519"/>
                <a:gd name="T4" fmla="*/ 0 w 88"/>
                <a:gd name="T5" fmla="*/ 0 h 519"/>
                <a:gd name="T6" fmla="*/ 88 w 88"/>
                <a:gd name="T7" fmla="*/ 74 h 519"/>
                <a:gd name="T8" fmla="*/ 88 w 88"/>
                <a:gd name="T9" fmla="*/ 519 h 5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519"/>
                <a:gd name="T17" fmla="*/ 88 w 88"/>
                <a:gd name="T18" fmla="*/ 519 h 5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519">
                  <a:moveTo>
                    <a:pt x="88" y="519"/>
                  </a:moveTo>
                  <a:lnTo>
                    <a:pt x="0" y="445"/>
                  </a:lnTo>
                  <a:lnTo>
                    <a:pt x="0" y="0"/>
                  </a:lnTo>
                  <a:lnTo>
                    <a:pt x="88" y="74"/>
                  </a:lnTo>
                  <a:lnTo>
                    <a:pt x="88" y="51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4" name="Rectangle 20"/>
            <p:cNvSpPr>
              <a:spLocks noChangeArrowheads="1"/>
            </p:cNvSpPr>
            <p:nvPr/>
          </p:nvSpPr>
          <p:spPr bwMode="auto">
            <a:xfrm>
              <a:off x="1650" y="2301"/>
              <a:ext cx="1532" cy="445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245" name="Rectangle 21"/>
            <p:cNvSpPr>
              <a:spLocks noChangeArrowheads="1"/>
            </p:cNvSpPr>
            <p:nvPr/>
          </p:nvSpPr>
          <p:spPr bwMode="auto">
            <a:xfrm>
              <a:off x="2000" y="2376"/>
              <a:ext cx="71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/>
                </a:rPr>
                <a:t>Instruction Set</a:t>
              </a:r>
              <a:endParaRPr lang="en-US" alt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2068" y="2525"/>
              <a:ext cx="59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/>
                </a:rPr>
                <a:t>Architecture</a:t>
              </a:r>
              <a:endParaRPr lang="en-US" altLang="en-US" sz="1800"/>
            </a:p>
          </p:txBody>
        </p:sp>
        <p:sp>
          <p:nvSpPr>
            <p:cNvPr id="52247" name="Freeform 23"/>
            <p:cNvSpPr>
              <a:spLocks/>
            </p:cNvSpPr>
            <p:nvPr/>
          </p:nvSpPr>
          <p:spPr bwMode="auto">
            <a:xfrm>
              <a:off x="1650" y="3191"/>
              <a:ext cx="1620" cy="75"/>
            </a:xfrm>
            <a:custGeom>
              <a:avLst/>
              <a:gdLst>
                <a:gd name="T0" fmla="*/ 1532 w 1620"/>
                <a:gd name="T1" fmla="*/ 0 h 75"/>
                <a:gd name="T2" fmla="*/ 0 w 1620"/>
                <a:gd name="T3" fmla="*/ 0 h 75"/>
                <a:gd name="T4" fmla="*/ 88 w 1620"/>
                <a:gd name="T5" fmla="*/ 75 h 75"/>
                <a:gd name="T6" fmla="*/ 1620 w 1620"/>
                <a:gd name="T7" fmla="*/ 75 h 75"/>
                <a:gd name="T8" fmla="*/ 1532 w 1620"/>
                <a:gd name="T9" fmla="*/ 0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20"/>
                <a:gd name="T16" fmla="*/ 0 h 75"/>
                <a:gd name="T17" fmla="*/ 1620 w 1620"/>
                <a:gd name="T18" fmla="*/ 75 h 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20" h="75">
                  <a:moveTo>
                    <a:pt x="1532" y="0"/>
                  </a:moveTo>
                  <a:lnTo>
                    <a:pt x="0" y="0"/>
                  </a:lnTo>
                  <a:lnTo>
                    <a:pt x="88" y="75"/>
                  </a:lnTo>
                  <a:lnTo>
                    <a:pt x="1620" y="75"/>
                  </a:lnTo>
                  <a:lnTo>
                    <a:pt x="1532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8" name="Freeform 24"/>
            <p:cNvSpPr>
              <a:spLocks/>
            </p:cNvSpPr>
            <p:nvPr/>
          </p:nvSpPr>
          <p:spPr bwMode="auto">
            <a:xfrm>
              <a:off x="3182" y="2746"/>
              <a:ext cx="88" cy="520"/>
            </a:xfrm>
            <a:custGeom>
              <a:avLst/>
              <a:gdLst>
                <a:gd name="T0" fmla="*/ 88 w 88"/>
                <a:gd name="T1" fmla="*/ 520 h 520"/>
                <a:gd name="T2" fmla="*/ 0 w 88"/>
                <a:gd name="T3" fmla="*/ 445 h 520"/>
                <a:gd name="T4" fmla="*/ 0 w 88"/>
                <a:gd name="T5" fmla="*/ 0 h 520"/>
                <a:gd name="T6" fmla="*/ 88 w 88"/>
                <a:gd name="T7" fmla="*/ 74 h 520"/>
                <a:gd name="T8" fmla="*/ 88 w 88"/>
                <a:gd name="T9" fmla="*/ 52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520"/>
                <a:gd name="T17" fmla="*/ 88 w 88"/>
                <a:gd name="T18" fmla="*/ 520 h 5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520">
                  <a:moveTo>
                    <a:pt x="88" y="520"/>
                  </a:moveTo>
                  <a:lnTo>
                    <a:pt x="0" y="445"/>
                  </a:lnTo>
                  <a:lnTo>
                    <a:pt x="0" y="0"/>
                  </a:lnTo>
                  <a:lnTo>
                    <a:pt x="88" y="74"/>
                  </a:lnTo>
                  <a:lnTo>
                    <a:pt x="88" y="52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1650" y="2746"/>
              <a:ext cx="1532" cy="445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1916" y="2896"/>
              <a:ext cx="85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/>
                </a:rPr>
                <a:t>Microarchitecture</a:t>
              </a:r>
              <a:endParaRPr lang="en-US" altLang="en-US" sz="1800"/>
            </a:p>
          </p:txBody>
        </p:sp>
        <p:sp>
          <p:nvSpPr>
            <p:cNvPr id="52251" name="Freeform 27"/>
            <p:cNvSpPr>
              <a:spLocks/>
            </p:cNvSpPr>
            <p:nvPr/>
          </p:nvSpPr>
          <p:spPr bwMode="auto">
            <a:xfrm>
              <a:off x="1650" y="3619"/>
              <a:ext cx="1620" cy="74"/>
            </a:xfrm>
            <a:custGeom>
              <a:avLst/>
              <a:gdLst>
                <a:gd name="T0" fmla="*/ 1532 w 1620"/>
                <a:gd name="T1" fmla="*/ 0 h 74"/>
                <a:gd name="T2" fmla="*/ 0 w 1620"/>
                <a:gd name="T3" fmla="*/ 0 h 74"/>
                <a:gd name="T4" fmla="*/ 88 w 1620"/>
                <a:gd name="T5" fmla="*/ 74 h 74"/>
                <a:gd name="T6" fmla="*/ 1620 w 1620"/>
                <a:gd name="T7" fmla="*/ 74 h 74"/>
                <a:gd name="T8" fmla="*/ 1532 w 1620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20"/>
                <a:gd name="T16" fmla="*/ 0 h 74"/>
                <a:gd name="T17" fmla="*/ 1620 w 1620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20" h="74">
                  <a:moveTo>
                    <a:pt x="1532" y="0"/>
                  </a:moveTo>
                  <a:lnTo>
                    <a:pt x="0" y="0"/>
                  </a:lnTo>
                  <a:lnTo>
                    <a:pt x="88" y="74"/>
                  </a:lnTo>
                  <a:lnTo>
                    <a:pt x="1620" y="74"/>
                  </a:lnTo>
                  <a:lnTo>
                    <a:pt x="1532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2" name="Freeform 28"/>
            <p:cNvSpPr>
              <a:spLocks/>
            </p:cNvSpPr>
            <p:nvPr/>
          </p:nvSpPr>
          <p:spPr bwMode="auto">
            <a:xfrm>
              <a:off x="3182" y="3174"/>
              <a:ext cx="88" cy="519"/>
            </a:xfrm>
            <a:custGeom>
              <a:avLst/>
              <a:gdLst>
                <a:gd name="T0" fmla="*/ 88 w 88"/>
                <a:gd name="T1" fmla="*/ 519 h 519"/>
                <a:gd name="T2" fmla="*/ 0 w 88"/>
                <a:gd name="T3" fmla="*/ 445 h 519"/>
                <a:gd name="T4" fmla="*/ 0 w 88"/>
                <a:gd name="T5" fmla="*/ 0 h 519"/>
                <a:gd name="T6" fmla="*/ 88 w 88"/>
                <a:gd name="T7" fmla="*/ 74 h 519"/>
                <a:gd name="T8" fmla="*/ 88 w 88"/>
                <a:gd name="T9" fmla="*/ 519 h 5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519"/>
                <a:gd name="T17" fmla="*/ 88 w 88"/>
                <a:gd name="T18" fmla="*/ 519 h 5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519">
                  <a:moveTo>
                    <a:pt x="88" y="519"/>
                  </a:moveTo>
                  <a:lnTo>
                    <a:pt x="0" y="445"/>
                  </a:lnTo>
                  <a:lnTo>
                    <a:pt x="0" y="0"/>
                  </a:lnTo>
                  <a:lnTo>
                    <a:pt x="88" y="74"/>
                  </a:lnTo>
                  <a:lnTo>
                    <a:pt x="88" y="51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3" name="Rectangle 29"/>
            <p:cNvSpPr>
              <a:spLocks noChangeArrowheads="1"/>
            </p:cNvSpPr>
            <p:nvPr/>
          </p:nvSpPr>
          <p:spPr bwMode="auto">
            <a:xfrm>
              <a:off x="1650" y="3174"/>
              <a:ext cx="1532" cy="445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254" name="Rectangle 30"/>
            <p:cNvSpPr>
              <a:spLocks noChangeArrowheads="1"/>
            </p:cNvSpPr>
            <p:nvPr/>
          </p:nvSpPr>
          <p:spPr bwMode="auto">
            <a:xfrm>
              <a:off x="1983" y="3322"/>
              <a:ext cx="79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/>
                </a:rPr>
                <a:t>Physical Design</a:t>
              </a:r>
              <a:endParaRPr lang="en-US" altLang="en-US" sz="1800"/>
            </a:p>
          </p:txBody>
        </p:sp>
        <p:sp>
          <p:nvSpPr>
            <p:cNvPr id="52255" name="Rectangle 31"/>
            <p:cNvSpPr>
              <a:spLocks noChangeArrowheads="1"/>
            </p:cNvSpPr>
            <p:nvPr/>
          </p:nvSpPr>
          <p:spPr bwMode="auto">
            <a:xfrm>
              <a:off x="3560" y="3384"/>
              <a:ext cx="3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/>
                </a:rPr>
                <a:t>Level 0</a:t>
              </a:r>
              <a:endParaRPr lang="en-US" altLang="en-US" sz="1800"/>
            </a:p>
          </p:txBody>
        </p:sp>
        <p:sp>
          <p:nvSpPr>
            <p:cNvPr id="52256" name="Rectangle 32"/>
            <p:cNvSpPr>
              <a:spLocks noChangeArrowheads="1"/>
            </p:cNvSpPr>
            <p:nvPr/>
          </p:nvSpPr>
          <p:spPr bwMode="auto">
            <a:xfrm>
              <a:off x="3560" y="2939"/>
              <a:ext cx="3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/>
                </a:rPr>
                <a:t>Level 1</a:t>
              </a:r>
              <a:endParaRPr lang="en-US" altLang="en-US" sz="1800"/>
            </a:p>
          </p:txBody>
        </p:sp>
        <p:sp>
          <p:nvSpPr>
            <p:cNvPr id="52257" name="Rectangle 33"/>
            <p:cNvSpPr>
              <a:spLocks noChangeArrowheads="1"/>
            </p:cNvSpPr>
            <p:nvPr/>
          </p:nvSpPr>
          <p:spPr bwMode="auto">
            <a:xfrm>
              <a:off x="3560" y="2520"/>
              <a:ext cx="3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/>
                </a:rPr>
                <a:t>Level 2</a:t>
              </a:r>
              <a:endParaRPr lang="en-US" altLang="en-US" sz="1800"/>
            </a:p>
          </p:txBody>
        </p:sp>
        <p:sp>
          <p:nvSpPr>
            <p:cNvPr id="52258" name="Rectangle 34"/>
            <p:cNvSpPr>
              <a:spLocks noChangeArrowheads="1"/>
            </p:cNvSpPr>
            <p:nvPr/>
          </p:nvSpPr>
          <p:spPr bwMode="auto">
            <a:xfrm>
              <a:off x="3560" y="2075"/>
              <a:ext cx="3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/>
                </a:rPr>
                <a:t>Level 3</a:t>
              </a:r>
              <a:endParaRPr lang="en-US" altLang="en-US" sz="1800"/>
            </a:p>
          </p:txBody>
        </p:sp>
        <p:sp>
          <p:nvSpPr>
            <p:cNvPr id="52259" name="Rectangle 35"/>
            <p:cNvSpPr>
              <a:spLocks noChangeArrowheads="1"/>
            </p:cNvSpPr>
            <p:nvPr/>
          </p:nvSpPr>
          <p:spPr bwMode="auto">
            <a:xfrm>
              <a:off x="3560" y="1602"/>
              <a:ext cx="3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/>
                </a:rPr>
                <a:t>Level 4</a:t>
              </a:r>
              <a:endParaRPr lang="en-US" altLang="en-US" sz="1800"/>
            </a:p>
          </p:txBody>
        </p:sp>
        <p:sp>
          <p:nvSpPr>
            <p:cNvPr id="52260" name="Rectangle 36"/>
            <p:cNvSpPr>
              <a:spLocks noChangeArrowheads="1"/>
            </p:cNvSpPr>
            <p:nvPr/>
          </p:nvSpPr>
          <p:spPr bwMode="auto">
            <a:xfrm>
              <a:off x="3560" y="1157"/>
              <a:ext cx="3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/>
                </a:rPr>
                <a:t>Level 5</a:t>
              </a:r>
              <a:endParaRPr lang="en-US" altLang="en-US" sz="1800"/>
            </a:p>
          </p:txBody>
        </p:sp>
        <p:sp>
          <p:nvSpPr>
            <p:cNvPr id="52261" name="Text Box 38"/>
            <p:cNvSpPr txBox="1">
              <a:spLocks noChangeArrowheads="1"/>
            </p:cNvSpPr>
            <p:nvPr/>
          </p:nvSpPr>
          <p:spPr bwMode="auto">
            <a:xfrm>
              <a:off x="4223" y="1029"/>
              <a:ext cx="123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/>
                <a:t>Increased level of abstraction</a:t>
              </a:r>
            </a:p>
          </p:txBody>
        </p:sp>
        <p:sp>
          <p:nvSpPr>
            <p:cNvPr id="52262" name="Line 39"/>
            <p:cNvSpPr>
              <a:spLocks noChangeShapeType="1"/>
            </p:cNvSpPr>
            <p:nvPr/>
          </p:nvSpPr>
          <p:spPr bwMode="auto">
            <a:xfrm flipH="1" flipV="1">
              <a:off x="4840" y="1579"/>
              <a:ext cx="0" cy="12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3" name="Text Box 40"/>
            <p:cNvSpPr txBox="1">
              <a:spLocks noChangeArrowheads="1"/>
            </p:cNvSpPr>
            <p:nvPr/>
          </p:nvSpPr>
          <p:spPr bwMode="auto">
            <a:xfrm>
              <a:off x="4186" y="2922"/>
              <a:ext cx="1307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/>
                <a:t>Each level hides the details of the level below it</a:t>
              </a:r>
            </a:p>
          </p:txBody>
        </p:sp>
        <p:sp>
          <p:nvSpPr>
            <p:cNvPr id="52264" name="Text Box 44"/>
            <p:cNvSpPr txBox="1">
              <a:spLocks noChangeArrowheads="1"/>
            </p:cNvSpPr>
            <p:nvPr/>
          </p:nvSpPr>
          <p:spPr bwMode="auto">
            <a:xfrm>
              <a:off x="376" y="1507"/>
              <a:ext cx="8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/>
                <a:t>Software</a:t>
              </a:r>
            </a:p>
          </p:txBody>
        </p:sp>
        <p:sp>
          <p:nvSpPr>
            <p:cNvPr id="52265" name="AutoShape 45"/>
            <p:cNvSpPr>
              <a:spLocks/>
            </p:cNvSpPr>
            <p:nvPr/>
          </p:nvSpPr>
          <p:spPr bwMode="auto">
            <a:xfrm>
              <a:off x="1247" y="962"/>
              <a:ext cx="109" cy="1343"/>
            </a:xfrm>
            <a:prstGeom prst="leftBrace">
              <a:avLst>
                <a:gd name="adj1" fmla="val 50425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266" name="Text Box 47"/>
            <p:cNvSpPr txBox="1">
              <a:spLocks noChangeArrowheads="1"/>
            </p:cNvSpPr>
            <p:nvPr/>
          </p:nvSpPr>
          <p:spPr bwMode="auto">
            <a:xfrm>
              <a:off x="376" y="3071"/>
              <a:ext cx="8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/>
                <a:t>Hardware</a:t>
              </a:r>
            </a:p>
          </p:txBody>
        </p:sp>
        <p:sp>
          <p:nvSpPr>
            <p:cNvPr id="52267" name="AutoShape 48"/>
            <p:cNvSpPr>
              <a:spLocks/>
            </p:cNvSpPr>
            <p:nvPr/>
          </p:nvSpPr>
          <p:spPr bwMode="auto">
            <a:xfrm>
              <a:off x="1247" y="2777"/>
              <a:ext cx="109" cy="835"/>
            </a:xfrm>
            <a:prstGeom prst="leftBrace">
              <a:avLst>
                <a:gd name="adj1" fmla="val 4220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268" name="Text Box 52"/>
            <p:cNvSpPr txBox="1">
              <a:spLocks noChangeArrowheads="1"/>
            </p:cNvSpPr>
            <p:nvPr/>
          </p:nvSpPr>
          <p:spPr bwMode="auto">
            <a:xfrm>
              <a:off x="376" y="2335"/>
              <a:ext cx="850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/>
                <a:t>Interface SW &amp; HW</a:t>
              </a:r>
            </a:p>
          </p:txBody>
        </p:sp>
        <p:sp>
          <p:nvSpPr>
            <p:cNvPr id="52269" name="AutoShape 53"/>
            <p:cNvSpPr>
              <a:spLocks/>
            </p:cNvSpPr>
            <p:nvPr/>
          </p:nvSpPr>
          <p:spPr bwMode="auto">
            <a:xfrm>
              <a:off x="1247" y="2341"/>
              <a:ext cx="109" cy="400"/>
            </a:xfrm>
            <a:prstGeom prst="leftBrace">
              <a:avLst>
                <a:gd name="adj1" fmla="val 42202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20266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Welcome to COE 301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710" y="868680"/>
            <a:ext cx="9091507" cy="5669280"/>
          </a:xfrm>
        </p:spPr>
        <p:txBody>
          <a:bodyPr/>
          <a:lstStyle/>
          <a:p>
            <a:pPr eaLnBrk="1" hangingPunct="1">
              <a:lnSpc>
                <a:spcPct val="180000"/>
              </a:lnSpc>
              <a:spcBef>
                <a:spcPts val="0"/>
              </a:spcBef>
              <a:tabLst>
                <a:tab pos="2695575" algn="l"/>
              </a:tabLst>
            </a:pPr>
            <a:r>
              <a:rPr lang="en-US" altLang="en-US" dirty="0"/>
              <a:t>Instructor:	Dr. </a:t>
            </a:r>
            <a:r>
              <a:rPr lang="en-US" altLang="en-US" dirty="0" err="1"/>
              <a:t>Muhamed</a:t>
            </a:r>
            <a:r>
              <a:rPr lang="en-US" altLang="en-US" dirty="0"/>
              <a:t> F. </a:t>
            </a:r>
            <a:r>
              <a:rPr lang="en-US" altLang="en-US" dirty="0" err="1"/>
              <a:t>Mudawar</a:t>
            </a:r>
            <a:endParaRPr lang="en-US" altLang="en-US" dirty="0"/>
          </a:p>
          <a:p>
            <a:pPr eaLnBrk="1" hangingPunct="1">
              <a:lnSpc>
                <a:spcPct val="180000"/>
              </a:lnSpc>
              <a:spcBef>
                <a:spcPts val="0"/>
              </a:spcBef>
              <a:tabLst>
                <a:tab pos="2695575" algn="l"/>
              </a:tabLst>
            </a:pPr>
            <a:r>
              <a:rPr lang="en-US" altLang="en-US" dirty="0"/>
              <a:t>Office:	Building 22, </a:t>
            </a:r>
            <a:r>
              <a:rPr lang="en-US" altLang="en-US"/>
              <a:t>Room 410-2</a:t>
            </a:r>
            <a:endParaRPr lang="en-US" altLang="en-US" dirty="0"/>
          </a:p>
          <a:p>
            <a:pPr eaLnBrk="1" hangingPunct="1">
              <a:lnSpc>
                <a:spcPct val="180000"/>
              </a:lnSpc>
              <a:spcBef>
                <a:spcPts val="0"/>
              </a:spcBef>
              <a:tabLst>
                <a:tab pos="2695575" algn="l"/>
              </a:tabLst>
            </a:pPr>
            <a:r>
              <a:rPr lang="en-US" altLang="en-US" dirty="0"/>
              <a:t>Office Phone:	4642</a:t>
            </a:r>
          </a:p>
          <a:p>
            <a:pPr eaLnBrk="1" hangingPunct="1">
              <a:lnSpc>
                <a:spcPct val="180000"/>
              </a:lnSpc>
              <a:spcBef>
                <a:spcPts val="0"/>
              </a:spcBef>
              <a:tabLst>
                <a:tab pos="2695575" algn="l"/>
              </a:tabLst>
            </a:pPr>
            <a:r>
              <a:rPr lang="en-US" altLang="en-US" dirty="0"/>
              <a:t>Schedule and Office Hours:</a:t>
            </a:r>
          </a:p>
          <a:p>
            <a:pPr lvl="1" eaLnBrk="1" hangingPunct="1">
              <a:lnSpc>
                <a:spcPct val="180000"/>
              </a:lnSpc>
              <a:spcBef>
                <a:spcPts val="0"/>
              </a:spcBef>
              <a:tabLst>
                <a:tab pos="2695575" algn="l"/>
              </a:tabLst>
            </a:pPr>
            <a:r>
              <a:rPr lang="en-US" altLang="en-US" dirty="0">
                <a:hlinkClick r:id="rId2"/>
              </a:rPr>
              <a:t>http://faculty.kfupm.edu.sa/coe/mudawar/schedule/</a:t>
            </a:r>
            <a:endParaRPr lang="en-US" altLang="en-US" dirty="0"/>
          </a:p>
          <a:p>
            <a:pPr eaLnBrk="1" hangingPunct="1">
              <a:lnSpc>
                <a:spcPct val="180000"/>
              </a:lnSpc>
              <a:spcBef>
                <a:spcPts val="0"/>
              </a:spcBef>
              <a:tabLst>
                <a:tab pos="2695575" algn="l"/>
              </a:tabLst>
            </a:pPr>
            <a:r>
              <a:rPr lang="en-US" altLang="en-US" dirty="0"/>
              <a:t>Course Web Page:</a:t>
            </a:r>
          </a:p>
          <a:p>
            <a:pPr lvl="1" eaLnBrk="1" hangingPunct="1">
              <a:lnSpc>
                <a:spcPct val="180000"/>
              </a:lnSpc>
              <a:spcBef>
                <a:spcPts val="0"/>
              </a:spcBef>
              <a:tabLst>
                <a:tab pos="2695575" algn="l"/>
              </a:tabLst>
            </a:pPr>
            <a:r>
              <a:rPr lang="en-US" altLang="en-US" dirty="0">
                <a:solidFill>
                  <a:srgbClr val="000099"/>
                </a:solidFill>
                <a:hlinkClick r:id="rId3"/>
              </a:rPr>
              <a:t>http://faculty.kfupm.edu.sa/coe/mudawar/coe301/</a:t>
            </a:r>
            <a:endParaRPr lang="en-US" altLang="en-US" dirty="0">
              <a:solidFill>
                <a:srgbClr val="000099"/>
              </a:solidFill>
            </a:endParaRPr>
          </a:p>
          <a:p>
            <a:pPr eaLnBrk="1" hangingPunct="1">
              <a:lnSpc>
                <a:spcPct val="180000"/>
              </a:lnSpc>
              <a:spcBef>
                <a:spcPts val="0"/>
              </a:spcBef>
              <a:tabLst>
                <a:tab pos="2695575" algn="l"/>
              </a:tabLst>
            </a:pPr>
            <a:r>
              <a:rPr lang="en-US" altLang="en-US" dirty="0"/>
              <a:t>Email:</a:t>
            </a:r>
          </a:p>
          <a:p>
            <a:pPr lvl="1" eaLnBrk="1" hangingPunct="1">
              <a:lnSpc>
                <a:spcPct val="180000"/>
              </a:lnSpc>
              <a:spcBef>
                <a:spcPts val="0"/>
              </a:spcBef>
              <a:tabLst>
                <a:tab pos="2695575" algn="l"/>
              </a:tabLst>
            </a:pPr>
            <a:r>
              <a:rPr lang="en-US" altLang="en-US" dirty="0">
                <a:hlinkClick r:id="rId4"/>
              </a:rPr>
              <a:t>mudawar@kfupm.edu.sa</a:t>
            </a: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Programmer's View (cont'd)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7" y="822960"/>
            <a:ext cx="8860367" cy="576072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Application Programs (Level 5)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Written in high-level programming languages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Such as Java, C++, Pascal, Visual Basic . . .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Programs compile into assembly language level (Level 4)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 Assembly Language (Level 4)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Instruction mnemonics (symbols) are used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Have one-to-one correspondence to machine language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Calls functions written at the operating system level (Level 3)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Programs are translated into machine language (Level 2)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Operating System (Level 3)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Provides services to level 4 and 5 programs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Translated to run at the machine instruction level (Level 2)</a:t>
            </a:r>
          </a:p>
        </p:txBody>
      </p:sp>
    </p:spTree>
    <p:extLst>
      <p:ext uri="{BB962C8B-B14F-4D97-AF65-F5344CB8AC3E}">
        <p14:creationId xmlns:p14="http://schemas.microsoft.com/office/powerpoint/2010/main" val="2215960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Programmer's View (cont'd)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7" y="868681"/>
            <a:ext cx="8860367" cy="544004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Instruction Set Architecture (Level 2)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Interface between software and hardware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Specifies how a processor functions</a:t>
            </a:r>
            <a:endParaRPr lang="en-US" altLang="en-US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>
                <a:solidFill>
                  <a:schemeClr val="tx2"/>
                </a:solidFill>
              </a:rPr>
              <a:t>Machine instructions, registers, and memory are exposed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Machine language is executed by Level 1 (microarchitecture)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Microarchitecture (Level 1)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Controls the execution of machine instructions (Level 2)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Implemented by digital logic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Physical Design (Level 0)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Implements the microarchitecture at the transistor-level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Physical layout of circuits on a chip</a:t>
            </a:r>
          </a:p>
        </p:txBody>
      </p:sp>
    </p:spTree>
    <p:extLst>
      <p:ext uri="{BB962C8B-B14F-4D97-AF65-F5344CB8AC3E}">
        <p14:creationId xmlns:p14="http://schemas.microsoft.com/office/powerpoint/2010/main" val="269563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Which Textbook will be Used?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7180" y="1051560"/>
            <a:ext cx="6736080" cy="5303520"/>
          </a:xfrm>
        </p:spPr>
        <p:txBody>
          <a:bodyPr/>
          <a:lstStyle/>
          <a:p>
            <a:pPr eaLnBrk="1" hangingPunct="1">
              <a:lnSpc>
                <a:spcPct val="180000"/>
              </a:lnSpc>
              <a:spcBef>
                <a:spcPct val="50000"/>
              </a:spcBef>
              <a:spcAft>
                <a:spcPts val="1000"/>
              </a:spcAft>
            </a:pPr>
            <a:r>
              <a:rPr lang="en-US" altLang="en-US" dirty="0"/>
              <a:t>Computer Organization &amp; Design:</a:t>
            </a:r>
          </a:p>
          <a:p>
            <a:pPr eaLnBrk="1" hangingPunct="1">
              <a:lnSpc>
                <a:spcPct val="180000"/>
              </a:lnSpc>
              <a:spcBef>
                <a:spcPct val="20000"/>
              </a:spcBef>
              <a:spcAft>
                <a:spcPts val="1000"/>
              </a:spcAft>
              <a:buFont typeface="Wingdings" pitchFamily="2" charset="2"/>
              <a:buNone/>
            </a:pPr>
            <a:r>
              <a:rPr lang="en-US" altLang="en-US" sz="2000" dirty="0"/>
              <a:t>	</a:t>
            </a:r>
            <a:r>
              <a:rPr lang="en-US" altLang="en-US" dirty="0"/>
              <a:t>The Hardware/Software Interface</a:t>
            </a:r>
          </a:p>
          <a:p>
            <a:pPr lvl="1" eaLnBrk="1" hangingPunct="1">
              <a:lnSpc>
                <a:spcPct val="180000"/>
              </a:lnSpc>
              <a:spcBef>
                <a:spcPct val="60000"/>
              </a:spcBef>
              <a:spcAft>
                <a:spcPts val="1000"/>
              </a:spcAft>
            </a:pPr>
            <a:r>
              <a:rPr lang="en-US" altLang="en-US" dirty="0"/>
              <a:t>Fifth Edition, 2013</a:t>
            </a:r>
          </a:p>
          <a:p>
            <a:pPr lvl="1" eaLnBrk="1" hangingPunct="1">
              <a:lnSpc>
                <a:spcPct val="180000"/>
              </a:lnSpc>
              <a:spcBef>
                <a:spcPct val="60000"/>
              </a:spcBef>
              <a:spcAft>
                <a:spcPts val="1000"/>
              </a:spcAft>
            </a:pPr>
            <a:r>
              <a:rPr lang="en-US" altLang="en-US" dirty="0"/>
              <a:t>David Patterson and John Hennessy</a:t>
            </a:r>
          </a:p>
          <a:p>
            <a:pPr lvl="1" eaLnBrk="1" hangingPunct="1">
              <a:lnSpc>
                <a:spcPct val="180000"/>
              </a:lnSpc>
              <a:spcBef>
                <a:spcPct val="60000"/>
              </a:spcBef>
              <a:spcAft>
                <a:spcPts val="1000"/>
              </a:spcAft>
            </a:pPr>
            <a:r>
              <a:rPr lang="en-US" altLang="en-US" dirty="0"/>
              <a:t>Morgan Kaufmann</a:t>
            </a:r>
          </a:p>
          <a:p>
            <a:pPr eaLnBrk="1" hangingPunct="1">
              <a:lnSpc>
                <a:spcPct val="180000"/>
              </a:lnSpc>
              <a:spcBef>
                <a:spcPct val="60000"/>
              </a:spcBef>
              <a:spcAft>
                <a:spcPts val="1000"/>
              </a:spcAft>
            </a:pPr>
            <a:r>
              <a:rPr lang="en-US" altLang="en-US" dirty="0">
                <a:solidFill>
                  <a:srgbClr val="FF0000"/>
                </a:solidFill>
              </a:rPr>
              <a:t>Read the textbook in addition to slides</a:t>
            </a:r>
          </a:p>
        </p:txBody>
      </p:sp>
      <p:pic>
        <p:nvPicPr>
          <p:cNvPr id="41986" name="Picture 2" descr="C:\Users\mudawar\Documents\+COE 301\301 Slides\BookCover5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1371601"/>
            <a:ext cx="3369621" cy="378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Grading Policy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5770" y="822960"/>
            <a:ext cx="9262110" cy="5669280"/>
          </a:xfrm>
        </p:spPr>
        <p:txBody>
          <a:bodyPr/>
          <a:lstStyle/>
          <a:p>
            <a:pPr marL="447675" indent="-447675" eaLnBrk="1" hangingPunct="1">
              <a:lnSpc>
                <a:spcPct val="180000"/>
              </a:lnSpc>
              <a:spcBef>
                <a:spcPts val="0"/>
              </a:spcBef>
              <a:tabLst>
                <a:tab pos="6456363" algn="l"/>
              </a:tabLst>
            </a:pPr>
            <a:r>
              <a:rPr lang="en-US" altLang="en-US" sz="2800" dirty="0"/>
              <a:t>Quizzes	10%</a:t>
            </a:r>
          </a:p>
          <a:p>
            <a:pPr marL="447675" indent="-447675" eaLnBrk="1" hangingPunct="1">
              <a:lnSpc>
                <a:spcPct val="180000"/>
              </a:lnSpc>
              <a:spcBef>
                <a:spcPts val="0"/>
              </a:spcBef>
              <a:tabLst>
                <a:tab pos="6456363" algn="l"/>
              </a:tabLst>
            </a:pPr>
            <a:r>
              <a:rPr lang="en-US" altLang="en-US" sz="2800" dirty="0"/>
              <a:t>MIPS Programming	10%</a:t>
            </a:r>
          </a:p>
          <a:p>
            <a:pPr marL="447675" indent="-447675" eaLnBrk="1" hangingPunct="1">
              <a:lnSpc>
                <a:spcPct val="180000"/>
              </a:lnSpc>
              <a:spcBef>
                <a:spcPts val="0"/>
              </a:spcBef>
              <a:tabLst>
                <a:tab pos="6456363" algn="l"/>
              </a:tabLst>
            </a:pPr>
            <a:r>
              <a:rPr lang="en-US" altLang="en-US" sz="2800" dirty="0"/>
              <a:t>Lab Work	15%</a:t>
            </a:r>
          </a:p>
          <a:p>
            <a:pPr marL="447675" indent="-447675" eaLnBrk="1" hangingPunct="1">
              <a:lnSpc>
                <a:spcPct val="180000"/>
              </a:lnSpc>
              <a:spcBef>
                <a:spcPts val="0"/>
              </a:spcBef>
              <a:tabLst>
                <a:tab pos="6456363" algn="l"/>
              </a:tabLst>
            </a:pPr>
            <a:r>
              <a:rPr lang="en-US" altLang="en-US" sz="2800" dirty="0"/>
              <a:t>CPU Design Project	15%</a:t>
            </a:r>
          </a:p>
          <a:p>
            <a:pPr marL="447675" indent="-447675" eaLnBrk="1" hangingPunct="1">
              <a:lnSpc>
                <a:spcPct val="180000"/>
              </a:lnSpc>
              <a:spcBef>
                <a:spcPts val="0"/>
              </a:spcBef>
              <a:tabLst>
                <a:tab pos="6456363" algn="l"/>
              </a:tabLst>
            </a:pPr>
            <a:r>
              <a:rPr lang="en-US" altLang="en-US" sz="2800" dirty="0"/>
              <a:t>Midterm Exam	25%</a:t>
            </a:r>
          </a:p>
          <a:p>
            <a:pPr marL="447675" indent="-447675" eaLnBrk="1" hangingPunct="1">
              <a:lnSpc>
                <a:spcPct val="180000"/>
              </a:lnSpc>
              <a:spcBef>
                <a:spcPts val="0"/>
              </a:spcBef>
              <a:tabLst>
                <a:tab pos="6456363" algn="l"/>
              </a:tabLst>
            </a:pPr>
            <a:r>
              <a:rPr lang="en-US" altLang="en-US" sz="2800" dirty="0"/>
              <a:t>Final Exam	25%</a:t>
            </a:r>
          </a:p>
          <a:p>
            <a:pPr marL="447675" indent="-447675" eaLnBrk="1" hangingPunct="1">
              <a:lnSpc>
                <a:spcPct val="180000"/>
              </a:lnSpc>
              <a:spcBef>
                <a:spcPts val="0"/>
              </a:spcBef>
              <a:tabLst>
                <a:tab pos="5467350" algn="l"/>
              </a:tabLst>
            </a:pPr>
            <a:r>
              <a:rPr lang="en-US" altLang="en-US" sz="2800" dirty="0"/>
              <a:t>No makeup will be given for missing exam or quiz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Software Tools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822960"/>
            <a:ext cx="9190567" cy="5715000"/>
          </a:xfrm>
        </p:spPr>
        <p:txBody>
          <a:bodyPr/>
          <a:lstStyle/>
          <a:p>
            <a:pPr eaLnBrk="1" hangingPunct="1">
              <a:lnSpc>
                <a:spcPct val="160000"/>
              </a:lnSpc>
              <a:spcBef>
                <a:spcPts val="0"/>
              </a:spcBef>
            </a:pPr>
            <a:r>
              <a:rPr lang="en-US" altLang="en-US" dirty="0"/>
              <a:t>MIPS Simulators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/>
              <a:t>MARS: MIPS Assembly and Runtime Simulator</a:t>
            </a:r>
          </a:p>
          <a:p>
            <a:pPr lvl="2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sz="1800" dirty="0"/>
              <a:t>Runs MIPS-32 assembly language programs</a:t>
            </a:r>
          </a:p>
          <a:p>
            <a:pPr lvl="2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sz="1800" dirty="0"/>
              <a:t>Website: </a:t>
            </a:r>
            <a:r>
              <a:rPr lang="en-US" altLang="en-US" sz="1800" dirty="0">
                <a:hlinkClick r:id="rId2"/>
              </a:rPr>
              <a:t>http://courses.missouristate.edu/KenVollmar/MARS/</a:t>
            </a:r>
            <a:endParaRPr lang="en-US" altLang="en-US" sz="1800" dirty="0"/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/>
              <a:t>SPIM</a:t>
            </a:r>
          </a:p>
          <a:p>
            <a:pPr lvl="2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sz="1800" dirty="0"/>
              <a:t>Also Runs MIPS-32 assembly language programs</a:t>
            </a:r>
          </a:p>
          <a:p>
            <a:pPr lvl="2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sz="1800" dirty="0"/>
              <a:t>Website: </a:t>
            </a:r>
            <a:r>
              <a:rPr lang="en-US" altLang="en-US" sz="1800" dirty="0">
                <a:hlinkClick r:id="rId3"/>
              </a:rPr>
              <a:t>http://www.cs.wisc.edu/~larus/spim.html</a:t>
            </a:r>
            <a:endParaRPr lang="en-US" altLang="en-US" sz="1800" dirty="0"/>
          </a:p>
          <a:p>
            <a:pPr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/>
              <a:t>CPU Design and Simulation Tool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 err="1"/>
              <a:t>Logisim</a:t>
            </a:r>
            <a:endParaRPr lang="en-US" altLang="en-US" dirty="0"/>
          </a:p>
          <a:p>
            <a:pPr lvl="2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sz="1800" dirty="0"/>
              <a:t>Educational tool for designing and simulating CPUs</a:t>
            </a:r>
          </a:p>
          <a:p>
            <a:pPr lvl="2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sz="1800" dirty="0"/>
              <a:t>Website: </a:t>
            </a:r>
            <a:r>
              <a:rPr lang="en-US" altLang="en-US" sz="1800" dirty="0">
                <a:hlinkClick r:id="rId4"/>
              </a:rPr>
              <a:t>http://ozark.hendrix.edu/~burch/logisim/</a:t>
            </a:r>
            <a:endParaRPr lang="en-US" alt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Course Learning Outcomes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868680"/>
            <a:ext cx="9410700" cy="5715000"/>
          </a:xfrm>
        </p:spPr>
        <p:txBody>
          <a:bodyPr rIns="0"/>
          <a:lstStyle/>
          <a:p>
            <a:pPr eaLnBrk="1" hangingPunct="1">
              <a:lnSpc>
                <a:spcPct val="160000"/>
              </a:lnSpc>
              <a:spcBef>
                <a:spcPts val="0"/>
              </a:spcBef>
            </a:pPr>
            <a:r>
              <a:rPr lang="en-US" altLang="en-US" dirty="0"/>
              <a:t>Towards the end of this course, you should be able to … 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</a:pPr>
            <a:r>
              <a:rPr lang="en-US" altLang="en-US" dirty="0"/>
              <a:t>Describe the instruction set architecture of a processor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</a:pPr>
            <a:r>
              <a:rPr lang="en-US" altLang="en-US" dirty="0"/>
              <a:t>Analyze, write, and test assembly language programs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</a:pPr>
            <a:r>
              <a:rPr lang="en-US" altLang="en-US" dirty="0"/>
              <a:t>Describe organization/operation of integer &amp; floating-point units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</a:pPr>
            <a:r>
              <a:rPr lang="en-US" altLang="en-US" dirty="0"/>
              <a:t>Design the </a:t>
            </a:r>
            <a:r>
              <a:rPr lang="en-US" altLang="en-US" dirty="0" err="1"/>
              <a:t>datapath</a:t>
            </a:r>
            <a:r>
              <a:rPr lang="en-US" altLang="en-US" dirty="0"/>
              <a:t> and control of a single-cycle CPU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</a:pPr>
            <a:r>
              <a:rPr lang="en-US" altLang="en-US" dirty="0"/>
              <a:t>Design the </a:t>
            </a:r>
            <a:r>
              <a:rPr lang="en-US" altLang="en-US" dirty="0" err="1"/>
              <a:t>datapath</a:t>
            </a:r>
            <a:r>
              <a:rPr lang="en-US" altLang="en-US" dirty="0"/>
              <a:t>/control of a pipelined CPU &amp; handle hazards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</a:pPr>
            <a:r>
              <a:rPr lang="en-US" altLang="en-US" dirty="0"/>
              <a:t>Describe the organization/operation of memory and caches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</a:pPr>
            <a:r>
              <a:rPr lang="en-US" altLang="en-US" dirty="0"/>
              <a:t>Analyze the performance of processors and caches</a:t>
            </a:r>
          </a:p>
          <a:p>
            <a:pPr eaLnBrk="1" hangingPunct="1">
              <a:lnSpc>
                <a:spcPct val="160000"/>
              </a:lnSpc>
              <a:spcBef>
                <a:spcPts val="0"/>
              </a:spcBef>
            </a:pPr>
            <a:r>
              <a:rPr lang="en-US" altLang="en-US" dirty="0"/>
              <a:t>Required Background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</a:pPr>
            <a:r>
              <a:rPr lang="en-US" altLang="en-US" dirty="0"/>
              <a:t>Ability to program confidently in Java or C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</a:pPr>
            <a:r>
              <a:rPr lang="en-US" altLang="en-US" dirty="0"/>
              <a:t>Ability to design a combinational and sequential circuit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Next . . 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59644" y="1005840"/>
            <a:ext cx="7988433" cy="5303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7663" indent="-347663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36550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4588" indent="-231775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481138" indent="-222250" algn="l" rtl="0" eaLnBrk="0" fontAlgn="base" hangingPunct="0">
              <a:spcBef>
                <a:spcPct val="4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33363" algn="l" rtl="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ts val="0"/>
              </a:spcBef>
            </a:pPr>
            <a:r>
              <a:rPr lang="en-US" altLang="en-US" kern="0" dirty="0"/>
              <a:t>Welcome to COE 301</a:t>
            </a:r>
          </a:p>
          <a:p>
            <a:pPr eaLnBrk="1" hangingPunct="1">
              <a:lnSpc>
                <a:spcPct val="300000"/>
              </a:lnSpc>
              <a:spcBef>
                <a:spcPts val="0"/>
              </a:spcBef>
            </a:pPr>
            <a:r>
              <a:rPr lang="en-US" altLang="en-US" b="1" kern="0" dirty="0">
                <a:solidFill>
                  <a:srgbClr val="FF0000"/>
                </a:solidFill>
              </a:rPr>
              <a:t>Assembly-, Machine-, and High-Level Languages</a:t>
            </a:r>
          </a:p>
          <a:p>
            <a:pPr eaLnBrk="1" hangingPunct="1">
              <a:lnSpc>
                <a:spcPct val="300000"/>
              </a:lnSpc>
              <a:spcBef>
                <a:spcPts val="0"/>
              </a:spcBef>
            </a:pPr>
            <a:r>
              <a:rPr lang="en-US" altLang="en-US" kern="0" dirty="0"/>
              <a:t>Classes of Computers</a:t>
            </a:r>
          </a:p>
          <a:p>
            <a:pPr eaLnBrk="1" hangingPunct="1">
              <a:lnSpc>
                <a:spcPct val="300000"/>
              </a:lnSpc>
              <a:spcBef>
                <a:spcPts val="0"/>
              </a:spcBef>
            </a:pPr>
            <a:r>
              <a:rPr lang="en-US" altLang="en-US" kern="0" dirty="0"/>
              <a:t>Programmer's View of a Computer System</a:t>
            </a:r>
          </a:p>
        </p:txBody>
      </p:sp>
    </p:spTree>
    <p:extLst>
      <p:ext uri="{BB962C8B-B14F-4D97-AF65-F5344CB8AC3E}">
        <p14:creationId xmlns:p14="http://schemas.microsoft.com/office/powerpoint/2010/main" val="346090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Important Questions to Ask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729" y="960120"/>
            <a:ext cx="8612717" cy="4875212"/>
          </a:xfrm>
        </p:spPr>
        <p:txBody>
          <a:bodyPr/>
          <a:lstStyle/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/>
              <a:t>What is Assembly Language?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/>
              <a:t>What is Machine Language?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/>
              <a:t>How is Assembly related to a high-level language?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/>
              <a:t>Why Learn Assembly Language?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/>
              <a:t>What is an Assembler, Linker, and Debugger?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13741</TotalTime>
  <Words>1724</Words>
  <Application>Microsoft Office PowerPoint</Application>
  <PresentationFormat>A4 Paper (210x297 mm)</PresentationFormat>
  <Paragraphs>342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  <vt:variant>
        <vt:lpstr>Custom Shows</vt:lpstr>
      </vt:variant>
      <vt:variant>
        <vt:i4>1</vt:i4>
      </vt:variant>
    </vt:vector>
  </HeadingPairs>
  <TitlesOfParts>
    <vt:vector size="39" baseType="lpstr">
      <vt:lpstr>Arial</vt:lpstr>
      <vt:lpstr>Comic Sans MS</vt:lpstr>
      <vt:lpstr>Courier New</vt:lpstr>
      <vt:lpstr>Helvetica</vt:lpstr>
      <vt:lpstr>Times New Roman</vt:lpstr>
      <vt:lpstr>Wingdings</vt:lpstr>
      <vt:lpstr>Default Design</vt:lpstr>
      <vt:lpstr>Introduction</vt:lpstr>
      <vt:lpstr>Presentation Outline</vt:lpstr>
      <vt:lpstr>Welcome to COE 301</vt:lpstr>
      <vt:lpstr>Which Textbook will be Used?</vt:lpstr>
      <vt:lpstr>Grading Policy</vt:lpstr>
      <vt:lpstr>Software Tools</vt:lpstr>
      <vt:lpstr>Course Learning Outcomes</vt:lpstr>
      <vt:lpstr>Next . . .</vt:lpstr>
      <vt:lpstr>Some Important Questions to Ask</vt:lpstr>
      <vt:lpstr>A Hierarchy of Languages</vt:lpstr>
      <vt:lpstr>Assembly and Machine Language</vt:lpstr>
      <vt:lpstr>Compiler and Assembler</vt:lpstr>
      <vt:lpstr>Translating Languages</vt:lpstr>
      <vt:lpstr>Advantages of High-Level Languages</vt:lpstr>
      <vt:lpstr>Why Learn Assembly Language?</vt:lpstr>
      <vt:lpstr>Assembly Language Programming Tools</vt:lpstr>
      <vt:lpstr>Assemble and Link Process</vt:lpstr>
      <vt:lpstr>MARS Assembler and Simulator Tool</vt:lpstr>
      <vt:lpstr>MARS Assembler and Simulator Tool</vt:lpstr>
      <vt:lpstr>Next . . .</vt:lpstr>
      <vt:lpstr>Classes of Computers</vt:lpstr>
      <vt:lpstr>Classes of Computers (cont'd)</vt:lpstr>
      <vt:lpstr>Components of a Computer System</vt:lpstr>
      <vt:lpstr>Fetch - Execute Cycle</vt:lpstr>
      <vt:lpstr>Clock</vt:lpstr>
      <vt:lpstr>Memory and Storage Devices</vt:lpstr>
      <vt:lpstr>Units for Storage and Memory</vt:lpstr>
      <vt:lpstr>Next . . .</vt:lpstr>
      <vt:lpstr>Programmer’s View of a Computer System</vt:lpstr>
      <vt:lpstr>Programmer's View (cont'd)</vt:lpstr>
      <vt:lpstr>Programmer's View (cont'd)</vt:lpstr>
      <vt:lpstr>Shl</vt:lpstr>
    </vt:vector>
  </TitlesOfParts>
  <Company>KFUPM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Dr. Muhamed Mudawar</dc:creator>
  <dc:description>4 lecture hours</dc:description>
  <cp:lastModifiedBy>Muhamed Fawzi Mudawar</cp:lastModifiedBy>
  <cp:revision>505</cp:revision>
  <cp:lastPrinted>2016-01-17T16:48:42Z</cp:lastPrinted>
  <dcterms:created xsi:type="dcterms:W3CDTF">2004-09-12T13:54:39Z</dcterms:created>
  <dcterms:modified xsi:type="dcterms:W3CDTF">2021-08-26T16:16:33Z</dcterms:modified>
</cp:coreProperties>
</file>