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44" r:id="rId2"/>
    <p:sldId id="472" r:id="rId3"/>
    <p:sldId id="465" r:id="rId4"/>
    <p:sldId id="464" r:id="rId5"/>
    <p:sldId id="466" r:id="rId6"/>
    <p:sldId id="469" r:id="rId7"/>
    <p:sldId id="470" r:id="rId8"/>
    <p:sldId id="471" r:id="rId9"/>
    <p:sldId id="463" r:id="rId10"/>
    <p:sldId id="400" r:id="rId11"/>
    <p:sldId id="401" r:id="rId12"/>
    <p:sldId id="408" r:id="rId13"/>
    <p:sldId id="409" r:id="rId14"/>
    <p:sldId id="412" r:id="rId15"/>
    <p:sldId id="422" r:id="rId16"/>
    <p:sldId id="473" r:id="rId17"/>
    <p:sldId id="414" r:id="rId18"/>
    <p:sldId id="413" r:id="rId19"/>
    <p:sldId id="411" r:id="rId20"/>
    <p:sldId id="415" r:id="rId21"/>
    <p:sldId id="474" r:id="rId22"/>
    <p:sldId id="417" r:id="rId23"/>
    <p:sldId id="418" r:id="rId24"/>
    <p:sldId id="416" r:id="rId25"/>
    <p:sldId id="475" r:id="rId26"/>
    <p:sldId id="410" r:id="rId27"/>
    <p:sldId id="452" r:id="rId28"/>
    <p:sldId id="453" r:id="rId29"/>
    <p:sldId id="420" r:id="rId30"/>
    <p:sldId id="421" r:id="rId31"/>
    <p:sldId id="425" r:id="rId32"/>
    <p:sldId id="427" r:id="rId33"/>
  </p:sldIdLst>
  <p:sldSz cx="9906000" cy="6858000" type="A4"/>
  <p:notesSz cx="7099300" cy="10234613"/>
  <p:custShowLst>
    <p:custShow name="Shl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99FF66"/>
    <a:srgbClr val="CCFF66"/>
    <a:srgbClr val="FFFF99"/>
    <a:srgbClr val="FFFF66"/>
    <a:srgbClr val="FF99FF"/>
    <a:srgbClr val="99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01" autoAdjust="0"/>
    <p:restoredTop sz="94660"/>
  </p:normalViewPr>
  <p:slideViewPr>
    <p:cSldViewPr>
      <p:cViewPr>
        <p:scale>
          <a:sx n="100" d="100"/>
          <a:sy n="100" d="100"/>
        </p:scale>
        <p:origin x="-761" y="-721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3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5A155828-E9BD-4EC0-A66C-BFCF026520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18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9463" y="768350"/>
            <a:ext cx="554037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9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9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DB11BE5-04DC-4AE0-88F8-613E1B609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52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71D2C17-D12E-4493-9275-E6DF5776DE36}" type="slidenum">
              <a:rPr lang="en-US" altLang="en-US" smtClean="0"/>
              <a:pPr eaLnBrk="1" hangingPunct="1"/>
              <a:t>3</a:t>
            </a:fld>
            <a:endParaRPr lang="en-US" altLang="en-US" smtClean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4860925"/>
            <a:ext cx="6118225" cy="46053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8017" tIns="48148" rIns="98017" bIns="48148"/>
          <a:lstStyle/>
          <a:p>
            <a:pPr eaLnBrk="1" hangingPunct="1"/>
            <a:endParaRPr lang="en-US" altLang="en-US" smtClean="0"/>
          </a:p>
        </p:txBody>
      </p:sp>
      <p:sp>
        <p:nvSpPr>
          <p:cNvPr id="6349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6925" y="657225"/>
            <a:ext cx="5521325" cy="3824288"/>
          </a:xfr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0B3E7C6-411A-4FBF-A42D-493C29AC1E89}" type="slidenum">
              <a:rPr lang="en-US" altLang="en-US" smtClean="0"/>
              <a:pPr eaLnBrk="1" hangingPunct="1"/>
              <a:t>4</a:t>
            </a:fld>
            <a:endParaRPr lang="en-US" altLang="en-US" smtClean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 lIns="98017" tIns="48148" rIns="98017" bIns="48148"/>
          <a:lstStyle/>
          <a:p>
            <a:pPr eaLnBrk="1" hangingPunct="1"/>
            <a:endParaRPr lang="en-US" altLang="en-US" smtClean="0"/>
          </a:p>
        </p:txBody>
      </p:sp>
      <p:sp>
        <p:nvSpPr>
          <p:cNvPr id="6451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8988" y="774700"/>
            <a:ext cx="5521325" cy="3824288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CD6CBB0-A815-4C6D-921B-BF3EAA2066E1}" type="slidenum">
              <a:rPr lang="en-US" altLang="en-US" smtClean="0"/>
              <a:pPr eaLnBrk="1" hangingPunct="1"/>
              <a:t>7</a:t>
            </a:fld>
            <a:endParaRPr lang="en-US" altLang="en-US" smtClean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4860925"/>
            <a:ext cx="6118225" cy="46053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8017" tIns="48148" rIns="98017" bIns="48148"/>
          <a:lstStyle/>
          <a:p>
            <a:pPr eaLnBrk="1" hangingPunct="1"/>
            <a:endParaRPr lang="en-US" altLang="en-US" smtClean="0"/>
          </a:p>
        </p:txBody>
      </p:sp>
      <p:sp>
        <p:nvSpPr>
          <p:cNvPr id="6554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6925" y="657225"/>
            <a:ext cx="5521325" cy="3824288"/>
          </a:xfr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00F1B49-619C-4F8E-8EAA-D0EEE4DC4A25}" type="slidenum">
              <a:rPr lang="en-US" altLang="en-US" smtClean="0"/>
              <a:pPr eaLnBrk="1" hangingPunct="1"/>
              <a:t>22</a:t>
            </a:fld>
            <a:endParaRPr lang="en-US" altLang="en-US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017" tIns="48148" rIns="98017" bIns="48148"/>
          <a:lstStyle/>
          <a:p>
            <a:pPr eaLnBrk="1" hangingPunct="1"/>
            <a:endParaRPr lang="en-US" altLang="en-US" smtClean="0"/>
          </a:p>
        </p:txBody>
      </p:sp>
      <p:sp>
        <p:nvSpPr>
          <p:cNvPr id="5325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8988" y="774700"/>
            <a:ext cx="5521325" cy="3824288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" y="800100"/>
            <a:ext cx="8915400" cy="26860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5300" y="3698875"/>
            <a:ext cx="8915400" cy="2552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22504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6011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21450" cy="6011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41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95300" y="1143000"/>
            <a:ext cx="8915400" cy="51435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03592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24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743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43000"/>
            <a:ext cx="437515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143000"/>
            <a:ext cx="437515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3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3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2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40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729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957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0"/>
            <a:ext cx="9906000" cy="792162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0024" y="951899"/>
            <a:ext cx="9485953" cy="5530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8" name="Text Box 8"/>
          <p:cNvSpPr txBox="1">
            <a:spLocks noChangeArrowheads="1"/>
          </p:cNvSpPr>
          <p:nvPr userDrawn="1"/>
        </p:nvSpPr>
        <p:spPr bwMode="auto">
          <a:xfrm>
            <a:off x="0" y="6614824"/>
            <a:ext cx="9906000" cy="246221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87313" indent="0" eaLnBrk="1" hangingPunct="1">
              <a:spcBef>
                <a:spcPct val="50000"/>
              </a:spcBef>
              <a:tabLst>
                <a:tab pos="4929188" algn="ctr"/>
                <a:tab pos="9685338" algn="r"/>
              </a:tabLst>
              <a:defRPr/>
            </a:pPr>
            <a:r>
              <a:rPr lang="en-US" sz="1000" i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sz="1000" i="1" baseline="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1000" i="1" dirty="0" smtClean="0">
                <a:latin typeface="Times New Roman" pitchFamily="18" charset="0"/>
                <a:cs typeface="Times New Roman" pitchFamily="18" charset="0"/>
              </a:rPr>
              <a:t>Assembly Language Programming	COE 301 – KFUPM	© </a:t>
            </a:r>
            <a:r>
              <a:rPr lang="en-US" sz="1000" i="1" dirty="0" err="1" smtClean="0">
                <a:latin typeface="Times New Roman" pitchFamily="18" charset="0"/>
                <a:cs typeface="Times New Roman" pitchFamily="18" charset="0"/>
              </a:rPr>
              <a:t>Muhamed</a:t>
            </a:r>
            <a:r>
              <a:rPr lang="en-US" sz="1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i="1" dirty="0" err="1" smtClean="0">
                <a:latin typeface="Times New Roman" pitchFamily="18" charset="0"/>
                <a:cs typeface="Times New Roman" pitchFamily="18" charset="0"/>
              </a:rPr>
              <a:t>Mudawar</a:t>
            </a:r>
            <a:r>
              <a:rPr lang="en-US" sz="1000" i="1" dirty="0" smtClean="0">
                <a:latin typeface="Times New Roman" pitchFamily="18" charset="0"/>
                <a:cs typeface="Times New Roman" pitchFamily="18" charset="0"/>
              </a:rPr>
              <a:t> – slide </a:t>
            </a:r>
            <a:fld id="{913DFFDE-B52B-4B2B-AB49-5EA03C924CEB}" type="slidenum">
              <a:rPr lang="en-US" sz="1000" i="1" smtClean="0">
                <a:latin typeface="Times New Roman" pitchFamily="18" charset="0"/>
                <a:cs typeface="Times New Roman" pitchFamily="18" charset="0"/>
              </a:rPr>
              <a:pPr marL="87313" indent="0" eaLnBrk="1" hangingPunct="1">
                <a:spcBef>
                  <a:spcPct val="50000"/>
                </a:spcBef>
                <a:tabLst>
                  <a:tab pos="4929188" algn="ctr"/>
                  <a:tab pos="9685338" algn="r"/>
                </a:tabLst>
                <a:defRPr/>
              </a:pPr>
              <a:t>‹#›</a:t>
            </a:fld>
            <a:endParaRPr lang="en-US" sz="1000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9pPr>
    </p:titleStyle>
    <p:bodyStyle>
      <a:lvl1pPr marL="347663" indent="-347663" algn="l" rtl="0" eaLnBrk="0" fontAlgn="base" hangingPunct="0">
        <a:spcBef>
          <a:spcPct val="40000"/>
        </a:spcBef>
        <a:spcAft>
          <a:spcPct val="0"/>
        </a:spcAft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98513" indent="-336550" algn="l" rtl="0" eaLnBrk="0" fontAlgn="base" hangingPunct="0">
        <a:spcBef>
          <a:spcPct val="40000"/>
        </a:spcBef>
        <a:spcAft>
          <a:spcPct val="0"/>
        </a:spcAft>
        <a:buFont typeface="Wingdings" pitchFamily="2" charset="2"/>
        <a:buChar char="²"/>
        <a:defRPr sz="2000">
          <a:solidFill>
            <a:schemeClr val="tx1"/>
          </a:solidFill>
          <a:latin typeface="+mn-lt"/>
          <a:cs typeface="+mn-cs"/>
        </a:defRPr>
      </a:lvl2pPr>
      <a:lvl3pPr marL="1144588" indent="-231775" algn="l" rtl="0" eaLnBrk="0" fontAlgn="base" hangingPunct="0">
        <a:spcBef>
          <a:spcPct val="4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3pPr>
      <a:lvl4pPr marL="1481138" indent="-222250" algn="l" rtl="0" eaLnBrk="0" fontAlgn="base" hangingPunct="0">
        <a:spcBef>
          <a:spcPct val="4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1828800" indent="-233363" algn="l" rtl="0" eaLnBrk="0" fontAlgn="base" hangingPunct="0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22860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7432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2004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6576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" y="800101"/>
            <a:ext cx="8915400" cy="2632075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altLang="en-US" sz="4400" dirty="0" smtClean="0"/>
              <a:t>Introduction to Assembly Language Programming</a:t>
            </a:r>
            <a:endParaRPr lang="en-US" altLang="en-US" sz="28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5300" y="3544889"/>
            <a:ext cx="8915400" cy="2879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smtClean="0"/>
              <a:t>COE 301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Computer Organization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Prof. Muhamed Mudawar</a:t>
            </a:r>
          </a:p>
          <a:p>
            <a:pPr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altLang="en-US" smtClean="0"/>
              <a:t>College of Computer Sciences and Engineering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King Fahd University of Petroleum and Minerals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Assembly Language Statements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94292"/>
            <a:ext cx="8915400" cy="5645486"/>
          </a:xfrm>
          <a:noFill/>
        </p:spPr>
        <p:txBody>
          <a:bodyPr lIns="0" rIns="0"/>
          <a:lstStyle/>
          <a:p>
            <a:pPr marL="457200" indent="-457200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en-US" dirty="0" smtClean="0"/>
              <a:t>Three types of statements in assembly language</a:t>
            </a:r>
          </a:p>
          <a:p>
            <a:pPr marL="842963" lvl="1" indent="-381000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en-US" dirty="0" smtClean="0"/>
              <a:t>Typically, one statement should appear on a line</a:t>
            </a:r>
          </a:p>
          <a:p>
            <a:pPr marL="457200" indent="-457200" eaLnBrk="1" hangingPunct="1">
              <a:lnSpc>
                <a:spcPct val="140000"/>
              </a:lnSpc>
              <a:spcBef>
                <a:spcPts val="0"/>
              </a:spcBef>
              <a:buFont typeface="Wingdings" pitchFamily="2" charset="2"/>
              <a:buAutoNum type="arabicPeriod"/>
            </a:pPr>
            <a:r>
              <a:rPr lang="en-US" altLang="en-US" dirty="0" smtClean="0"/>
              <a:t>Executable Instructions</a:t>
            </a:r>
          </a:p>
          <a:p>
            <a:pPr marL="842963" lvl="1" indent="-381000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en-US" dirty="0" smtClean="0"/>
              <a:t>Generate machine code for the processor to execute at runtime</a:t>
            </a:r>
          </a:p>
          <a:p>
            <a:pPr marL="842963" lvl="1" indent="-381000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en-US" dirty="0" smtClean="0"/>
              <a:t>Instructions tell the processor what to do</a:t>
            </a:r>
          </a:p>
          <a:p>
            <a:pPr marL="457200" indent="-457200" eaLnBrk="1" hangingPunct="1">
              <a:lnSpc>
                <a:spcPct val="140000"/>
              </a:lnSpc>
              <a:spcBef>
                <a:spcPts val="0"/>
              </a:spcBef>
              <a:buFont typeface="Wingdings" pitchFamily="2" charset="2"/>
              <a:buAutoNum type="arabicPeriod"/>
            </a:pPr>
            <a:r>
              <a:rPr lang="en-US" altLang="en-US" dirty="0" smtClean="0"/>
              <a:t>Pseudo-Instructions and Macros</a:t>
            </a:r>
          </a:p>
          <a:p>
            <a:pPr marL="842963" lvl="1" indent="-381000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en-US" dirty="0" smtClean="0"/>
              <a:t>Translated by the assembler into real instructions</a:t>
            </a:r>
          </a:p>
          <a:p>
            <a:pPr marL="842963" lvl="1" indent="-381000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en-US" dirty="0" smtClean="0"/>
              <a:t>Simplify the programmer task </a:t>
            </a:r>
          </a:p>
          <a:p>
            <a:pPr marL="457200" indent="-457200" eaLnBrk="1" hangingPunct="1">
              <a:lnSpc>
                <a:spcPct val="140000"/>
              </a:lnSpc>
              <a:spcBef>
                <a:spcPts val="0"/>
              </a:spcBef>
              <a:buFont typeface="Wingdings" pitchFamily="2" charset="2"/>
              <a:buAutoNum type="arabicPeriod"/>
            </a:pPr>
            <a:r>
              <a:rPr lang="en-US" altLang="en-US" dirty="0" smtClean="0"/>
              <a:t>Assembler Directives</a:t>
            </a:r>
          </a:p>
          <a:p>
            <a:pPr marL="842963" lvl="1" indent="-381000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en-US" dirty="0" smtClean="0"/>
              <a:t>Provide information to the assembler while translating a program</a:t>
            </a:r>
          </a:p>
          <a:p>
            <a:pPr marL="842963" lvl="1" indent="-381000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en-US" dirty="0" smtClean="0"/>
              <a:t>Used to define segments, allocate memory variables, etc.</a:t>
            </a:r>
          </a:p>
          <a:p>
            <a:pPr marL="842963" lvl="1" indent="-381000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en-US" dirty="0" smtClean="0"/>
              <a:t>Non-executable: directives are not part of the instruction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Assembly Language Instructions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0024" y="836686"/>
            <a:ext cx="9485953" cy="5703093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ts val="0"/>
              </a:spcBef>
              <a:tabLst>
                <a:tab pos="1257300" algn="l"/>
                <a:tab pos="5200650" algn="l"/>
              </a:tabLst>
            </a:pPr>
            <a:r>
              <a:rPr lang="en-US" altLang="en-US" dirty="0" smtClean="0"/>
              <a:t>Assembly language instructions have the format: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  <a:buFont typeface="Wingdings" pitchFamily="2" charset="2"/>
              <a:buNone/>
              <a:tabLst>
                <a:tab pos="1257300" algn="l"/>
                <a:tab pos="5200650" algn="l"/>
              </a:tabLst>
            </a:pPr>
            <a:r>
              <a:rPr lang="en-US" altLang="en-US" sz="2000" b="1" dirty="0" smtClean="0">
                <a:solidFill>
                  <a:srgbClr val="9966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[label:]   mnemonic   [operands]    [#comment]</a:t>
            </a:r>
            <a:endParaRPr lang="en-US" altLang="en-US" dirty="0" smtClean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40000"/>
              </a:lnSpc>
              <a:spcBef>
                <a:spcPts val="0"/>
              </a:spcBef>
              <a:tabLst>
                <a:tab pos="1257300" algn="l"/>
                <a:tab pos="5200650" algn="l"/>
              </a:tabLst>
            </a:pPr>
            <a:r>
              <a:rPr lang="en-US" altLang="en-US" dirty="0" smtClean="0"/>
              <a:t>Label: (optional)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tabLst>
                <a:tab pos="1257300" algn="l"/>
                <a:tab pos="5200650" algn="l"/>
              </a:tabLst>
            </a:pPr>
            <a:r>
              <a:rPr lang="en-US" altLang="en-US" dirty="0" smtClean="0"/>
              <a:t>Marks the address of a memory location, must have a colon</a:t>
            </a:r>
            <a:endParaRPr lang="en-US" altLang="en-US" b="1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tabLst>
                <a:tab pos="1257300" algn="l"/>
                <a:tab pos="5200650" algn="l"/>
              </a:tabLst>
            </a:pPr>
            <a:r>
              <a:rPr lang="en-US" altLang="en-US" dirty="0" smtClean="0"/>
              <a:t>Typically appear in data and text segments 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  <a:tabLst>
                <a:tab pos="1257300" algn="l"/>
                <a:tab pos="5200650" algn="l"/>
              </a:tabLst>
            </a:pPr>
            <a:r>
              <a:rPr lang="en-US" altLang="en-US" dirty="0" smtClean="0"/>
              <a:t>Mnemonic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tabLst>
                <a:tab pos="1257300" algn="l"/>
                <a:tab pos="5200650" algn="l"/>
              </a:tabLst>
            </a:pPr>
            <a:r>
              <a:rPr lang="en-US" altLang="en-US" dirty="0" smtClean="0"/>
              <a:t>Identifies the operation (e.g.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altLang="en-US" dirty="0" smtClean="0"/>
              <a:t>,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r>
              <a:rPr lang="en-US" altLang="en-US" dirty="0" smtClean="0"/>
              <a:t>, etc.)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  <a:tabLst>
                <a:tab pos="1257300" algn="l"/>
                <a:tab pos="5200650" algn="l"/>
              </a:tabLst>
            </a:pPr>
            <a:r>
              <a:rPr lang="en-US" altLang="en-US" dirty="0" smtClean="0"/>
              <a:t>Operands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tabLst>
                <a:tab pos="1257300" algn="l"/>
                <a:tab pos="5200650" algn="l"/>
              </a:tabLst>
            </a:pPr>
            <a:r>
              <a:rPr lang="en-US" altLang="en-US" dirty="0" smtClean="0"/>
              <a:t>Specify the data required by the operation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tabLst>
                <a:tab pos="1257300" algn="l"/>
                <a:tab pos="5200650" algn="l"/>
              </a:tabLst>
            </a:pPr>
            <a:r>
              <a:rPr lang="en-US" altLang="en-US" dirty="0" smtClean="0"/>
              <a:t>Operands can be registers, memory variables, or constants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tabLst>
                <a:tab pos="1257300" algn="l"/>
                <a:tab pos="5200650" algn="l"/>
              </a:tabLst>
            </a:pPr>
            <a:r>
              <a:rPr lang="en-US" altLang="en-US" dirty="0" smtClean="0"/>
              <a:t>Most instructions have three operands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  <a:buFont typeface="Wingdings" pitchFamily="2" charset="2"/>
              <a:buNone/>
              <a:tabLst>
                <a:tab pos="1257300" algn="l"/>
                <a:tab pos="5200650" algn="l"/>
              </a:tabLst>
            </a:pP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L1:	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addiu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$t0, $t0, 1	#increment $t0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9654" y="836685"/>
            <a:ext cx="9111507" cy="5760700"/>
          </a:xfrm>
          <a:noFill/>
        </p:spPr>
        <p:txBody>
          <a:bodyPr lIns="0" rIns="0"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Single-line comment</a:t>
            </a:r>
          </a:p>
          <a:p>
            <a:pPr lvl="1" eaLnBrk="1" hangingPunct="1">
              <a:lnSpc>
                <a:spcPct val="180000"/>
              </a:lnSpc>
              <a:spcBef>
                <a:spcPts val="0"/>
              </a:spcBef>
            </a:pPr>
            <a:r>
              <a:rPr lang="en-US" altLang="en-US" dirty="0"/>
              <a:t>Begins with a hash symbol </a:t>
            </a:r>
            <a:r>
              <a:rPr lang="en-US" altLang="en-US" b="1" dirty="0">
                <a:solidFill>
                  <a:srgbClr val="000099"/>
                </a:solidFill>
              </a:rPr>
              <a:t>#</a:t>
            </a:r>
            <a:r>
              <a:rPr lang="en-US" altLang="en-US" dirty="0"/>
              <a:t> and terminates at end of line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80000"/>
              </a:lnSpc>
              <a:spcBef>
                <a:spcPts val="0"/>
              </a:spcBef>
            </a:pPr>
            <a:r>
              <a:rPr lang="en-US" altLang="en-US" dirty="0" smtClean="0"/>
              <a:t>Comments are very important!</a:t>
            </a:r>
          </a:p>
          <a:p>
            <a:pPr lvl="1" eaLnBrk="1" hangingPunct="1">
              <a:lnSpc>
                <a:spcPct val="180000"/>
              </a:lnSpc>
              <a:spcBef>
                <a:spcPts val="0"/>
              </a:spcBef>
            </a:pPr>
            <a:r>
              <a:rPr lang="en-US" altLang="en-US" dirty="0" smtClean="0"/>
              <a:t>Explain the program's purpose</a:t>
            </a:r>
          </a:p>
          <a:p>
            <a:pPr lvl="1" eaLnBrk="1" hangingPunct="1">
              <a:lnSpc>
                <a:spcPct val="180000"/>
              </a:lnSpc>
              <a:spcBef>
                <a:spcPts val="0"/>
              </a:spcBef>
            </a:pPr>
            <a:r>
              <a:rPr lang="en-US" altLang="en-US" dirty="0" smtClean="0"/>
              <a:t>When it was written, revised, and by whom</a:t>
            </a:r>
          </a:p>
          <a:p>
            <a:pPr lvl="1" eaLnBrk="1" hangingPunct="1">
              <a:lnSpc>
                <a:spcPct val="180000"/>
              </a:lnSpc>
              <a:spcBef>
                <a:spcPts val="0"/>
              </a:spcBef>
            </a:pPr>
            <a:r>
              <a:rPr lang="en-US" altLang="en-US" dirty="0" smtClean="0"/>
              <a:t>Explain data used in the program, input, and output</a:t>
            </a:r>
          </a:p>
          <a:p>
            <a:pPr lvl="1" eaLnBrk="1" hangingPunct="1">
              <a:lnSpc>
                <a:spcPct val="180000"/>
              </a:lnSpc>
              <a:spcBef>
                <a:spcPts val="0"/>
              </a:spcBef>
            </a:pPr>
            <a:r>
              <a:rPr lang="en-US" altLang="en-US" dirty="0" smtClean="0"/>
              <a:t>Explain instruction sequences and algorithms used</a:t>
            </a:r>
          </a:p>
          <a:p>
            <a:pPr lvl="1" eaLnBrk="1" hangingPunct="1">
              <a:lnSpc>
                <a:spcPct val="180000"/>
              </a:lnSpc>
              <a:spcBef>
                <a:spcPts val="0"/>
              </a:spcBef>
            </a:pPr>
            <a:r>
              <a:rPr lang="en-US" altLang="en-US" dirty="0" smtClean="0"/>
              <a:t>Comments are also required at the beginning of every procedure</a:t>
            </a:r>
          </a:p>
          <a:p>
            <a:pPr lvl="2" eaLnBrk="1" hangingPunct="1">
              <a:lnSpc>
                <a:spcPct val="180000"/>
              </a:lnSpc>
              <a:spcBef>
                <a:spcPts val="0"/>
              </a:spcBef>
            </a:pPr>
            <a:r>
              <a:rPr lang="en-US" altLang="en-US" dirty="0" smtClean="0"/>
              <a:t>Indicate input parameters and results of a procedure</a:t>
            </a:r>
          </a:p>
          <a:p>
            <a:pPr lvl="2" eaLnBrk="1" hangingPunct="1">
              <a:lnSpc>
                <a:spcPct val="180000"/>
              </a:lnSpc>
              <a:spcBef>
                <a:spcPts val="0"/>
              </a:spcBef>
            </a:pPr>
            <a:r>
              <a:rPr lang="en-US" altLang="en-US" dirty="0" smtClean="0"/>
              <a:t>Describe what the procedure does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 Template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951900"/>
            <a:ext cx="8915400" cy="5472665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933450" eaLnBrk="1" hangingPunct="1">
              <a:spcBef>
                <a:spcPts val="4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Title:	Filename:</a:t>
            </a:r>
          </a:p>
          <a:p>
            <a:pPr defTabSz="933450" eaLnBrk="1" hangingPunct="1">
              <a:spcBef>
                <a:spcPts val="4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Author:	Date:</a:t>
            </a:r>
          </a:p>
          <a:p>
            <a:pPr defTabSz="933450" eaLnBrk="1" hangingPunct="1">
              <a:spcBef>
                <a:spcPts val="4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Description:</a:t>
            </a:r>
          </a:p>
          <a:p>
            <a:pPr defTabSz="933450" eaLnBrk="1" hangingPunct="1">
              <a:spcBef>
                <a:spcPts val="4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Input:</a:t>
            </a:r>
          </a:p>
          <a:p>
            <a:pPr defTabSz="933450" eaLnBrk="1" hangingPunct="1">
              <a:spcBef>
                <a:spcPts val="4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Output:</a:t>
            </a:r>
          </a:p>
          <a:p>
            <a:pPr defTabSz="933450" eaLnBrk="1" hangingPunct="1">
              <a:spcBef>
                <a:spcPts val="4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################# Data segment #####################</a:t>
            </a:r>
          </a:p>
          <a:p>
            <a:pPr defTabSz="933450" eaLnBrk="1" hangingPunct="1">
              <a:spcBef>
                <a:spcPts val="4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.data</a:t>
            </a:r>
          </a:p>
          <a:p>
            <a:pPr defTabSz="933450" eaLnBrk="1" hangingPunct="1">
              <a:spcBef>
                <a:spcPts val="4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. . .</a:t>
            </a:r>
          </a:p>
          <a:p>
            <a:pPr defTabSz="933450" eaLnBrk="1" hangingPunct="1">
              <a:spcBef>
                <a:spcPts val="4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################# Code segment #####################</a:t>
            </a:r>
          </a:p>
          <a:p>
            <a:pPr defTabSz="933450" eaLnBrk="1" hangingPunct="1">
              <a:spcBef>
                <a:spcPts val="4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.text</a:t>
            </a:r>
          </a:p>
          <a:p>
            <a:pPr defTabSz="933450" eaLnBrk="1" hangingPunct="1">
              <a:spcBef>
                <a:spcPts val="4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globl</a:t>
            </a: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</a:p>
          <a:p>
            <a:pPr defTabSz="933450" eaLnBrk="1" hangingPunct="1">
              <a:spcBef>
                <a:spcPts val="4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main:	# main program entry</a:t>
            </a:r>
          </a:p>
          <a:p>
            <a:pPr defTabSz="933450" eaLnBrk="1" hangingPunct="1">
              <a:spcBef>
                <a:spcPts val="4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. . .</a:t>
            </a:r>
          </a:p>
          <a:p>
            <a:pPr defTabSz="933450" eaLnBrk="1" hangingPunct="1">
              <a:spcBef>
                <a:spcPts val="4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 $v0, 10	# Exit program</a:t>
            </a:r>
          </a:p>
          <a:p>
            <a:pPr defTabSz="933450" eaLnBrk="1" hangingPunct="1">
              <a:spcBef>
                <a:spcPts val="4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alt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syscall</a:t>
            </a:r>
            <a:endParaRPr lang="en-US" altLang="en-US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.DATA, .TEXT, &amp; .GLOBL Directives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36685"/>
            <a:ext cx="8915400" cy="5645486"/>
          </a:xfrm>
        </p:spPr>
        <p:txBody>
          <a:bodyPr/>
          <a:lstStyle/>
          <a:p>
            <a:pPr eaLnBrk="1" hangingPunct="1">
              <a:lnSpc>
                <a:spcPct val="160000"/>
              </a:lnSpc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.DATA</a:t>
            </a:r>
            <a:r>
              <a:rPr lang="en-US" altLang="en-US" dirty="0" smtClean="0"/>
              <a:t> directive</a:t>
            </a:r>
          </a:p>
          <a:p>
            <a:pPr lvl="1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dirty="0" smtClean="0"/>
              <a:t>Defines the </a:t>
            </a:r>
            <a:r>
              <a:rPr lang="en-US" altLang="en-US" dirty="0" smtClean="0">
                <a:solidFill>
                  <a:srgbClr val="FF0000"/>
                </a:solidFill>
              </a:rPr>
              <a:t>data segment</a:t>
            </a:r>
            <a:r>
              <a:rPr lang="en-US" altLang="en-US" dirty="0" smtClean="0"/>
              <a:t> of a program containing data</a:t>
            </a:r>
          </a:p>
          <a:p>
            <a:pPr lvl="1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dirty="0" smtClean="0"/>
              <a:t>The program's variables should be defined under this directive</a:t>
            </a:r>
          </a:p>
          <a:p>
            <a:pPr lvl="1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dirty="0" smtClean="0"/>
              <a:t>Assembler will allocate and initialize the storage of variables</a:t>
            </a:r>
          </a:p>
          <a:p>
            <a:pPr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.TEXT</a:t>
            </a:r>
            <a:r>
              <a:rPr lang="en-US" altLang="en-US" dirty="0" smtClean="0"/>
              <a:t> directive</a:t>
            </a:r>
          </a:p>
          <a:p>
            <a:pPr lvl="1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dirty="0" smtClean="0"/>
              <a:t>Defines the </a:t>
            </a:r>
            <a:r>
              <a:rPr lang="en-US" altLang="en-US" dirty="0" smtClean="0">
                <a:solidFill>
                  <a:srgbClr val="FF0000"/>
                </a:solidFill>
              </a:rPr>
              <a:t>code segment</a:t>
            </a:r>
            <a:r>
              <a:rPr lang="en-US" altLang="en-US" dirty="0" smtClean="0"/>
              <a:t> of a program containing instructions</a:t>
            </a:r>
          </a:p>
          <a:p>
            <a:pPr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.GLOBL</a:t>
            </a:r>
            <a:r>
              <a:rPr lang="en-US" altLang="en-US" dirty="0" smtClean="0"/>
              <a:t> directive</a:t>
            </a:r>
          </a:p>
          <a:p>
            <a:pPr lvl="1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dirty="0" smtClean="0"/>
              <a:t>Declares a symbol as </a:t>
            </a:r>
            <a:r>
              <a:rPr lang="en-US" altLang="en-US" dirty="0" smtClean="0">
                <a:solidFill>
                  <a:srgbClr val="FF0000"/>
                </a:solidFill>
              </a:rPr>
              <a:t>global</a:t>
            </a:r>
          </a:p>
          <a:p>
            <a:pPr lvl="1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dirty="0" smtClean="0"/>
              <a:t>Global symbols can be referenced from other files</a:t>
            </a:r>
          </a:p>
          <a:p>
            <a:pPr lvl="1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dirty="0" smtClean="0"/>
              <a:t>We use this directive to declare </a:t>
            </a:r>
            <a:r>
              <a:rPr lang="en-US" altLang="en-US" i="1" dirty="0" smtClean="0"/>
              <a:t>main</a:t>
            </a:r>
            <a:r>
              <a:rPr lang="en-US" altLang="en-US" dirty="0" smtClean="0"/>
              <a:t> function of a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Layout of a Program in Memory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22817" y="1123950"/>
            <a:ext cx="8672910" cy="5184776"/>
            <a:chOff x="482600" y="1123950"/>
            <a:chExt cx="8005763" cy="5184776"/>
          </a:xfrm>
        </p:grpSpPr>
        <p:sp>
          <p:nvSpPr>
            <p:cNvPr id="11268" name="Text Box 4"/>
            <p:cNvSpPr txBox="1">
              <a:spLocks noChangeArrowheads="1"/>
            </p:cNvSpPr>
            <p:nvPr/>
          </p:nvSpPr>
          <p:spPr bwMode="auto">
            <a:xfrm>
              <a:off x="2670175" y="1182688"/>
              <a:ext cx="3455988" cy="80645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/>
                <a:t>Stack Segment</a:t>
              </a:r>
            </a:p>
          </p:txBody>
        </p:sp>
        <p:sp>
          <p:nvSpPr>
            <p:cNvPr id="11269" name="Text Box 5"/>
            <p:cNvSpPr txBox="1">
              <a:spLocks noChangeArrowheads="1"/>
            </p:cNvSpPr>
            <p:nvPr/>
          </p:nvSpPr>
          <p:spPr bwMode="auto">
            <a:xfrm>
              <a:off x="1057275" y="1123950"/>
              <a:ext cx="1555750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0x7FFFFFFF</a:t>
              </a:r>
            </a:p>
          </p:txBody>
        </p:sp>
        <p:sp>
          <p:nvSpPr>
            <p:cNvPr id="11270" name="Text Box 6"/>
            <p:cNvSpPr txBox="1">
              <a:spLocks noChangeArrowheads="1"/>
            </p:cNvSpPr>
            <p:nvPr/>
          </p:nvSpPr>
          <p:spPr bwMode="auto">
            <a:xfrm>
              <a:off x="2670175" y="3082925"/>
              <a:ext cx="3455988" cy="80645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dirty="0"/>
                <a:t>Dynamic </a:t>
              </a:r>
              <a:r>
                <a:rPr lang="en-US" altLang="en-US" sz="2400" dirty="0" smtClean="0"/>
                <a:t>Area (Heap)</a:t>
              </a:r>
              <a:endParaRPr lang="en-US" altLang="en-US" sz="2400" dirty="0"/>
            </a:p>
          </p:txBody>
        </p:sp>
        <p:sp>
          <p:nvSpPr>
            <p:cNvPr id="11271" name="Text Box 7"/>
            <p:cNvSpPr txBox="1">
              <a:spLocks noChangeArrowheads="1"/>
            </p:cNvSpPr>
            <p:nvPr/>
          </p:nvSpPr>
          <p:spPr bwMode="auto">
            <a:xfrm>
              <a:off x="2670175" y="3889375"/>
              <a:ext cx="3455988" cy="635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/>
                <a:t>Static Area</a:t>
              </a:r>
            </a:p>
          </p:txBody>
        </p:sp>
        <p:sp>
          <p:nvSpPr>
            <p:cNvPr id="11272" name="Text Box 8"/>
            <p:cNvSpPr txBox="1">
              <a:spLocks noChangeArrowheads="1"/>
            </p:cNvSpPr>
            <p:nvPr/>
          </p:nvSpPr>
          <p:spPr bwMode="auto">
            <a:xfrm>
              <a:off x="2670175" y="4524375"/>
              <a:ext cx="3455988" cy="103663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/>
                <a:t>Text Segment</a:t>
              </a:r>
            </a:p>
          </p:txBody>
        </p:sp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2670175" y="5561013"/>
              <a:ext cx="3455988" cy="690563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/>
                <a:t>Reserved</a:t>
              </a:r>
            </a:p>
          </p:txBody>
        </p:sp>
        <p:sp>
          <p:nvSpPr>
            <p:cNvPr id="11274" name="Text Box 10"/>
            <p:cNvSpPr txBox="1">
              <a:spLocks noChangeArrowheads="1"/>
            </p:cNvSpPr>
            <p:nvPr/>
          </p:nvSpPr>
          <p:spPr bwMode="auto">
            <a:xfrm>
              <a:off x="2670175" y="1989138"/>
              <a:ext cx="3455988" cy="10937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  <p:sp>
          <p:nvSpPr>
            <p:cNvPr id="11275" name="Text Box 11"/>
            <p:cNvSpPr txBox="1">
              <a:spLocks noChangeArrowheads="1"/>
            </p:cNvSpPr>
            <p:nvPr/>
          </p:nvSpPr>
          <p:spPr bwMode="auto">
            <a:xfrm>
              <a:off x="1057275" y="5330825"/>
              <a:ext cx="1555750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0x04000000</a:t>
              </a:r>
            </a:p>
          </p:txBody>
        </p:sp>
        <p:sp>
          <p:nvSpPr>
            <p:cNvPr id="11276" name="Text Box 12"/>
            <p:cNvSpPr txBox="1">
              <a:spLocks noChangeArrowheads="1"/>
            </p:cNvSpPr>
            <p:nvPr/>
          </p:nvSpPr>
          <p:spPr bwMode="auto">
            <a:xfrm>
              <a:off x="1057275" y="4292600"/>
              <a:ext cx="1555750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0x10000000</a:t>
              </a:r>
            </a:p>
          </p:txBody>
        </p:sp>
        <p:sp>
          <p:nvSpPr>
            <p:cNvPr id="11277" name="Text Box 13"/>
            <p:cNvSpPr txBox="1">
              <a:spLocks noChangeArrowheads="1"/>
            </p:cNvSpPr>
            <p:nvPr/>
          </p:nvSpPr>
          <p:spPr bwMode="auto">
            <a:xfrm>
              <a:off x="1057275" y="6021388"/>
              <a:ext cx="1555750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0</a:t>
              </a:r>
            </a:p>
          </p:txBody>
        </p:sp>
        <p:sp>
          <p:nvSpPr>
            <p:cNvPr id="11278" name="AutoShape 14"/>
            <p:cNvSpPr>
              <a:spLocks/>
            </p:cNvSpPr>
            <p:nvPr/>
          </p:nvSpPr>
          <p:spPr bwMode="auto">
            <a:xfrm>
              <a:off x="6184900" y="3082925"/>
              <a:ext cx="173038" cy="1439863"/>
            </a:xfrm>
            <a:prstGeom prst="rightBrace">
              <a:avLst>
                <a:gd name="adj1" fmla="val 47692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79" name="Text Box 15"/>
            <p:cNvSpPr txBox="1">
              <a:spLocks noChangeArrowheads="1"/>
            </p:cNvSpPr>
            <p:nvPr/>
          </p:nvSpPr>
          <p:spPr bwMode="auto">
            <a:xfrm>
              <a:off x="6415088" y="3198813"/>
              <a:ext cx="2073275" cy="633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dirty="0"/>
                <a:t>Data Segment</a:t>
              </a:r>
            </a:p>
          </p:txBody>
        </p:sp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 flipV="1">
              <a:off x="4398963" y="2679700"/>
              <a:ext cx="0" cy="403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>
              <a:off x="4398963" y="1989138"/>
              <a:ext cx="0" cy="403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Line 18"/>
            <p:cNvSpPr>
              <a:spLocks noChangeShapeType="1"/>
            </p:cNvSpPr>
            <p:nvPr/>
          </p:nvSpPr>
          <p:spPr bwMode="auto">
            <a:xfrm flipV="1">
              <a:off x="1979613" y="1527175"/>
              <a:ext cx="0" cy="26511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3" name="Text Box 19"/>
            <p:cNvSpPr txBox="1">
              <a:spLocks noChangeArrowheads="1"/>
            </p:cNvSpPr>
            <p:nvPr/>
          </p:nvSpPr>
          <p:spPr bwMode="auto">
            <a:xfrm>
              <a:off x="482600" y="2219325"/>
              <a:ext cx="1439863" cy="1266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altLang="en-US" sz="2000" b="1">
                  <a:solidFill>
                    <a:srgbClr val="FF0000"/>
                  </a:solidFill>
                </a:rPr>
                <a:t>Memory</a:t>
              </a:r>
            </a:p>
            <a:p>
              <a:pPr algn="ctr" eaLnBrk="1" hangingPunct="1">
                <a:lnSpc>
                  <a:spcPct val="120000"/>
                </a:lnSpc>
              </a:pPr>
              <a:r>
                <a:rPr lang="en-US" altLang="en-US" sz="2000" b="1">
                  <a:solidFill>
                    <a:srgbClr val="FF0000"/>
                  </a:solidFill>
                </a:rPr>
                <a:t>Addresses</a:t>
              </a:r>
            </a:p>
            <a:p>
              <a:pPr algn="ctr" eaLnBrk="1" hangingPunct="1">
                <a:lnSpc>
                  <a:spcPct val="120000"/>
                </a:lnSpc>
              </a:pPr>
              <a:r>
                <a:rPr lang="en-US" altLang="en-US" sz="2000" b="1">
                  <a:solidFill>
                    <a:srgbClr val="FF0000"/>
                  </a:solidFill>
                </a:rPr>
                <a:t>in Hex</a:t>
              </a:r>
            </a:p>
          </p:txBody>
        </p:sp>
        <p:sp>
          <p:nvSpPr>
            <p:cNvPr id="11284" name="Text Box 20"/>
            <p:cNvSpPr txBox="1">
              <a:spLocks noChangeArrowheads="1"/>
            </p:cNvSpPr>
            <p:nvPr/>
          </p:nvSpPr>
          <p:spPr bwMode="auto">
            <a:xfrm>
              <a:off x="6702425" y="1239838"/>
              <a:ext cx="1671638" cy="86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altLang="en-US" sz="2000" b="1" dirty="0">
                  <a:solidFill>
                    <a:srgbClr val="FF0000"/>
                  </a:solidFill>
                </a:rPr>
                <a:t>Stack Grows</a:t>
              </a:r>
            </a:p>
            <a:p>
              <a:pPr algn="ctr" eaLnBrk="1" hangingPunct="1">
                <a:lnSpc>
                  <a:spcPct val="120000"/>
                </a:lnSpc>
              </a:pPr>
              <a:r>
                <a:rPr lang="en-US" altLang="en-US" sz="2000" b="1" dirty="0">
                  <a:solidFill>
                    <a:srgbClr val="FF0000"/>
                  </a:solidFill>
                </a:rPr>
                <a:t>Downwards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13931" y="4754563"/>
            <a:ext cx="3059692" cy="863600"/>
            <a:chOff x="5551320" y="4754563"/>
            <a:chExt cx="2824331" cy="863600"/>
          </a:xfrm>
        </p:grpSpPr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6704013" y="4754563"/>
              <a:ext cx="1671638" cy="86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altLang="en-US" sz="2000" b="1" dirty="0" smtClean="0">
                  <a:solidFill>
                    <a:srgbClr val="FF0000"/>
                  </a:solidFill>
                </a:rPr>
                <a:t>Instructions</a:t>
              </a:r>
            </a:p>
            <a:p>
              <a:pPr algn="ctr" eaLnBrk="1" hangingPunct="1">
                <a:lnSpc>
                  <a:spcPct val="120000"/>
                </a:lnSpc>
              </a:pPr>
              <a:r>
                <a:rPr lang="en-US" altLang="en-US" sz="2000" b="1" dirty="0" smtClean="0">
                  <a:solidFill>
                    <a:srgbClr val="FF0000"/>
                  </a:solidFill>
                </a:rPr>
                <a:t>appear here</a:t>
              </a:r>
              <a:endParaRPr lang="en-US" alt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" name="Straight Arrow Connector 2"/>
            <p:cNvCxnSpPr/>
            <p:nvPr/>
          </p:nvCxnSpPr>
          <p:spPr>
            <a:xfrm flipH="1">
              <a:off x="5551320" y="5214816"/>
              <a:ext cx="103692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3929" y="3832225"/>
            <a:ext cx="3059693" cy="863600"/>
            <a:chOff x="5551319" y="3832225"/>
            <a:chExt cx="2824332" cy="863600"/>
          </a:xfrm>
        </p:grpSpPr>
        <p:sp>
          <p:nvSpPr>
            <p:cNvPr id="28" name="Text Box 20"/>
            <p:cNvSpPr txBox="1">
              <a:spLocks noChangeArrowheads="1"/>
            </p:cNvSpPr>
            <p:nvPr/>
          </p:nvSpPr>
          <p:spPr bwMode="auto">
            <a:xfrm>
              <a:off x="6704013" y="3832225"/>
              <a:ext cx="1671638" cy="86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altLang="en-US" sz="2000" b="1" dirty="0" smtClean="0">
                  <a:solidFill>
                    <a:srgbClr val="FF0000"/>
                  </a:solidFill>
                </a:rPr>
                <a:t>Static data</a:t>
              </a:r>
            </a:p>
            <a:p>
              <a:pPr algn="ctr" eaLnBrk="1" hangingPunct="1">
                <a:lnSpc>
                  <a:spcPct val="120000"/>
                </a:lnSpc>
              </a:pPr>
              <a:r>
                <a:rPr lang="en-US" altLang="en-US" sz="2000" b="1" dirty="0" smtClean="0">
                  <a:solidFill>
                    <a:srgbClr val="FF0000"/>
                  </a:solidFill>
                </a:rPr>
                <a:t>appear here</a:t>
              </a:r>
              <a:endParaRPr lang="en-US" alt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5551319" y="4235497"/>
              <a:ext cx="103692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Next . . .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3470" y="1239838"/>
            <a:ext cx="7551579" cy="4954587"/>
          </a:xfrm>
        </p:spPr>
        <p:txBody>
          <a:bodyPr/>
          <a:lstStyle/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/>
              <a:t>The MIPS Instruction Set Architecture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/>
              <a:t>Introduction to Assembly Language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Defining Data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/>
              <a:t>Memory Alignment and Byte Ordering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/>
              <a:t>System Calls</a:t>
            </a:r>
          </a:p>
        </p:txBody>
      </p:sp>
    </p:spTree>
    <p:extLst>
      <p:ext uri="{BB962C8B-B14F-4D97-AF65-F5344CB8AC3E}">
        <p14:creationId xmlns:p14="http://schemas.microsoft.com/office/powerpoint/2010/main" val="115434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Definition Statement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7246" y="951900"/>
            <a:ext cx="9298730" cy="5356826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dirty="0" smtClean="0"/>
              <a:t>The assembler uses directives to define data</a:t>
            </a:r>
          </a:p>
          <a:p>
            <a:pPr eaLnBrk="1" hangingPunct="1">
              <a:lnSpc>
                <a:spcPct val="180000"/>
              </a:lnSpc>
              <a:spcBef>
                <a:spcPts val="0"/>
              </a:spcBef>
            </a:pPr>
            <a:r>
              <a:rPr lang="en-US" altLang="en-US" dirty="0" smtClean="0"/>
              <a:t>It allocates storage in the static data segment for a variable</a:t>
            </a:r>
          </a:p>
          <a:p>
            <a:pPr eaLnBrk="1" hangingPunct="1">
              <a:lnSpc>
                <a:spcPct val="180000"/>
              </a:lnSpc>
              <a:spcBef>
                <a:spcPts val="0"/>
              </a:spcBef>
            </a:pPr>
            <a:r>
              <a:rPr lang="en-US" altLang="en-US" dirty="0" smtClean="0"/>
              <a:t>May optionally assign a name (label) to the data</a:t>
            </a:r>
          </a:p>
          <a:p>
            <a:pPr eaLnBrk="1" hangingPunct="1">
              <a:lnSpc>
                <a:spcPct val="180000"/>
              </a:lnSpc>
              <a:spcBef>
                <a:spcPts val="0"/>
              </a:spcBef>
            </a:pPr>
            <a:r>
              <a:rPr lang="en-US" altLang="en-US" dirty="0" smtClean="0"/>
              <a:t>Syntax:</a:t>
            </a:r>
          </a:p>
          <a:p>
            <a:pPr eaLnBrk="1" hangingPunct="1">
              <a:lnSpc>
                <a:spcPct val="1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dirty="0" smtClean="0"/>
              <a:t>	[</a:t>
            </a:r>
            <a:r>
              <a:rPr lang="en-US" altLang="en-US" sz="2800" i="1" dirty="0" smtClean="0"/>
              <a:t>name:</a:t>
            </a:r>
            <a:r>
              <a:rPr lang="en-US" altLang="en-US" sz="2800" dirty="0" smtClean="0"/>
              <a:t>]  </a:t>
            </a:r>
            <a:r>
              <a:rPr lang="en-US" altLang="en-US" sz="2800" i="1" dirty="0" smtClean="0">
                <a:solidFill>
                  <a:srgbClr val="FF0000"/>
                </a:solidFill>
              </a:rPr>
              <a:t>directive </a:t>
            </a:r>
            <a:r>
              <a:rPr lang="en-US" altLang="en-US" sz="2800" dirty="0" smtClean="0"/>
              <a:t> </a:t>
            </a:r>
            <a:r>
              <a:rPr lang="en-US" altLang="en-US" sz="2800" i="1" dirty="0" smtClean="0">
                <a:solidFill>
                  <a:srgbClr val="0033CC"/>
                </a:solidFill>
              </a:rPr>
              <a:t>initializer</a:t>
            </a:r>
            <a:r>
              <a:rPr lang="en-US" altLang="en-US" sz="2800" dirty="0" smtClean="0"/>
              <a:t>  [, </a:t>
            </a:r>
            <a:r>
              <a:rPr lang="en-US" altLang="en-US" sz="2800" i="1" dirty="0" smtClean="0">
                <a:solidFill>
                  <a:srgbClr val="0033CC"/>
                </a:solidFill>
              </a:rPr>
              <a:t>initializer</a:t>
            </a:r>
            <a:r>
              <a:rPr lang="en-US" altLang="en-US" sz="2800" dirty="0" smtClean="0"/>
              <a:t>]  . . .</a:t>
            </a:r>
          </a:p>
          <a:p>
            <a:pPr lvl="1" eaLnBrk="1" hangingPunct="1">
              <a:lnSpc>
                <a:spcPct val="1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800" dirty="0" smtClean="0"/>
          </a:p>
          <a:p>
            <a:pPr lvl="1" eaLnBrk="1" hangingPunct="1">
              <a:lnSpc>
                <a:spcPct val="1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b="1" dirty="0" smtClean="0">
                <a:latin typeface="Courier New" pitchFamily="49" charset="0"/>
              </a:rPr>
              <a:t>var1: </a:t>
            </a:r>
            <a:r>
              <a:rPr lang="en-US" altLang="en-US" sz="2800" b="1" dirty="0" smtClean="0">
                <a:solidFill>
                  <a:srgbClr val="FF0000"/>
                </a:solidFill>
                <a:latin typeface="Courier New" pitchFamily="49" charset="0"/>
              </a:rPr>
              <a:t>.WORD</a:t>
            </a:r>
            <a:r>
              <a:rPr lang="en-US" altLang="en-US" sz="2800" b="1" dirty="0" smtClean="0">
                <a:latin typeface="Courier New" pitchFamily="49" charset="0"/>
              </a:rPr>
              <a:t>    </a:t>
            </a:r>
            <a:r>
              <a:rPr lang="en-US" altLang="en-US" sz="2800" b="1" dirty="0" smtClean="0">
                <a:solidFill>
                  <a:srgbClr val="0033CC"/>
                </a:solidFill>
                <a:latin typeface="Courier New" pitchFamily="49" charset="0"/>
              </a:rPr>
              <a:t>10</a:t>
            </a:r>
            <a:endParaRPr lang="en-US" altLang="en-US" sz="2800" b="1" dirty="0" smtClean="0">
              <a:latin typeface="Courier New" pitchFamily="49" charset="0"/>
            </a:endParaRPr>
          </a:p>
          <a:p>
            <a:pPr eaLnBrk="1" hangingPunct="1">
              <a:lnSpc>
                <a:spcPct val="180000"/>
              </a:lnSpc>
              <a:spcBef>
                <a:spcPts val="0"/>
              </a:spcBef>
            </a:pPr>
            <a:r>
              <a:rPr lang="en-US" altLang="en-US" dirty="0" smtClean="0"/>
              <a:t>All initializers become binary data in memory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50938" y="4291999"/>
            <a:ext cx="3398814" cy="461963"/>
            <a:chOff x="1173187" y="4291998"/>
            <a:chExt cx="3137365" cy="461963"/>
          </a:xfrm>
        </p:grpSpPr>
        <p:sp>
          <p:nvSpPr>
            <p:cNvPr id="13316" name="AutoShape 4"/>
            <p:cNvSpPr>
              <a:spLocks noChangeArrowheads="1"/>
            </p:cNvSpPr>
            <p:nvPr/>
          </p:nvSpPr>
          <p:spPr bwMode="auto">
            <a:xfrm>
              <a:off x="1173187" y="4293586"/>
              <a:ext cx="344488" cy="460375"/>
            </a:xfrm>
            <a:prstGeom prst="downArrow">
              <a:avLst>
                <a:gd name="adj1" fmla="val 50000"/>
                <a:gd name="adj2" fmla="val 3341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17" name="AutoShape 5"/>
            <p:cNvSpPr>
              <a:spLocks noChangeArrowheads="1"/>
            </p:cNvSpPr>
            <p:nvPr/>
          </p:nvSpPr>
          <p:spPr bwMode="auto">
            <a:xfrm>
              <a:off x="2614637" y="4293586"/>
              <a:ext cx="344488" cy="460375"/>
            </a:xfrm>
            <a:prstGeom prst="downArrow">
              <a:avLst>
                <a:gd name="adj1" fmla="val 50000"/>
                <a:gd name="adj2" fmla="val 33410"/>
              </a:avLst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18" name="AutoShape 6"/>
            <p:cNvSpPr>
              <a:spLocks noChangeArrowheads="1"/>
            </p:cNvSpPr>
            <p:nvPr/>
          </p:nvSpPr>
          <p:spPr bwMode="auto">
            <a:xfrm>
              <a:off x="3966065" y="4291998"/>
              <a:ext cx="344487" cy="460375"/>
            </a:xfrm>
            <a:prstGeom prst="downArrow">
              <a:avLst>
                <a:gd name="adj1" fmla="val 50000"/>
                <a:gd name="adj2" fmla="val 33410"/>
              </a:avLst>
            </a:prstGeom>
            <a:solidFill>
              <a:srgbClr val="0033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Directives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9654" y="951899"/>
            <a:ext cx="9049100" cy="5530272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.BYTE</a:t>
            </a:r>
            <a:r>
              <a:rPr lang="en-US" altLang="en-US" dirty="0" smtClean="0"/>
              <a:t> Directive</a:t>
            </a:r>
          </a:p>
          <a:p>
            <a:pPr lvl="1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dirty="0" smtClean="0"/>
              <a:t>Stores the list of values as 8-bit bytes</a:t>
            </a:r>
          </a:p>
          <a:p>
            <a:pPr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.HALF</a:t>
            </a:r>
            <a:r>
              <a:rPr lang="en-US" altLang="en-US" dirty="0" smtClean="0"/>
              <a:t> Directive</a:t>
            </a:r>
          </a:p>
          <a:p>
            <a:pPr lvl="1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dirty="0" smtClean="0"/>
              <a:t>Stores the list as 16-bit values aligned on half-word boundary </a:t>
            </a:r>
          </a:p>
          <a:p>
            <a:pPr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.WORD</a:t>
            </a:r>
            <a:r>
              <a:rPr lang="en-US" altLang="en-US" dirty="0" smtClean="0"/>
              <a:t> Directive</a:t>
            </a:r>
          </a:p>
          <a:p>
            <a:pPr lvl="1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dirty="0" smtClean="0"/>
              <a:t>Stores the list as 32-bit values aligned on a word boundary</a:t>
            </a:r>
          </a:p>
          <a:p>
            <a:pPr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.FLOAT</a:t>
            </a:r>
            <a:r>
              <a:rPr lang="en-US" altLang="en-US" dirty="0" smtClean="0"/>
              <a:t> Directive</a:t>
            </a:r>
          </a:p>
          <a:p>
            <a:pPr lvl="1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dirty="0" smtClean="0"/>
              <a:t>Stores the listed values as single-precision floating point</a:t>
            </a:r>
          </a:p>
          <a:p>
            <a:pPr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.DOUBLE</a:t>
            </a:r>
            <a:r>
              <a:rPr lang="en-US" altLang="en-US" dirty="0" smtClean="0"/>
              <a:t> Directive</a:t>
            </a:r>
          </a:p>
          <a:p>
            <a:pPr lvl="1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dirty="0" smtClean="0"/>
              <a:t>Stores the listed values as double-precision floating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String Directives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296988"/>
            <a:ext cx="8915400" cy="4989512"/>
          </a:xfrm>
        </p:spPr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.ASCII</a:t>
            </a:r>
            <a:r>
              <a:rPr lang="en-US" altLang="en-US" dirty="0" smtClean="0"/>
              <a:t> Directive</a:t>
            </a:r>
          </a:p>
          <a:p>
            <a:pPr lvl="1" eaLnBrk="1" hangingPunct="1">
              <a:lnSpc>
                <a:spcPct val="200000"/>
              </a:lnSpc>
              <a:spcBef>
                <a:spcPts val="0"/>
              </a:spcBef>
            </a:pPr>
            <a:r>
              <a:rPr lang="en-US" altLang="en-US" dirty="0" smtClean="0"/>
              <a:t>Allocates a sequence of bytes for an ASCII string</a:t>
            </a:r>
          </a:p>
          <a:p>
            <a:pPr eaLnBrk="1" hangingPunct="1">
              <a:lnSpc>
                <a:spcPct val="200000"/>
              </a:lnSpc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.ASCIIZ</a:t>
            </a:r>
            <a:r>
              <a:rPr lang="en-US" altLang="en-US" dirty="0" smtClean="0"/>
              <a:t> Directive</a:t>
            </a:r>
          </a:p>
          <a:p>
            <a:pPr lvl="1" eaLnBrk="1" hangingPunct="1">
              <a:lnSpc>
                <a:spcPct val="200000"/>
              </a:lnSpc>
              <a:spcBef>
                <a:spcPts val="0"/>
              </a:spcBef>
            </a:pPr>
            <a:r>
              <a:rPr lang="en-US" altLang="en-US" dirty="0" smtClean="0"/>
              <a:t>Same as </a:t>
            </a:r>
            <a:r>
              <a:rPr lang="en-US" altLang="en-US" b="1" dirty="0" smtClean="0">
                <a:solidFill>
                  <a:srgbClr val="FF0000"/>
                </a:solidFill>
              </a:rPr>
              <a:t>.ASCII</a:t>
            </a:r>
            <a:r>
              <a:rPr lang="en-US" altLang="en-US" dirty="0" smtClean="0"/>
              <a:t> directive, but adds a NULL char at end of string</a:t>
            </a:r>
          </a:p>
          <a:p>
            <a:pPr lvl="1" eaLnBrk="1" hangingPunct="1">
              <a:lnSpc>
                <a:spcPct val="200000"/>
              </a:lnSpc>
              <a:spcBef>
                <a:spcPts val="0"/>
              </a:spcBef>
            </a:pPr>
            <a:r>
              <a:rPr lang="en-US" altLang="en-US" dirty="0" smtClean="0"/>
              <a:t>Strings are null-terminated, as in the C programming language</a:t>
            </a:r>
          </a:p>
          <a:p>
            <a:pPr eaLnBrk="1" hangingPunct="1">
              <a:lnSpc>
                <a:spcPct val="200000"/>
              </a:lnSpc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.SPACE</a:t>
            </a:r>
            <a:r>
              <a:rPr lang="en-US" altLang="en-US" dirty="0" smtClean="0"/>
              <a:t> Directive</a:t>
            </a:r>
          </a:p>
          <a:p>
            <a:pPr lvl="1" eaLnBrk="1" hangingPunct="1">
              <a:lnSpc>
                <a:spcPct val="200000"/>
              </a:lnSpc>
              <a:spcBef>
                <a:spcPts val="0"/>
              </a:spcBef>
            </a:pPr>
            <a:r>
              <a:rPr lang="en-US" altLang="en-US" dirty="0" smtClean="0"/>
              <a:t>Allocates space of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uninitialized bytes in the data segment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Presentation 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3469" y="1239838"/>
            <a:ext cx="8113247" cy="4954587"/>
          </a:xfrm>
        </p:spPr>
        <p:txBody>
          <a:bodyPr/>
          <a:lstStyle/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The MIPS Instruction Set Architecture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/>
              <a:t>Introduction to Assembly Language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/>
              <a:t>Defining Data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/>
              <a:t>Memory Alignment and Byte Ordering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/>
              <a:t>System Calls</a:t>
            </a:r>
          </a:p>
        </p:txBody>
      </p:sp>
    </p:spTree>
    <p:extLst>
      <p:ext uri="{BB962C8B-B14F-4D97-AF65-F5344CB8AC3E}">
        <p14:creationId xmlns:p14="http://schemas.microsoft.com/office/powerpoint/2010/main" val="355106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 of Data Definitions</a:t>
            </a:r>
          </a:p>
        </p:txBody>
      </p:sp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522817" y="951900"/>
            <a:ext cx="8860367" cy="55302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0" anchor="ctr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.DATA</a:t>
            </a:r>
          </a:p>
          <a:p>
            <a:pPr eaLnBrk="1" hangingPunct="1">
              <a:spcBef>
                <a:spcPts val="2000"/>
              </a:spcBef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var1:  .BYTE     'A', 'E', 127, -1, '\n'</a:t>
            </a:r>
          </a:p>
          <a:p>
            <a:pPr eaLnBrk="1" hangingPunct="1">
              <a:spcBef>
                <a:spcPts val="2000"/>
              </a:spcBef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var2:  .HALF     -10, 0xffff</a:t>
            </a:r>
          </a:p>
          <a:p>
            <a:pPr eaLnBrk="1" hangingPunct="1">
              <a:spcBef>
                <a:spcPts val="2000"/>
              </a:spcBef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var3:  .WORD     0x12345678:100</a:t>
            </a:r>
          </a:p>
          <a:p>
            <a:pPr eaLnBrk="1" hangingPunct="1">
              <a:spcBef>
                <a:spcPts val="2000"/>
              </a:spcBef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var4:  .FLOAT    12.3, -0.1</a:t>
            </a:r>
          </a:p>
          <a:p>
            <a:pPr eaLnBrk="1" hangingPunct="1">
              <a:spcBef>
                <a:spcPts val="2000"/>
              </a:spcBef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var5:  .DOUBLE   1.5e-10</a:t>
            </a:r>
          </a:p>
          <a:p>
            <a:pPr eaLnBrk="1" hangingPunct="1">
              <a:spcBef>
                <a:spcPts val="2000"/>
              </a:spcBef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str1:  .ASCII    "A String\n"</a:t>
            </a:r>
          </a:p>
          <a:p>
            <a:pPr eaLnBrk="1" hangingPunct="1">
              <a:spcBef>
                <a:spcPts val="2000"/>
              </a:spcBef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str2:  .ASCIIZ   "NULL Terminated String"</a:t>
            </a:r>
          </a:p>
          <a:p>
            <a:pPr eaLnBrk="1" hangingPunct="1">
              <a:spcBef>
                <a:spcPts val="2000"/>
              </a:spcBef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array: .SPACE    100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450782" y="2622502"/>
            <a:ext cx="2724150" cy="923330"/>
            <a:chOff x="6286500" y="2800350"/>
            <a:chExt cx="2514600" cy="921941"/>
          </a:xfrm>
        </p:grpSpPr>
        <p:sp>
          <p:nvSpPr>
            <p:cNvPr id="16392" name="TextBox 3"/>
            <p:cNvSpPr txBox="1">
              <a:spLocks noChangeArrowheads="1"/>
            </p:cNvSpPr>
            <p:nvPr/>
          </p:nvSpPr>
          <p:spPr bwMode="auto">
            <a:xfrm>
              <a:off x="6515100" y="2800350"/>
              <a:ext cx="2286000" cy="9219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b="1" dirty="0">
                  <a:solidFill>
                    <a:srgbClr val="FF0000"/>
                  </a:solidFill>
                </a:rPr>
                <a:t>Array of 100 </a:t>
              </a:r>
              <a:r>
                <a:rPr lang="en-US" altLang="en-US" b="1" dirty="0" smtClean="0">
                  <a:solidFill>
                    <a:srgbClr val="FF0000"/>
                  </a:solidFill>
                </a:rPr>
                <a:t>words</a:t>
              </a:r>
            </a:p>
            <a:p>
              <a:pPr algn="ctr" eaLnBrk="1" hangingPunct="1"/>
              <a:r>
                <a:rPr lang="en-US" altLang="en-US" b="1" dirty="0" smtClean="0">
                  <a:solidFill>
                    <a:srgbClr val="FF0000"/>
                  </a:solidFill>
                </a:rPr>
                <a:t>Initialized with</a:t>
              </a:r>
            </a:p>
            <a:p>
              <a:pPr algn="ctr" eaLnBrk="1" hangingPunct="1"/>
              <a:r>
                <a:rPr lang="en-US" altLang="en-US" b="1" dirty="0" smtClean="0">
                  <a:solidFill>
                    <a:srgbClr val="FF0000"/>
                  </a:solidFill>
                </a:rPr>
                <a:t>the same value</a:t>
              </a:r>
              <a:endParaRPr lang="en-US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16392" idx="1"/>
            </p:cNvCxnSpPr>
            <p:nvPr/>
          </p:nvCxnSpPr>
          <p:spPr>
            <a:xfrm flipH="1">
              <a:off x="6286500" y="3261321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453740" y="6021315"/>
            <a:ext cx="3590926" cy="369888"/>
            <a:chOff x="4400549" y="5657850"/>
            <a:chExt cx="3314701" cy="369332"/>
          </a:xfrm>
        </p:grpSpPr>
        <p:sp>
          <p:nvSpPr>
            <p:cNvPr id="16390" name="TextBox 9"/>
            <p:cNvSpPr txBox="1">
              <a:spLocks noChangeArrowheads="1"/>
            </p:cNvSpPr>
            <p:nvPr/>
          </p:nvSpPr>
          <p:spPr bwMode="auto">
            <a:xfrm>
              <a:off x="4686300" y="5657850"/>
              <a:ext cx="3028950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b="1">
                  <a:solidFill>
                    <a:srgbClr val="FF0000"/>
                  </a:solidFill>
                </a:rPr>
                <a:t>100 bytes (not initialized)</a:t>
              </a:r>
            </a:p>
          </p:txBody>
        </p:sp>
        <p:cxnSp>
          <p:nvCxnSpPr>
            <p:cNvPr id="11" name="Straight Arrow Connector 10"/>
            <p:cNvCxnSpPr>
              <a:stCxn id="16390" idx="1"/>
            </p:cNvCxnSpPr>
            <p:nvPr/>
          </p:nvCxnSpPr>
          <p:spPr>
            <a:xfrm flipH="1">
              <a:off x="4400549" y="5842516"/>
              <a:ext cx="28575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Next . . .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3470" y="1239838"/>
            <a:ext cx="7551579" cy="4954587"/>
          </a:xfrm>
        </p:spPr>
        <p:txBody>
          <a:bodyPr/>
          <a:lstStyle/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/>
              <a:t>The MIPS Instruction Set Architecture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/>
              <a:t>Introduction to Assembly Language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/>
              <a:t>Defining Data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Memory Alignment and Byte Ordering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/>
              <a:t>System Calls</a:t>
            </a:r>
          </a:p>
        </p:txBody>
      </p:sp>
    </p:spTree>
    <p:extLst>
      <p:ext uri="{BB962C8B-B14F-4D97-AF65-F5344CB8AC3E}">
        <p14:creationId xmlns:p14="http://schemas.microsoft.com/office/powerpoint/2010/main" val="232147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0024" y="836685"/>
            <a:ext cx="9485953" cy="5760700"/>
          </a:xfrm>
          <a:noFill/>
        </p:spPr>
        <p:txBody>
          <a:bodyPr lIns="90488" tIns="44450" rIns="90488" bIns="44450"/>
          <a:lstStyle/>
          <a:p>
            <a:pPr eaLnBrk="1" hangingPunct="1">
              <a:spcBef>
                <a:spcPct val="60000"/>
              </a:spcBef>
            </a:pPr>
            <a:r>
              <a:rPr lang="en-US" altLang="en-US" dirty="0" smtClean="0"/>
              <a:t>Memory is viewed as an </a:t>
            </a:r>
            <a:r>
              <a:rPr lang="en-US" altLang="en-US" b="1" dirty="0" smtClean="0">
                <a:solidFill>
                  <a:srgbClr val="FF0000"/>
                </a:solidFill>
              </a:rPr>
              <a:t>addressable array of bytes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Byte Addressing</a:t>
            </a:r>
            <a:r>
              <a:rPr lang="en-US" altLang="en-US" dirty="0" smtClean="0"/>
              <a:t>: address points to a byte in memory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dirty="0" smtClean="0"/>
              <a:t>However, words occupy 4 consecutive bytes in memory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dirty="0" smtClean="0"/>
              <a:t>MIPS instructions and integers occupy 4 bytes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Memory Alignment</a:t>
            </a:r>
            <a:r>
              <a:rPr lang="en-US" altLang="en-US" dirty="0" smtClean="0">
                <a:solidFill>
                  <a:srgbClr val="FF0000"/>
                </a:solidFill>
              </a:rPr>
              <a:t>: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Address must be multiple of size</a:t>
            </a:r>
            <a:endParaRPr lang="en-US" altLang="en-US" b="1" dirty="0" smtClean="0">
              <a:solidFill>
                <a:srgbClr val="FF0000"/>
              </a:solidFill>
            </a:endParaRPr>
          </a:p>
          <a:p>
            <a:pPr lvl="1" eaLnBrk="1" hangingPunct="1">
              <a:spcBef>
                <a:spcPct val="60000"/>
              </a:spcBef>
            </a:pPr>
            <a:r>
              <a:rPr lang="en-US" altLang="en-US" dirty="0" smtClean="0"/>
              <a:t>Word address should be a multiple of </a:t>
            </a:r>
            <a:r>
              <a:rPr lang="en-US" altLang="en-US" b="1" dirty="0" smtClean="0">
                <a:solidFill>
                  <a:srgbClr val="FF0000"/>
                </a:solidFill>
              </a:rPr>
              <a:t>4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dirty="0" smtClean="0"/>
              <a:t>Double-word address should be a multiple of </a:t>
            </a:r>
            <a:r>
              <a:rPr lang="en-US" altLang="en-US" b="1" dirty="0" smtClean="0">
                <a:solidFill>
                  <a:srgbClr val="FF0000"/>
                </a:solidFill>
              </a:rPr>
              <a:t>8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.ALIGN n</a:t>
            </a:r>
            <a:r>
              <a:rPr lang="en-US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/>
              <a:t>directive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dirty="0" smtClean="0"/>
              <a:t>Aligns the next data definition on a 2</a:t>
            </a:r>
            <a:r>
              <a:rPr lang="en-US" altLang="en-US" i="1" baseline="30000" dirty="0" smtClean="0"/>
              <a:t>n</a:t>
            </a:r>
            <a:r>
              <a:rPr lang="en-US" altLang="en-US" dirty="0" smtClean="0"/>
              <a:t> byte boundary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dirty="0" smtClean="0"/>
              <a:t>Forces the address of next data definition to be multiple of 2</a:t>
            </a:r>
            <a:r>
              <a:rPr lang="en-US" altLang="en-US" i="1" baseline="30000" dirty="0" smtClean="0"/>
              <a:t>n</a:t>
            </a:r>
            <a:endParaRPr lang="en-US" altLang="en-US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Memory Alignment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7233444" y="3005017"/>
            <a:ext cx="2149740" cy="2209800"/>
            <a:chOff x="4206" y="2087"/>
            <a:chExt cx="1250" cy="1392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4392" y="2269"/>
              <a:ext cx="1064" cy="12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4210" y="3303"/>
              <a:ext cx="18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ts val="2100"/>
                </a:lnSpc>
              </a:pPr>
              <a:r>
                <a:rPr lang="en-US" altLang="en-US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4210" y="3131"/>
              <a:ext cx="18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ts val="2100"/>
                </a:lnSpc>
              </a:pPr>
              <a:r>
                <a:rPr lang="en-US" altLang="en-US" sz="1200" b="1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4210" y="2959"/>
              <a:ext cx="18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ts val="2100"/>
                </a:lnSpc>
              </a:pPr>
              <a:r>
                <a:rPr lang="en-US" altLang="en-US" sz="1200" b="1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4206" y="2787"/>
              <a:ext cx="18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ts val="2100"/>
                </a:lnSpc>
              </a:pPr>
              <a:r>
                <a:rPr lang="en-US" altLang="en-US" sz="1200" b="1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 rot="-5400000">
              <a:off x="4056" y="2449"/>
              <a:ext cx="461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ts val="2100"/>
                </a:lnSpc>
              </a:pPr>
              <a:r>
                <a:rPr lang="en-US" altLang="en-US" sz="1200" b="1">
                  <a:solidFill>
                    <a:srgbClr val="000000"/>
                  </a:solidFill>
                </a:rPr>
                <a:t>address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4392" y="2787"/>
              <a:ext cx="798" cy="17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en-US" sz="1200" b="1">
                  <a:solidFill>
                    <a:schemeClr val="bg1"/>
                  </a:solidFill>
                </a:rPr>
                <a:t>not aligned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392" y="2269"/>
              <a:ext cx="1064" cy="3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en-US" sz="1600" b="1">
                  <a:solidFill>
                    <a:srgbClr val="000000"/>
                  </a:solidFill>
                </a:rPr>
                <a:t>. . .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4392" y="2614"/>
              <a:ext cx="1064" cy="173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en-US" sz="1200" b="1">
                  <a:solidFill>
                    <a:srgbClr val="000000"/>
                  </a:solidFill>
                </a:rPr>
                <a:t>aligned word</a:t>
              </a:r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4392" y="2960"/>
              <a:ext cx="532" cy="1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4924" y="3133"/>
              <a:ext cx="532" cy="1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5190" y="2960"/>
              <a:ext cx="266" cy="1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4392" y="3133"/>
              <a:ext cx="266" cy="1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4658" y="3306"/>
              <a:ext cx="798" cy="17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en-US" sz="1200" b="1">
                  <a:solidFill>
                    <a:schemeClr val="bg1"/>
                  </a:solidFill>
                </a:rPr>
                <a:t>not aligned</a:t>
              </a:r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4404" y="2087"/>
              <a:ext cx="10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904875" eaLnBrk="0" hangingPunct="0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ts val="2100"/>
                </a:lnSpc>
              </a:pPr>
              <a:r>
                <a:rPr lang="en-US" altLang="en-US">
                  <a:solidFill>
                    <a:srgbClr val="000000"/>
                  </a:solidFill>
                </a:rPr>
                <a:t>Memory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5300" y="894292"/>
            <a:ext cx="8915400" cy="5587879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 smtClean="0"/>
              <a:t>Processors can order bytes within a word in two ways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Little Endian Byte Ordering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 smtClean="0"/>
              <a:t>Memory address = Address of </a:t>
            </a:r>
            <a:r>
              <a:rPr lang="en-US" altLang="en-US" b="1" dirty="0" smtClean="0">
                <a:solidFill>
                  <a:srgbClr val="FF0000"/>
                </a:solidFill>
              </a:rPr>
              <a:t>least significant  byte</a:t>
            </a:r>
            <a:endParaRPr lang="en-US" altLang="en-US" dirty="0" smtClean="0"/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 smtClean="0"/>
              <a:t>Example: Intel IA-32</a:t>
            </a:r>
          </a:p>
          <a:p>
            <a:pPr lvl="1" eaLnBrk="1" hangingPunct="1">
              <a:lnSpc>
                <a:spcPct val="110000"/>
              </a:lnSpc>
            </a:pPr>
            <a:endParaRPr lang="en-US" altLang="en-US" dirty="0" smtClean="0"/>
          </a:p>
          <a:p>
            <a:pPr lvl="1" eaLnBrk="1" hangingPunct="1">
              <a:lnSpc>
                <a:spcPct val="110000"/>
              </a:lnSpc>
            </a:pPr>
            <a:endParaRPr lang="en-US" altLang="en-US" dirty="0" smtClean="0"/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Big Endian Byte Ordering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 smtClean="0"/>
              <a:t>Memory address = Address of </a:t>
            </a:r>
            <a:r>
              <a:rPr lang="en-US" altLang="en-US" b="1" dirty="0" smtClean="0">
                <a:solidFill>
                  <a:srgbClr val="FF0000"/>
                </a:solidFill>
              </a:rPr>
              <a:t>most significant byte</a:t>
            </a:r>
            <a:endParaRPr lang="en-US" altLang="en-US" dirty="0" smtClean="0"/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 smtClean="0"/>
              <a:t>Example: SPARC architecture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endParaRPr lang="en-US" altLang="en-US" dirty="0" smtClean="0"/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endParaRPr lang="en-US" altLang="en-US" dirty="0" smtClean="0"/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 smtClean="0"/>
              <a:t>MIPS can operate with both byte orderings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Byte Ordering (</a:t>
            </a:r>
            <a:r>
              <a:rPr lang="en-US" altLang="en-US" dirty="0" err="1" smtClean="0"/>
              <a:t>Endianness</a:t>
            </a:r>
            <a:r>
              <a:rPr lang="en-US" altLang="en-US" dirty="0" smtClean="0"/>
              <a:t>)</a:t>
            </a: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1521051" y="5125508"/>
            <a:ext cx="7862888" cy="838200"/>
            <a:chOff x="884" y="3229"/>
            <a:chExt cx="4572" cy="528"/>
          </a:xfrm>
        </p:grpSpPr>
        <p:grpSp>
          <p:nvGrpSpPr>
            <p:cNvPr id="20510" name="Group 5"/>
            <p:cNvGrpSpPr>
              <a:grpSpLocks/>
            </p:cNvGrpSpPr>
            <p:nvPr/>
          </p:nvGrpSpPr>
          <p:grpSpPr bwMode="auto">
            <a:xfrm>
              <a:off x="884" y="3249"/>
              <a:ext cx="1706" cy="508"/>
              <a:chOff x="993" y="3249"/>
              <a:chExt cx="1706" cy="508"/>
            </a:xfrm>
          </p:grpSpPr>
          <p:grpSp>
            <p:nvGrpSpPr>
              <p:cNvPr id="20527" name="Group 6"/>
              <p:cNvGrpSpPr>
                <a:grpSpLocks/>
              </p:cNvGrpSpPr>
              <p:nvPr/>
            </p:nvGrpSpPr>
            <p:grpSpPr bwMode="auto">
              <a:xfrm>
                <a:off x="993" y="3394"/>
                <a:ext cx="1701" cy="181"/>
                <a:chOff x="853" y="3385"/>
                <a:chExt cx="1701" cy="173"/>
              </a:xfrm>
            </p:grpSpPr>
            <p:sp>
              <p:nvSpPr>
                <p:cNvPr id="2053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129" y="3385"/>
                  <a:ext cx="425" cy="173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400"/>
                    <a:t>Byte 0</a:t>
                  </a:r>
                </a:p>
              </p:txBody>
            </p:sp>
            <p:sp>
              <p:nvSpPr>
                <p:cNvPr id="2053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704" y="3385"/>
                  <a:ext cx="425" cy="173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400"/>
                    <a:t>Byte 1</a:t>
                  </a:r>
                </a:p>
              </p:txBody>
            </p:sp>
            <p:sp>
              <p:nvSpPr>
                <p:cNvPr id="2053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279" y="3385"/>
                  <a:ext cx="425" cy="173"/>
                </a:xfrm>
                <a:prstGeom prst="rect">
                  <a:avLst/>
                </a:prstGeom>
                <a:solidFill>
                  <a:srgbClr val="FFFF6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400"/>
                    <a:t>Byte 2</a:t>
                  </a:r>
                </a:p>
              </p:txBody>
            </p:sp>
            <p:sp>
              <p:nvSpPr>
                <p:cNvPr id="2053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853" y="3385"/>
                  <a:ext cx="426" cy="173"/>
                </a:xfrm>
                <a:prstGeom prst="rect">
                  <a:avLst/>
                </a:prstGeom>
                <a:solidFill>
                  <a:srgbClr val="FFCC6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400"/>
                    <a:t>Byte 3</a:t>
                  </a:r>
                </a:p>
              </p:txBody>
            </p:sp>
          </p:grpSp>
          <p:sp>
            <p:nvSpPr>
              <p:cNvPr id="20528" name="Text Box 11"/>
              <p:cNvSpPr txBox="1">
                <a:spLocks noChangeArrowheads="1"/>
              </p:cNvSpPr>
              <p:nvPr/>
            </p:nvSpPr>
            <p:spPr bwMode="auto">
              <a:xfrm>
                <a:off x="1356" y="3575"/>
                <a:ext cx="980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32-bit Register</a:t>
                </a:r>
              </a:p>
            </p:txBody>
          </p:sp>
          <p:sp>
            <p:nvSpPr>
              <p:cNvPr id="20529" name="Text Box 12"/>
              <p:cNvSpPr txBox="1">
                <a:spLocks noChangeArrowheads="1"/>
              </p:cNvSpPr>
              <p:nvPr/>
            </p:nvSpPr>
            <p:spPr bwMode="auto">
              <a:xfrm>
                <a:off x="998" y="3249"/>
                <a:ext cx="426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MSB</a:t>
                </a:r>
                <a:endParaRPr lang="en-US" altLang="en-US" sz="1400" i="1"/>
              </a:p>
            </p:txBody>
          </p:sp>
          <p:sp>
            <p:nvSpPr>
              <p:cNvPr id="20530" name="Text Box 13"/>
              <p:cNvSpPr txBox="1">
                <a:spLocks noChangeArrowheads="1"/>
              </p:cNvSpPr>
              <p:nvPr/>
            </p:nvSpPr>
            <p:spPr bwMode="auto">
              <a:xfrm>
                <a:off x="2274" y="3249"/>
                <a:ext cx="42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LSB</a:t>
                </a:r>
                <a:endParaRPr lang="en-US" altLang="en-US" sz="1400" i="1"/>
              </a:p>
            </p:txBody>
          </p:sp>
        </p:grpSp>
        <p:grpSp>
          <p:nvGrpSpPr>
            <p:cNvPr id="20511" name="Group 14"/>
            <p:cNvGrpSpPr>
              <a:grpSpLocks/>
            </p:cNvGrpSpPr>
            <p:nvPr/>
          </p:nvGrpSpPr>
          <p:grpSpPr bwMode="auto">
            <a:xfrm>
              <a:off x="3170" y="3229"/>
              <a:ext cx="2286" cy="528"/>
              <a:chOff x="3243" y="3229"/>
              <a:chExt cx="2286" cy="528"/>
            </a:xfrm>
          </p:grpSpPr>
          <p:sp>
            <p:nvSpPr>
              <p:cNvPr id="20513" name="Text Box 15"/>
              <p:cNvSpPr txBox="1">
                <a:spLocks noChangeArrowheads="1"/>
              </p:cNvSpPr>
              <p:nvPr/>
            </p:nvSpPr>
            <p:spPr bwMode="auto">
              <a:xfrm>
                <a:off x="3315" y="3394"/>
                <a:ext cx="254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. . .</a:t>
                </a:r>
                <a:endParaRPr lang="en-US" altLang="en-US" sz="1400" i="1"/>
              </a:p>
            </p:txBody>
          </p:sp>
          <p:sp>
            <p:nvSpPr>
              <p:cNvPr id="20514" name="Text Box 16"/>
              <p:cNvSpPr txBox="1">
                <a:spLocks noChangeArrowheads="1"/>
              </p:cNvSpPr>
              <p:nvPr/>
            </p:nvSpPr>
            <p:spPr bwMode="auto">
              <a:xfrm>
                <a:off x="5275" y="3394"/>
                <a:ext cx="254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. . .</a:t>
                </a:r>
                <a:endParaRPr lang="en-US" altLang="en-US" sz="1400" i="1"/>
              </a:p>
            </p:txBody>
          </p:sp>
          <p:sp>
            <p:nvSpPr>
              <p:cNvPr id="20515" name="Text Box 17"/>
              <p:cNvSpPr txBox="1">
                <a:spLocks noChangeArrowheads="1"/>
              </p:cNvSpPr>
              <p:nvPr/>
            </p:nvSpPr>
            <p:spPr bwMode="auto">
              <a:xfrm>
                <a:off x="4850" y="3394"/>
                <a:ext cx="425" cy="181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Byte 0</a:t>
                </a:r>
              </a:p>
            </p:txBody>
          </p:sp>
          <p:sp>
            <p:nvSpPr>
              <p:cNvPr id="20516" name="Text Box 18"/>
              <p:cNvSpPr txBox="1">
                <a:spLocks noChangeArrowheads="1"/>
              </p:cNvSpPr>
              <p:nvPr/>
            </p:nvSpPr>
            <p:spPr bwMode="auto">
              <a:xfrm>
                <a:off x="4425" y="3394"/>
                <a:ext cx="425" cy="181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Byte 1</a:t>
                </a:r>
              </a:p>
            </p:txBody>
          </p:sp>
          <p:sp>
            <p:nvSpPr>
              <p:cNvPr id="20517" name="Text Box 19"/>
              <p:cNvSpPr txBox="1">
                <a:spLocks noChangeArrowheads="1"/>
              </p:cNvSpPr>
              <p:nvPr/>
            </p:nvSpPr>
            <p:spPr bwMode="auto">
              <a:xfrm>
                <a:off x="4000" y="3394"/>
                <a:ext cx="425" cy="181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Byte 2</a:t>
                </a:r>
              </a:p>
            </p:txBody>
          </p:sp>
          <p:sp>
            <p:nvSpPr>
              <p:cNvPr id="20518" name="Text Box 20"/>
              <p:cNvSpPr txBox="1">
                <a:spLocks noChangeArrowheads="1"/>
              </p:cNvSpPr>
              <p:nvPr/>
            </p:nvSpPr>
            <p:spPr bwMode="auto">
              <a:xfrm>
                <a:off x="3574" y="3394"/>
                <a:ext cx="426" cy="181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Byte 3</a:t>
                </a:r>
              </a:p>
            </p:txBody>
          </p:sp>
          <p:sp>
            <p:nvSpPr>
              <p:cNvPr id="20519" name="Text Box 21"/>
              <p:cNvSpPr txBox="1">
                <a:spLocks noChangeArrowheads="1"/>
              </p:cNvSpPr>
              <p:nvPr/>
            </p:nvSpPr>
            <p:spPr bwMode="auto">
              <a:xfrm>
                <a:off x="3574" y="3229"/>
                <a:ext cx="42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a</a:t>
                </a:r>
                <a:endParaRPr lang="en-US" altLang="en-US" sz="1400" i="1"/>
              </a:p>
            </p:txBody>
          </p:sp>
          <p:sp>
            <p:nvSpPr>
              <p:cNvPr id="20520" name="Text Box 22"/>
              <p:cNvSpPr txBox="1">
                <a:spLocks noChangeArrowheads="1"/>
              </p:cNvSpPr>
              <p:nvPr/>
            </p:nvSpPr>
            <p:spPr bwMode="auto">
              <a:xfrm>
                <a:off x="4850" y="3229"/>
                <a:ext cx="42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a+3</a:t>
                </a:r>
                <a:endParaRPr lang="en-US" altLang="en-US" sz="1400" i="1"/>
              </a:p>
            </p:txBody>
          </p:sp>
          <p:sp>
            <p:nvSpPr>
              <p:cNvPr id="20521" name="Text Box 23"/>
              <p:cNvSpPr txBox="1">
                <a:spLocks noChangeArrowheads="1"/>
              </p:cNvSpPr>
              <p:nvPr/>
            </p:nvSpPr>
            <p:spPr bwMode="auto">
              <a:xfrm>
                <a:off x="4420" y="3229"/>
                <a:ext cx="42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a+2</a:t>
                </a:r>
                <a:endParaRPr lang="en-US" altLang="en-US" sz="1400" i="1"/>
              </a:p>
            </p:txBody>
          </p:sp>
          <p:sp>
            <p:nvSpPr>
              <p:cNvPr id="20522" name="Text Box 24"/>
              <p:cNvSpPr txBox="1">
                <a:spLocks noChangeArrowheads="1"/>
              </p:cNvSpPr>
              <p:nvPr/>
            </p:nvSpPr>
            <p:spPr bwMode="auto">
              <a:xfrm>
                <a:off x="3984" y="3229"/>
                <a:ext cx="42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a+1</a:t>
                </a:r>
                <a:endParaRPr lang="en-US" altLang="en-US" sz="1400" i="1"/>
              </a:p>
            </p:txBody>
          </p:sp>
          <p:sp>
            <p:nvSpPr>
              <p:cNvPr id="20523" name="Line 25"/>
              <p:cNvSpPr>
                <a:spLocks noChangeShapeType="1"/>
              </p:cNvSpPr>
              <p:nvPr/>
            </p:nvSpPr>
            <p:spPr bwMode="auto">
              <a:xfrm>
                <a:off x="3315" y="3394"/>
                <a:ext cx="221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4" name="Line 26"/>
              <p:cNvSpPr>
                <a:spLocks noChangeShapeType="1"/>
              </p:cNvSpPr>
              <p:nvPr/>
            </p:nvSpPr>
            <p:spPr bwMode="auto">
              <a:xfrm>
                <a:off x="3315" y="3575"/>
                <a:ext cx="221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5" name="Text Box 27"/>
              <p:cNvSpPr txBox="1">
                <a:spLocks noChangeArrowheads="1"/>
              </p:cNvSpPr>
              <p:nvPr/>
            </p:nvSpPr>
            <p:spPr bwMode="auto">
              <a:xfrm>
                <a:off x="4041" y="3584"/>
                <a:ext cx="76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Memory</a:t>
                </a:r>
                <a:endParaRPr lang="en-US" altLang="en-US" sz="1400" i="1"/>
              </a:p>
            </p:txBody>
          </p:sp>
          <p:sp>
            <p:nvSpPr>
              <p:cNvPr id="20526" name="Text Box 28"/>
              <p:cNvSpPr txBox="1">
                <a:spLocks noChangeArrowheads="1"/>
              </p:cNvSpPr>
              <p:nvPr/>
            </p:nvSpPr>
            <p:spPr bwMode="auto">
              <a:xfrm>
                <a:off x="3243" y="3249"/>
                <a:ext cx="426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address</a:t>
                </a:r>
                <a:endParaRPr lang="en-US" altLang="en-US" sz="1400" i="1"/>
              </a:p>
            </p:txBody>
          </p:sp>
        </p:grpSp>
        <p:sp>
          <p:nvSpPr>
            <p:cNvPr id="20512" name="AutoShape 29"/>
            <p:cNvSpPr>
              <a:spLocks noChangeArrowheads="1"/>
            </p:cNvSpPr>
            <p:nvPr/>
          </p:nvSpPr>
          <p:spPr bwMode="auto">
            <a:xfrm>
              <a:off x="2735" y="3394"/>
              <a:ext cx="326" cy="182"/>
            </a:xfrm>
            <a:prstGeom prst="leftRightArrow">
              <a:avLst>
                <a:gd name="adj1" fmla="val 49454"/>
                <a:gd name="adj2" fmla="val 489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0485" name="Group 30"/>
          <p:cNvGrpSpPr>
            <a:grpSpLocks/>
          </p:cNvGrpSpPr>
          <p:nvPr/>
        </p:nvGrpSpPr>
        <p:grpSpPr bwMode="auto">
          <a:xfrm>
            <a:off x="1521051" y="2821228"/>
            <a:ext cx="7862888" cy="838200"/>
            <a:chOff x="630" y="1797"/>
            <a:chExt cx="4572" cy="528"/>
          </a:xfrm>
        </p:grpSpPr>
        <p:sp>
          <p:nvSpPr>
            <p:cNvPr id="20486" name="Text Box 31"/>
            <p:cNvSpPr txBox="1">
              <a:spLocks noChangeArrowheads="1"/>
            </p:cNvSpPr>
            <p:nvPr/>
          </p:nvSpPr>
          <p:spPr bwMode="auto">
            <a:xfrm>
              <a:off x="4513" y="1962"/>
              <a:ext cx="426" cy="181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/>
                <a:t>Byte 3</a:t>
              </a:r>
            </a:p>
          </p:txBody>
        </p:sp>
        <p:grpSp>
          <p:nvGrpSpPr>
            <p:cNvPr id="20487" name="Group 32"/>
            <p:cNvGrpSpPr>
              <a:grpSpLocks/>
            </p:cNvGrpSpPr>
            <p:nvPr/>
          </p:nvGrpSpPr>
          <p:grpSpPr bwMode="auto">
            <a:xfrm>
              <a:off x="630" y="1817"/>
              <a:ext cx="1706" cy="508"/>
              <a:chOff x="993" y="3249"/>
              <a:chExt cx="1706" cy="508"/>
            </a:xfrm>
          </p:grpSpPr>
          <p:grpSp>
            <p:nvGrpSpPr>
              <p:cNvPr id="20502" name="Group 33"/>
              <p:cNvGrpSpPr>
                <a:grpSpLocks/>
              </p:cNvGrpSpPr>
              <p:nvPr/>
            </p:nvGrpSpPr>
            <p:grpSpPr bwMode="auto">
              <a:xfrm>
                <a:off x="993" y="3394"/>
                <a:ext cx="1701" cy="181"/>
                <a:chOff x="853" y="3385"/>
                <a:chExt cx="1701" cy="173"/>
              </a:xfrm>
            </p:grpSpPr>
            <p:sp>
              <p:nvSpPr>
                <p:cNvPr id="20506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129" y="3385"/>
                  <a:ext cx="425" cy="173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400"/>
                    <a:t>Byte 0</a:t>
                  </a:r>
                </a:p>
              </p:txBody>
            </p:sp>
            <p:sp>
              <p:nvSpPr>
                <p:cNvPr id="2050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704" y="3385"/>
                  <a:ext cx="425" cy="173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400"/>
                    <a:t>Byte 1</a:t>
                  </a:r>
                </a:p>
              </p:txBody>
            </p:sp>
            <p:sp>
              <p:nvSpPr>
                <p:cNvPr id="20508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279" y="3385"/>
                  <a:ext cx="425" cy="173"/>
                </a:xfrm>
                <a:prstGeom prst="rect">
                  <a:avLst/>
                </a:prstGeom>
                <a:solidFill>
                  <a:srgbClr val="FFFF6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400"/>
                    <a:t>Byte 2</a:t>
                  </a:r>
                </a:p>
              </p:txBody>
            </p:sp>
            <p:sp>
              <p:nvSpPr>
                <p:cNvPr id="20509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53" y="3385"/>
                  <a:ext cx="426" cy="173"/>
                </a:xfrm>
                <a:prstGeom prst="rect">
                  <a:avLst/>
                </a:prstGeom>
                <a:solidFill>
                  <a:srgbClr val="FFCC6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400"/>
                    <a:t>Byte 3</a:t>
                  </a:r>
                </a:p>
              </p:txBody>
            </p:sp>
          </p:grpSp>
          <p:sp>
            <p:nvSpPr>
              <p:cNvPr id="20503" name="Text Box 38"/>
              <p:cNvSpPr txBox="1">
                <a:spLocks noChangeArrowheads="1"/>
              </p:cNvSpPr>
              <p:nvPr/>
            </p:nvSpPr>
            <p:spPr bwMode="auto">
              <a:xfrm>
                <a:off x="1356" y="3575"/>
                <a:ext cx="980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32-bit Register</a:t>
                </a:r>
              </a:p>
            </p:txBody>
          </p:sp>
          <p:sp>
            <p:nvSpPr>
              <p:cNvPr id="20504" name="Text Box 39"/>
              <p:cNvSpPr txBox="1">
                <a:spLocks noChangeArrowheads="1"/>
              </p:cNvSpPr>
              <p:nvPr/>
            </p:nvSpPr>
            <p:spPr bwMode="auto">
              <a:xfrm>
                <a:off x="998" y="3249"/>
                <a:ext cx="426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MSB</a:t>
                </a:r>
                <a:endParaRPr lang="en-US" altLang="en-US" sz="1400" i="1"/>
              </a:p>
            </p:txBody>
          </p:sp>
          <p:sp>
            <p:nvSpPr>
              <p:cNvPr id="20505" name="Text Box 40"/>
              <p:cNvSpPr txBox="1">
                <a:spLocks noChangeArrowheads="1"/>
              </p:cNvSpPr>
              <p:nvPr/>
            </p:nvSpPr>
            <p:spPr bwMode="auto">
              <a:xfrm>
                <a:off x="2274" y="3249"/>
                <a:ext cx="42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LSB</a:t>
                </a:r>
                <a:endParaRPr lang="en-US" altLang="en-US" sz="1400" i="1"/>
              </a:p>
            </p:txBody>
          </p:sp>
        </p:grpSp>
        <p:sp>
          <p:nvSpPr>
            <p:cNvPr id="20488" name="Text Box 41"/>
            <p:cNvSpPr txBox="1">
              <a:spLocks noChangeArrowheads="1"/>
            </p:cNvSpPr>
            <p:nvPr/>
          </p:nvSpPr>
          <p:spPr bwMode="auto">
            <a:xfrm>
              <a:off x="2988" y="1962"/>
              <a:ext cx="25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/>
                <a:t>. . .</a:t>
              </a:r>
              <a:endParaRPr lang="en-US" altLang="en-US" sz="1400" i="1"/>
            </a:p>
          </p:txBody>
        </p:sp>
        <p:sp>
          <p:nvSpPr>
            <p:cNvPr id="20489" name="Text Box 42"/>
            <p:cNvSpPr txBox="1">
              <a:spLocks noChangeArrowheads="1"/>
            </p:cNvSpPr>
            <p:nvPr/>
          </p:nvSpPr>
          <p:spPr bwMode="auto">
            <a:xfrm>
              <a:off x="4948" y="1962"/>
              <a:ext cx="25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/>
                <a:t>. . .</a:t>
              </a:r>
              <a:endParaRPr lang="en-US" altLang="en-US" sz="1400" i="1"/>
            </a:p>
          </p:txBody>
        </p:sp>
        <p:sp>
          <p:nvSpPr>
            <p:cNvPr id="20490" name="Text Box 43"/>
            <p:cNvSpPr txBox="1">
              <a:spLocks noChangeArrowheads="1"/>
            </p:cNvSpPr>
            <p:nvPr/>
          </p:nvSpPr>
          <p:spPr bwMode="auto">
            <a:xfrm>
              <a:off x="3243" y="1962"/>
              <a:ext cx="425" cy="181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/>
                <a:t>Byte 0</a:t>
              </a:r>
            </a:p>
          </p:txBody>
        </p:sp>
        <p:sp>
          <p:nvSpPr>
            <p:cNvPr id="20491" name="Text Box 44"/>
            <p:cNvSpPr txBox="1">
              <a:spLocks noChangeArrowheads="1"/>
            </p:cNvSpPr>
            <p:nvPr/>
          </p:nvSpPr>
          <p:spPr bwMode="auto">
            <a:xfrm>
              <a:off x="3665" y="1962"/>
              <a:ext cx="425" cy="18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/>
                <a:t>Byte 1</a:t>
              </a:r>
            </a:p>
          </p:txBody>
        </p:sp>
        <p:sp>
          <p:nvSpPr>
            <p:cNvPr id="20492" name="Text Box 45"/>
            <p:cNvSpPr txBox="1">
              <a:spLocks noChangeArrowheads="1"/>
            </p:cNvSpPr>
            <p:nvPr/>
          </p:nvSpPr>
          <p:spPr bwMode="auto">
            <a:xfrm>
              <a:off x="4088" y="1962"/>
              <a:ext cx="425" cy="181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/>
                <a:t>Byte 2</a:t>
              </a:r>
            </a:p>
          </p:txBody>
        </p:sp>
        <p:sp>
          <p:nvSpPr>
            <p:cNvPr id="20493" name="Text Box 46"/>
            <p:cNvSpPr txBox="1">
              <a:spLocks noChangeArrowheads="1"/>
            </p:cNvSpPr>
            <p:nvPr/>
          </p:nvSpPr>
          <p:spPr bwMode="auto">
            <a:xfrm>
              <a:off x="3247" y="1797"/>
              <a:ext cx="42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/>
                <a:t>a</a:t>
              </a:r>
              <a:endParaRPr lang="en-US" altLang="en-US" sz="1400" i="1"/>
            </a:p>
          </p:txBody>
        </p:sp>
        <p:sp>
          <p:nvSpPr>
            <p:cNvPr id="20494" name="Text Box 47"/>
            <p:cNvSpPr txBox="1">
              <a:spLocks noChangeArrowheads="1"/>
            </p:cNvSpPr>
            <p:nvPr/>
          </p:nvSpPr>
          <p:spPr bwMode="auto">
            <a:xfrm>
              <a:off x="4523" y="1797"/>
              <a:ext cx="42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/>
                <a:t>a+3</a:t>
              </a:r>
              <a:endParaRPr lang="en-US" altLang="en-US" sz="1400" i="1"/>
            </a:p>
          </p:txBody>
        </p:sp>
        <p:sp>
          <p:nvSpPr>
            <p:cNvPr id="20495" name="Text Box 48"/>
            <p:cNvSpPr txBox="1">
              <a:spLocks noChangeArrowheads="1"/>
            </p:cNvSpPr>
            <p:nvPr/>
          </p:nvSpPr>
          <p:spPr bwMode="auto">
            <a:xfrm>
              <a:off x="4093" y="1797"/>
              <a:ext cx="42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/>
                <a:t>a+2</a:t>
              </a:r>
              <a:endParaRPr lang="en-US" altLang="en-US" sz="1400" i="1"/>
            </a:p>
          </p:txBody>
        </p:sp>
        <p:sp>
          <p:nvSpPr>
            <p:cNvPr id="20496" name="Text Box 49"/>
            <p:cNvSpPr txBox="1">
              <a:spLocks noChangeArrowheads="1"/>
            </p:cNvSpPr>
            <p:nvPr/>
          </p:nvSpPr>
          <p:spPr bwMode="auto">
            <a:xfrm>
              <a:off x="3657" y="1797"/>
              <a:ext cx="42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/>
                <a:t>a+1</a:t>
              </a:r>
              <a:endParaRPr lang="en-US" altLang="en-US" sz="1400" i="1"/>
            </a:p>
          </p:txBody>
        </p:sp>
        <p:sp>
          <p:nvSpPr>
            <p:cNvPr id="20497" name="Line 50"/>
            <p:cNvSpPr>
              <a:spLocks noChangeShapeType="1"/>
            </p:cNvSpPr>
            <p:nvPr/>
          </p:nvSpPr>
          <p:spPr bwMode="auto">
            <a:xfrm>
              <a:off x="2988" y="1962"/>
              <a:ext cx="22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Line 51"/>
            <p:cNvSpPr>
              <a:spLocks noChangeShapeType="1"/>
            </p:cNvSpPr>
            <p:nvPr/>
          </p:nvSpPr>
          <p:spPr bwMode="auto">
            <a:xfrm>
              <a:off x="2988" y="2143"/>
              <a:ext cx="22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Text Box 52"/>
            <p:cNvSpPr txBox="1">
              <a:spLocks noChangeArrowheads="1"/>
            </p:cNvSpPr>
            <p:nvPr/>
          </p:nvSpPr>
          <p:spPr bwMode="auto">
            <a:xfrm>
              <a:off x="3714" y="2152"/>
              <a:ext cx="76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/>
                <a:t>Memory</a:t>
              </a:r>
              <a:endParaRPr lang="en-US" altLang="en-US" sz="1400" i="1"/>
            </a:p>
          </p:txBody>
        </p:sp>
        <p:sp>
          <p:nvSpPr>
            <p:cNvPr id="20500" name="Text Box 53"/>
            <p:cNvSpPr txBox="1">
              <a:spLocks noChangeArrowheads="1"/>
            </p:cNvSpPr>
            <p:nvPr/>
          </p:nvSpPr>
          <p:spPr bwMode="auto">
            <a:xfrm>
              <a:off x="2916" y="1817"/>
              <a:ext cx="42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/>
                <a:t>address</a:t>
              </a:r>
              <a:endParaRPr lang="en-US" altLang="en-US" sz="1400" i="1"/>
            </a:p>
          </p:txBody>
        </p:sp>
        <p:sp>
          <p:nvSpPr>
            <p:cNvPr id="20501" name="AutoShape 54"/>
            <p:cNvSpPr>
              <a:spLocks noChangeArrowheads="1"/>
            </p:cNvSpPr>
            <p:nvPr/>
          </p:nvSpPr>
          <p:spPr bwMode="auto">
            <a:xfrm>
              <a:off x="2481" y="1962"/>
              <a:ext cx="326" cy="182"/>
            </a:xfrm>
            <a:prstGeom prst="leftRightArrow">
              <a:avLst>
                <a:gd name="adj1" fmla="val 49454"/>
                <a:gd name="adj2" fmla="val 489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6055" y="892728"/>
            <a:ext cx="8887883" cy="4264482"/>
          </a:xfrm>
          <a:noFill/>
        </p:spPr>
        <p:txBody>
          <a:bodyPr lIns="0" rIns="0"/>
          <a:lstStyle/>
          <a:p>
            <a:pPr eaLnBrk="1" hangingPunct="1">
              <a:lnSpc>
                <a:spcPct val="110000"/>
              </a:lnSpc>
              <a:tabLst>
                <a:tab pos="6372225" algn="ctr"/>
              </a:tabLst>
            </a:pPr>
            <a:r>
              <a:rPr lang="en-US" altLang="en-US" dirty="0" smtClean="0"/>
              <a:t>Assembler builds a </a:t>
            </a:r>
            <a:r>
              <a:rPr lang="en-US" altLang="en-US" b="1" dirty="0" smtClean="0">
                <a:solidFill>
                  <a:srgbClr val="FF0000"/>
                </a:solidFill>
              </a:rPr>
              <a:t>symbol table </a:t>
            </a:r>
            <a:r>
              <a:rPr lang="en-US" altLang="en-US" dirty="0" smtClean="0"/>
              <a:t>for labels</a:t>
            </a:r>
          </a:p>
          <a:p>
            <a:pPr lvl="1" eaLnBrk="1" hangingPunct="1">
              <a:lnSpc>
                <a:spcPct val="110000"/>
              </a:lnSpc>
              <a:tabLst>
                <a:tab pos="6372225" algn="ctr"/>
              </a:tabLst>
            </a:pPr>
            <a:r>
              <a:rPr lang="en-US" altLang="en-US" dirty="0" smtClean="0"/>
              <a:t>Assembler computes the address of each label in data segment</a:t>
            </a:r>
          </a:p>
          <a:p>
            <a:pPr eaLnBrk="1" hangingPunct="1">
              <a:lnSpc>
                <a:spcPct val="110000"/>
              </a:lnSpc>
              <a:spcBef>
                <a:spcPts val="2000"/>
              </a:spcBef>
              <a:tabLst>
                <a:tab pos="6372225" algn="ctr"/>
              </a:tabLst>
            </a:pPr>
            <a:r>
              <a:rPr lang="en-US" altLang="en-US" dirty="0" smtClean="0"/>
              <a:t>Example	</a:t>
            </a:r>
            <a:r>
              <a:rPr lang="en-US" altLang="en-US" dirty="0" smtClean="0">
                <a:solidFill>
                  <a:srgbClr val="FF0000"/>
                </a:solidFill>
              </a:rPr>
              <a:t>Symbol Table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  <a:tabLst>
                <a:tab pos="6372225" algn="ctr"/>
              </a:tabLst>
            </a:pPr>
            <a:r>
              <a:rPr lang="en-US" altLang="en-US" sz="2000" b="1" dirty="0" smtClean="0">
                <a:latin typeface="Courier New" pitchFamily="49" charset="0"/>
              </a:rPr>
              <a:t>	</a:t>
            </a: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.DATA</a:t>
            </a:r>
            <a:endParaRPr lang="en-US" alt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  <a:tabLst>
                <a:tab pos="6372225" algn="ctr"/>
              </a:tabLst>
            </a:pPr>
            <a:r>
              <a:rPr lang="en-US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var1:  .BYTE   1, 2,'Z'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  <a:tabLst>
                <a:tab pos="6372225" algn="ctr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str1:  .ASCIIZ "My String\n"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  <a:tabLst>
                <a:tab pos="6372225" algn="ctr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var2:  .WORD   0x12345678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  <a:tabLst>
                <a:tab pos="6372225" algn="ctr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.ALIGN  3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  <a:tabLst>
                <a:tab pos="6372225" algn="ctr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var3:  .HALF   1000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Symbol Table</a:t>
            </a:r>
          </a:p>
        </p:txBody>
      </p:sp>
      <p:sp>
        <p:nvSpPr>
          <p:cNvPr id="550920" name="Text Box 8"/>
          <p:cNvSpPr txBox="1">
            <a:spLocks noChangeArrowheads="1"/>
          </p:cNvSpPr>
          <p:nvPr/>
        </p:nvSpPr>
        <p:spPr bwMode="auto">
          <a:xfrm>
            <a:off x="5952200" y="2727325"/>
            <a:ext cx="1310481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Label</a:t>
            </a:r>
          </a:p>
          <a:p>
            <a:pPr algn="ctr" eaLnBrk="1" hangingPunct="1">
              <a:spcBef>
                <a:spcPct val="40000"/>
              </a:spcBef>
            </a:pP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var1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var2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var3</a:t>
            </a:r>
          </a:p>
        </p:txBody>
      </p:sp>
      <p:sp>
        <p:nvSpPr>
          <p:cNvPr id="550921" name="Text Box 9"/>
          <p:cNvSpPr txBox="1">
            <a:spLocks noChangeArrowheads="1"/>
          </p:cNvSpPr>
          <p:nvPr/>
        </p:nvSpPr>
        <p:spPr bwMode="auto">
          <a:xfrm>
            <a:off x="7262681" y="2727325"/>
            <a:ext cx="1871133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Address</a:t>
            </a:r>
          </a:p>
          <a:p>
            <a:pPr algn="ctr" eaLnBrk="1" hangingPunct="1">
              <a:spcBef>
                <a:spcPct val="40000"/>
              </a:spcBef>
            </a:pP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0x10010000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0x10010003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0x10010010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0x10010018</a:t>
            </a:r>
          </a:p>
        </p:txBody>
      </p:sp>
      <p:grpSp>
        <p:nvGrpSpPr>
          <p:cNvPr id="19462" name="Group 21"/>
          <p:cNvGrpSpPr>
            <a:grpSpLocks/>
          </p:cNvGrpSpPr>
          <p:nvPr/>
        </p:nvGrpSpPr>
        <p:grpSpPr bwMode="auto">
          <a:xfrm>
            <a:off x="5952199" y="2679701"/>
            <a:ext cx="3307159" cy="1990725"/>
            <a:chOff x="3461" y="1942"/>
            <a:chExt cx="1923" cy="1254"/>
          </a:xfrm>
        </p:grpSpPr>
        <p:sp>
          <p:nvSpPr>
            <p:cNvPr id="19512" name="Rectangle 11"/>
            <p:cNvSpPr>
              <a:spLocks noChangeArrowheads="1"/>
            </p:cNvSpPr>
            <p:nvPr/>
          </p:nvSpPr>
          <p:spPr bwMode="auto">
            <a:xfrm>
              <a:off x="3461" y="1942"/>
              <a:ext cx="1923" cy="12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13" name="Line 12"/>
            <p:cNvSpPr>
              <a:spLocks noChangeShapeType="1"/>
            </p:cNvSpPr>
            <p:nvPr/>
          </p:nvSpPr>
          <p:spPr bwMode="auto">
            <a:xfrm>
              <a:off x="4186" y="1942"/>
              <a:ext cx="0" cy="1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4" name="Line 13"/>
            <p:cNvSpPr>
              <a:spLocks noChangeShapeType="1"/>
            </p:cNvSpPr>
            <p:nvPr/>
          </p:nvSpPr>
          <p:spPr bwMode="auto">
            <a:xfrm>
              <a:off x="3461" y="2210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94"/>
          <p:cNvGrpSpPr>
            <a:grpSpLocks/>
          </p:cNvGrpSpPr>
          <p:nvPr/>
        </p:nvGrpSpPr>
        <p:grpSpPr bwMode="auto">
          <a:xfrm>
            <a:off x="709285" y="5157739"/>
            <a:ext cx="2746507" cy="690563"/>
            <a:chOff x="485" y="3140"/>
            <a:chExt cx="1597" cy="435"/>
          </a:xfrm>
        </p:grpSpPr>
        <p:grpSp>
          <p:nvGrpSpPr>
            <p:cNvPr id="19504" name="Group 77"/>
            <p:cNvGrpSpPr>
              <a:grpSpLocks/>
            </p:cNvGrpSpPr>
            <p:nvPr/>
          </p:nvGrpSpPr>
          <p:grpSpPr bwMode="auto">
            <a:xfrm>
              <a:off x="1138" y="3140"/>
              <a:ext cx="399" cy="255"/>
              <a:chOff x="1138" y="3140"/>
              <a:chExt cx="399" cy="255"/>
            </a:xfrm>
          </p:grpSpPr>
          <p:sp>
            <p:nvSpPr>
              <p:cNvPr id="19510" name="Text Box 59"/>
              <p:cNvSpPr txBox="1">
                <a:spLocks noChangeArrowheads="1"/>
              </p:cNvSpPr>
              <p:nvPr/>
            </p:nvSpPr>
            <p:spPr bwMode="auto">
              <a:xfrm>
                <a:off x="1138" y="3140"/>
                <a:ext cx="291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600" dirty="0">
                    <a:solidFill>
                      <a:srgbClr val="FF0000"/>
                    </a:solidFill>
                  </a:rPr>
                  <a:t>var1</a:t>
                </a:r>
              </a:p>
            </p:txBody>
          </p:sp>
          <p:sp>
            <p:nvSpPr>
              <p:cNvPr id="19511" name="Freeform 69"/>
              <p:cNvSpPr>
                <a:spLocks/>
              </p:cNvSpPr>
              <p:nvPr/>
            </p:nvSpPr>
            <p:spPr bwMode="auto">
              <a:xfrm>
                <a:off x="1429" y="3231"/>
                <a:ext cx="108" cy="164"/>
              </a:xfrm>
              <a:custGeom>
                <a:avLst/>
                <a:gdLst>
                  <a:gd name="T0" fmla="*/ 0 w 72"/>
                  <a:gd name="T1" fmla="*/ 0 h 73"/>
                  <a:gd name="T2" fmla="*/ 72 w 72"/>
                  <a:gd name="T3" fmla="*/ 0 h 73"/>
                  <a:gd name="T4" fmla="*/ 72 w 72"/>
                  <a:gd name="T5" fmla="*/ 1208 h 73"/>
                  <a:gd name="T6" fmla="*/ 0 60000 65536"/>
                  <a:gd name="T7" fmla="*/ 0 60000 65536"/>
                  <a:gd name="T8" fmla="*/ 0 60000 65536"/>
                  <a:gd name="T9" fmla="*/ 0 w 72"/>
                  <a:gd name="T10" fmla="*/ 0 h 73"/>
                  <a:gd name="T11" fmla="*/ 72 w 72"/>
                  <a:gd name="T12" fmla="*/ 73 h 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" h="73">
                    <a:moveTo>
                      <a:pt x="0" y="0"/>
                    </a:moveTo>
                    <a:lnTo>
                      <a:pt x="72" y="0"/>
                    </a:lnTo>
                    <a:lnTo>
                      <a:pt x="72" y="73"/>
                    </a:ln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505" name="Group 86"/>
            <p:cNvGrpSpPr>
              <a:grpSpLocks/>
            </p:cNvGrpSpPr>
            <p:nvPr/>
          </p:nvGrpSpPr>
          <p:grpSpPr bwMode="auto">
            <a:xfrm>
              <a:off x="485" y="3394"/>
              <a:ext cx="1597" cy="181"/>
              <a:chOff x="485" y="3394"/>
              <a:chExt cx="1597" cy="181"/>
            </a:xfrm>
          </p:grpSpPr>
          <p:sp>
            <p:nvSpPr>
              <p:cNvPr id="19506" name="Text Box 15"/>
              <p:cNvSpPr txBox="1">
                <a:spLocks noChangeArrowheads="1"/>
              </p:cNvSpPr>
              <p:nvPr/>
            </p:nvSpPr>
            <p:spPr bwMode="auto">
              <a:xfrm>
                <a:off x="1429" y="3394"/>
                <a:ext cx="218" cy="1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/>
                  <a:t>1</a:t>
                </a:r>
              </a:p>
            </p:txBody>
          </p:sp>
          <p:sp>
            <p:nvSpPr>
              <p:cNvPr id="19507" name="Text Box 16"/>
              <p:cNvSpPr txBox="1">
                <a:spLocks noChangeArrowheads="1"/>
              </p:cNvSpPr>
              <p:nvPr/>
            </p:nvSpPr>
            <p:spPr bwMode="auto">
              <a:xfrm>
                <a:off x="1646" y="3394"/>
                <a:ext cx="218" cy="1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/>
                  <a:t>2</a:t>
                </a:r>
              </a:p>
            </p:txBody>
          </p:sp>
          <p:sp>
            <p:nvSpPr>
              <p:cNvPr id="19508" name="Text Box 17"/>
              <p:cNvSpPr txBox="1">
                <a:spLocks noChangeArrowheads="1"/>
              </p:cNvSpPr>
              <p:nvPr/>
            </p:nvSpPr>
            <p:spPr bwMode="auto">
              <a:xfrm>
                <a:off x="1864" y="3394"/>
                <a:ext cx="218" cy="1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/>
                  <a:t>'Z'</a:t>
                </a:r>
              </a:p>
            </p:txBody>
          </p:sp>
          <p:sp>
            <p:nvSpPr>
              <p:cNvPr id="19509" name="Text Box 22"/>
              <p:cNvSpPr txBox="1">
                <a:spLocks noChangeArrowheads="1"/>
              </p:cNvSpPr>
              <p:nvPr/>
            </p:nvSpPr>
            <p:spPr bwMode="auto">
              <a:xfrm>
                <a:off x="485" y="3394"/>
                <a:ext cx="907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0x10010000</a:t>
                </a:r>
              </a:p>
            </p:txBody>
          </p:sp>
        </p:grpSp>
      </p:grpSp>
      <p:grpSp>
        <p:nvGrpSpPr>
          <p:cNvPr id="6" name="Group 95"/>
          <p:cNvGrpSpPr>
            <a:grpSpLocks/>
          </p:cNvGrpSpPr>
          <p:nvPr/>
        </p:nvGrpSpPr>
        <p:grpSpPr bwMode="auto">
          <a:xfrm>
            <a:off x="3392160" y="5157740"/>
            <a:ext cx="4182533" cy="690563"/>
            <a:chOff x="2045" y="3140"/>
            <a:chExt cx="2432" cy="435"/>
          </a:xfrm>
        </p:grpSpPr>
        <p:grpSp>
          <p:nvGrpSpPr>
            <p:cNvPr id="19489" name="Group 67"/>
            <p:cNvGrpSpPr>
              <a:grpSpLocks/>
            </p:cNvGrpSpPr>
            <p:nvPr/>
          </p:nvGrpSpPr>
          <p:grpSpPr bwMode="auto">
            <a:xfrm>
              <a:off x="2045" y="3140"/>
              <a:ext cx="291" cy="254"/>
              <a:chOff x="2045" y="3285"/>
              <a:chExt cx="291" cy="254"/>
            </a:xfrm>
          </p:grpSpPr>
          <p:sp>
            <p:nvSpPr>
              <p:cNvPr id="19502" name="Text Box 60"/>
              <p:cNvSpPr txBox="1">
                <a:spLocks noChangeArrowheads="1"/>
              </p:cNvSpPr>
              <p:nvPr/>
            </p:nvSpPr>
            <p:spPr bwMode="auto">
              <a:xfrm>
                <a:off x="2045" y="3285"/>
                <a:ext cx="291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600" dirty="0">
                    <a:solidFill>
                      <a:srgbClr val="FF0000"/>
                    </a:solidFill>
                  </a:rPr>
                  <a:t>str1</a:t>
                </a:r>
              </a:p>
            </p:txBody>
          </p:sp>
          <p:sp>
            <p:nvSpPr>
              <p:cNvPr id="19503" name="Line 63"/>
              <p:cNvSpPr>
                <a:spLocks noChangeShapeType="1"/>
              </p:cNvSpPr>
              <p:nvPr/>
            </p:nvSpPr>
            <p:spPr bwMode="auto">
              <a:xfrm>
                <a:off x="2191" y="3431"/>
                <a:ext cx="0" cy="1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490" name="Group 89"/>
            <p:cNvGrpSpPr>
              <a:grpSpLocks/>
            </p:cNvGrpSpPr>
            <p:nvPr/>
          </p:nvGrpSpPr>
          <p:grpSpPr bwMode="auto">
            <a:xfrm>
              <a:off x="2082" y="3394"/>
              <a:ext cx="2395" cy="181"/>
              <a:chOff x="2082" y="3394"/>
              <a:chExt cx="2395" cy="181"/>
            </a:xfrm>
          </p:grpSpPr>
          <p:sp>
            <p:nvSpPr>
              <p:cNvPr id="19491" name="Text Box 26"/>
              <p:cNvSpPr txBox="1">
                <a:spLocks noChangeArrowheads="1"/>
              </p:cNvSpPr>
              <p:nvPr/>
            </p:nvSpPr>
            <p:spPr bwMode="auto">
              <a:xfrm>
                <a:off x="2082" y="3394"/>
                <a:ext cx="218" cy="181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/>
                  <a:t>'M'</a:t>
                </a:r>
              </a:p>
            </p:txBody>
          </p:sp>
          <p:sp>
            <p:nvSpPr>
              <p:cNvPr id="19492" name="Text Box 27"/>
              <p:cNvSpPr txBox="1">
                <a:spLocks noChangeArrowheads="1"/>
              </p:cNvSpPr>
              <p:nvPr/>
            </p:nvSpPr>
            <p:spPr bwMode="auto">
              <a:xfrm>
                <a:off x="2299" y="3394"/>
                <a:ext cx="218" cy="181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/>
                  <a:t>'y'</a:t>
                </a:r>
              </a:p>
            </p:txBody>
          </p:sp>
          <p:sp>
            <p:nvSpPr>
              <p:cNvPr id="19493" name="Text Box 28"/>
              <p:cNvSpPr txBox="1">
                <a:spLocks noChangeArrowheads="1"/>
              </p:cNvSpPr>
              <p:nvPr/>
            </p:nvSpPr>
            <p:spPr bwMode="auto">
              <a:xfrm>
                <a:off x="2516" y="3394"/>
                <a:ext cx="218" cy="181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/>
                  <a:t>'  '</a:t>
                </a:r>
              </a:p>
            </p:txBody>
          </p:sp>
          <p:sp>
            <p:nvSpPr>
              <p:cNvPr id="19494" name="Text Box 29"/>
              <p:cNvSpPr txBox="1">
                <a:spLocks noChangeArrowheads="1"/>
              </p:cNvSpPr>
              <p:nvPr/>
            </p:nvSpPr>
            <p:spPr bwMode="auto">
              <a:xfrm>
                <a:off x="2734" y="3394"/>
                <a:ext cx="218" cy="181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/>
                  <a:t>'S'</a:t>
                </a:r>
              </a:p>
            </p:txBody>
          </p:sp>
          <p:sp>
            <p:nvSpPr>
              <p:cNvPr id="19495" name="Text Box 30"/>
              <p:cNvSpPr txBox="1">
                <a:spLocks noChangeArrowheads="1"/>
              </p:cNvSpPr>
              <p:nvPr/>
            </p:nvSpPr>
            <p:spPr bwMode="auto">
              <a:xfrm>
                <a:off x="2952" y="3394"/>
                <a:ext cx="218" cy="181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/>
                  <a:t>'t'</a:t>
                </a:r>
              </a:p>
            </p:txBody>
          </p:sp>
          <p:sp>
            <p:nvSpPr>
              <p:cNvPr id="19496" name="Text Box 31"/>
              <p:cNvSpPr txBox="1">
                <a:spLocks noChangeArrowheads="1"/>
              </p:cNvSpPr>
              <p:nvPr/>
            </p:nvSpPr>
            <p:spPr bwMode="auto">
              <a:xfrm>
                <a:off x="3170" y="3394"/>
                <a:ext cx="218" cy="181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/>
                  <a:t>'r'</a:t>
                </a:r>
              </a:p>
            </p:txBody>
          </p:sp>
          <p:sp>
            <p:nvSpPr>
              <p:cNvPr id="19497" name="Text Box 32"/>
              <p:cNvSpPr txBox="1">
                <a:spLocks noChangeArrowheads="1"/>
              </p:cNvSpPr>
              <p:nvPr/>
            </p:nvSpPr>
            <p:spPr bwMode="auto">
              <a:xfrm>
                <a:off x="3388" y="3394"/>
                <a:ext cx="218" cy="181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/>
                  <a:t>'i'</a:t>
                </a:r>
              </a:p>
            </p:txBody>
          </p:sp>
          <p:sp>
            <p:nvSpPr>
              <p:cNvPr id="19498" name="Text Box 33"/>
              <p:cNvSpPr txBox="1">
                <a:spLocks noChangeArrowheads="1"/>
              </p:cNvSpPr>
              <p:nvPr/>
            </p:nvSpPr>
            <p:spPr bwMode="auto">
              <a:xfrm>
                <a:off x="3606" y="3394"/>
                <a:ext cx="218" cy="181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/>
                  <a:t>'n'</a:t>
                </a:r>
              </a:p>
            </p:txBody>
          </p:sp>
          <p:sp>
            <p:nvSpPr>
              <p:cNvPr id="19499" name="Text Box 36"/>
              <p:cNvSpPr txBox="1">
                <a:spLocks noChangeArrowheads="1"/>
              </p:cNvSpPr>
              <p:nvPr/>
            </p:nvSpPr>
            <p:spPr bwMode="auto">
              <a:xfrm>
                <a:off x="3823" y="3394"/>
                <a:ext cx="218" cy="181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/>
                  <a:t>'g'</a:t>
                </a:r>
              </a:p>
            </p:txBody>
          </p:sp>
          <p:sp>
            <p:nvSpPr>
              <p:cNvPr id="19500" name="Text Box 37"/>
              <p:cNvSpPr txBox="1">
                <a:spLocks noChangeArrowheads="1"/>
              </p:cNvSpPr>
              <p:nvPr/>
            </p:nvSpPr>
            <p:spPr bwMode="auto">
              <a:xfrm>
                <a:off x="4040" y="3394"/>
                <a:ext cx="218" cy="181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/>
                  <a:t>'\n'</a:t>
                </a:r>
              </a:p>
            </p:txBody>
          </p:sp>
          <p:sp>
            <p:nvSpPr>
              <p:cNvPr id="19501" name="Text Box 56"/>
              <p:cNvSpPr txBox="1">
                <a:spLocks noChangeArrowheads="1"/>
              </p:cNvSpPr>
              <p:nvPr/>
            </p:nvSpPr>
            <p:spPr bwMode="auto">
              <a:xfrm>
                <a:off x="4259" y="3394"/>
                <a:ext cx="218" cy="181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/>
                  <a:t>0</a:t>
                </a:r>
              </a:p>
            </p:txBody>
          </p:sp>
        </p:grpSp>
      </p:grpSp>
      <p:grpSp>
        <p:nvGrpSpPr>
          <p:cNvPr id="9" name="Group 93"/>
          <p:cNvGrpSpPr>
            <a:grpSpLocks/>
          </p:cNvGrpSpPr>
          <p:nvPr/>
        </p:nvGrpSpPr>
        <p:grpSpPr bwMode="auto">
          <a:xfrm>
            <a:off x="709285" y="5848302"/>
            <a:ext cx="3121421" cy="576262"/>
            <a:chOff x="485" y="3575"/>
            <a:chExt cx="1815" cy="363"/>
          </a:xfrm>
        </p:grpSpPr>
        <p:sp>
          <p:nvSpPr>
            <p:cNvPr id="19484" name="Text Box 19"/>
            <p:cNvSpPr txBox="1">
              <a:spLocks noChangeArrowheads="1"/>
            </p:cNvSpPr>
            <p:nvPr/>
          </p:nvSpPr>
          <p:spPr bwMode="auto">
            <a:xfrm>
              <a:off x="1429" y="3575"/>
              <a:ext cx="871" cy="181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/>
                <a:t>0x12345678</a:t>
              </a:r>
            </a:p>
          </p:txBody>
        </p:sp>
        <p:sp>
          <p:nvSpPr>
            <p:cNvPr id="19485" name="Text Box 41"/>
            <p:cNvSpPr txBox="1">
              <a:spLocks noChangeArrowheads="1"/>
            </p:cNvSpPr>
            <p:nvPr/>
          </p:nvSpPr>
          <p:spPr bwMode="auto">
            <a:xfrm>
              <a:off x="485" y="3576"/>
              <a:ext cx="90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0x10010010</a:t>
              </a:r>
            </a:p>
          </p:txBody>
        </p:sp>
        <p:grpSp>
          <p:nvGrpSpPr>
            <p:cNvPr id="19486" name="Group 84"/>
            <p:cNvGrpSpPr>
              <a:grpSpLocks/>
            </p:cNvGrpSpPr>
            <p:nvPr/>
          </p:nvGrpSpPr>
          <p:grpSpPr bwMode="auto">
            <a:xfrm>
              <a:off x="558" y="3757"/>
              <a:ext cx="979" cy="181"/>
              <a:chOff x="558" y="3757"/>
              <a:chExt cx="979" cy="181"/>
            </a:xfrm>
          </p:grpSpPr>
          <p:sp>
            <p:nvSpPr>
              <p:cNvPr id="19487" name="Text Box 61"/>
              <p:cNvSpPr txBox="1">
                <a:spLocks noChangeArrowheads="1"/>
              </p:cNvSpPr>
              <p:nvPr/>
            </p:nvSpPr>
            <p:spPr bwMode="auto">
              <a:xfrm>
                <a:off x="558" y="3793"/>
                <a:ext cx="907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600" dirty="0">
                    <a:solidFill>
                      <a:srgbClr val="FF0000"/>
                    </a:solidFill>
                  </a:rPr>
                  <a:t>var2 (aligned)</a:t>
                </a:r>
              </a:p>
            </p:txBody>
          </p:sp>
          <p:sp>
            <p:nvSpPr>
              <p:cNvPr id="19488" name="Freeform 72"/>
              <p:cNvSpPr>
                <a:spLocks/>
              </p:cNvSpPr>
              <p:nvPr/>
            </p:nvSpPr>
            <p:spPr bwMode="auto">
              <a:xfrm flipV="1">
                <a:off x="1465" y="3757"/>
                <a:ext cx="72" cy="109"/>
              </a:xfrm>
              <a:custGeom>
                <a:avLst/>
                <a:gdLst>
                  <a:gd name="T0" fmla="*/ 0 w 72"/>
                  <a:gd name="T1" fmla="*/ 0 h 73"/>
                  <a:gd name="T2" fmla="*/ 72 w 72"/>
                  <a:gd name="T3" fmla="*/ 0 h 73"/>
                  <a:gd name="T4" fmla="*/ 72 w 72"/>
                  <a:gd name="T5" fmla="*/ 1208 h 73"/>
                  <a:gd name="T6" fmla="*/ 0 60000 65536"/>
                  <a:gd name="T7" fmla="*/ 0 60000 65536"/>
                  <a:gd name="T8" fmla="*/ 0 60000 65536"/>
                  <a:gd name="T9" fmla="*/ 0 w 72"/>
                  <a:gd name="T10" fmla="*/ 0 h 73"/>
                  <a:gd name="T11" fmla="*/ 72 w 72"/>
                  <a:gd name="T12" fmla="*/ 73 h 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" h="73">
                    <a:moveTo>
                      <a:pt x="0" y="0"/>
                    </a:moveTo>
                    <a:lnTo>
                      <a:pt x="72" y="0"/>
                    </a:lnTo>
                    <a:lnTo>
                      <a:pt x="72" y="73"/>
                    </a:ln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" name="Group 105"/>
          <p:cNvGrpSpPr>
            <a:grpSpLocks/>
          </p:cNvGrpSpPr>
          <p:nvPr/>
        </p:nvGrpSpPr>
        <p:grpSpPr bwMode="auto">
          <a:xfrm>
            <a:off x="5326927" y="5848302"/>
            <a:ext cx="3308880" cy="576262"/>
            <a:chOff x="3170" y="3575"/>
            <a:chExt cx="1924" cy="363"/>
          </a:xfrm>
        </p:grpSpPr>
        <p:sp>
          <p:nvSpPr>
            <p:cNvPr id="19481" name="Text Box 57"/>
            <p:cNvSpPr txBox="1">
              <a:spLocks noChangeArrowheads="1"/>
            </p:cNvSpPr>
            <p:nvPr/>
          </p:nvSpPr>
          <p:spPr bwMode="auto">
            <a:xfrm>
              <a:off x="3170" y="3575"/>
              <a:ext cx="436" cy="181"/>
            </a:xfrm>
            <a:prstGeom prst="rect">
              <a:avLst/>
            </a:prstGeom>
            <a:solidFill>
              <a:srgbClr val="99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/>
                <a:t>1000</a:t>
              </a:r>
            </a:p>
          </p:txBody>
        </p:sp>
        <p:sp>
          <p:nvSpPr>
            <p:cNvPr id="19482" name="Text Box 73"/>
            <p:cNvSpPr txBox="1">
              <a:spLocks noChangeArrowheads="1"/>
            </p:cNvSpPr>
            <p:nvPr/>
          </p:nvSpPr>
          <p:spPr bwMode="auto">
            <a:xfrm>
              <a:off x="3352" y="3793"/>
              <a:ext cx="174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 dirty="0">
                  <a:solidFill>
                    <a:srgbClr val="FF0000"/>
                  </a:solidFill>
                </a:rPr>
                <a:t>var3 (address is multiple of 8)</a:t>
              </a:r>
            </a:p>
          </p:txBody>
        </p:sp>
        <p:sp>
          <p:nvSpPr>
            <p:cNvPr id="19483" name="Freeform 74"/>
            <p:cNvSpPr>
              <a:spLocks/>
            </p:cNvSpPr>
            <p:nvPr/>
          </p:nvSpPr>
          <p:spPr bwMode="auto">
            <a:xfrm flipH="1" flipV="1">
              <a:off x="3243" y="3757"/>
              <a:ext cx="72" cy="109"/>
            </a:xfrm>
            <a:custGeom>
              <a:avLst/>
              <a:gdLst>
                <a:gd name="T0" fmla="*/ 0 w 72"/>
                <a:gd name="T1" fmla="*/ 0 h 73"/>
                <a:gd name="T2" fmla="*/ 72 w 72"/>
                <a:gd name="T3" fmla="*/ 0 h 73"/>
                <a:gd name="T4" fmla="*/ 72 w 72"/>
                <a:gd name="T5" fmla="*/ 1208 h 73"/>
                <a:gd name="T6" fmla="*/ 0 60000 65536"/>
                <a:gd name="T7" fmla="*/ 0 60000 65536"/>
                <a:gd name="T8" fmla="*/ 0 60000 65536"/>
                <a:gd name="T9" fmla="*/ 0 w 72"/>
                <a:gd name="T10" fmla="*/ 0 h 73"/>
                <a:gd name="T11" fmla="*/ 72 w 72"/>
                <a:gd name="T12" fmla="*/ 73 h 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3">
                  <a:moveTo>
                    <a:pt x="0" y="0"/>
                  </a:moveTo>
                  <a:lnTo>
                    <a:pt x="72" y="0"/>
                  </a:lnTo>
                  <a:lnTo>
                    <a:pt x="72" y="73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90"/>
          <p:cNvGrpSpPr>
            <a:grpSpLocks/>
          </p:cNvGrpSpPr>
          <p:nvPr/>
        </p:nvGrpSpPr>
        <p:grpSpPr bwMode="auto">
          <a:xfrm>
            <a:off x="7574693" y="5560964"/>
            <a:ext cx="1621763" cy="287338"/>
            <a:chOff x="4477" y="3394"/>
            <a:chExt cx="943" cy="181"/>
          </a:xfrm>
        </p:grpSpPr>
        <p:sp>
          <p:nvSpPr>
            <p:cNvPr id="19476" name="Text Box 70"/>
            <p:cNvSpPr txBox="1">
              <a:spLocks noChangeArrowheads="1"/>
            </p:cNvSpPr>
            <p:nvPr/>
          </p:nvSpPr>
          <p:spPr bwMode="auto">
            <a:xfrm>
              <a:off x="4477" y="3394"/>
              <a:ext cx="218" cy="181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/>
                <a:t>0</a:t>
              </a:r>
            </a:p>
          </p:txBody>
        </p:sp>
        <p:sp>
          <p:nvSpPr>
            <p:cNvPr id="19477" name="Text Box 71"/>
            <p:cNvSpPr txBox="1">
              <a:spLocks noChangeArrowheads="1"/>
            </p:cNvSpPr>
            <p:nvPr/>
          </p:nvSpPr>
          <p:spPr bwMode="auto">
            <a:xfrm>
              <a:off x="4695" y="3394"/>
              <a:ext cx="218" cy="181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/>
                <a:t>0</a:t>
              </a:r>
            </a:p>
          </p:txBody>
        </p:sp>
        <p:grpSp>
          <p:nvGrpSpPr>
            <p:cNvPr id="19478" name="Group 83"/>
            <p:cNvGrpSpPr>
              <a:grpSpLocks/>
            </p:cNvGrpSpPr>
            <p:nvPr/>
          </p:nvGrpSpPr>
          <p:grpSpPr bwMode="auto">
            <a:xfrm>
              <a:off x="4477" y="3394"/>
              <a:ext cx="943" cy="181"/>
              <a:chOff x="4477" y="3394"/>
              <a:chExt cx="943" cy="181"/>
            </a:xfrm>
          </p:grpSpPr>
          <p:sp>
            <p:nvSpPr>
              <p:cNvPr id="19479" name="Text Box 80"/>
              <p:cNvSpPr txBox="1">
                <a:spLocks noChangeArrowheads="1"/>
              </p:cNvSpPr>
              <p:nvPr/>
            </p:nvSpPr>
            <p:spPr bwMode="auto">
              <a:xfrm>
                <a:off x="4948" y="3394"/>
                <a:ext cx="47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600" dirty="0">
                    <a:solidFill>
                      <a:srgbClr val="FF0000"/>
                    </a:solidFill>
                  </a:rPr>
                  <a:t>Unused</a:t>
                </a:r>
              </a:p>
            </p:txBody>
          </p:sp>
          <p:sp>
            <p:nvSpPr>
              <p:cNvPr id="19480" name="Rectangle 82"/>
              <p:cNvSpPr>
                <a:spLocks noChangeArrowheads="1"/>
              </p:cNvSpPr>
              <p:nvPr/>
            </p:nvSpPr>
            <p:spPr bwMode="auto">
              <a:xfrm>
                <a:off x="4477" y="3394"/>
                <a:ext cx="435" cy="18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4" name="Group 104"/>
          <p:cNvGrpSpPr>
            <a:grpSpLocks/>
          </p:cNvGrpSpPr>
          <p:nvPr/>
        </p:nvGrpSpPr>
        <p:grpSpPr bwMode="auto">
          <a:xfrm>
            <a:off x="3828987" y="5848302"/>
            <a:ext cx="1499658" cy="576262"/>
            <a:chOff x="2299" y="3575"/>
            <a:chExt cx="872" cy="363"/>
          </a:xfrm>
        </p:grpSpPr>
        <p:grpSp>
          <p:nvGrpSpPr>
            <p:cNvPr id="19469" name="Group 97"/>
            <p:cNvGrpSpPr>
              <a:grpSpLocks/>
            </p:cNvGrpSpPr>
            <p:nvPr/>
          </p:nvGrpSpPr>
          <p:grpSpPr bwMode="auto">
            <a:xfrm>
              <a:off x="2299" y="3575"/>
              <a:ext cx="872" cy="181"/>
              <a:chOff x="2734" y="3575"/>
              <a:chExt cx="872" cy="181"/>
            </a:xfrm>
          </p:grpSpPr>
          <p:sp>
            <p:nvSpPr>
              <p:cNvPr id="19472" name="Text Box 42"/>
              <p:cNvSpPr txBox="1">
                <a:spLocks noChangeArrowheads="1"/>
              </p:cNvSpPr>
              <p:nvPr/>
            </p:nvSpPr>
            <p:spPr bwMode="auto">
              <a:xfrm>
                <a:off x="3170" y="3575"/>
                <a:ext cx="218" cy="181"/>
              </a:xfrm>
              <a:prstGeom prst="rect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/>
                  <a:t>0</a:t>
                </a:r>
              </a:p>
            </p:txBody>
          </p:sp>
          <p:sp>
            <p:nvSpPr>
              <p:cNvPr id="19473" name="Text Box 43"/>
              <p:cNvSpPr txBox="1">
                <a:spLocks noChangeArrowheads="1"/>
              </p:cNvSpPr>
              <p:nvPr/>
            </p:nvSpPr>
            <p:spPr bwMode="auto">
              <a:xfrm>
                <a:off x="3388" y="3575"/>
                <a:ext cx="218" cy="181"/>
              </a:xfrm>
              <a:prstGeom prst="rect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/>
                  <a:t>0</a:t>
                </a:r>
              </a:p>
            </p:txBody>
          </p:sp>
          <p:sp>
            <p:nvSpPr>
              <p:cNvPr id="19474" name="Text Box 54"/>
              <p:cNvSpPr txBox="1">
                <a:spLocks noChangeArrowheads="1"/>
              </p:cNvSpPr>
              <p:nvPr/>
            </p:nvSpPr>
            <p:spPr bwMode="auto">
              <a:xfrm>
                <a:off x="2734" y="3575"/>
                <a:ext cx="218" cy="181"/>
              </a:xfrm>
              <a:prstGeom prst="rect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/>
                  <a:t>0</a:t>
                </a:r>
              </a:p>
            </p:txBody>
          </p:sp>
          <p:sp>
            <p:nvSpPr>
              <p:cNvPr id="19475" name="Text Box 55"/>
              <p:cNvSpPr txBox="1">
                <a:spLocks noChangeArrowheads="1"/>
              </p:cNvSpPr>
              <p:nvPr/>
            </p:nvSpPr>
            <p:spPr bwMode="auto">
              <a:xfrm>
                <a:off x="2952" y="3575"/>
                <a:ext cx="218" cy="181"/>
              </a:xfrm>
              <a:prstGeom prst="rect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/>
                  <a:t>0</a:t>
                </a:r>
              </a:p>
            </p:txBody>
          </p:sp>
        </p:grpSp>
        <p:sp>
          <p:nvSpPr>
            <p:cNvPr id="19470" name="Text Box 102"/>
            <p:cNvSpPr txBox="1">
              <a:spLocks noChangeArrowheads="1"/>
            </p:cNvSpPr>
            <p:nvPr/>
          </p:nvSpPr>
          <p:spPr bwMode="auto">
            <a:xfrm>
              <a:off x="2481" y="3793"/>
              <a:ext cx="508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 dirty="0">
                  <a:solidFill>
                    <a:srgbClr val="FF0000"/>
                  </a:solidFill>
                </a:rPr>
                <a:t>Unused</a:t>
              </a:r>
            </a:p>
          </p:txBody>
        </p:sp>
        <p:sp>
          <p:nvSpPr>
            <p:cNvPr id="19471" name="Rectangle 103"/>
            <p:cNvSpPr>
              <a:spLocks noChangeArrowheads="1"/>
            </p:cNvSpPr>
            <p:nvPr/>
          </p:nvSpPr>
          <p:spPr bwMode="auto">
            <a:xfrm>
              <a:off x="2299" y="3575"/>
              <a:ext cx="871" cy="1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09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50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509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50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509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509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509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509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Next . . .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3470" y="1239838"/>
            <a:ext cx="7551579" cy="4954587"/>
          </a:xfrm>
        </p:spPr>
        <p:txBody>
          <a:bodyPr/>
          <a:lstStyle/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/>
              <a:t>The MIPS Instruction Set Architecture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/>
              <a:t>Introduction to Assembly Language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/>
              <a:t>Defining Data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/>
              <a:t>Memory Alignment and Byte Ordering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System Calls</a:t>
            </a:r>
          </a:p>
        </p:txBody>
      </p:sp>
    </p:spTree>
    <p:extLst>
      <p:ext uri="{BB962C8B-B14F-4D97-AF65-F5344CB8AC3E}">
        <p14:creationId xmlns:p14="http://schemas.microsoft.com/office/powerpoint/2010/main" val="297864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System Calls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0023" y="836686"/>
            <a:ext cx="9548360" cy="5645486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 smtClean="0"/>
              <a:t>Programs do input/output through system calls</a:t>
            </a:r>
          </a:p>
          <a:p>
            <a:pPr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dirty="0"/>
              <a:t>The MIPS architecture provides a </a:t>
            </a:r>
            <a:r>
              <a:rPr lang="en-US" alt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syscall</a:t>
            </a:r>
            <a:r>
              <a:rPr lang="en-US" altLang="en-US" dirty="0"/>
              <a:t> instruction</a:t>
            </a:r>
          </a:p>
          <a:p>
            <a:pPr lvl="1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dirty="0"/>
              <a:t>To obtain services from the operating system</a:t>
            </a:r>
          </a:p>
          <a:p>
            <a:pPr lvl="1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dirty="0" smtClean="0"/>
              <a:t>The operating system handles all system calls requested by program</a:t>
            </a:r>
          </a:p>
          <a:p>
            <a:pPr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dirty="0" smtClean="0"/>
              <a:t>Since MARS is a simulator, it simulates the </a:t>
            </a:r>
            <a:r>
              <a:rPr lang="en-US" alt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syscall</a:t>
            </a:r>
            <a:r>
              <a:rPr lang="en-US" altLang="en-US" dirty="0" smtClean="0"/>
              <a:t> services</a:t>
            </a:r>
          </a:p>
          <a:p>
            <a:pPr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dirty="0" smtClean="0"/>
              <a:t>To use the </a:t>
            </a:r>
            <a:r>
              <a:rPr lang="en-US" alt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syscall</a:t>
            </a:r>
            <a:r>
              <a:rPr lang="en-US" altLang="en-US" dirty="0" smtClean="0"/>
              <a:t> services:</a:t>
            </a:r>
          </a:p>
          <a:p>
            <a:pPr lvl="1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dirty="0" smtClean="0"/>
              <a:t>Load the service number in register </a:t>
            </a: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$v0</a:t>
            </a:r>
          </a:p>
          <a:p>
            <a:pPr lvl="1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dirty="0" smtClean="0"/>
              <a:t>Load argument values, if any, in registers </a:t>
            </a: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$a0</a:t>
            </a:r>
            <a:r>
              <a:rPr lang="en-US" altLang="en-US" dirty="0" smtClean="0"/>
              <a:t>, </a:t>
            </a: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$a1</a:t>
            </a:r>
            <a:r>
              <a:rPr lang="en-US" altLang="en-US" dirty="0" smtClean="0"/>
              <a:t>, etc.</a:t>
            </a:r>
          </a:p>
          <a:p>
            <a:pPr lvl="1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dirty="0" smtClean="0"/>
              <a:t>Issue the </a:t>
            </a:r>
            <a:r>
              <a:rPr lang="en-US" alt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syscall</a:t>
            </a:r>
            <a:r>
              <a:rPr lang="en-US" altLang="en-US" dirty="0" smtClean="0"/>
              <a:t> instruction</a:t>
            </a:r>
          </a:p>
          <a:p>
            <a:pPr lvl="1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dirty="0" smtClean="0"/>
              <a:t>Retrieve return values, if any, from result registers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Syscall Services</a:t>
            </a:r>
          </a:p>
        </p:txBody>
      </p:sp>
      <p:graphicFrame>
        <p:nvGraphicFramePr>
          <p:cNvPr id="555130" name="Group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827267"/>
              </p:ext>
            </p:extLst>
          </p:nvPr>
        </p:nvGraphicFramePr>
        <p:xfrm>
          <a:off x="522817" y="1009508"/>
          <a:ext cx="8860366" cy="5472660"/>
        </p:xfrm>
        <a:graphic>
          <a:graphicData uri="http://schemas.openxmlformats.org/drawingml/2006/table">
            <a:tbl>
              <a:tblPr/>
              <a:tblGrid>
                <a:gridCol w="1948524"/>
                <a:gridCol w="691356"/>
                <a:gridCol w="6220486"/>
              </a:tblGrid>
              <a:tr h="431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Service</a:t>
                      </a:r>
                    </a:p>
                  </a:txBody>
                  <a:tcPr marL="99060" marR="99060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$v0</a:t>
                      </a:r>
                    </a:p>
                  </a:txBody>
                  <a:tcPr marL="99060" marR="99060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Arguments / Result</a:t>
                      </a:r>
                    </a:p>
                  </a:txBody>
                  <a:tcPr marL="99060" marR="99060"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Print Integer</a:t>
                      </a:r>
                    </a:p>
                  </a:txBody>
                  <a:tcPr marL="99060" marR="99060"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9060" marR="99060"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$a0 = integer value to print</a:t>
                      </a:r>
                    </a:p>
                  </a:txBody>
                  <a:tcPr marL="99060" marR="99060"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Print Float</a:t>
                      </a:r>
                    </a:p>
                  </a:txBody>
                  <a:tcPr marL="99060" marR="99060"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9060" marR="99060"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$f12 =  float value to print</a:t>
                      </a:r>
                    </a:p>
                  </a:txBody>
                  <a:tcPr marL="99060" marR="99060"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Print Double</a:t>
                      </a:r>
                    </a:p>
                  </a:txBody>
                  <a:tcPr marL="99060" marR="99060"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9060" marR="99060"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$f12 = double value to print</a:t>
                      </a:r>
                    </a:p>
                  </a:txBody>
                  <a:tcPr marL="99060" marR="99060"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Print String</a:t>
                      </a:r>
                    </a:p>
                  </a:txBody>
                  <a:tcPr marL="99060" marR="99060"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99060" marR="99060"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$a0 = address of null-terminated string</a:t>
                      </a:r>
                    </a:p>
                  </a:txBody>
                  <a:tcPr marL="99060" marR="99060"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Read Integer</a:t>
                      </a:r>
                    </a:p>
                  </a:txBody>
                  <a:tcPr marL="99060" marR="99060"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99060" marR="99060"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Return integer value in $v0</a:t>
                      </a:r>
                    </a:p>
                  </a:txBody>
                  <a:tcPr marL="99060" marR="99060"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Read Float</a:t>
                      </a:r>
                    </a:p>
                  </a:txBody>
                  <a:tcPr marL="99060" marR="99060"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99060" marR="99060"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Return float value in $f0</a:t>
                      </a:r>
                    </a:p>
                  </a:txBody>
                  <a:tcPr marL="99060" marR="99060"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Read Double</a:t>
                      </a:r>
                    </a:p>
                  </a:txBody>
                  <a:tcPr marL="99060" marR="99060"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99060" marR="99060"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Return double value in $f0</a:t>
                      </a:r>
                    </a:p>
                  </a:txBody>
                  <a:tcPr marL="99060" marR="99060"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60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Read String</a:t>
                      </a:r>
                    </a:p>
                  </a:txBody>
                  <a:tcPr marL="99060" marR="99060"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L="99060" marR="99060"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$a0 = address of input buffer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$a1 = maximum number of characters to read</a:t>
                      </a:r>
                    </a:p>
                  </a:txBody>
                  <a:tcPr marL="99060" marR="99060"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60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Allocate Heap memory</a:t>
                      </a:r>
                    </a:p>
                  </a:txBody>
                  <a:tcPr marL="99060" marR="99060"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L="99060" marR="99060"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$a0 = number of bytes to allocate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Return address of allocated memory in $v0</a:t>
                      </a:r>
                    </a:p>
                  </a:txBody>
                  <a:tcPr marL="99060" marR="99060"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Exit Program</a:t>
                      </a:r>
                    </a:p>
                  </a:txBody>
                  <a:tcPr marL="99060" marR="99060"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L="99060" marR="99060"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9060" marR="99060"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Syscall Services – Cont’d</a:t>
            </a:r>
          </a:p>
        </p:txBody>
      </p:sp>
      <p:graphicFrame>
        <p:nvGraphicFramePr>
          <p:cNvPr id="555130" name="Group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441208"/>
              </p:ext>
            </p:extLst>
          </p:nvPr>
        </p:nvGraphicFramePr>
        <p:xfrm>
          <a:off x="522817" y="951899"/>
          <a:ext cx="8860366" cy="5530275"/>
        </p:xfrm>
        <a:graphic>
          <a:graphicData uri="http://schemas.openxmlformats.org/drawingml/2006/table">
            <a:tbl>
              <a:tblPr/>
              <a:tblGrid>
                <a:gridCol w="1948524"/>
                <a:gridCol w="691356"/>
                <a:gridCol w="6220486"/>
              </a:tblGrid>
              <a:tr h="4278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Print Char</a:t>
                      </a:r>
                    </a:p>
                  </a:txBody>
                  <a:tcPr marL="99060" marR="99060" marT="45680" marB="456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marL="99060" marR="99060"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$a0 = character to print</a:t>
                      </a:r>
                    </a:p>
                  </a:txBody>
                  <a:tcPr marL="99060" marR="99060"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8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Read Char</a:t>
                      </a:r>
                    </a:p>
                  </a:txBody>
                  <a:tcPr marL="99060" marR="99060" marT="45680" marB="456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marL="99060" marR="99060"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Return character read in $v0</a:t>
                      </a:r>
                    </a:p>
                  </a:txBody>
                  <a:tcPr marL="99060" marR="99060"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55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Open File</a:t>
                      </a:r>
                    </a:p>
                  </a:txBody>
                  <a:tcPr marL="99060" marR="99060" marT="45680" marB="456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marL="99060" marR="99060"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$a0 = address of null-terminated filename string $a1 = flags (0 = read-only, 1 = write-only)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$a2 = mode (ignored)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Return file descriptor in $v0 (negative if error)</a:t>
                      </a:r>
                    </a:p>
                  </a:txBody>
                  <a:tcPr marL="99060" marR="99060"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55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from File</a:t>
                      </a:r>
                    </a:p>
                  </a:txBody>
                  <a:tcPr marL="99060" marR="99060" marT="45680" marB="456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marL="99060" marR="99060"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$a0 = File descriptor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$a1 = address of input buffer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$a2 = maximum number of characters to read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Return number of characters read in $v0</a:t>
                      </a:r>
                    </a:p>
                  </a:txBody>
                  <a:tcPr marL="99060" marR="99060"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55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Write to File</a:t>
                      </a:r>
                    </a:p>
                  </a:txBody>
                  <a:tcPr marL="99060" marR="99060" marT="45680" marB="456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marL="99060" marR="99060"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$a0 = File descriptor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$a1 = address of buffer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$a2 = number of characters to write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Return number of characters written in $v0</a:t>
                      </a:r>
                    </a:p>
                  </a:txBody>
                  <a:tcPr marL="99060" marR="99060"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8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Close File</a:t>
                      </a:r>
                    </a:p>
                  </a:txBody>
                  <a:tcPr marL="99060" marR="99060" marT="45680" marB="4568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marL="99060" marR="99060"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$a0 = File descriptor</a:t>
                      </a:r>
                    </a:p>
                  </a:txBody>
                  <a:tcPr marL="99060" marR="99060" marT="45680" marB="456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Reading and Printing an Integer</a:t>
            </a:r>
          </a:p>
        </p:txBody>
      </p:sp>
      <p:sp>
        <p:nvSpPr>
          <p:cNvPr id="256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95300" y="951900"/>
            <a:ext cx="8915400" cy="535745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933450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################# Code segment #####################</a:t>
            </a:r>
          </a:p>
          <a:p>
            <a:pPr defTabSz="933450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.text</a:t>
            </a:r>
          </a:p>
          <a:p>
            <a:pPr defTabSz="933450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globl</a:t>
            </a: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</a:p>
          <a:p>
            <a:pPr defTabSz="933450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main:		# main program entry</a:t>
            </a:r>
          </a:p>
          <a:p>
            <a:pPr defTabSz="933450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li	$v0, 5	# Read integer</a:t>
            </a:r>
          </a:p>
          <a:p>
            <a:pPr defTabSz="933450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syscall</a:t>
            </a: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# $v0 = value read</a:t>
            </a:r>
          </a:p>
          <a:p>
            <a:pPr defTabSz="933450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  <a:tabLst>
                <a:tab pos="1162050" algn="l"/>
                <a:tab pos="4305300" algn="l"/>
              </a:tabLst>
            </a:pPr>
            <a:endParaRPr lang="en-US" altLang="en-US" sz="2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33450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move	$a0, $v0	# $a0 = value to print</a:t>
            </a:r>
          </a:p>
          <a:p>
            <a:pPr defTabSz="933450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li	$v0, 1	# Print integer</a:t>
            </a:r>
          </a:p>
          <a:p>
            <a:pPr defTabSz="933450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syscall</a:t>
            </a:r>
            <a:endParaRPr lang="en-US" altLang="en-US" sz="2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33450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  <a:tabLst>
                <a:tab pos="1162050" algn="l"/>
                <a:tab pos="4305300" algn="l"/>
              </a:tabLst>
            </a:pPr>
            <a:endParaRPr lang="en-US" altLang="en-US" sz="2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33450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li	$v0, 10	# Exit program</a:t>
            </a:r>
          </a:p>
          <a:p>
            <a:pPr defTabSz="933450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  <a:tabLst>
                <a:tab pos="1162050" algn="l"/>
                <a:tab pos="430530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syscall</a:t>
            </a:r>
            <a:endParaRPr lang="en-US" altLang="en-US" sz="2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5300" y="894292"/>
            <a:ext cx="8915400" cy="5587879"/>
          </a:xfrm>
        </p:spPr>
        <p:txBody>
          <a:bodyPr/>
          <a:lstStyle/>
          <a:p>
            <a:pPr eaLnBrk="1" hangingPunct="1">
              <a:spcBef>
                <a:spcPts val="0"/>
              </a:spcBef>
              <a:tabLst>
                <a:tab pos="2514600" algn="l"/>
                <a:tab pos="6819900" algn="ctr"/>
              </a:tabLst>
            </a:pPr>
            <a:r>
              <a:rPr lang="en-US" altLang="en-US" dirty="0" smtClean="0"/>
              <a:t>Critical Interface between </a:t>
            </a:r>
            <a:r>
              <a:rPr lang="en-US" altLang="en-US" dirty="0" smtClean="0"/>
              <a:t>software </a:t>
            </a:r>
            <a:r>
              <a:rPr lang="en-US" altLang="en-US" dirty="0" smtClean="0"/>
              <a:t>and </a:t>
            </a:r>
            <a:r>
              <a:rPr lang="en-US" altLang="en-US" dirty="0" smtClean="0"/>
              <a:t>hardware</a:t>
            </a:r>
            <a:endParaRPr lang="en-US" altLang="en-US" sz="2000" i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60000"/>
              </a:lnSpc>
              <a:spcBef>
                <a:spcPts val="0"/>
              </a:spcBef>
              <a:tabLst>
                <a:tab pos="2514600" algn="l"/>
                <a:tab pos="6819900" algn="ctr"/>
              </a:tabLst>
            </a:pPr>
            <a:r>
              <a:rPr lang="en-US" altLang="en-US" dirty="0" smtClean="0"/>
              <a:t>An ISA includes the following …</a:t>
            </a: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  <a:tabLst>
                <a:tab pos="2514600" algn="l"/>
                <a:tab pos="6819900" algn="ctr"/>
              </a:tabLst>
            </a:pPr>
            <a:r>
              <a:rPr lang="en-US" altLang="en-US" dirty="0" smtClean="0"/>
              <a:t>Instructions and Instruction Formats</a:t>
            </a: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  <a:tabLst>
                <a:tab pos="2514600" algn="l"/>
                <a:tab pos="6819900" algn="ctr"/>
              </a:tabLst>
            </a:pPr>
            <a:r>
              <a:rPr lang="en-US" altLang="en-US" dirty="0" smtClean="0"/>
              <a:t>Data Types, Encodings, and Representations</a:t>
            </a: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  <a:tabLst>
                <a:tab pos="2514600" algn="l"/>
                <a:tab pos="6819900" algn="ctr"/>
              </a:tabLst>
            </a:pPr>
            <a:r>
              <a:rPr lang="en-US" altLang="en-US" dirty="0" smtClean="0"/>
              <a:t>Programmable Storage: Registers and Memory</a:t>
            </a: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  <a:tabLst>
                <a:tab pos="2514600" algn="l"/>
                <a:tab pos="6819900" algn="ctr"/>
              </a:tabLst>
            </a:pPr>
            <a:r>
              <a:rPr lang="en-US" altLang="en-US" dirty="0" smtClean="0"/>
              <a:t>Addressing Modes: to address Instructions and Data</a:t>
            </a: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  <a:tabLst>
                <a:tab pos="2514600" algn="l"/>
                <a:tab pos="6819900" algn="ctr"/>
              </a:tabLst>
            </a:pPr>
            <a:r>
              <a:rPr lang="en-US" altLang="en-US" dirty="0" smtClean="0"/>
              <a:t>Handling Exceptional Conditions (like </a:t>
            </a:r>
            <a:r>
              <a:rPr lang="en-US" altLang="en-US" dirty="0" smtClean="0"/>
              <a:t>overflow)</a:t>
            </a:r>
            <a:endParaRPr lang="en-US" altLang="en-US" dirty="0" smtClean="0"/>
          </a:p>
          <a:p>
            <a:pPr eaLnBrk="1" hangingPunct="1">
              <a:lnSpc>
                <a:spcPct val="160000"/>
              </a:lnSpc>
              <a:spcBef>
                <a:spcPts val="0"/>
              </a:spcBef>
              <a:tabLst>
                <a:tab pos="2514600" algn="l"/>
                <a:tab pos="6819900" algn="ctr"/>
              </a:tabLst>
            </a:pPr>
            <a:r>
              <a:rPr lang="en-US" altLang="en-US" dirty="0" smtClean="0"/>
              <a:t>Examples	(Versions)	Introduced in</a:t>
            </a: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  <a:tabLst>
                <a:tab pos="2514600" algn="l"/>
                <a:tab pos="6819900" algn="ctr"/>
              </a:tabLst>
            </a:pPr>
            <a:r>
              <a:rPr lang="en-US" altLang="en-US" dirty="0" smtClean="0"/>
              <a:t>Intel	(8086, 80386, Pentium, Core, ...)	1978 </a:t>
            </a: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  <a:tabLst>
                <a:tab pos="2514600" algn="l"/>
                <a:tab pos="6819900" algn="ctr"/>
              </a:tabLst>
            </a:pPr>
            <a:r>
              <a:rPr lang="en-US" altLang="en-US" dirty="0" smtClean="0"/>
              <a:t>MIPS	(MIPS I, II, …, MIPS32, MIPS64)	1986</a:t>
            </a: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  <a:tabLst>
                <a:tab pos="2514600" algn="l"/>
                <a:tab pos="6819900" algn="ctr"/>
              </a:tabLst>
            </a:pPr>
            <a:r>
              <a:rPr lang="en-US" altLang="en-US" dirty="0" smtClean="0"/>
              <a:t>ARM	(version 1, 2, …)	1985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Instruction Set Architecture (ISA)</a:t>
            </a:r>
          </a:p>
        </p:txBody>
      </p:sp>
    </p:spTree>
    <p:extLst>
      <p:ext uri="{BB962C8B-B14F-4D97-AF65-F5344CB8AC3E}">
        <p14:creationId xmlns:p14="http://schemas.microsoft.com/office/powerpoint/2010/main" val="2535068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Reading and Printing a String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7247" y="894292"/>
            <a:ext cx="9138269" cy="5645486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################# Data segment #####################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.data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.space  10	# array of 10 bytes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################# Code segment #####################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.text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globl</a:t>
            </a: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main:		# main program entry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la	$a0, </a:t>
            </a:r>
            <a:r>
              <a:rPr lang="en-US" alt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# $a0 = address of </a:t>
            </a:r>
            <a:r>
              <a:rPr lang="en-US" alt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endParaRPr lang="en-US" altLang="en-US" sz="2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li	$a1, 10	# $a1 = max string length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li	$v0, 8	# read string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syscall</a:t>
            </a:r>
            <a:endParaRPr lang="en-US" altLang="en-US" sz="2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li	$v0, 4	# Print string </a:t>
            </a:r>
            <a:r>
              <a:rPr lang="en-US" alt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syscall</a:t>
            </a:r>
            <a:endParaRPr lang="en-US" altLang="en-US" sz="2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li	$v0, 10	# Exit program</a:t>
            </a:r>
          </a:p>
          <a:p>
            <a:pPr defTabSz="933450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syscall</a:t>
            </a:r>
            <a:endParaRPr lang="en-US" altLang="en-US" sz="2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 of Three Integers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94292"/>
            <a:ext cx="8915400" cy="5645486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933450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Sum of three integers</a:t>
            </a:r>
          </a:p>
          <a:p>
            <a:pPr defTabSz="933450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Objective: Computes the sum of three integers. </a:t>
            </a:r>
          </a:p>
          <a:p>
            <a:pPr defTabSz="933450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Input: Requests three numbers, Output: sum</a:t>
            </a:r>
          </a:p>
          <a:p>
            <a:pPr defTabSz="933450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################### Data segment ###################</a:t>
            </a:r>
          </a:p>
          <a:p>
            <a:pPr defTabSz="933450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.data</a:t>
            </a:r>
          </a:p>
          <a:p>
            <a:pPr defTabSz="933450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prompt:	.</a:t>
            </a:r>
            <a:r>
              <a:rPr lang="en-US" alt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asciiz</a:t>
            </a: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"Please enter three numbers: \n"</a:t>
            </a:r>
          </a:p>
          <a:p>
            <a:pPr defTabSz="933450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sum_msg</a:t>
            </a: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	.</a:t>
            </a:r>
            <a:r>
              <a:rPr lang="en-US" alt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asciiz</a:t>
            </a: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"The sum is: "</a:t>
            </a:r>
          </a:p>
          <a:p>
            <a:pPr defTabSz="933450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################### Code segment ###################</a:t>
            </a:r>
          </a:p>
          <a:p>
            <a:pPr defTabSz="933450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.text</a:t>
            </a:r>
          </a:p>
          <a:p>
            <a:pPr defTabSz="933450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globl</a:t>
            </a: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</a:p>
          <a:p>
            <a:pPr defTabSz="933450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pPr defTabSz="933450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715963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la    $a0,prompt	# display prompt string</a:t>
            </a:r>
          </a:p>
          <a:p>
            <a:pPr defTabSz="933450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715963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li    $v0,4</a:t>
            </a:r>
          </a:p>
          <a:p>
            <a:pPr defTabSz="933450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715963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syscall</a:t>
            </a:r>
            <a:endParaRPr lang="en-US" altLang="en-US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33450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715963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li    $v0,5	# read 1st integer into $t0</a:t>
            </a:r>
          </a:p>
          <a:p>
            <a:pPr defTabSz="933450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715963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syscall</a:t>
            </a:r>
            <a:endParaRPr lang="en-US" altLang="en-US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33450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715963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move  $t0,$v0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 of Three Integers – (cont'd)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94292"/>
            <a:ext cx="8915400" cy="5645486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933450" eaLnBrk="1" hangingPunct="1">
              <a:lnSpc>
                <a:spcPct val="114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li    $v0,5	# read 2nd integer into $t1</a:t>
            </a:r>
          </a:p>
          <a:p>
            <a:pPr defTabSz="933450" eaLnBrk="1" hangingPunct="1">
              <a:lnSpc>
                <a:spcPct val="114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syscall</a:t>
            </a:r>
            <a:endParaRPr lang="en-US" altLang="en-US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33450" eaLnBrk="1" hangingPunct="1">
              <a:lnSpc>
                <a:spcPct val="114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move  $t1,$v0</a:t>
            </a:r>
          </a:p>
          <a:p>
            <a:pPr defTabSz="933450" eaLnBrk="1" hangingPunct="1">
              <a:lnSpc>
                <a:spcPct val="114000"/>
              </a:lnSpc>
              <a:spcBef>
                <a:spcPts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li    $v0,5	# read 3rd integer into $t2</a:t>
            </a:r>
          </a:p>
          <a:p>
            <a:pPr defTabSz="933450" eaLnBrk="1" hangingPunct="1">
              <a:lnSpc>
                <a:spcPct val="114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syscall</a:t>
            </a:r>
            <a:endParaRPr lang="en-US" altLang="en-US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33450" eaLnBrk="1" hangingPunct="1">
              <a:lnSpc>
                <a:spcPct val="114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move  $t2,$v0</a:t>
            </a:r>
          </a:p>
          <a:p>
            <a:pPr defTabSz="933450" eaLnBrk="1" hangingPunct="1">
              <a:lnSpc>
                <a:spcPct val="114000"/>
              </a:lnSpc>
              <a:spcBef>
                <a:spcPts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addu</a:t>
            </a: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$t0,$t0,$t1	# accumulate the sum	</a:t>
            </a:r>
          </a:p>
          <a:p>
            <a:pPr defTabSz="933450" eaLnBrk="1" hangingPunct="1">
              <a:lnSpc>
                <a:spcPct val="114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addu</a:t>
            </a: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$t0,$t0,$t2</a:t>
            </a:r>
          </a:p>
          <a:p>
            <a:pPr defTabSz="933450" eaLnBrk="1" hangingPunct="1">
              <a:lnSpc>
                <a:spcPct val="114000"/>
              </a:lnSpc>
              <a:spcBef>
                <a:spcPts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la    $a0,sum_msg	# write sum message</a:t>
            </a:r>
          </a:p>
          <a:p>
            <a:pPr defTabSz="933450" eaLnBrk="1" hangingPunct="1">
              <a:lnSpc>
                <a:spcPct val="114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li    $v0,4</a:t>
            </a:r>
          </a:p>
          <a:p>
            <a:pPr defTabSz="933450" eaLnBrk="1" hangingPunct="1">
              <a:lnSpc>
                <a:spcPct val="114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syscall</a:t>
            </a:r>
            <a:endParaRPr lang="en-US" altLang="en-US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33450" eaLnBrk="1" hangingPunct="1">
              <a:lnSpc>
                <a:spcPct val="114000"/>
              </a:lnSpc>
              <a:spcBef>
                <a:spcPts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move  $a0,$t0	# output sum</a:t>
            </a:r>
          </a:p>
          <a:p>
            <a:pPr defTabSz="933450" eaLnBrk="1" hangingPunct="1">
              <a:lnSpc>
                <a:spcPct val="114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li    $v0,1</a:t>
            </a:r>
          </a:p>
          <a:p>
            <a:pPr defTabSz="933450" eaLnBrk="1" hangingPunct="1">
              <a:lnSpc>
                <a:spcPct val="114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syscall</a:t>
            </a:r>
            <a:endParaRPr lang="en-US" altLang="en-US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33450" eaLnBrk="1" hangingPunct="1">
              <a:lnSpc>
                <a:spcPct val="114000"/>
              </a:lnSpc>
              <a:spcBef>
                <a:spcPts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li    $v0,10	# exit</a:t>
            </a:r>
          </a:p>
          <a:p>
            <a:pPr defTabSz="933450" eaLnBrk="1" hangingPunct="1">
              <a:lnSpc>
                <a:spcPct val="114000"/>
              </a:lnSpc>
              <a:spcBef>
                <a:spcPct val="0"/>
              </a:spcBef>
              <a:buFont typeface="Wingdings" pitchFamily="2" charset="2"/>
              <a:buNone/>
              <a:tabLst>
                <a:tab pos="1162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syscall</a:t>
            </a:r>
            <a:endParaRPr lang="en-US" altLang="en-US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Instructions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0024" y="836685"/>
            <a:ext cx="9485953" cy="5645486"/>
          </a:xfrm>
        </p:spPr>
        <p:txBody>
          <a:bodyPr/>
          <a:lstStyle/>
          <a:p>
            <a:pPr eaLnBrk="1" hangingPunct="1">
              <a:lnSpc>
                <a:spcPct val="180000"/>
              </a:lnSpc>
              <a:spcBef>
                <a:spcPts val="0"/>
              </a:spcBef>
            </a:pPr>
            <a:r>
              <a:rPr lang="en-US" altLang="en-US" dirty="0" smtClean="0"/>
              <a:t>Instructions are the language of the machine</a:t>
            </a:r>
          </a:p>
          <a:p>
            <a:pPr eaLnBrk="1" hangingPunct="1">
              <a:lnSpc>
                <a:spcPct val="190000"/>
              </a:lnSpc>
              <a:spcBef>
                <a:spcPts val="0"/>
              </a:spcBef>
            </a:pPr>
            <a:r>
              <a:rPr lang="en-US" altLang="en-US" dirty="0" smtClean="0"/>
              <a:t>We will study the MIPS instruction set architecture</a:t>
            </a:r>
          </a:p>
          <a:p>
            <a:pPr lvl="1" eaLnBrk="1" hangingPunct="1">
              <a:lnSpc>
                <a:spcPct val="190000"/>
              </a:lnSpc>
              <a:spcBef>
                <a:spcPts val="0"/>
              </a:spcBef>
            </a:pPr>
            <a:r>
              <a:rPr lang="en-US" altLang="en-US" dirty="0" smtClean="0"/>
              <a:t>Known as </a:t>
            </a:r>
            <a:r>
              <a:rPr lang="en-US" altLang="en-US" b="1" dirty="0" smtClean="0">
                <a:solidFill>
                  <a:srgbClr val="FF0000"/>
                </a:solidFill>
              </a:rPr>
              <a:t>Reduced Instruction Set Computer (RISC)</a:t>
            </a:r>
          </a:p>
          <a:p>
            <a:pPr lvl="1" eaLnBrk="1" hangingPunct="1">
              <a:lnSpc>
                <a:spcPct val="190000"/>
              </a:lnSpc>
              <a:spcBef>
                <a:spcPts val="0"/>
              </a:spcBef>
            </a:pPr>
            <a:r>
              <a:rPr lang="en-US" altLang="en-US" dirty="0" smtClean="0"/>
              <a:t>Elegant and relatively simple design</a:t>
            </a:r>
          </a:p>
          <a:p>
            <a:pPr lvl="1" eaLnBrk="1" hangingPunct="1">
              <a:lnSpc>
                <a:spcPct val="190000"/>
              </a:lnSpc>
              <a:spcBef>
                <a:spcPts val="0"/>
              </a:spcBef>
            </a:pPr>
            <a:r>
              <a:rPr lang="en-US" altLang="en-US" dirty="0" smtClean="0"/>
              <a:t>Similar to RISC architectures developed in mid-1980’s and 90’s</a:t>
            </a:r>
          </a:p>
          <a:p>
            <a:pPr lvl="1" eaLnBrk="1" hangingPunct="1">
              <a:lnSpc>
                <a:spcPct val="190000"/>
              </a:lnSpc>
              <a:spcBef>
                <a:spcPts val="0"/>
              </a:spcBef>
            </a:pPr>
            <a:r>
              <a:rPr lang="en-US" altLang="en-US" dirty="0" smtClean="0"/>
              <a:t>Popular, used in many products</a:t>
            </a:r>
          </a:p>
          <a:p>
            <a:pPr lvl="2" eaLnBrk="1" hangingPunct="1">
              <a:lnSpc>
                <a:spcPct val="190000"/>
              </a:lnSpc>
              <a:spcBef>
                <a:spcPts val="0"/>
              </a:spcBef>
            </a:pPr>
            <a:r>
              <a:rPr lang="en-US" altLang="en-US" dirty="0" smtClean="0"/>
              <a:t>Silicon Graphics, ATI, Cisco, Sony, etc.</a:t>
            </a:r>
          </a:p>
          <a:p>
            <a:pPr eaLnBrk="1" hangingPunct="1">
              <a:lnSpc>
                <a:spcPct val="190000"/>
              </a:lnSpc>
              <a:spcBef>
                <a:spcPts val="0"/>
              </a:spcBef>
            </a:pPr>
            <a:r>
              <a:rPr lang="en-US" altLang="en-US" dirty="0" smtClean="0"/>
              <a:t>Alternative to: Intel x86 architecture</a:t>
            </a:r>
          </a:p>
          <a:p>
            <a:pPr lvl="1" eaLnBrk="1" hangingPunct="1">
              <a:lnSpc>
                <a:spcPct val="190000"/>
              </a:lnSpc>
              <a:spcBef>
                <a:spcPts val="0"/>
              </a:spcBef>
            </a:pPr>
            <a:r>
              <a:rPr lang="en-US" altLang="en-US" dirty="0" smtClean="0"/>
              <a:t>Known as </a:t>
            </a:r>
            <a:r>
              <a:rPr lang="en-US" altLang="en-US" b="1" dirty="0" smtClean="0">
                <a:solidFill>
                  <a:srgbClr val="FF0000"/>
                </a:solidFill>
              </a:rPr>
              <a:t>Complex Instruction Set Computer (CISC)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41660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Overview of the MIPS Architecture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22817" y="1257300"/>
            <a:ext cx="9111456" cy="4621213"/>
            <a:chOff x="482600" y="1257300"/>
            <a:chExt cx="8410575" cy="4621213"/>
          </a:xfrm>
        </p:grpSpPr>
        <p:grpSp>
          <p:nvGrpSpPr>
            <p:cNvPr id="8195" name="Group 322"/>
            <p:cNvGrpSpPr>
              <a:grpSpLocks/>
            </p:cNvGrpSpPr>
            <p:nvPr/>
          </p:nvGrpSpPr>
          <p:grpSpPr bwMode="auto">
            <a:xfrm>
              <a:off x="1709738" y="1257300"/>
              <a:ext cx="5613400" cy="4621213"/>
              <a:chOff x="1077" y="792"/>
              <a:chExt cx="3536" cy="2911"/>
            </a:xfrm>
          </p:grpSpPr>
          <p:sp>
            <p:nvSpPr>
              <p:cNvPr id="8209" name="Rectangle 8"/>
              <p:cNvSpPr>
                <a:spLocks noChangeArrowheads="1"/>
              </p:cNvSpPr>
              <p:nvPr/>
            </p:nvSpPr>
            <p:spPr bwMode="auto">
              <a:xfrm>
                <a:off x="1285" y="861"/>
                <a:ext cx="3120" cy="762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10" name="Rectangle 9"/>
              <p:cNvSpPr>
                <a:spLocks noChangeArrowheads="1"/>
              </p:cNvSpPr>
              <p:nvPr/>
            </p:nvSpPr>
            <p:spPr bwMode="auto">
              <a:xfrm>
                <a:off x="2585" y="999"/>
                <a:ext cx="515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b="1">
                    <a:solidFill>
                      <a:srgbClr val="000000"/>
                    </a:solidFill>
                  </a:rPr>
                  <a:t>Memory</a:t>
                </a:r>
                <a:endParaRPr lang="en-US" altLang="en-US"/>
              </a:p>
            </p:txBody>
          </p:sp>
          <p:sp>
            <p:nvSpPr>
              <p:cNvPr id="8211" name="Rectangle 10"/>
              <p:cNvSpPr>
                <a:spLocks noChangeArrowheads="1"/>
              </p:cNvSpPr>
              <p:nvPr/>
            </p:nvSpPr>
            <p:spPr bwMode="auto">
              <a:xfrm>
                <a:off x="3114" y="1112"/>
                <a:ext cx="35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700" b="1">
                    <a:solidFill>
                      <a:srgbClr val="000000"/>
                    </a:solidFill>
                  </a:rPr>
                  <a:t> </a:t>
                </a:r>
                <a:endParaRPr lang="en-US" altLang="en-US"/>
              </a:p>
            </p:txBody>
          </p:sp>
          <p:sp>
            <p:nvSpPr>
              <p:cNvPr id="8212" name="Rectangle 11"/>
              <p:cNvSpPr>
                <a:spLocks noChangeArrowheads="1"/>
              </p:cNvSpPr>
              <p:nvPr/>
            </p:nvSpPr>
            <p:spPr bwMode="auto">
              <a:xfrm>
                <a:off x="2191" y="1268"/>
                <a:ext cx="1378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1400">
                    <a:solidFill>
                      <a:srgbClr val="000000"/>
                    </a:solidFill>
                  </a:rPr>
                  <a:t>Up to 2</a:t>
                </a:r>
                <a:r>
                  <a:rPr lang="en-US" altLang="en-US" sz="1400" baseline="30000">
                    <a:solidFill>
                      <a:srgbClr val="000000"/>
                    </a:solidFill>
                  </a:rPr>
                  <a:t>32</a:t>
                </a:r>
                <a:r>
                  <a:rPr lang="en-US" altLang="en-US" sz="1400">
                    <a:solidFill>
                      <a:srgbClr val="000000"/>
                    </a:solidFill>
                  </a:rPr>
                  <a:t> bytes = 2</a:t>
                </a:r>
                <a:r>
                  <a:rPr lang="en-US" altLang="en-US" sz="1400" baseline="30000">
                    <a:solidFill>
                      <a:srgbClr val="000000"/>
                    </a:solidFill>
                  </a:rPr>
                  <a:t>30</a:t>
                </a:r>
                <a:r>
                  <a:rPr lang="en-US" altLang="en-US" sz="1400">
                    <a:solidFill>
                      <a:srgbClr val="000000"/>
                    </a:solidFill>
                  </a:rPr>
                  <a:t> words</a:t>
                </a:r>
                <a:endParaRPr lang="en-US" altLang="en-US" sz="1400"/>
              </a:p>
            </p:txBody>
          </p:sp>
          <p:sp>
            <p:nvSpPr>
              <p:cNvPr id="8213" name="Rectangle 12"/>
              <p:cNvSpPr>
                <a:spLocks noChangeArrowheads="1"/>
              </p:cNvSpPr>
              <p:nvPr/>
            </p:nvSpPr>
            <p:spPr bwMode="auto">
              <a:xfrm>
                <a:off x="3244" y="1268"/>
                <a:ext cx="29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>
                    <a:solidFill>
                      <a:srgbClr val="000000"/>
                    </a:solidFill>
                  </a:rPr>
                  <a:t> </a:t>
                </a:r>
                <a:endParaRPr lang="en-US" altLang="en-US"/>
              </a:p>
            </p:txBody>
          </p:sp>
          <p:sp>
            <p:nvSpPr>
              <p:cNvPr id="8214" name="Rectangle 15"/>
              <p:cNvSpPr>
                <a:spLocks noChangeArrowheads="1"/>
              </p:cNvSpPr>
              <p:nvPr/>
            </p:nvSpPr>
            <p:spPr bwMode="auto">
              <a:xfrm>
                <a:off x="2923" y="1243"/>
                <a:ext cx="2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solidFill>
                      <a:srgbClr val="000000"/>
                    </a:solidFill>
                  </a:rPr>
                  <a:t> </a:t>
                </a:r>
                <a:endParaRPr lang="en-US" altLang="en-US"/>
              </a:p>
            </p:txBody>
          </p:sp>
          <p:grpSp>
            <p:nvGrpSpPr>
              <p:cNvPr id="8215" name="Group 21"/>
              <p:cNvGrpSpPr>
                <a:grpSpLocks/>
              </p:cNvGrpSpPr>
              <p:nvPr/>
            </p:nvGrpSpPr>
            <p:grpSpPr bwMode="auto">
              <a:xfrm>
                <a:off x="1285" y="861"/>
                <a:ext cx="286" cy="147"/>
                <a:chOff x="1285" y="861"/>
                <a:chExt cx="286" cy="147"/>
              </a:xfrm>
            </p:grpSpPr>
            <p:sp>
              <p:nvSpPr>
                <p:cNvPr id="8359" name="Rectangle 16"/>
                <p:cNvSpPr>
                  <a:spLocks noChangeArrowheads="1"/>
                </p:cNvSpPr>
                <p:nvPr/>
              </p:nvSpPr>
              <p:spPr bwMode="auto">
                <a:xfrm>
                  <a:off x="1285" y="861"/>
                  <a:ext cx="78" cy="147"/>
                </a:xfrm>
                <a:prstGeom prst="rect">
                  <a:avLst/>
                </a:prstGeom>
                <a:solidFill>
                  <a:srgbClr val="FFFFFF"/>
                </a:solidFill>
                <a:ln w="14288">
                  <a:solidFill>
                    <a:srgbClr val="DDDDDD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360" name="Rectangle 17"/>
                <p:cNvSpPr>
                  <a:spLocks noChangeArrowheads="1"/>
                </p:cNvSpPr>
                <p:nvPr/>
              </p:nvSpPr>
              <p:spPr bwMode="auto">
                <a:xfrm>
                  <a:off x="1355" y="861"/>
                  <a:ext cx="78" cy="147"/>
                </a:xfrm>
                <a:prstGeom prst="rect">
                  <a:avLst/>
                </a:prstGeom>
                <a:solidFill>
                  <a:srgbClr val="FFFFFF"/>
                </a:solidFill>
                <a:ln w="14288">
                  <a:solidFill>
                    <a:srgbClr val="DDDDDD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361" name="Rectangle 18"/>
                <p:cNvSpPr>
                  <a:spLocks noChangeArrowheads="1"/>
                </p:cNvSpPr>
                <p:nvPr/>
              </p:nvSpPr>
              <p:spPr bwMode="auto">
                <a:xfrm>
                  <a:off x="1424" y="861"/>
                  <a:ext cx="78" cy="147"/>
                </a:xfrm>
                <a:prstGeom prst="rect">
                  <a:avLst/>
                </a:prstGeom>
                <a:solidFill>
                  <a:srgbClr val="FFFFFF"/>
                </a:solidFill>
                <a:ln w="14288">
                  <a:solidFill>
                    <a:srgbClr val="DDDDDD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362" name="Rectangle 19"/>
                <p:cNvSpPr>
                  <a:spLocks noChangeArrowheads="1"/>
                </p:cNvSpPr>
                <p:nvPr/>
              </p:nvSpPr>
              <p:spPr bwMode="auto">
                <a:xfrm>
                  <a:off x="1493" y="861"/>
                  <a:ext cx="78" cy="147"/>
                </a:xfrm>
                <a:prstGeom prst="rect">
                  <a:avLst/>
                </a:prstGeom>
                <a:solidFill>
                  <a:srgbClr val="FFFFFF"/>
                </a:solidFill>
                <a:ln w="14288">
                  <a:solidFill>
                    <a:srgbClr val="DDDDDD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363" name="Rectangle 20"/>
                <p:cNvSpPr>
                  <a:spLocks noChangeArrowheads="1"/>
                </p:cNvSpPr>
                <p:nvPr/>
              </p:nvSpPr>
              <p:spPr bwMode="auto">
                <a:xfrm>
                  <a:off x="1285" y="861"/>
                  <a:ext cx="286" cy="147"/>
                </a:xfrm>
                <a:prstGeom prst="rect">
                  <a:avLst/>
                </a:prstGeom>
                <a:noFill/>
                <a:ln w="1428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8216" name="Rectangle 22"/>
              <p:cNvSpPr>
                <a:spLocks noChangeArrowheads="1"/>
              </p:cNvSpPr>
              <p:nvPr/>
            </p:nvSpPr>
            <p:spPr bwMode="auto">
              <a:xfrm>
                <a:off x="1216" y="991"/>
                <a:ext cx="425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17" name="Rectangle 24"/>
              <p:cNvSpPr>
                <a:spLocks noChangeArrowheads="1"/>
              </p:cNvSpPr>
              <p:nvPr/>
            </p:nvSpPr>
            <p:spPr bwMode="auto">
              <a:xfrm>
                <a:off x="1528" y="1035"/>
                <a:ext cx="2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solidFill>
                      <a:srgbClr val="000000"/>
                    </a:solidFill>
                  </a:rPr>
                  <a:t> </a:t>
                </a:r>
                <a:endParaRPr lang="en-US" altLang="en-US"/>
              </a:p>
            </p:txBody>
          </p:sp>
          <p:sp>
            <p:nvSpPr>
              <p:cNvPr id="8218" name="Rectangle 27"/>
              <p:cNvSpPr>
                <a:spLocks noChangeArrowheads="1"/>
              </p:cNvSpPr>
              <p:nvPr/>
            </p:nvSpPr>
            <p:spPr bwMode="auto">
              <a:xfrm>
                <a:off x="1805" y="1035"/>
                <a:ext cx="2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solidFill>
                      <a:srgbClr val="000000"/>
                    </a:solidFill>
                  </a:rPr>
                  <a:t> </a:t>
                </a:r>
                <a:endParaRPr lang="en-US" altLang="en-US"/>
              </a:p>
            </p:txBody>
          </p:sp>
          <p:sp>
            <p:nvSpPr>
              <p:cNvPr id="8219" name="Rectangle 30"/>
              <p:cNvSpPr>
                <a:spLocks noChangeArrowheads="1"/>
              </p:cNvSpPr>
              <p:nvPr/>
            </p:nvSpPr>
            <p:spPr bwMode="auto">
              <a:xfrm>
                <a:off x="2083" y="1035"/>
                <a:ext cx="2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solidFill>
                      <a:srgbClr val="000000"/>
                    </a:solidFill>
                  </a:rPr>
                  <a:t> </a:t>
                </a:r>
                <a:endParaRPr lang="en-US" altLang="en-US"/>
              </a:p>
            </p:txBody>
          </p:sp>
          <p:sp>
            <p:nvSpPr>
              <p:cNvPr id="8220" name="Rectangle 39"/>
              <p:cNvSpPr>
                <a:spLocks noChangeArrowheads="1"/>
              </p:cNvSpPr>
              <p:nvPr/>
            </p:nvSpPr>
            <p:spPr bwMode="auto">
              <a:xfrm>
                <a:off x="3703" y="1199"/>
                <a:ext cx="494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21" name="Rectangle 48"/>
              <p:cNvSpPr>
                <a:spLocks noChangeArrowheads="1"/>
              </p:cNvSpPr>
              <p:nvPr/>
            </p:nvSpPr>
            <p:spPr bwMode="auto">
              <a:xfrm>
                <a:off x="1320" y="1071"/>
                <a:ext cx="79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1200" b="1">
                    <a:solidFill>
                      <a:srgbClr val="000000"/>
                    </a:solidFill>
                  </a:rPr>
                  <a:t>4 bytes per word</a:t>
                </a:r>
                <a:endParaRPr lang="en-US" altLang="en-US" b="1"/>
              </a:p>
            </p:txBody>
          </p:sp>
          <p:sp>
            <p:nvSpPr>
              <p:cNvPr id="8222" name="Rectangle 49"/>
              <p:cNvSpPr>
                <a:spLocks noChangeArrowheads="1"/>
              </p:cNvSpPr>
              <p:nvPr/>
            </p:nvSpPr>
            <p:spPr bwMode="auto">
              <a:xfrm>
                <a:off x="1979" y="1173"/>
                <a:ext cx="2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solidFill>
                      <a:srgbClr val="000000"/>
                    </a:solidFill>
                  </a:rPr>
                  <a:t> </a:t>
                </a:r>
                <a:endParaRPr lang="en-US" altLang="en-US"/>
              </a:p>
            </p:txBody>
          </p:sp>
          <p:sp>
            <p:nvSpPr>
              <p:cNvPr id="8223" name="Rectangle 60"/>
              <p:cNvSpPr>
                <a:spLocks noChangeArrowheads="1"/>
              </p:cNvSpPr>
              <p:nvPr/>
            </p:nvSpPr>
            <p:spPr bwMode="auto">
              <a:xfrm>
                <a:off x="2863" y="1615"/>
                <a:ext cx="17" cy="187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24" name="Rectangle 61"/>
              <p:cNvSpPr>
                <a:spLocks noChangeArrowheads="1"/>
              </p:cNvSpPr>
              <p:nvPr/>
            </p:nvSpPr>
            <p:spPr bwMode="auto">
              <a:xfrm>
                <a:off x="1077" y="1762"/>
                <a:ext cx="1664" cy="1525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25" name="Rectangle 62"/>
              <p:cNvSpPr>
                <a:spLocks noChangeArrowheads="1"/>
              </p:cNvSpPr>
              <p:nvPr/>
            </p:nvSpPr>
            <p:spPr bwMode="auto">
              <a:xfrm>
                <a:off x="1632" y="1823"/>
                <a:ext cx="355" cy="147"/>
              </a:xfrm>
              <a:prstGeom prst="rect">
                <a:avLst/>
              </a:prstGeom>
              <a:solidFill>
                <a:srgbClr val="FFFF99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26" name="Rectangle 63"/>
              <p:cNvSpPr>
                <a:spLocks noChangeArrowheads="1"/>
              </p:cNvSpPr>
              <p:nvPr/>
            </p:nvSpPr>
            <p:spPr bwMode="auto">
              <a:xfrm>
                <a:off x="1762" y="1840"/>
                <a:ext cx="99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000000"/>
                    </a:solidFill>
                  </a:rPr>
                  <a:t>$0</a:t>
                </a:r>
                <a:endParaRPr lang="en-US" altLang="en-US" sz="1200" b="1"/>
              </a:p>
            </p:txBody>
          </p:sp>
          <p:sp>
            <p:nvSpPr>
              <p:cNvPr id="8227" name="Rectangle 64"/>
              <p:cNvSpPr>
                <a:spLocks noChangeArrowheads="1"/>
              </p:cNvSpPr>
              <p:nvPr/>
            </p:nvSpPr>
            <p:spPr bwMode="auto">
              <a:xfrm>
                <a:off x="1866" y="1840"/>
                <a:ext cx="2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solidFill>
                      <a:srgbClr val="000000"/>
                    </a:solidFill>
                  </a:rPr>
                  <a:t> </a:t>
                </a:r>
                <a:endParaRPr lang="en-US" altLang="en-US"/>
              </a:p>
            </p:txBody>
          </p:sp>
          <p:sp>
            <p:nvSpPr>
              <p:cNvPr id="8228" name="Rectangle 65"/>
              <p:cNvSpPr>
                <a:spLocks noChangeArrowheads="1"/>
              </p:cNvSpPr>
              <p:nvPr/>
            </p:nvSpPr>
            <p:spPr bwMode="auto">
              <a:xfrm>
                <a:off x="1632" y="1961"/>
                <a:ext cx="355" cy="148"/>
              </a:xfrm>
              <a:prstGeom prst="rect">
                <a:avLst/>
              </a:prstGeom>
              <a:solidFill>
                <a:srgbClr val="FFFF99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29" name="Rectangle 66"/>
              <p:cNvSpPr>
                <a:spLocks noChangeArrowheads="1"/>
              </p:cNvSpPr>
              <p:nvPr/>
            </p:nvSpPr>
            <p:spPr bwMode="auto">
              <a:xfrm>
                <a:off x="1762" y="1979"/>
                <a:ext cx="99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000000"/>
                    </a:solidFill>
                  </a:rPr>
                  <a:t>$1</a:t>
                </a:r>
                <a:endParaRPr lang="en-US" altLang="en-US" sz="1200" b="1"/>
              </a:p>
            </p:txBody>
          </p:sp>
          <p:sp>
            <p:nvSpPr>
              <p:cNvPr id="8230" name="Rectangle 68"/>
              <p:cNvSpPr>
                <a:spLocks noChangeArrowheads="1"/>
              </p:cNvSpPr>
              <p:nvPr/>
            </p:nvSpPr>
            <p:spPr bwMode="auto">
              <a:xfrm>
                <a:off x="1632" y="2100"/>
                <a:ext cx="355" cy="147"/>
              </a:xfrm>
              <a:prstGeom prst="rect">
                <a:avLst/>
              </a:prstGeom>
              <a:solidFill>
                <a:srgbClr val="FFFF99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31" name="Rectangle 69"/>
              <p:cNvSpPr>
                <a:spLocks noChangeArrowheads="1"/>
              </p:cNvSpPr>
              <p:nvPr/>
            </p:nvSpPr>
            <p:spPr bwMode="auto">
              <a:xfrm>
                <a:off x="1762" y="2118"/>
                <a:ext cx="99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000000"/>
                    </a:solidFill>
                  </a:rPr>
                  <a:t>$2</a:t>
                </a:r>
                <a:endParaRPr lang="en-US" altLang="en-US" sz="1200" b="1"/>
              </a:p>
            </p:txBody>
          </p:sp>
          <p:sp>
            <p:nvSpPr>
              <p:cNvPr id="8232" name="Rectangle 71"/>
              <p:cNvSpPr>
                <a:spLocks noChangeArrowheads="1"/>
              </p:cNvSpPr>
              <p:nvPr/>
            </p:nvSpPr>
            <p:spPr bwMode="auto">
              <a:xfrm>
                <a:off x="1632" y="2446"/>
                <a:ext cx="355" cy="148"/>
              </a:xfrm>
              <a:prstGeom prst="rect">
                <a:avLst/>
              </a:prstGeom>
              <a:solidFill>
                <a:srgbClr val="FFFF99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33" name="Rectangle 72"/>
              <p:cNvSpPr>
                <a:spLocks noChangeArrowheads="1"/>
              </p:cNvSpPr>
              <p:nvPr/>
            </p:nvSpPr>
            <p:spPr bwMode="auto">
              <a:xfrm>
                <a:off x="1736" y="2464"/>
                <a:ext cx="1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000000"/>
                    </a:solidFill>
                  </a:rPr>
                  <a:t>$31</a:t>
                </a:r>
                <a:endParaRPr lang="en-US" altLang="en-US" sz="1200" b="1"/>
              </a:p>
            </p:txBody>
          </p:sp>
          <p:sp>
            <p:nvSpPr>
              <p:cNvPr id="8234" name="Rectangle 74"/>
              <p:cNvSpPr>
                <a:spLocks noChangeArrowheads="1"/>
              </p:cNvSpPr>
              <p:nvPr/>
            </p:nvSpPr>
            <p:spPr bwMode="auto">
              <a:xfrm>
                <a:off x="1979" y="2932"/>
                <a:ext cx="355" cy="147"/>
              </a:xfrm>
              <a:prstGeom prst="rect">
                <a:avLst/>
              </a:prstGeom>
              <a:solidFill>
                <a:srgbClr val="FFFF99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35" name="Rectangle 75"/>
              <p:cNvSpPr>
                <a:spLocks noChangeArrowheads="1"/>
              </p:cNvSpPr>
              <p:nvPr/>
            </p:nvSpPr>
            <p:spPr bwMode="auto">
              <a:xfrm>
                <a:off x="2117" y="2949"/>
                <a:ext cx="89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000000"/>
                    </a:solidFill>
                  </a:rPr>
                  <a:t>Hi</a:t>
                </a:r>
                <a:endParaRPr lang="en-US" altLang="en-US" sz="1200" b="1"/>
              </a:p>
            </p:txBody>
          </p:sp>
          <p:sp>
            <p:nvSpPr>
              <p:cNvPr id="8236" name="Rectangle 77"/>
              <p:cNvSpPr>
                <a:spLocks noChangeArrowheads="1"/>
              </p:cNvSpPr>
              <p:nvPr/>
            </p:nvSpPr>
            <p:spPr bwMode="auto">
              <a:xfrm>
                <a:off x="2325" y="2932"/>
                <a:ext cx="347" cy="147"/>
              </a:xfrm>
              <a:prstGeom prst="rect">
                <a:avLst/>
              </a:prstGeom>
              <a:solidFill>
                <a:srgbClr val="FFFF99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37" name="Rectangle 78"/>
              <p:cNvSpPr>
                <a:spLocks noChangeArrowheads="1"/>
              </p:cNvSpPr>
              <p:nvPr/>
            </p:nvSpPr>
            <p:spPr bwMode="auto">
              <a:xfrm>
                <a:off x="2455" y="2949"/>
                <a:ext cx="11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000000"/>
                    </a:solidFill>
                  </a:rPr>
                  <a:t>Lo</a:t>
                </a:r>
                <a:endParaRPr lang="en-US" altLang="en-US" sz="1200" b="1"/>
              </a:p>
            </p:txBody>
          </p:sp>
          <p:sp>
            <p:nvSpPr>
              <p:cNvPr id="8238" name="Rectangle 80"/>
              <p:cNvSpPr>
                <a:spLocks noChangeArrowheads="1"/>
              </p:cNvSpPr>
              <p:nvPr/>
            </p:nvSpPr>
            <p:spPr bwMode="auto">
              <a:xfrm>
                <a:off x="1147" y="2516"/>
                <a:ext cx="424" cy="286"/>
              </a:xfrm>
              <a:prstGeom prst="rect">
                <a:avLst/>
              </a:prstGeom>
              <a:solidFill>
                <a:srgbClr val="FFCC99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39" name="Rectangle 81"/>
              <p:cNvSpPr>
                <a:spLocks noChangeArrowheads="1"/>
              </p:cNvSpPr>
              <p:nvPr/>
            </p:nvSpPr>
            <p:spPr bwMode="auto">
              <a:xfrm>
                <a:off x="1251" y="2593"/>
                <a:ext cx="20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>
                    <a:solidFill>
                      <a:srgbClr val="000000"/>
                    </a:solidFill>
                  </a:rPr>
                  <a:t>ALU</a:t>
                </a:r>
                <a:endParaRPr lang="en-US" altLang="en-US"/>
              </a:p>
            </p:txBody>
          </p:sp>
          <p:sp>
            <p:nvSpPr>
              <p:cNvPr id="8240" name="Rectangle 82"/>
              <p:cNvSpPr>
                <a:spLocks noChangeArrowheads="1"/>
              </p:cNvSpPr>
              <p:nvPr/>
            </p:nvSpPr>
            <p:spPr bwMode="auto">
              <a:xfrm>
                <a:off x="1476" y="2593"/>
                <a:ext cx="29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>
                    <a:solidFill>
                      <a:srgbClr val="000000"/>
                    </a:solidFill>
                  </a:rPr>
                  <a:t> </a:t>
                </a:r>
                <a:endParaRPr lang="en-US" altLang="en-US"/>
              </a:p>
            </p:txBody>
          </p:sp>
          <p:sp>
            <p:nvSpPr>
              <p:cNvPr id="8241" name="Rectangle 83"/>
              <p:cNvSpPr>
                <a:spLocks noChangeArrowheads="1"/>
              </p:cNvSpPr>
              <p:nvPr/>
            </p:nvSpPr>
            <p:spPr bwMode="auto">
              <a:xfrm>
                <a:off x="2117" y="2516"/>
                <a:ext cx="416" cy="286"/>
              </a:xfrm>
              <a:prstGeom prst="rect">
                <a:avLst/>
              </a:prstGeom>
              <a:solidFill>
                <a:srgbClr val="FFCC99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42" name="Rectangle 84"/>
              <p:cNvSpPr>
                <a:spLocks noChangeArrowheads="1"/>
              </p:cNvSpPr>
              <p:nvPr/>
            </p:nvSpPr>
            <p:spPr bwMode="auto">
              <a:xfrm>
                <a:off x="2334" y="2593"/>
                <a:ext cx="29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>
                    <a:solidFill>
                      <a:srgbClr val="000000"/>
                    </a:solidFill>
                  </a:rPr>
                  <a:t> </a:t>
                </a:r>
                <a:endParaRPr lang="en-US" altLang="en-US"/>
              </a:p>
            </p:txBody>
          </p:sp>
          <p:sp>
            <p:nvSpPr>
              <p:cNvPr id="8243" name="Line 85"/>
              <p:cNvSpPr>
                <a:spLocks noChangeShapeType="1"/>
              </p:cNvSpPr>
              <p:nvPr/>
            </p:nvSpPr>
            <p:spPr bwMode="auto">
              <a:xfrm>
                <a:off x="1355" y="2308"/>
                <a:ext cx="277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4" name="Line 86"/>
              <p:cNvSpPr>
                <a:spLocks noChangeShapeType="1"/>
              </p:cNvSpPr>
              <p:nvPr/>
            </p:nvSpPr>
            <p:spPr bwMode="auto">
              <a:xfrm>
                <a:off x="1979" y="2308"/>
                <a:ext cx="346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245" name="Group 89"/>
              <p:cNvGrpSpPr>
                <a:grpSpLocks/>
              </p:cNvGrpSpPr>
              <p:nvPr/>
            </p:nvGrpSpPr>
            <p:grpSpPr bwMode="auto">
              <a:xfrm>
                <a:off x="2429" y="2793"/>
                <a:ext cx="61" cy="147"/>
                <a:chOff x="2429" y="2793"/>
                <a:chExt cx="61" cy="147"/>
              </a:xfrm>
            </p:grpSpPr>
            <p:sp>
              <p:nvSpPr>
                <p:cNvPr id="8357" name="Line 87"/>
                <p:cNvSpPr>
                  <a:spLocks noChangeShapeType="1"/>
                </p:cNvSpPr>
                <p:nvPr/>
              </p:nvSpPr>
              <p:spPr bwMode="auto">
                <a:xfrm>
                  <a:off x="2455" y="2793"/>
                  <a:ext cx="1" cy="104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58" name="Freeform 88"/>
                <p:cNvSpPr>
                  <a:spLocks/>
                </p:cNvSpPr>
                <p:nvPr/>
              </p:nvSpPr>
              <p:spPr bwMode="auto">
                <a:xfrm>
                  <a:off x="2429" y="2880"/>
                  <a:ext cx="61" cy="60"/>
                </a:xfrm>
                <a:custGeom>
                  <a:avLst/>
                  <a:gdLst>
                    <a:gd name="T0" fmla="*/ 0 w 61"/>
                    <a:gd name="T1" fmla="*/ 0 h 60"/>
                    <a:gd name="T2" fmla="*/ 35 w 61"/>
                    <a:gd name="T3" fmla="*/ 60 h 60"/>
                    <a:gd name="T4" fmla="*/ 61 w 61"/>
                    <a:gd name="T5" fmla="*/ 0 h 60"/>
                    <a:gd name="T6" fmla="*/ 0 w 61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1" h="60">
                      <a:moveTo>
                        <a:pt x="0" y="0"/>
                      </a:moveTo>
                      <a:lnTo>
                        <a:pt x="35" y="60"/>
                      </a:lnTo>
                      <a:lnTo>
                        <a:pt x="6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246" name="Rectangle 90"/>
              <p:cNvSpPr>
                <a:spLocks noChangeArrowheads="1"/>
              </p:cNvSpPr>
              <p:nvPr/>
            </p:nvSpPr>
            <p:spPr bwMode="auto">
              <a:xfrm>
                <a:off x="1632" y="2239"/>
                <a:ext cx="355" cy="216"/>
              </a:xfrm>
              <a:prstGeom prst="rect">
                <a:avLst/>
              </a:prstGeom>
              <a:solidFill>
                <a:srgbClr val="FFFF99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47" name="Rectangle 91"/>
              <p:cNvSpPr>
                <a:spLocks noChangeArrowheads="1"/>
              </p:cNvSpPr>
              <p:nvPr/>
            </p:nvSpPr>
            <p:spPr bwMode="auto">
              <a:xfrm>
                <a:off x="2733" y="2507"/>
                <a:ext cx="138" cy="1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48" name="Rectangle 92"/>
              <p:cNvSpPr>
                <a:spLocks noChangeArrowheads="1"/>
              </p:cNvSpPr>
              <p:nvPr/>
            </p:nvSpPr>
            <p:spPr bwMode="auto">
              <a:xfrm>
                <a:off x="3010" y="1762"/>
                <a:ext cx="1603" cy="1109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49" name="Rectangle 93"/>
              <p:cNvSpPr>
                <a:spLocks noChangeArrowheads="1"/>
              </p:cNvSpPr>
              <p:nvPr/>
            </p:nvSpPr>
            <p:spPr bwMode="auto">
              <a:xfrm>
                <a:off x="3565" y="1823"/>
                <a:ext cx="355" cy="147"/>
              </a:xfrm>
              <a:prstGeom prst="rect">
                <a:avLst/>
              </a:prstGeom>
              <a:solidFill>
                <a:srgbClr val="FFFF99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50" name="Rectangle 94"/>
              <p:cNvSpPr>
                <a:spLocks noChangeArrowheads="1"/>
              </p:cNvSpPr>
              <p:nvPr/>
            </p:nvSpPr>
            <p:spPr bwMode="auto">
              <a:xfrm>
                <a:off x="3695" y="1840"/>
                <a:ext cx="10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000000"/>
                    </a:solidFill>
                  </a:rPr>
                  <a:t>F0</a:t>
                </a:r>
                <a:endParaRPr lang="en-US" altLang="en-US" sz="1200" b="1"/>
              </a:p>
            </p:txBody>
          </p:sp>
          <p:sp>
            <p:nvSpPr>
              <p:cNvPr id="8251" name="Rectangle 96"/>
              <p:cNvSpPr>
                <a:spLocks noChangeArrowheads="1"/>
              </p:cNvSpPr>
              <p:nvPr/>
            </p:nvSpPr>
            <p:spPr bwMode="auto">
              <a:xfrm>
                <a:off x="3565" y="1961"/>
                <a:ext cx="355" cy="148"/>
              </a:xfrm>
              <a:prstGeom prst="rect">
                <a:avLst/>
              </a:prstGeom>
              <a:solidFill>
                <a:srgbClr val="FFFF99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52" name="Rectangle 97"/>
              <p:cNvSpPr>
                <a:spLocks noChangeArrowheads="1"/>
              </p:cNvSpPr>
              <p:nvPr/>
            </p:nvSpPr>
            <p:spPr bwMode="auto">
              <a:xfrm>
                <a:off x="3695" y="1979"/>
                <a:ext cx="10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000000"/>
                    </a:solidFill>
                  </a:rPr>
                  <a:t>F1</a:t>
                </a:r>
                <a:endParaRPr lang="en-US" altLang="en-US" sz="1200" b="1"/>
              </a:p>
            </p:txBody>
          </p:sp>
          <p:sp>
            <p:nvSpPr>
              <p:cNvPr id="8253" name="Rectangle 99"/>
              <p:cNvSpPr>
                <a:spLocks noChangeArrowheads="1"/>
              </p:cNvSpPr>
              <p:nvPr/>
            </p:nvSpPr>
            <p:spPr bwMode="auto">
              <a:xfrm>
                <a:off x="3565" y="2100"/>
                <a:ext cx="355" cy="147"/>
              </a:xfrm>
              <a:prstGeom prst="rect">
                <a:avLst/>
              </a:prstGeom>
              <a:solidFill>
                <a:srgbClr val="FFFF99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54" name="Rectangle 100"/>
              <p:cNvSpPr>
                <a:spLocks noChangeArrowheads="1"/>
              </p:cNvSpPr>
              <p:nvPr/>
            </p:nvSpPr>
            <p:spPr bwMode="auto">
              <a:xfrm>
                <a:off x="3695" y="2118"/>
                <a:ext cx="10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000000"/>
                    </a:solidFill>
                  </a:rPr>
                  <a:t>F2</a:t>
                </a:r>
                <a:endParaRPr lang="en-US" altLang="en-US" sz="1200" b="1"/>
              </a:p>
            </p:txBody>
          </p:sp>
          <p:sp>
            <p:nvSpPr>
              <p:cNvPr id="8255" name="Rectangle 102"/>
              <p:cNvSpPr>
                <a:spLocks noChangeArrowheads="1"/>
              </p:cNvSpPr>
              <p:nvPr/>
            </p:nvSpPr>
            <p:spPr bwMode="auto">
              <a:xfrm>
                <a:off x="3565" y="2446"/>
                <a:ext cx="355" cy="148"/>
              </a:xfrm>
              <a:prstGeom prst="rect">
                <a:avLst/>
              </a:prstGeom>
              <a:solidFill>
                <a:srgbClr val="FFFF99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56" name="Rectangle 103"/>
              <p:cNvSpPr>
                <a:spLocks noChangeArrowheads="1"/>
              </p:cNvSpPr>
              <p:nvPr/>
            </p:nvSpPr>
            <p:spPr bwMode="auto">
              <a:xfrm>
                <a:off x="3669" y="2464"/>
                <a:ext cx="1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000000"/>
                    </a:solidFill>
                  </a:rPr>
                  <a:t>F31</a:t>
                </a:r>
                <a:endParaRPr lang="en-US" altLang="en-US" sz="1200" b="1"/>
              </a:p>
            </p:txBody>
          </p:sp>
          <p:sp>
            <p:nvSpPr>
              <p:cNvPr id="8257" name="Rectangle 105"/>
              <p:cNvSpPr>
                <a:spLocks noChangeArrowheads="1"/>
              </p:cNvSpPr>
              <p:nvPr/>
            </p:nvSpPr>
            <p:spPr bwMode="auto">
              <a:xfrm>
                <a:off x="3079" y="2516"/>
                <a:ext cx="425" cy="286"/>
              </a:xfrm>
              <a:prstGeom prst="rect">
                <a:avLst/>
              </a:prstGeom>
              <a:solidFill>
                <a:srgbClr val="FFCC99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58" name="Rectangle 106"/>
              <p:cNvSpPr>
                <a:spLocks noChangeArrowheads="1"/>
              </p:cNvSpPr>
              <p:nvPr/>
            </p:nvSpPr>
            <p:spPr bwMode="auto">
              <a:xfrm>
                <a:off x="3218" y="2533"/>
                <a:ext cx="13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>
                    <a:solidFill>
                      <a:srgbClr val="000000"/>
                    </a:solidFill>
                  </a:rPr>
                  <a:t>FP</a:t>
                </a:r>
                <a:endParaRPr lang="en-US" altLang="en-US"/>
              </a:p>
            </p:txBody>
          </p:sp>
          <p:sp>
            <p:nvSpPr>
              <p:cNvPr id="8259" name="Rectangle 107"/>
              <p:cNvSpPr>
                <a:spLocks noChangeArrowheads="1"/>
              </p:cNvSpPr>
              <p:nvPr/>
            </p:nvSpPr>
            <p:spPr bwMode="auto">
              <a:xfrm>
                <a:off x="3365" y="2533"/>
                <a:ext cx="29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>
                    <a:solidFill>
                      <a:srgbClr val="000000"/>
                    </a:solidFill>
                  </a:rPr>
                  <a:t> </a:t>
                </a:r>
                <a:endParaRPr lang="en-US" altLang="en-US"/>
              </a:p>
            </p:txBody>
          </p:sp>
          <p:sp>
            <p:nvSpPr>
              <p:cNvPr id="8260" name="Rectangle 108"/>
              <p:cNvSpPr>
                <a:spLocks noChangeArrowheads="1"/>
              </p:cNvSpPr>
              <p:nvPr/>
            </p:nvSpPr>
            <p:spPr bwMode="auto">
              <a:xfrm>
                <a:off x="3183" y="2663"/>
                <a:ext cx="214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>
                    <a:solidFill>
                      <a:srgbClr val="000000"/>
                    </a:solidFill>
                  </a:rPr>
                  <a:t>Arith</a:t>
                </a:r>
                <a:endParaRPr lang="en-US" altLang="en-US"/>
              </a:p>
            </p:txBody>
          </p:sp>
          <p:sp>
            <p:nvSpPr>
              <p:cNvPr id="8261" name="Rectangle 109"/>
              <p:cNvSpPr>
                <a:spLocks noChangeArrowheads="1"/>
              </p:cNvSpPr>
              <p:nvPr/>
            </p:nvSpPr>
            <p:spPr bwMode="auto">
              <a:xfrm>
                <a:off x="3409" y="2663"/>
                <a:ext cx="29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>
                    <a:solidFill>
                      <a:srgbClr val="000000"/>
                    </a:solidFill>
                  </a:rPr>
                  <a:t> </a:t>
                </a:r>
                <a:endParaRPr lang="en-US" altLang="en-US"/>
              </a:p>
            </p:txBody>
          </p:sp>
          <p:sp>
            <p:nvSpPr>
              <p:cNvPr id="8262" name="Line 110"/>
              <p:cNvSpPr>
                <a:spLocks noChangeShapeType="1"/>
              </p:cNvSpPr>
              <p:nvPr/>
            </p:nvSpPr>
            <p:spPr bwMode="auto">
              <a:xfrm>
                <a:off x="3287" y="2308"/>
                <a:ext cx="27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63" name="Rectangle 111"/>
              <p:cNvSpPr>
                <a:spLocks noChangeArrowheads="1"/>
              </p:cNvSpPr>
              <p:nvPr/>
            </p:nvSpPr>
            <p:spPr bwMode="auto">
              <a:xfrm>
                <a:off x="3565" y="2239"/>
                <a:ext cx="355" cy="216"/>
              </a:xfrm>
              <a:prstGeom prst="rect">
                <a:avLst/>
              </a:prstGeom>
              <a:solidFill>
                <a:srgbClr val="FFFF99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64" name="Rectangle 112"/>
              <p:cNvSpPr>
                <a:spLocks noChangeArrowheads="1"/>
              </p:cNvSpPr>
              <p:nvPr/>
            </p:nvSpPr>
            <p:spPr bwMode="auto">
              <a:xfrm>
                <a:off x="2871" y="2299"/>
                <a:ext cx="139" cy="1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65" name="Rectangle 113"/>
              <p:cNvSpPr>
                <a:spLocks noChangeArrowheads="1"/>
              </p:cNvSpPr>
              <p:nvPr/>
            </p:nvSpPr>
            <p:spPr bwMode="auto">
              <a:xfrm>
                <a:off x="3010" y="3001"/>
                <a:ext cx="1603" cy="702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66" name="Rectangle 114"/>
              <p:cNvSpPr>
                <a:spLocks noChangeArrowheads="1"/>
              </p:cNvSpPr>
              <p:nvPr/>
            </p:nvSpPr>
            <p:spPr bwMode="auto">
              <a:xfrm>
                <a:off x="3425" y="3347"/>
                <a:ext cx="425" cy="148"/>
              </a:xfrm>
              <a:prstGeom prst="rect">
                <a:avLst/>
              </a:prstGeom>
              <a:solidFill>
                <a:srgbClr val="FFFF99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67" name="Rectangle 116"/>
              <p:cNvSpPr>
                <a:spLocks noChangeArrowheads="1"/>
              </p:cNvSpPr>
              <p:nvPr/>
            </p:nvSpPr>
            <p:spPr bwMode="auto">
              <a:xfrm>
                <a:off x="3425" y="3486"/>
                <a:ext cx="425" cy="147"/>
              </a:xfrm>
              <a:prstGeom prst="rect">
                <a:avLst/>
              </a:prstGeom>
              <a:solidFill>
                <a:srgbClr val="FFFF99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68" name="Rectangle 118"/>
              <p:cNvSpPr>
                <a:spLocks noChangeArrowheads="1"/>
              </p:cNvSpPr>
              <p:nvPr/>
            </p:nvSpPr>
            <p:spPr bwMode="auto">
              <a:xfrm>
                <a:off x="3425" y="3070"/>
                <a:ext cx="425" cy="148"/>
              </a:xfrm>
              <a:prstGeom prst="rect">
                <a:avLst/>
              </a:prstGeom>
              <a:solidFill>
                <a:srgbClr val="FFFF99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69" name="Rectangle 120"/>
              <p:cNvSpPr>
                <a:spLocks noChangeArrowheads="1"/>
              </p:cNvSpPr>
              <p:nvPr/>
            </p:nvSpPr>
            <p:spPr bwMode="auto">
              <a:xfrm>
                <a:off x="3425" y="3209"/>
                <a:ext cx="425" cy="147"/>
              </a:xfrm>
              <a:prstGeom prst="rect">
                <a:avLst/>
              </a:prstGeom>
              <a:solidFill>
                <a:srgbClr val="FFFF99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70" name="Rectangle 123"/>
              <p:cNvSpPr>
                <a:spLocks noChangeArrowheads="1"/>
              </p:cNvSpPr>
              <p:nvPr/>
            </p:nvSpPr>
            <p:spPr bwMode="auto">
              <a:xfrm>
                <a:off x="3544" y="3495"/>
                <a:ext cx="18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000000"/>
                    </a:solidFill>
                  </a:rPr>
                  <a:t>EPC</a:t>
                </a:r>
                <a:endParaRPr lang="en-US" altLang="en-US" b="1"/>
              </a:p>
            </p:txBody>
          </p:sp>
          <p:sp>
            <p:nvSpPr>
              <p:cNvPr id="8271" name="Rectangle 126"/>
              <p:cNvSpPr>
                <a:spLocks noChangeArrowheads="1"/>
              </p:cNvSpPr>
              <p:nvPr/>
            </p:nvSpPr>
            <p:spPr bwMode="auto">
              <a:xfrm>
                <a:off x="3497" y="3356"/>
                <a:ext cx="26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000000"/>
                    </a:solidFill>
                  </a:rPr>
                  <a:t>Cause</a:t>
                </a:r>
                <a:endParaRPr lang="en-US" altLang="en-US" b="1"/>
              </a:p>
            </p:txBody>
          </p:sp>
          <p:sp>
            <p:nvSpPr>
              <p:cNvPr id="8272" name="Rectangle 129"/>
              <p:cNvSpPr>
                <a:spLocks noChangeArrowheads="1"/>
              </p:cNvSpPr>
              <p:nvPr/>
            </p:nvSpPr>
            <p:spPr bwMode="auto">
              <a:xfrm>
                <a:off x="3425" y="3097"/>
                <a:ext cx="435" cy="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1200" b="1">
                    <a:solidFill>
                      <a:srgbClr val="000000"/>
                    </a:solidFill>
                    <a:latin typeface="Arial Narrow" pitchFamily="34" charset="0"/>
                  </a:rPr>
                  <a:t>BadVaddr</a:t>
                </a:r>
                <a:endParaRPr lang="en-US" altLang="en-US" sz="1200" b="1">
                  <a:latin typeface="Arial Narrow" pitchFamily="34" charset="0"/>
                </a:endParaRPr>
              </a:p>
            </p:txBody>
          </p:sp>
          <p:sp>
            <p:nvSpPr>
              <p:cNvPr id="8273" name="Rectangle 132"/>
              <p:cNvSpPr>
                <a:spLocks noChangeArrowheads="1"/>
              </p:cNvSpPr>
              <p:nvPr/>
            </p:nvSpPr>
            <p:spPr bwMode="auto">
              <a:xfrm>
                <a:off x="3497" y="3218"/>
                <a:ext cx="27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200" b="1">
                    <a:solidFill>
                      <a:srgbClr val="000000"/>
                    </a:solidFill>
                  </a:rPr>
                  <a:t>Status</a:t>
                </a:r>
                <a:endParaRPr lang="en-US" altLang="en-US" b="1"/>
              </a:p>
            </p:txBody>
          </p:sp>
          <p:sp>
            <p:nvSpPr>
              <p:cNvPr id="8274" name="Rectangle 135"/>
              <p:cNvSpPr>
                <a:spLocks noChangeArrowheads="1"/>
              </p:cNvSpPr>
              <p:nvPr/>
            </p:nvSpPr>
            <p:spPr bwMode="auto">
              <a:xfrm>
                <a:off x="2871" y="3339"/>
                <a:ext cx="139" cy="1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75" name="Rectangle 136"/>
              <p:cNvSpPr>
                <a:spLocks noChangeArrowheads="1"/>
              </p:cNvSpPr>
              <p:nvPr/>
            </p:nvSpPr>
            <p:spPr bwMode="auto">
              <a:xfrm>
                <a:off x="1077" y="1753"/>
                <a:ext cx="494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76" name="Rectangle 137"/>
              <p:cNvSpPr>
                <a:spLocks noChangeArrowheads="1"/>
              </p:cNvSpPr>
              <p:nvPr/>
            </p:nvSpPr>
            <p:spPr bwMode="auto">
              <a:xfrm>
                <a:off x="1164" y="1796"/>
                <a:ext cx="174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 b="1">
                    <a:solidFill>
                      <a:srgbClr val="000000"/>
                    </a:solidFill>
                  </a:rPr>
                  <a:t>EIU</a:t>
                </a:r>
                <a:endParaRPr lang="en-US" altLang="en-US"/>
              </a:p>
            </p:txBody>
          </p:sp>
          <p:sp>
            <p:nvSpPr>
              <p:cNvPr id="8277" name="Rectangle 138"/>
              <p:cNvSpPr>
                <a:spLocks noChangeArrowheads="1"/>
              </p:cNvSpPr>
              <p:nvPr/>
            </p:nvSpPr>
            <p:spPr bwMode="auto">
              <a:xfrm>
                <a:off x="1355" y="1796"/>
                <a:ext cx="29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 b="1">
                    <a:solidFill>
                      <a:srgbClr val="000000"/>
                    </a:solidFill>
                  </a:rPr>
                  <a:t> </a:t>
                </a:r>
                <a:endParaRPr lang="en-US" altLang="en-US"/>
              </a:p>
            </p:txBody>
          </p:sp>
          <p:sp>
            <p:nvSpPr>
              <p:cNvPr id="8278" name="Rectangle 139"/>
              <p:cNvSpPr>
                <a:spLocks noChangeArrowheads="1"/>
              </p:cNvSpPr>
              <p:nvPr/>
            </p:nvSpPr>
            <p:spPr bwMode="auto">
              <a:xfrm>
                <a:off x="3010" y="1753"/>
                <a:ext cx="494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79" name="Rectangle 140"/>
              <p:cNvSpPr>
                <a:spLocks noChangeArrowheads="1"/>
              </p:cNvSpPr>
              <p:nvPr/>
            </p:nvSpPr>
            <p:spPr bwMode="auto">
              <a:xfrm>
                <a:off x="3097" y="1796"/>
                <a:ext cx="209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 b="1">
                    <a:solidFill>
                      <a:srgbClr val="000000"/>
                    </a:solidFill>
                  </a:rPr>
                  <a:t>FPU</a:t>
                </a:r>
                <a:endParaRPr lang="en-US" altLang="en-US"/>
              </a:p>
            </p:txBody>
          </p:sp>
          <p:sp>
            <p:nvSpPr>
              <p:cNvPr id="8280" name="Rectangle 141"/>
              <p:cNvSpPr>
                <a:spLocks noChangeArrowheads="1"/>
              </p:cNvSpPr>
              <p:nvPr/>
            </p:nvSpPr>
            <p:spPr bwMode="auto">
              <a:xfrm>
                <a:off x="3331" y="1796"/>
                <a:ext cx="29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 b="1">
                    <a:solidFill>
                      <a:srgbClr val="000000"/>
                    </a:solidFill>
                  </a:rPr>
                  <a:t> </a:t>
                </a:r>
                <a:endParaRPr lang="en-US" altLang="en-US"/>
              </a:p>
            </p:txBody>
          </p:sp>
          <p:sp>
            <p:nvSpPr>
              <p:cNvPr id="8281" name="Rectangle 143"/>
              <p:cNvSpPr>
                <a:spLocks noChangeArrowheads="1"/>
              </p:cNvSpPr>
              <p:nvPr/>
            </p:nvSpPr>
            <p:spPr bwMode="auto">
              <a:xfrm>
                <a:off x="3097" y="3044"/>
                <a:ext cx="226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 b="1">
                    <a:solidFill>
                      <a:srgbClr val="000000"/>
                    </a:solidFill>
                  </a:rPr>
                  <a:t>TMU</a:t>
                </a:r>
                <a:endParaRPr lang="en-US" altLang="en-US"/>
              </a:p>
            </p:txBody>
          </p:sp>
          <p:grpSp>
            <p:nvGrpSpPr>
              <p:cNvPr id="8282" name="Group 150"/>
              <p:cNvGrpSpPr>
                <a:grpSpLocks/>
              </p:cNvGrpSpPr>
              <p:nvPr/>
            </p:nvGrpSpPr>
            <p:grpSpPr bwMode="auto">
              <a:xfrm>
                <a:off x="1563" y="861"/>
                <a:ext cx="286" cy="147"/>
                <a:chOff x="1563" y="861"/>
                <a:chExt cx="286" cy="147"/>
              </a:xfrm>
            </p:grpSpPr>
            <p:sp>
              <p:nvSpPr>
                <p:cNvPr id="8352" name="Rectangle 145"/>
                <p:cNvSpPr>
                  <a:spLocks noChangeArrowheads="1"/>
                </p:cNvSpPr>
                <p:nvPr/>
              </p:nvSpPr>
              <p:spPr bwMode="auto">
                <a:xfrm>
                  <a:off x="1563" y="861"/>
                  <a:ext cx="78" cy="147"/>
                </a:xfrm>
                <a:prstGeom prst="rect">
                  <a:avLst/>
                </a:prstGeom>
                <a:solidFill>
                  <a:srgbClr val="FFFFFF"/>
                </a:solidFill>
                <a:ln w="14288">
                  <a:solidFill>
                    <a:srgbClr val="DDDDDD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353" name="Rectangle 146"/>
                <p:cNvSpPr>
                  <a:spLocks noChangeArrowheads="1"/>
                </p:cNvSpPr>
                <p:nvPr/>
              </p:nvSpPr>
              <p:spPr bwMode="auto">
                <a:xfrm>
                  <a:off x="1632" y="861"/>
                  <a:ext cx="78" cy="147"/>
                </a:xfrm>
                <a:prstGeom prst="rect">
                  <a:avLst/>
                </a:prstGeom>
                <a:solidFill>
                  <a:srgbClr val="FFFFFF"/>
                </a:solidFill>
                <a:ln w="14288">
                  <a:solidFill>
                    <a:srgbClr val="DDDDDD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354" name="Rectangle 147"/>
                <p:cNvSpPr>
                  <a:spLocks noChangeArrowheads="1"/>
                </p:cNvSpPr>
                <p:nvPr/>
              </p:nvSpPr>
              <p:spPr bwMode="auto">
                <a:xfrm>
                  <a:off x="1701" y="861"/>
                  <a:ext cx="78" cy="147"/>
                </a:xfrm>
                <a:prstGeom prst="rect">
                  <a:avLst/>
                </a:prstGeom>
                <a:solidFill>
                  <a:srgbClr val="FFFFFF"/>
                </a:solidFill>
                <a:ln w="14288">
                  <a:solidFill>
                    <a:srgbClr val="DDDDDD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355" name="Rectangle 148"/>
                <p:cNvSpPr>
                  <a:spLocks noChangeArrowheads="1"/>
                </p:cNvSpPr>
                <p:nvPr/>
              </p:nvSpPr>
              <p:spPr bwMode="auto">
                <a:xfrm>
                  <a:off x="1771" y="861"/>
                  <a:ext cx="78" cy="147"/>
                </a:xfrm>
                <a:prstGeom prst="rect">
                  <a:avLst/>
                </a:prstGeom>
                <a:solidFill>
                  <a:srgbClr val="FFFFFF"/>
                </a:solidFill>
                <a:ln w="14288">
                  <a:solidFill>
                    <a:srgbClr val="DDDDDD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356" name="Rectangle 149"/>
                <p:cNvSpPr>
                  <a:spLocks noChangeArrowheads="1"/>
                </p:cNvSpPr>
                <p:nvPr/>
              </p:nvSpPr>
              <p:spPr bwMode="auto">
                <a:xfrm>
                  <a:off x="1563" y="861"/>
                  <a:ext cx="286" cy="147"/>
                </a:xfrm>
                <a:prstGeom prst="rect">
                  <a:avLst/>
                </a:prstGeom>
                <a:noFill/>
                <a:ln w="1428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8283" name="Group 156"/>
              <p:cNvGrpSpPr>
                <a:grpSpLocks/>
              </p:cNvGrpSpPr>
              <p:nvPr/>
            </p:nvGrpSpPr>
            <p:grpSpPr bwMode="auto">
              <a:xfrm>
                <a:off x="1840" y="861"/>
                <a:ext cx="286" cy="147"/>
                <a:chOff x="1840" y="861"/>
                <a:chExt cx="286" cy="147"/>
              </a:xfrm>
            </p:grpSpPr>
            <p:sp>
              <p:nvSpPr>
                <p:cNvPr id="8347" name="Rectangle 151"/>
                <p:cNvSpPr>
                  <a:spLocks noChangeArrowheads="1"/>
                </p:cNvSpPr>
                <p:nvPr/>
              </p:nvSpPr>
              <p:spPr bwMode="auto">
                <a:xfrm>
                  <a:off x="1840" y="861"/>
                  <a:ext cx="78" cy="147"/>
                </a:xfrm>
                <a:prstGeom prst="rect">
                  <a:avLst/>
                </a:prstGeom>
                <a:solidFill>
                  <a:srgbClr val="FFFFFF"/>
                </a:solidFill>
                <a:ln w="14288">
                  <a:solidFill>
                    <a:srgbClr val="DDDDDD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348" name="Rectangle 152"/>
                <p:cNvSpPr>
                  <a:spLocks noChangeArrowheads="1"/>
                </p:cNvSpPr>
                <p:nvPr/>
              </p:nvSpPr>
              <p:spPr bwMode="auto">
                <a:xfrm>
                  <a:off x="1909" y="861"/>
                  <a:ext cx="78" cy="147"/>
                </a:xfrm>
                <a:prstGeom prst="rect">
                  <a:avLst/>
                </a:prstGeom>
                <a:solidFill>
                  <a:srgbClr val="FFFFFF"/>
                </a:solidFill>
                <a:ln w="14288">
                  <a:solidFill>
                    <a:srgbClr val="DDDDDD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349" name="Rectangle 153"/>
                <p:cNvSpPr>
                  <a:spLocks noChangeArrowheads="1"/>
                </p:cNvSpPr>
                <p:nvPr/>
              </p:nvSpPr>
              <p:spPr bwMode="auto">
                <a:xfrm>
                  <a:off x="1979" y="861"/>
                  <a:ext cx="78" cy="147"/>
                </a:xfrm>
                <a:prstGeom prst="rect">
                  <a:avLst/>
                </a:prstGeom>
                <a:solidFill>
                  <a:srgbClr val="FFFFFF"/>
                </a:solidFill>
                <a:ln w="14288">
                  <a:solidFill>
                    <a:srgbClr val="DDDDDD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350" name="Rectangle 154"/>
                <p:cNvSpPr>
                  <a:spLocks noChangeArrowheads="1"/>
                </p:cNvSpPr>
                <p:nvPr/>
              </p:nvSpPr>
              <p:spPr bwMode="auto">
                <a:xfrm>
                  <a:off x="2048" y="861"/>
                  <a:ext cx="78" cy="147"/>
                </a:xfrm>
                <a:prstGeom prst="rect">
                  <a:avLst/>
                </a:prstGeom>
                <a:solidFill>
                  <a:srgbClr val="FFFFFF"/>
                </a:solidFill>
                <a:ln w="14288">
                  <a:solidFill>
                    <a:srgbClr val="DDDDDD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351" name="Rectangle 155"/>
                <p:cNvSpPr>
                  <a:spLocks noChangeArrowheads="1"/>
                </p:cNvSpPr>
                <p:nvPr/>
              </p:nvSpPr>
              <p:spPr bwMode="auto">
                <a:xfrm>
                  <a:off x="1840" y="861"/>
                  <a:ext cx="286" cy="147"/>
                </a:xfrm>
                <a:prstGeom prst="rect">
                  <a:avLst/>
                </a:prstGeom>
                <a:noFill/>
                <a:ln w="1428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8284" name="Group 162"/>
              <p:cNvGrpSpPr>
                <a:grpSpLocks/>
              </p:cNvGrpSpPr>
              <p:nvPr/>
            </p:nvGrpSpPr>
            <p:grpSpPr bwMode="auto">
              <a:xfrm>
                <a:off x="4119" y="1485"/>
                <a:ext cx="286" cy="138"/>
                <a:chOff x="4119" y="1485"/>
                <a:chExt cx="286" cy="138"/>
              </a:xfrm>
            </p:grpSpPr>
            <p:sp>
              <p:nvSpPr>
                <p:cNvPr id="8342" name="Rectangle 157"/>
                <p:cNvSpPr>
                  <a:spLocks noChangeArrowheads="1"/>
                </p:cNvSpPr>
                <p:nvPr/>
              </p:nvSpPr>
              <p:spPr bwMode="auto">
                <a:xfrm>
                  <a:off x="4119" y="1485"/>
                  <a:ext cx="78" cy="138"/>
                </a:xfrm>
                <a:prstGeom prst="rect">
                  <a:avLst/>
                </a:prstGeom>
                <a:solidFill>
                  <a:srgbClr val="FFFFFF"/>
                </a:solidFill>
                <a:ln w="14288">
                  <a:solidFill>
                    <a:srgbClr val="DDDDDD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343" name="Rectangle 158"/>
                <p:cNvSpPr>
                  <a:spLocks noChangeArrowheads="1"/>
                </p:cNvSpPr>
                <p:nvPr/>
              </p:nvSpPr>
              <p:spPr bwMode="auto">
                <a:xfrm>
                  <a:off x="4189" y="1485"/>
                  <a:ext cx="78" cy="138"/>
                </a:xfrm>
                <a:prstGeom prst="rect">
                  <a:avLst/>
                </a:prstGeom>
                <a:solidFill>
                  <a:srgbClr val="FFFFFF"/>
                </a:solidFill>
                <a:ln w="14288">
                  <a:solidFill>
                    <a:srgbClr val="DDDDDD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344" name="Rectangle 159"/>
                <p:cNvSpPr>
                  <a:spLocks noChangeArrowheads="1"/>
                </p:cNvSpPr>
                <p:nvPr/>
              </p:nvSpPr>
              <p:spPr bwMode="auto">
                <a:xfrm>
                  <a:off x="4258" y="1485"/>
                  <a:ext cx="78" cy="138"/>
                </a:xfrm>
                <a:prstGeom prst="rect">
                  <a:avLst/>
                </a:prstGeom>
                <a:solidFill>
                  <a:srgbClr val="FFFFFF"/>
                </a:solidFill>
                <a:ln w="14288">
                  <a:solidFill>
                    <a:srgbClr val="DDDDDD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345" name="Rectangle 160"/>
                <p:cNvSpPr>
                  <a:spLocks noChangeArrowheads="1"/>
                </p:cNvSpPr>
                <p:nvPr/>
              </p:nvSpPr>
              <p:spPr bwMode="auto">
                <a:xfrm>
                  <a:off x="4327" y="1485"/>
                  <a:ext cx="78" cy="138"/>
                </a:xfrm>
                <a:prstGeom prst="rect">
                  <a:avLst/>
                </a:prstGeom>
                <a:solidFill>
                  <a:srgbClr val="FFFFFF"/>
                </a:solidFill>
                <a:ln w="14288">
                  <a:solidFill>
                    <a:srgbClr val="DDDDDD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346" name="Rectangle 161"/>
                <p:cNvSpPr>
                  <a:spLocks noChangeArrowheads="1"/>
                </p:cNvSpPr>
                <p:nvPr/>
              </p:nvSpPr>
              <p:spPr bwMode="auto">
                <a:xfrm>
                  <a:off x="4119" y="1485"/>
                  <a:ext cx="286" cy="138"/>
                </a:xfrm>
                <a:prstGeom prst="rect">
                  <a:avLst/>
                </a:prstGeom>
                <a:noFill/>
                <a:ln w="1428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8285" name="Group 168"/>
              <p:cNvGrpSpPr>
                <a:grpSpLocks/>
              </p:cNvGrpSpPr>
              <p:nvPr/>
            </p:nvGrpSpPr>
            <p:grpSpPr bwMode="auto">
              <a:xfrm>
                <a:off x="3842" y="1485"/>
                <a:ext cx="286" cy="138"/>
                <a:chOff x="3842" y="1485"/>
                <a:chExt cx="286" cy="138"/>
              </a:xfrm>
            </p:grpSpPr>
            <p:sp>
              <p:nvSpPr>
                <p:cNvPr id="8337" name="Rectangle 163"/>
                <p:cNvSpPr>
                  <a:spLocks noChangeArrowheads="1"/>
                </p:cNvSpPr>
                <p:nvPr/>
              </p:nvSpPr>
              <p:spPr bwMode="auto">
                <a:xfrm>
                  <a:off x="3842" y="1485"/>
                  <a:ext cx="78" cy="138"/>
                </a:xfrm>
                <a:prstGeom prst="rect">
                  <a:avLst/>
                </a:prstGeom>
                <a:solidFill>
                  <a:srgbClr val="FFFFFF"/>
                </a:solidFill>
                <a:ln w="14288">
                  <a:solidFill>
                    <a:srgbClr val="DDDDDD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338" name="Rectangle 164"/>
                <p:cNvSpPr>
                  <a:spLocks noChangeArrowheads="1"/>
                </p:cNvSpPr>
                <p:nvPr/>
              </p:nvSpPr>
              <p:spPr bwMode="auto">
                <a:xfrm>
                  <a:off x="3911" y="1485"/>
                  <a:ext cx="78" cy="138"/>
                </a:xfrm>
                <a:prstGeom prst="rect">
                  <a:avLst/>
                </a:prstGeom>
                <a:solidFill>
                  <a:srgbClr val="FFFFFF"/>
                </a:solidFill>
                <a:ln w="14288">
                  <a:solidFill>
                    <a:srgbClr val="DDDDDD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339" name="Rectangle 165"/>
                <p:cNvSpPr>
                  <a:spLocks noChangeArrowheads="1"/>
                </p:cNvSpPr>
                <p:nvPr/>
              </p:nvSpPr>
              <p:spPr bwMode="auto">
                <a:xfrm>
                  <a:off x="3981" y="1485"/>
                  <a:ext cx="78" cy="138"/>
                </a:xfrm>
                <a:prstGeom prst="rect">
                  <a:avLst/>
                </a:prstGeom>
                <a:solidFill>
                  <a:srgbClr val="FFFFFF"/>
                </a:solidFill>
                <a:ln w="14288">
                  <a:solidFill>
                    <a:srgbClr val="DDDDDD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340" name="Rectangle 166"/>
                <p:cNvSpPr>
                  <a:spLocks noChangeArrowheads="1"/>
                </p:cNvSpPr>
                <p:nvPr/>
              </p:nvSpPr>
              <p:spPr bwMode="auto">
                <a:xfrm>
                  <a:off x="4050" y="1485"/>
                  <a:ext cx="78" cy="138"/>
                </a:xfrm>
                <a:prstGeom prst="rect">
                  <a:avLst/>
                </a:prstGeom>
                <a:solidFill>
                  <a:srgbClr val="FFFFFF"/>
                </a:solidFill>
                <a:ln w="14288">
                  <a:solidFill>
                    <a:srgbClr val="DDDDDD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341" name="Rectangle 167"/>
                <p:cNvSpPr>
                  <a:spLocks noChangeArrowheads="1"/>
                </p:cNvSpPr>
                <p:nvPr/>
              </p:nvSpPr>
              <p:spPr bwMode="auto">
                <a:xfrm>
                  <a:off x="3842" y="1485"/>
                  <a:ext cx="286" cy="138"/>
                </a:xfrm>
                <a:prstGeom prst="rect">
                  <a:avLst/>
                </a:prstGeom>
                <a:noFill/>
                <a:ln w="14288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8286" name="Rectangle 169"/>
              <p:cNvSpPr>
                <a:spLocks noChangeArrowheads="1"/>
              </p:cNvSpPr>
              <p:nvPr/>
            </p:nvSpPr>
            <p:spPr bwMode="auto">
              <a:xfrm>
                <a:off x="1979" y="1753"/>
                <a:ext cx="762" cy="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87" name="Rectangle 170"/>
              <p:cNvSpPr>
                <a:spLocks noChangeArrowheads="1"/>
              </p:cNvSpPr>
              <p:nvPr/>
            </p:nvSpPr>
            <p:spPr bwMode="auto">
              <a:xfrm>
                <a:off x="2065" y="1796"/>
                <a:ext cx="597" cy="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Execution &amp;</a:t>
                </a:r>
              </a:p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Integer Unit</a:t>
                </a:r>
              </a:p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(Main proc)</a:t>
                </a:r>
                <a:endParaRPr lang="en-US" altLang="en-US"/>
              </a:p>
            </p:txBody>
          </p:sp>
          <p:sp>
            <p:nvSpPr>
              <p:cNvPr id="8288" name="Rectangle 171"/>
              <p:cNvSpPr>
                <a:spLocks noChangeArrowheads="1"/>
              </p:cNvSpPr>
              <p:nvPr/>
            </p:nvSpPr>
            <p:spPr bwMode="auto">
              <a:xfrm>
                <a:off x="2568" y="1796"/>
                <a:ext cx="29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>
                    <a:solidFill>
                      <a:srgbClr val="000000"/>
                    </a:solidFill>
                  </a:rPr>
                  <a:t> </a:t>
                </a:r>
                <a:endParaRPr lang="en-US" altLang="en-US"/>
              </a:p>
            </p:txBody>
          </p:sp>
          <p:sp>
            <p:nvSpPr>
              <p:cNvPr id="8289" name="Rectangle 175"/>
              <p:cNvSpPr>
                <a:spLocks noChangeArrowheads="1"/>
              </p:cNvSpPr>
              <p:nvPr/>
            </p:nvSpPr>
            <p:spPr bwMode="auto">
              <a:xfrm>
                <a:off x="3911" y="1753"/>
                <a:ext cx="702" cy="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90" name="Rectangle 176"/>
              <p:cNvSpPr>
                <a:spLocks noChangeArrowheads="1"/>
              </p:cNvSpPr>
              <p:nvPr/>
            </p:nvSpPr>
            <p:spPr bwMode="auto">
              <a:xfrm>
                <a:off x="3998" y="1796"/>
                <a:ext cx="551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Floating</a:t>
                </a:r>
              </a:p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Point Unit</a:t>
                </a:r>
              </a:p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(Coproc 1)</a:t>
                </a:r>
                <a:endParaRPr lang="en-US" altLang="en-US"/>
              </a:p>
            </p:txBody>
          </p:sp>
          <p:sp>
            <p:nvSpPr>
              <p:cNvPr id="8291" name="Rectangle 181"/>
              <p:cNvSpPr>
                <a:spLocks noChangeArrowheads="1"/>
              </p:cNvSpPr>
              <p:nvPr/>
            </p:nvSpPr>
            <p:spPr bwMode="auto">
              <a:xfrm>
                <a:off x="3998" y="2056"/>
                <a:ext cx="29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>
                    <a:solidFill>
                      <a:srgbClr val="000000"/>
                    </a:solidFill>
                  </a:rPr>
                  <a:t> </a:t>
                </a:r>
                <a:endParaRPr lang="en-US" altLang="en-US"/>
              </a:p>
            </p:txBody>
          </p:sp>
          <p:sp>
            <p:nvSpPr>
              <p:cNvPr id="8292" name="Rectangle 182"/>
              <p:cNvSpPr>
                <a:spLocks noChangeArrowheads="1"/>
              </p:cNvSpPr>
              <p:nvPr/>
            </p:nvSpPr>
            <p:spPr bwMode="auto">
              <a:xfrm>
                <a:off x="3911" y="3001"/>
                <a:ext cx="702" cy="7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93" name="Rectangle 183"/>
              <p:cNvSpPr>
                <a:spLocks noChangeArrowheads="1"/>
              </p:cNvSpPr>
              <p:nvPr/>
            </p:nvSpPr>
            <p:spPr bwMode="auto">
              <a:xfrm>
                <a:off x="3860" y="3044"/>
                <a:ext cx="696" cy="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Trap &amp; </a:t>
                </a:r>
              </a:p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Memory Unit</a:t>
                </a:r>
              </a:p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(Coproc 0) </a:t>
                </a:r>
                <a:endParaRPr lang="en-US" altLang="en-US" sz="1400"/>
              </a:p>
            </p:txBody>
          </p:sp>
          <p:sp>
            <p:nvSpPr>
              <p:cNvPr id="8294" name="Line 188"/>
              <p:cNvSpPr>
                <a:spLocks noChangeShapeType="1"/>
              </p:cNvSpPr>
              <p:nvPr/>
            </p:nvSpPr>
            <p:spPr bwMode="auto">
              <a:xfrm>
                <a:off x="1909" y="3140"/>
                <a:ext cx="27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295" name="Group 191"/>
              <p:cNvGrpSpPr>
                <a:grpSpLocks/>
              </p:cNvGrpSpPr>
              <p:nvPr/>
            </p:nvGrpSpPr>
            <p:grpSpPr bwMode="auto">
              <a:xfrm>
                <a:off x="1883" y="2594"/>
                <a:ext cx="61" cy="546"/>
                <a:chOff x="1883" y="2594"/>
                <a:chExt cx="61" cy="546"/>
              </a:xfrm>
            </p:grpSpPr>
            <p:sp>
              <p:nvSpPr>
                <p:cNvPr id="8335" name="Line 189"/>
                <p:cNvSpPr>
                  <a:spLocks noChangeShapeType="1"/>
                </p:cNvSpPr>
                <p:nvPr/>
              </p:nvSpPr>
              <p:spPr bwMode="auto">
                <a:xfrm flipV="1">
                  <a:off x="1909" y="2620"/>
                  <a:ext cx="1" cy="520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36" name="Freeform 190"/>
                <p:cNvSpPr>
                  <a:spLocks/>
                </p:cNvSpPr>
                <p:nvPr/>
              </p:nvSpPr>
              <p:spPr bwMode="auto">
                <a:xfrm>
                  <a:off x="1883" y="2594"/>
                  <a:ext cx="61" cy="52"/>
                </a:xfrm>
                <a:custGeom>
                  <a:avLst/>
                  <a:gdLst>
                    <a:gd name="T0" fmla="*/ 61 w 61"/>
                    <a:gd name="T1" fmla="*/ 52 h 52"/>
                    <a:gd name="T2" fmla="*/ 26 w 61"/>
                    <a:gd name="T3" fmla="*/ 0 h 52"/>
                    <a:gd name="T4" fmla="*/ 0 w 61"/>
                    <a:gd name="T5" fmla="*/ 52 h 52"/>
                    <a:gd name="T6" fmla="*/ 61 w 61"/>
                    <a:gd name="T7" fmla="*/ 52 h 5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1" h="52">
                      <a:moveTo>
                        <a:pt x="61" y="52"/>
                      </a:moveTo>
                      <a:lnTo>
                        <a:pt x="26" y="0"/>
                      </a:lnTo>
                      <a:lnTo>
                        <a:pt x="0" y="52"/>
                      </a:lnTo>
                      <a:lnTo>
                        <a:pt x="61" y="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296" name="Group 194"/>
              <p:cNvGrpSpPr>
                <a:grpSpLocks/>
              </p:cNvGrpSpPr>
              <p:nvPr/>
            </p:nvGrpSpPr>
            <p:grpSpPr bwMode="auto">
              <a:xfrm>
                <a:off x="2161" y="2793"/>
                <a:ext cx="60" cy="147"/>
                <a:chOff x="2161" y="2793"/>
                <a:chExt cx="60" cy="147"/>
              </a:xfrm>
            </p:grpSpPr>
            <p:sp>
              <p:nvSpPr>
                <p:cNvPr id="8333" name="Line 192"/>
                <p:cNvSpPr>
                  <a:spLocks noChangeShapeType="1"/>
                </p:cNvSpPr>
                <p:nvPr/>
              </p:nvSpPr>
              <p:spPr bwMode="auto">
                <a:xfrm>
                  <a:off x="2187" y="2793"/>
                  <a:ext cx="1" cy="104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34" name="Freeform 193"/>
                <p:cNvSpPr>
                  <a:spLocks/>
                </p:cNvSpPr>
                <p:nvPr/>
              </p:nvSpPr>
              <p:spPr bwMode="auto">
                <a:xfrm>
                  <a:off x="2161" y="2880"/>
                  <a:ext cx="60" cy="60"/>
                </a:xfrm>
                <a:custGeom>
                  <a:avLst/>
                  <a:gdLst>
                    <a:gd name="T0" fmla="*/ 0 w 60"/>
                    <a:gd name="T1" fmla="*/ 0 h 60"/>
                    <a:gd name="T2" fmla="*/ 26 w 60"/>
                    <a:gd name="T3" fmla="*/ 60 h 60"/>
                    <a:gd name="T4" fmla="*/ 60 w 60"/>
                    <a:gd name="T5" fmla="*/ 0 h 60"/>
                    <a:gd name="T6" fmla="*/ 0 w 6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60">
                      <a:moveTo>
                        <a:pt x="0" y="0"/>
                      </a:moveTo>
                      <a:lnTo>
                        <a:pt x="26" y="60"/>
                      </a:lnTo>
                      <a:lnTo>
                        <a:pt x="6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297" name="Group 197"/>
              <p:cNvGrpSpPr>
                <a:grpSpLocks/>
              </p:cNvGrpSpPr>
              <p:nvPr/>
            </p:nvGrpSpPr>
            <p:grpSpPr bwMode="auto">
              <a:xfrm>
                <a:off x="1675" y="2594"/>
                <a:ext cx="61" cy="338"/>
                <a:chOff x="1675" y="2594"/>
                <a:chExt cx="61" cy="338"/>
              </a:xfrm>
            </p:grpSpPr>
            <p:sp>
              <p:nvSpPr>
                <p:cNvPr id="8331" name="Line 195"/>
                <p:cNvSpPr>
                  <a:spLocks noChangeShapeType="1"/>
                </p:cNvSpPr>
                <p:nvPr/>
              </p:nvSpPr>
              <p:spPr bwMode="auto">
                <a:xfrm flipV="1">
                  <a:off x="1701" y="2620"/>
                  <a:ext cx="1" cy="312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32" name="Freeform 196"/>
                <p:cNvSpPr>
                  <a:spLocks/>
                </p:cNvSpPr>
                <p:nvPr/>
              </p:nvSpPr>
              <p:spPr bwMode="auto">
                <a:xfrm>
                  <a:off x="1675" y="2594"/>
                  <a:ext cx="61" cy="52"/>
                </a:xfrm>
                <a:custGeom>
                  <a:avLst/>
                  <a:gdLst>
                    <a:gd name="T0" fmla="*/ 61 w 61"/>
                    <a:gd name="T1" fmla="*/ 52 h 52"/>
                    <a:gd name="T2" fmla="*/ 26 w 61"/>
                    <a:gd name="T3" fmla="*/ 0 h 52"/>
                    <a:gd name="T4" fmla="*/ 0 w 61"/>
                    <a:gd name="T5" fmla="*/ 52 h 52"/>
                    <a:gd name="T6" fmla="*/ 61 w 61"/>
                    <a:gd name="T7" fmla="*/ 52 h 5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1" h="52">
                      <a:moveTo>
                        <a:pt x="61" y="52"/>
                      </a:moveTo>
                      <a:lnTo>
                        <a:pt x="26" y="0"/>
                      </a:lnTo>
                      <a:lnTo>
                        <a:pt x="0" y="52"/>
                      </a:lnTo>
                      <a:lnTo>
                        <a:pt x="61" y="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298" name="Group 200"/>
              <p:cNvGrpSpPr>
                <a:grpSpLocks/>
              </p:cNvGrpSpPr>
              <p:nvPr/>
            </p:nvGrpSpPr>
            <p:grpSpPr bwMode="auto">
              <a:xfrm>
                <a:off x="1329" y="2308"/>
                <a:ext cx="60" cy="216"/>
                <a:chOff x="1329" y="2308"/>
                <a:chExt cx="60" cy="216"/>
              </a:xfrm>
            </p:grpSpPr>
            <p:sp>
              <p:nvSpPr>
                <p:cNvPr id="8329" name="Line 198"/>
                <p:cNvSpPr>
                  <a:spLocks noChangeShapeType="1"/>
                </p:cNvSpPr>
                <p:nvPr/>
              </p:nvSpPr>
              <p:spPr bwMode="auto">
                <a:xfrm>
                  <a:off x="1355" y="2308"/>
                  <a:ext cx="1" cy="173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30" name="Freeform 199"/>
                <p:cNvSpPr>
                  <a:spLocks/>
                </p:cNvSpPr>
                <p:nvPr/>
              </p:nvSpPr>
              <p:spPr bwMode="auto">
                <a:xfrm>
                  <a:off x="1329" y="2464"/>
                  <a:ext cx="60" cy="60"/>
                </a:xfrm>
                <a:custGeom>
                  <a:avLst/>
                  <a:gdLst>
                    <a:gd name="T0" fmla="*/ 0 w 60"/>
                    <a:gd name="T1" fmla="*/ 0 h 60"/>
                    <a:gd name="T2" fmla="*/ 26 w 60"/>
                    <a:gd name="T3" fmla="*/ 60 h 60"/>
                    <a:gd name="T4" fmla="*/ 60 w 60"/>
                    <a:gd name="T5" fmla="*/ 0 h 60"/>
                    <a:gd name="T6" fmla="*/ 0 w 6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60">
                      <a:moveTo>
                        <a:pt x="0" y="0"/>
                      </a:moveTo>
                      <a:lnTo>
                        <a:pt x="26" y="60"/>
                      </a:lnTo>
                      <a:lnTo>
                        <a:pt x="6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299" name="Line 201"/>
              <p:cNvSpPr>
                <a:spLocks noChangeShapeType="1"/>
              </p:cNvSpPr>
              <p:nvPr/>
            </p:nvSpPr>
            <p:spPr bwMode="auto">
              <a:xfrm>
                <a:off x="1355" y="2793"/>
                <a:ext cx="1" cy="139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0" name="Line 202"/>
              <p:cNvSpPr>
                <a:spLocks noChangeShapeType="1"/>
              </p:cNvSpPr>
              <p:nvPr/>
            </p:nvSpPr>
            <p:spPr bwMode="auto">
              <a:xfrm>
                <a:off x="1355" y="2932"/>
                <a:ext cx="346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1" name="Line 203"/>
              <p:cNvSpPr>
                <a:spLocks noChangeShapeType="1"/>
              </p:cNvSpPr>
              <p:nvPr/>
            </p:nvSpPr>
            <p:spPr bwMode="auto">
              <a:xfrm>
                <a:off x="2455" y="3070"/>
                <a:ext cx="1" cy="139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2" name="Line 204"/>
              <p:cNvSpPr>
                <a:spLocks noChangeShapeType="1"/>
              </p:cNvSpPr>
              <p:nvPr/>
            </p:nvSpPr>
            <p:spPr bwMode="auto">
              <a:xfrm flipH="1">
                <a:off x="1840" y="3209"/>
                <a:ext cx="615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303" name="Group 207"/>
              <p:cNvGrpSpPr>
                <a:grpSpLocks/>
              </p:cNvGrpSpPr>
              <p:nvPr/>
            </p:nvGrpSpPr>
            <p:grpSpPr bwMode="auto">
              <a:xfrm>
                <a:off x="1814" y="2594"/>
                <a:ext cx="61" cy="615"/>
                <a:chOff x="1814" y="2594"/>
                <a:chExt cx="61" cy="615"/>
              </a:xfrm>
            </p:grpSpPr>
            <p:sp>
              <p:nvSpPr>
                <p:cNvPr id="8327" name="Line 205"/>
                <p:cNvSpPr>
                  <a:spLocks noChangeShapeType="1"/>
                </p:cNvSpPr>
                <p:nvPr/>
              </p:nvSpPr>
              <p:spPr bwMode="auto">
                <a:xfrm flipV="1">
                  <a:off x="1840" y="2620"/>
                  <a:ext cx="1" cy="589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28" name="Freeform 206"/>
                <p:cNvSpPr>
                  <a:spLocks/>
                </p:cNvSpPr>
                <p:nvPr/>
              </p:nvSpPr>
              <p:spPr bwMode="auto">
                <a:xfrm>
                  <a:off x="1814" y="2594"/>
                  <a:ext cx="61" cy="52"/>
                </a:xfrm>
                <a:custGeom>
                  <a:avLst/>
                  <a:gdLst>
                    <a:gd name="T0" fmla="*/ 61 w 61"/>
                    <a:gd name="T1" fmla="*/ 52 h 52"/>
                    <a:gd name="T2" fmla="*/ 26 w 61"/>
                    <a:gd name="T3" fmla="*/ 0 h 52"/>
                    <a:gd name="T4" fmla="*/ 0 w 61"/>
                    <a:gd name="T5" fmla="*/ 52 h 52"/>
                    <a:gd name="T6" fmla="*/ 61 w 61"/>
                    <a:gd name="T7" fmla="*/ 52 h 5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1" h="52">
                      <a:moveTo>
                        <a:pt x="61" y="52"/>
                      </a:moveTo>
                      <a:lnTo>
                        <a:pt x="26" y="0"/>
                      </a:lnTo>
                      <a:lnTo>
                        <a:pt x="0" y="52"/>
                      </a:lnTo>
                      <a:lnTo>
                        <a:pt x="61" y="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304" name="Line 208"/>
              <p:cNvSpPr>
                <a:spLocks noChangeShapeType="1"/>
              </p:cNvSpPr>
              <p:nvPr/>
            </p:nvSpPr>
            <p:spPr bwMode="auto">
              <a:xfrm flipV="1">
                <a:off x="2187" y="3070"/>
                <a:ext cx="1" cy="70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305" name="Group 211"/>
              <p:cNvGrpSpPr>
                <a:grpSpLocks/>
              </p:cNvGrpSpPr>
              <p:nvPr/>
            </p:nvGrpSpPr>
            <p:grpSpPr bwMode="auto">
              <a:xfrm>
                <a:off x="2299" y="2308"/>
                <a:ext cx="61" cy="216"/>
                <a:chOff x="2299" y="2308"/>
                <a:chExt cx="61" cy="216"/>
              </a:xfrm>
            </p:grpSpPr>
            <p:sp>
              <p:nvSpPr>
                <p:cNvPr id="8325" name="Line 209"/>
                <p:cNvSpPr>
                  <a:spLocks noChangeShapeType="1"/>
                </p:cNvSpPr>
                <p:nvPr/>
              </p:nvSpPr>
              <p:spPr bwMode="auto">
                <a:xfrm>
                  <a:off x="2325" y="2308"/>
                  <a:ext cx="1" cy="173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26" name="Freeform 210"/>
                <p:cNvSpPr>
                  <a:spLocks/>
                </p:cNvSpPr>
                <p:nvPr/>
              </p:nvSpPr>
              <p:spPr bwMode="auto">
                <a:xfrm>
                  <a:off x="2299" y="2464"/>
                  <a:ext cx="61" cy="60"/>
                </a:xfrm>
                <a:custGeom>
                  <a:avLst/>
                  <a:gdLst>
                    <a:gd name="T0" fmla="*/ 0 w 61"/>
                    <a:gd name="T1" fmla="*/ 0 h 60"/>
                    <a:gd name="T2" fmla="*/ 26 w 61"/>
                    <a:gd name="T3" fmla="*/ 60 h 60"/>
                    <a:gd name="T4" fmla="*/ 61 w 61"/>
                    <a:gd name="T5" fmla="*/ 0 h 60"/>
                    <a:gd name="T6" fmla="*/ 0 w 61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1" h="60">
                      <a:moveTo>
                        <a:pt x="0" y="0"/>
                      </a:moveTo>
                      <a:lnTo>
                        <a:pt x="26" y="60"/>
                      </a:lnTo>
                      <a:lnTo>
                        <a:pt x="6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306" name="Group 214"/>
              <p:cNvGrpSpPr>
                <a:grpSpLocks/>
              </p:cNvGrpSpPr>
              <p:nvPr/>
            </p:nvGrpSpPr>
            <p:grpSpPr bwMode="auto">
              <a:xfrm>
                <a:off x="3261" y="2308"/>
                <a:ext cx="61" cy="216"/>
                <a:chOff x="3261" y="2308"/>
                <a:chExt cx="61" cy="216"/>
              </a:xfrm>
            </p:grpSpPr>
            <p:sp>
              <p:nvSpPr>
                <p:cNvPr id="8323" name="Line 212"/>
                <p:cNvSpPr>
                  <a:spLocks noChangeShapeType="1"/>
                </p:cNvSpPr>
                <p:nvPr/>
              </p:nvSpPr>
              <p:spPr bwMode="auto">
                <a:xfrm>
                  <a:off x="3287" y="2308"/>
                  <a:ext cx="1" cy="173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24" name="Freeform 213"/>
                <p:cNvSpPr>
                  <a:spLocks/>
                </p:cNvSpPr>
                <p:nvPr/>
              </p:nvSpPr>
              <p:spPr bwMode="auto">
                <a:xfrm>
                  <a:off x="3261" y="2464"/>
                  <a:ext cx="61" cy="60"/>
                </a:xfrm>
                <a:custGeom>
                  <a:avLst/>
                  <a:gdLst>
                    <a:gd name="T0" fmla="*/ 0 w 61"/>
                    <a:gd name="T1" fmla="*/ 0 h 60"/>
                    <a:gd name="T2" fmla="*/ 35 w 61"/>
                    <a:gd name="T3" fmla="*/ 60 h 60"/>
                    <a:gd name="T4" fmla="*/ 61 w 61"/>
                    <a:gd name="T5" fmla="*/ 0 h 60"/>
                    <a:gd name="T6" fmla="*/ 0 w 61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1" h="60">
                      <a:moveTo>
                        <a:pt x="0" y="0"/>
                      </a:moveTo>
                      <a:lnTo>
                        <a:pt x="35" y="60"/>
                      </a:lnTo>
                      <a:lnTo>
                        <a:pt x="6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307" name="Group 217"/>
              <p:cNvGrpSpPr>
                <a:grpSpLocks/>
              </p:cNvGrpSpPr>
              <p:nvPr/>
            </p:nvGrpSpPr>
            <p:grpSpPr bwMode="auto">
              <a:xfrm>
                <a:off x="3677" y="2594"/>
                <a:ext cx="61" cy="130"/>
                <a:chOff x="3677" y="2594"/>
                <a:chExt cx="61" cy="130"/>
              </a:xfrm>
            </p:grpSpPr>
            <p:sp>
              <p:nvSpPr>
                <p:cNvPr id="8321" name="Line 215"/>
                <p:cNvSpPr>
                  <a:spLocks noChangeShapeType="1"/>
                </p:cNvSpPr>
                <p:nvPr/>
              </p:nvSpPr>
              <p:spPr bwMode="auto">
                <a:xfrm flipV="1">
                  <a:off x="3703" y="2620"/>
                  <a:ext cx="1" cy="104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22" name="Freeform 216"/>
                <p:cNvSpPr>
                  <a:spLocks/>
                </p:cNvSpPr>
                <p:nvPr/>
              </p:nvSpPr>
              <p:spPr bwMode="auto">
                <a:xfrm>
                  <a:off x="3677" y="2594"/>
                  <a:ext cx="61" cy="52"/>
                </a:xfrm>
                <a:custGeom>
                  <a:avLst/>
                  <a:gdLst>
                    <a:gd name="T0" fmla="*/ 61 w 61"/>
                    <a:gd name="T1" fmla="*/ 52 h 52"/>
                    <a:gd name="T2" fmla="*/ 35 w 61"/>
                    <a:gd name="T3" fmla="*/ 0 h 52"/>
                    <a:gd name="T4" fmla="*/ 0 w 61"/>
                    <a:gd name="T5" fmla="*/ 52 h 52"/>
                    <a:gd name="T6" fmla="*/ 61 w 61"/>
                    <a:gd name="T7" fmla="*/ 52 h 5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1" h="52">
                      <a:moveTo>
                        <a:pt x="61" y="52"/>
                      </a:moveTo>
                      <a:lnTo>
                        <a:pt x="35" y="0"/>
                      </a:lnTo>
                      <a:lnTo>
                        <a:pt x="0" y="52"/>
                      </a:lnTo>
                      <a:lnTo>
                        <a:pt x="61" y="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308" name="Line 218"/>
              <p:cNvSpPr>
                <a:spLocks noChangeShapeType="1"/>
              </p:cNvSpPr>
              <p:nvPr/>
            </p:nvSpPr>
            <p:spPr bwMode="auto">
              <a:xfrm>
                <a:off x="3495" y="2724"/>
                <a:ext cx="20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9" name="Rectangle 219"/>
              <p:cNvSpPr>
                <a:spLocks noChangeArrowheads="1"/>
              </p:cNvSpPr>
              <p:nvPr/>
            </p:nvSpPr>
            <p:spPr bwMode="auto">
              <a:xfrm>
                <a:off x="2117" y="792"/>
                <a:ext cx="624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10" name="Rectangle 220"/>
              <p:cNvSpPr>
                <a:spLocks noChangeArrowheads="1"/>
              </p:cNvSpPr>
              <p:nvPr/>
            </p:nvSpPr>
            <p:spPr bwMode="auto">
              <a:xfrm>
                <a:off x="2204" y="828"/>
                <a:ext cx="144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>
                    <a:solidFill>
                      <a:srgbClr val="000000"/>
                    </a:solidFill>
                  </a:rPr>
                  <a:t>. . .</a:t>
                </a:r>
                <a:endParaRPr lang="en-US" altLang="en-US"/>
              </a:p>
            </p:txBody>
          </p:sp>
          <p:sp>
            <p:nvSpPr>
              <p:cNvPr id="8311" name="Rectangle 221"/>
              <p:cNvSpPr>
                <a:spLocks noChangeArrowheads="1"/>
              </p:cNvSpPr>
              <p:nvPr/>
            </p:nvSpPr>
            <p:spPr bwMode="auto">
              <a:xfrm>
                <a:off x="2360" y="835"/>
                <a:ext cx="29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>
                    <a:solidFill>
                      <a:srgbClr val="000000"/>
                    </a:solidFill>
                  </a:rPr>
                  <a:t> </a:t>
                </a:r>
                <a:endParaRPr lang="en-US" altLang="en-US"/>
              </a:p>
            </p:txBody>
          </p:sp>
          <p:sp>
            <p:nvSpPr>
              <p:cNvPr id="8312" name="Rectangle 223"/>
              <p:cNvSpPr>
                <a:spLocks noChangeArrowheads="1"/>
              </p:cNvSpPr>
              <p:nvPr/>
            </p:nvSpPr>
            <p:spPr bwMode="auto">
              <a:xfrm>
                <a:off x="3582" y="1458"/>
                <a:ext cx="144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>
                    <a:solidFill>
                      <a:srgbClr val="000000"/>
                    </a:solidFill>
                  </a:rPr>
                  <a:t>. . .</a:t>
                </a:r>
                <a:endParaRPr lang="en-US" altLang="en-US"/>
              </a:p>
            </p:txBody>
          </p:sp>
          <p:sp>
            <p:nvSpPr>
              <p:cNvPr id="8313" name="Rectangle 225"/>
              <p:cNvSpPr>
                <a:spLocks noChangeArrowheads="1"/>
              </p:cNvSpPr>
              <p:nvPr/>
            </p:nvSpPr>
            <p:spPr bwMode="auto">
              <a:xfrm>
                <a:off x="3010" y="1901"/>
                <a:ext cx="633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14" name="Rectangle 227"/>
              <p:cNvSpPr>
                <a:spLocks noChangeArrowheads="1"/>
              </p:cNvSpPr>
              <p:nvPr/>
            </p:nvSpPr>
            <p:spPr bwMode="auto">
              <a:xfrm>
                <a:off x="3521" y="1944"/>
                <a:ext cx="22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300">
                    <a:solidFill>
                      <a:srgbClr val="000000"/>
                    </a:solidFill>
                    <a:latin typeface="Arial Narrow" pitchFamily="34" charset="0"/>
                  </a:rPr>
                  <a:t> </a:t>
                </a:r>
                <a:endParaRPr lang="en-US" altLang="en-US"/>
              </a:p>
            </p:txBody>
          </p:sp>
          <p:sp>
            <p:nvSpPr>
              <p:cNvPr id="8315" name="Rectangle 231"/>
              <p:cNvSpPr>
                <a:spLocks noChangeArrowheads="1"/>
              </p:cNvSpPr>
              <p:nvPr/>
            </p:nvSpPr>
            <p:spPr bwMode="auto">
              <a:xfrm>
                <a:off x="1077" y="1901"/>
                <a:ext cx="633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16" name="Rectangle 233"/>
              <p:cNvSpPr>
                <a:spLocks noChangeArrowheads="1"/>
              </p:cNvSpPr>
              <p:nvPr/>
            </p:nvSpPr>
            <p:spPr bwMode="auto">
              <a:xfrm>
                <a:off x="1615" y="1944"/>
                <a:ext cx="22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300">
                    <a:solidFill>
                      <a:srgbClr val="000000"/>
                    </a:solidFill>
                    <a:latin typeface="Arial Narrow" pitchFamily="34" charset="0"/>
                  </a:rPr>
                  <a:t> </a:t>
                </a:r>
                <a:endParaRPr lang="en-US" altLang="en-US"/>
              </a:p>
            </p:txBody>
          </p:sp>
          <p:sp>
            <p:nvSpPr>
              <p:cNvPr id="8317" name="Rectangle 235"/>
              <p:cNvSpPr>
                <a:spLocks noChangeArrowheads="1"/>
              </p:cNvSpPr>
              <p:nvPr/>
            </p:nvSpPr>
            <p:spPr bwMode="auto">
              <a:xfrm>
                <a:off x="2161" y="2524"/>
                <a:ext cx="32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>
                    <a:solidFill>
                      <a:srgbClr val="000000"/>
                    </a:solidFill>
                  </a:rPr>
                  <a:t>Integer</a:t>
                </a:r>
                <a:endParaRPr lang="en-US" altLang="en-US"/>
              </a:p>
            </p:txBody>
          </p:sp>
          <p:sp>
            <p:nvSpPr>
              <p:cNvPr id="8318" name="Rectangle 236"/>
              <p:cNvSpPr>
                <a:spLocks noChangeArrowheads="1"/>
              </p:cNvSpPr>
              <p:nvPr/>
            </p:nvSpPr>
            <p:spPr bwMode="auto">
              <a:xfrm>
                <a:off x="2516" y="2524"/>
                <a:ext cx="29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>
                    <a:solidFill>
                      <a:srgbClr val="000000"/>
                    </a:solidFill>
                  </a:rPr>
                  <a:t> </a:t>
                </a:r>
                <a:endParaRPr lang="en-US" altLang="en-US"/>
              </a:p>
            </p:txBody>
          </p:sp>
          <p:sp>
            <p:nvSpPr>
              <p:cNvPr id="8319" name="Rectangle 237"/>
              <p:cNvSpPr>
                <a:spLocks noChangeArrowheads="1"/>
              </p:cNvSpPr>
              <p:nvPr/>
            </p:nvSpPr>
            <p:spPr bwMode="auto">
              <a:xfrm>
                <a:off x="2152" y="2654"/>
                <a:ext cx="330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>
                    <a:solidFill>
                      <a:srgbClr val="000000"/>
                    </a:solidFill>
                  </a:rPr>
                  <a:t>mul/div</a:t>
                </a:r>
                <a:endParaRPr lang="en-US" altLang="en-US"/>
              </a:p>
            </p:txBody>
          </p:sp>
          <p:sp>
            <p:nvSpPr>
              <p:cNvPr id="8320" name="Rectangle 238"/>
              <p:cNvSpPr>
                <a:spLocks noChangeArrowheads="1"/>
              </p:cNvSpPr>
              <p:nvPr/>
            </p:nvSpPr>
            <p:spPr bwMode="auto">
              <a:xfrm>
                <a:off x="2516" y="2654"/>
                <a:ext cx="29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>
                    <a:solidFill>
                      <a:srgbClr val="000000"/>
                    </a:solidFill>
                  </a:rPr>
                  <a:t> </a:t>
                </a:r>
                <a:endParaRPr lang="en-US" altLang="en-US"/>
              </a:p>
            </p:txBody>
          </p:sp>
        </p:grpSp>
        <p:sp>
          <p:nvSpPr>
            <p:cNvPr id="8196" name="Rectangle 294"/>
            <p:cNvSpPr>
              <a:spLocks noChangeArrowheads="1"/>
            </p:cNvSpPr>
            <p:nvPr/>
          </p:nvSpPr>
          <p:spPr bwMode="auto">
            <a:xfrm>
              <a:off x="482600" y="4005263"/>
              <a:ext cx="107156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Arithmetic &amp;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Logic Unit</a:t>
              </a:r>
              <a:endParaRPr lang="en-US" altLang="en-US" sz="1400"/>
            </a:p>
          </p:txBody>
        </p:sp>
        <p:sp>
          <p:nvSpPr>
            <p:cNvPr id="8197" name="Line 308"/>
            <p:cNvSpPr>
              <a:spLocks noChangeShapeType="1"/>
            </p:cNvSpPr>
            <p:nvPr/>
          </p:nvSpPr>
          <p:spPr bwMode="auto">
            <a:xfrm>
              <a:off x="1519238" y="4235450"/>
              <a:ext cx="40322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198" name="Group 323"/>
            <p:cNvGrpSpPr>
              <a:grpSpLocks/>
            </p:cNvGrpSpPr>
            <p:nvPr/>
          </p:nvGrpSpPr>
          <p:grpSpPr bwMode="auto">
            <a:xfrm>
              <a:off x="539750" y="3082925"/>
              <a:ext cx="2132013" cy="695325"/>
              <a:chOff x="340" y="1942"/>
              <a:chExt cx="1343" cy="438"/>
            </a:xfrm>
          </p:grpSpPr>
          <p:sp>
            <p:nvSpPr>
              <p:cNvPr id="8207" name="Line 309"/>
              <p:cNvSpPr>
                <a:spLocks noChangeShapeType="1"/>
              </p:cNvSpPr>
              <p:nvPr/>
            </p:nvSpPr>
            <p:spPr bwMode="auto">
              <a:xfrm flipV="1">
                <a:off x="920" y="2160"/>
                <a:ext cx="763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8" name="Rectangle 310"/>
              <p:cNvSpPr>
                <a:spLocks noChangeArrowheads="1"/>
              </p:cNvSpPr>
              <p:nvPr/>
            </p:nvSpPr>
            <p:spPr bwMode="auto">
              <a:xfrm>
                <a:off x="340" y="1942"/>
                <a:ext cx="566" cy="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32 General</a:t>
                </a:r>
              </a:p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Purpose</a:t>
                </a:r>
              </a:p>
              <a:p>
                <a:pPr algn="ctr" eaLnBrk="1" hangingPunct="1">
                  <a:lnSpc>
                    <a:spcPct val="110000"/>
                  </a:lnSpc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Registers</a:t>
                </a:r>
                <a:endParaRPr lang="en-US" altLang="en-US" sz="1400"/>
              </a:p>
            </p:txBody>
          </p:sp>
        </p:grpSp>
        <p:grpSp>
          <p:nvGrpSpPr>
            <p:cNvPr id="8199" name="Group 314"/>
            <p:cNvGrpSpPr>
              <a:grpSpLocks/>
            </p:cNvGrpSpPr>
            <p:nvPr/>
          </p:nvGrpSpPr>
          <p:grpSpPr bwMode="auto">
            <a:xfrm>
              <a:off x="1346200" y="4235451"/>
              <a:ext cx="2073275" cy="1639888"/>
              <a:chOff x="848" y="2668"/>
              <a:chExt cx="1306" cy="1033"/>
            </a:xfrm>
          </p:grpSpPr>
          <p:sp>
            <p:nvSpPr>
              <p:cNvPr id="8205" name="Line 312"/>
              <p:cNvSpPr>
                <a:spLocks noChangeShapeType="1"/>
              </p:cNvSpPr>
              <p:nvPr/>
            </p:nvSpPr>
            <p:spPr bwMode="auto">
              <a:xfrm flipH="1">
                <a:off x="1320" y="2668"/>
                <a:ext cx="834" cy="72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6" name="Rectangle 313"/>
              <p:cNvSpPr>
                <a:spLocks noChangeArrowheads="1"/>
              </p:cNvSpPr>
              <p:nvPr/>
            </p:nvSpPr>
            <p:spPr bwMode="auto">
              <a:xfrm>
                <a:off x="848" y="3430"/>
                <a:ext cx="98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1400">
                    <a:solidFill>
                      <a:srgbClr val="000000"/>
                    </a:solidFill>
                  </a:rPr>
                  <a:t>Integer Multiplier/Divider</a:t>
                </a:r>
                <a:endParaRPr lang="en-US" altLang="en-US" sz="1400"/>
              </a:p>
            </p:txBody>
          </p:sp>
        </p:grpSp>
        <p:sp>
          <p:nvSpPr>
            <p:cNvPr id="8200" name="Rectangle 315"/>
            <p:cNvSpPr>
              <a:spLocks noChangeArrowheads="1"/>
            </p:cNvSpPr>
            <p:nvPr/>
          </p:nvSpPr>
          <p:spPr bwMode="auto">
            <a:xfrm>
              <a:off x="7473950" y="3371850"/>
              <a:ext cx="14192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32 Floating-Point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Registers</a:t>
              </a:r>
              <a:endParaRPr lang="en-US" altLang="en-US" sz="1400"/>
            </a:p>
          </p:txBody>
        </p:sp>
        <p:sp>
          <p:nvSpPr>
            <p:cNvPr id="8201" name="Line 316"/>
            <p:cNvSpPr>
              <a:spLocks noChangeShapeType="1"/>
            </p:cNvSpPr>
            <p:nvPr/>
          </p:nvSpPr>
          <p:spPr bwMode="auto">
            <a:xfrm>
              <a:off x="6127750" y="3716338"/>
              <a:ext cx="138271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02" name="Group 321"/>
            <p:cNvGrpSpPr>
              <a:grpSpLocks/>
            </p:cNvGrpSpPr>
            <p:nvPr/>
          </p:nvGrpSpPr>
          <p:grpSpPr bwMode="auto">
            <a:xfrm>
              <a:off x="5494338" y="4235450"/>
              <a:ext cx="3167062" cy="576263"/>
              <a:chOff x="3461" y="2668"/>
              <a:chExt cx="1995" cy="363"/>
            </a:xfrm>
          </p:grpSpPr>
          <p:sp>
            <p:nvSpPr>
              <p:cNvPr id="8203" name="Rectangle 318"/>
              <p:cNvSpPr>
                <a:spLocks noChangeArrowheads="1"/>
              </p:cNvSpPr>
              <p:nvPr/>
            </p:nvSpPr>
            <p:spPr bwMode="auto">
              <a:xfrm>
                <a:off x="4694" y="2740"/>
                <a:ext cx="7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1400">
                    <a:solidFill>
                      <a:srgbClr val="000000"/>
                    </a:solidFill>
                  </a:rPr>
                  <a:t>Floating-Point</a:t>
                </a:r>
              </a:p>
              <a:p>
                <a:pPr algn="ctr" eaLnBrk="1" hangingPunct="1"/>
                <a:r>
                  <a:rPr lang="en-US" altLang="en-US" sz="1400">
                    <a:solidFill>
                      <a:srgbClr val="000000"/>
                    </a:solidFill>
                  </a:rPr>
                  <a:t>Arithmetic Unit</a:t>
                </a:r>
                <a:endParaRPr lang="en-US" altLang="en-US" sz="1400"/>
              </a:p>
            </p:txBody>
          </p:sp>
          <p:sp>
            <p:nvSpPr>
              <p:cNvPr id="8204" name="Line 319"/>
              <p:cNvSpPr>
                <a:spLocks noChangeShapeType="1"/>
              </p:cNvSpPr>
              <p:nvPr/>
            </p:nvSpPr>
            <p:spPr bwMode="auto">
              <a:xfrm>
                <a:off x="3461" y="2668"/>
                <a:ext cx="1270" cy="21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521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MIPS General-Purpose Registers</a:t>
            </a:r>
            <a:endParaRPr lang="en-US" altLang="en-US" dirty="0" smtClean="0"/>
          </a:p>
        </p:txBody>
      </p:sp>
      <p:sp>
        <p:nvSpPr>
          <p:cNvPr id="172" name="Rectangle 63"/>
          <p:cNvSpPr>
            <a:spLocks noChangeArrowheads="1"/>
          </p:cNvSpPr>
          <p:nvPr/>
        </p:nvSpPr>
        <p:spPr bwMode="auto">
          <a:xfrm>
            <a:off x="334839" y="894293"/>
            <a:ext cx="9236323" cy="1843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7663" indent="-3476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8513" indent="-3365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v"/>
            </a:pPr>
            <a:r>
              <a:rPr lang="en-US" altLang="en-US" sz="2400" dirty="0"/>
              <a:t>32</a:t>
            </a:r>
            <a:r>
              <a:rPr lang="en-US" altLang="en-US" sz="2400" dirty="0">
                <a:sym typeface="Symbol" pitchFamily="18" charset="2"/>
              </a:rPr>
              <a:t> </a:t>
            </a:r>
            <a:r>
              <a:rPr lang="en-US" altLang="en-US" sz="2400" dirty="0"/>
              <a:t>General Purpose Registers (GPRs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pPr marL="719138" lvl="1" eaLnBrk="1" hangingPunct="1">
              <a:spcBef>
                <a:spcPct val="40000"/>
              </a:spcBef>
              <a:buFont typeface="Wingdings" pitchFamily="2" charset="2"/>
              <a:buChar char="²"/>
            </a:pPr>
            <a:r>
              <a:rPr lang="en-US" altLang="en-US" sz="2000" dirty="0" smtClean="0"/>
              <a:t>All registers are 32-bit wide in the MIPS 32-bit architecture</a:t>
            </a:r>
          </a:p>
          <a:p>
            <a:pPr marL="719138" lvl="1" eaLnBrk="1" hangingPunct="1">
              <a:spcBef>
                <a:spcPct val="40000"/>
              </a:spcBef>
              <a:buFont typeface="Wingdings" pitchFamily="2" charset="2"/>
              <a:buChar char="²"/>
            </a:pPr>
            <a:r>
              <a:rPr lang="en-US" altLang="en-US" sz="2000" dirty="0" smtClean="0"/>
              <a:t>Software defines names for registers to standardize their use</a:t>
            </a:r>
          </a:p>
          <a:p>
            <a:pPr marL="719138" lvl="1" eaLnBrk="1" hangingPunct="1">
              <a:spcBef>
                <a:spcPct val="40000"/>
              </a:spcBef>
              <a:buFont typeface="Wingdings" pitchFamily="2" charset="2"/>
              <a:buChar char="²"/>
            </a:pPr>
            <a:r>
              <a:rPr lang="en-US" altLang="en-US" sz="2000" dirty="0"/>
              <a:t>Assembler </a:t>
            </a:r>
            <a:r>
              <a:rPr lang="en-US" altLang="en-US" sz="2000" dirty="0" smtClean="0"/>
              <a:t>can refer to registers by name or by number ($ notation)</a:t>
            </a:r>
          </a:p>
        </p:txBody>
      </p:sp>
      <p:graphicFrame>
        <p:nvGraphicFramePr>
          <p:cNvPr id="173" name="Group 6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931789"/>
              </p:ext>
            </p:extLst>
          </p:nvPr>
        </p:nvGraphicFramePr>
        <p:xfrm>
          <a:off x="495300" y="2795993"/>
          <a:ext cx="8915400" cy="3686179"/>
        </p:xfrm>
        <a:graphic>
          <a:graphicData uri="http://schemas.openxmlformats.org/drawingml/2006/table">
            <a:tbl>
              <a:tblPr/>
              <a:tblGrid>
                <a:gridCol w="1602846"/>
                <a:gridCol w="1767946"/>
                <a:gridCol w="5544608"/>
              </a:tblGrid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</a:p>
                  </a:txBody>
                  <a:tcPr marL="99060" marR="9906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Register</a:t>
                      </a:r>
                    </a:p>
                  </a:txBody>
                  <a:tcPr marL="99060" marR="99060" marT="18291" marB="1829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Usage</a:t>
                      </a:r>
                    </a:p>
                  </a:txBody>
                  <a:tcPr marL="99060" marR="99060" marT="18291" marB="1829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$zero</a:t>
                      </a:r>
                    </a:p>
                  </a:txBody>
                  <a:tcPr marL="99060" marR="9906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$0</a:t>
                      </a:r>
                    </a:p>
                  </a:txBody>
                  <a:tcPr marL="99060" marR="9906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Always 0	(forced by hardware)</a:t>
                      </a:r>
                    </a:p>
                  </a:txBody>
                  <a:tcPr marL="99060" marR="9906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$at</a:t>
                      </a:r>
                    </a:p>
                  </a:txBody>
                  <a:tcPr marL="99060" marR="9906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$1</a:t>
                      </a:r>
                    </a:p>
                  </a:txBody>
                  <a:tcPr marL="99060" marR="9906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Reserved for assembler use</a:t>
                      </a:r>
                    </a:p>
                  </a:txBody>
                  <a:tcPr marL="99060" marR="9906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$v0 – $v1</a:t>
                      </a:r>
                    </a:p>
                  </a:txBody>
                  <a:tcPr marL="99060" marR="9906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$2 – $3</a:t>
                      </a:r>
                    </a:p>
                  </a:txBody>
                  <a:tcPr marL="99060" marR="9906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Result values of a function</a:t>
                      </a:r>
                    </a:p>
                  </a:txBody>
                  <a:tcPr marL="99060" marR="9906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$a0 – $a3</a:t>
                      </a:r>
                    </a:p>
                  </a:txBody>
                  <a:tcPr marL="99060" marR="9906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$4 – $7</a:t>
                      </a:r>
                    </a:p>
                  </a:txBody>
                  <a:tcPr marL="99060" marR="9906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Arguments of a function</a:t>
                      </a:r>
                    </a:p>
                  </a:txBody>
                  <a:tcPr marL="99060" marR="9906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$t0 – $t7</a:t>
                      </a:r>
                    </a:p>
                  </a:txBody>
                  <a:tcPr marL="99060" marR="9906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$8 – $15</a:t>
                      </a:r>
                    </a:p>
                  </a:txBody>
                  <a:tcPr marL="99060" marR="9906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Temporary Values</a:t>
                      </a:r>
                    </a:p>
                  </a:txBody>
                  <a:tcPr marL="99060" marR="9906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$s0 – $s7</a:t>
                      </a:r>
                    </a:p>
                  </a:txBody>
                  <a:tcPr marL="99060" marR="9906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$16 – $23</a:t>
                      </a:r>
                    </a:p>
                  </a:txBody>
                  <a:tcPr marL="99060" marR="9906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Saved registers	(preserved across call)</a:t>
                      </a:r>
                    </a:p>
                  </a:txBody>
                  <a:tcPr marL="99060" marR="9906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$t8 – $t9</a:t>
                      </a:r>
                    </a:p>
                  </a:txBody>
                  <a:tcPr marL="99060" marR="9906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$24 – $25</a:t>
                      </a:r>
                    </a:p>
                  </a:txBody>
                  <a:tcPr marL="99060" marR="9906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More temporaries</a:t>
                      </a:r>
                    </a:p>
                  </a:txBody>
                  <a:tcPr marL="99060" marR="9906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$k0 – $k1</a:t>
                      </a:r>
                    </a:p>
                  </a:txBody>
                  <a:tcPr marL="99060" marR="9906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$26 – $27</a:t>
                      </a:r>
                    </a:p>
                  </a:txBody>
                  <a:tcPr marL="99060" marR="9906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Reserved for OS kernel</a:t>
                      </a:r>
                    </a:p>
                  </a:txBody>
                  <a:tcPr marL="99060" marR="9906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$gp</a:t>
                      </a:r>
                    </a:p>
                  </a:txBody>
                  <a:tcPr marL="99060" marR="9906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$28</a:t>
                      </a:r>
                    </a:p>
                  </a:txBody>
                  <a:tcPr marL="99060" marR="9906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Global pointer	(points to global data)</a:t>
                      </a:r>
                    </a:p>
                  </a:txBody>
                  <a:tcPr marL="99060" marR="9906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$sp</a:t>
                      </a:r>
                    </a:p>
                  </a:txBody>
                  <a:tcPr marL="99060" marR="9906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$29</a:t>
                      </a:r>
                    </a:p>
                  </a:txBody>
                  <a:tcPr marL="99060" marR="9906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Stack pointer	(points to top of stack)</a:t>
                      </a:r>
                    </a:p>
                  </a:txBody>
                  <a:tcPr marL="99060" marR="9906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$fp</a:t>
                      </a:r>
                    </a:p>
                  </a:txBody>
                  <a:tcPr marL="99060" marR="9906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$30</a:t>
                      </a:r>
                    </a:p>
                  </a:txBody>
                  <a:tcPr marL="99060" marR="9906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Frame pointer	(points to stack frame)</a:t>
                      </a:r>
                    </a:p>
                  </a:txBody>
                  <a:tcPr marL="99060" marR="9906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$ra</a:t>
                      </a:r>
                    </a:p>
                  </a:txBody>
                  <a:tcPr marL="99060" marR="9906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$31</a:t>
                      </a:r>
                    </a:p>
                  </a:txBody>
                  <a:tcPr marL="99060" marR="9906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Return address	(used by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jal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for function call)</a:t>
                      </a:r>
                    </a:p>
                  </a:txBody>
                  <a:tcPr marL="99060" marR="9906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38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Instruction Formats</a:t>
            </a:r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5300" y="951899"/>
            <a:ext cx="8915400" cy="5530272"/>
          </a:xfrm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</a:pPr>
            <a:r>
              <a:rPr lang="en-US" altLang="en-US" dirty="0" smtClean="0"/>
              <a:t>All instructions are 32-bit wide, Three instruction formats:</a:t>
            </a:r>
          </a:p>
          <a:p>
            <a:pPr marL="342900" indent="-342900"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Register (R-Type)</a:t>
            </a:r>
          </a:p>
          <a:p>
            <a:pPr marL="742950" lvl="1" indent="-285750" eaLnBrk="1" hangingPunct="1">
              <a:lnSpc>
                <a:spcPct val="110000"/>
              </a:lnSpc>
            </a:pPr>
            <a:r>
              <a:rPr lang="en-US" altLang="en-US" dirty="0" smtClean="0"/>
              <a:t>Register-to-register instructions</a:t>
            </a:r>
          </a:p>
          <a:p>
            <a:pPr marL="742950" lvl="1" indent="-285750" eaLnBrk="1" hangingPunct="1">
              <a:lnSpc>
                <a:spcPct val="110000"/>
              </a:lnSpc>
            </a:pPr>
            <a:r>
              <a:rPr lang="en-US" altLang="en-US" dirty="0" smtClean="0"/>
              <a:t>Op: operation code specifies the format of the instruction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ts val="5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Immediate (I-Type)</a:t>
            </a:r>
          </a:p>
          <a:p>
            <a:pPr marL="742950" lvl="1" indent="-285750" eaLnBrk="1" hangingPunct="1">
              <a:lnSpc>
                <a:spcPct val="110000"/>
              </a:lnSpc>
            </a:pPr>
            <a:r>
              <a:rPr lang="en-US" altLang="en-US" dirty="0" smtClean="0"/>
              <a:t>16-bit immediate constant is part in the instruction</a:t>
            </a:r>
          </a:p>
          <a:p>
            <a:pPr marL="342900" indent="-342900" eaLnBrk="1" hangingPunct="1">
              <a:lnSpc>
                <a:spcPct val="110000"/>
              </a:lnSpc>
              <a:spcBef>
                <a:spcPts val="5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Jump (J-Type)</a:t>
            </a:r>
          </a:p>
          <a:p>
            <a:pPr marL="742950" lvl="1" indent="-285750" eaLnBrk="1" hangingPunct="1">
              <a:lnSpc>
                <a:spcPct val="110000"/>
              </a:lnSpc>
            </a:pPr>
            <a:r>
              <a:rPr lang="en-US" altLang="en-US" dirty="0" smtClean="0"/>
              <a:t>Used by jump instructions</a:t>
            </a:r>
          </a:p>
        </p:txBody>
      </p:sp>
      <p:grpSp>
        <p:nvGrpSpPr>
          <p:cNvPr id="11268" name="Group 5"/>
          <p:cNvGrpSpPr>
            <a:grpSpLocks/>
          </p:cNvGrpSpPr>
          <p:nvPr/>
        </p:nvGrpSpPr>
        <p:grpSpPr bwMode="auto">
          <a:xfrm>
            <a:off x="1341438" y="2968144"/>
            <a:ext cx="7315994" cy="457200"/>
            <a:chOff x="1104" y="2938"/>
            <a:chExt cx="4608" cy="288"/>
          </a:xfrm>
        </p:grpSpPr>
        <p:sp>
          <p:nvSpPr>
            <p:cNvPr id="11277" name="Rectangle 6"/>
            <p:cNvSpPr>
              <a:spLocks noChangeArrowheads="1"/>
            </p:cNvSpPr>
            <p:nvPr/>
          </p:nvSpPr>
          <p:spPr bwMode="auto">
            <a:xfrm>
              <a:off x="1104" y="2938"/>
              <a:ext cx="864" cy="288"/>
            </a:xfrm>
            <a:prstGeom prst="rect">
              <a:avLst/>
            </a:prstGeom>
            <a:solidFill>
              <a:srgbClr val="BCCFF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Op</a:t>
              </a:r>
              <a:r>
                <a:rPr lang="en-US" altLang="en-US" sz="1600" baseline="30000"/>
                <a:t>6</a:t>
              </a:r>
            </a:p>
          </p:txBody>
        </p:sp>
        <p:sp>
          <p:nvSpPr>
            <p:cNvPr id="11278" name="Rectangle 7"/>
            <p:cNvSpPr>
              <a:spLocks noChangeArrowheads="1"/>
            </p:cNvSpPr>
            <p:nvPr/>
          </p:nvSpPr>
          <p:spPr bwMode="auto">
            <a:xfrm>
              <a:off x="1968" y="2938"/>
              <a:ext cx="720" cy="288"/>
            </a:xfrm>
            <a:prstGeom prst="rect">
              <a:avLst/>
            </a:prstGeom>
            <a:solidFill>
              <a:srgbClr val="F7A7E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Rs</a:t>
              </a:r>
              <a:r>
                <a:rPr lang="en-US" altLang="en-US" sz="1600" baseline="30000"/>
                <a:t>5</a:t>
              </a:r>
            </a:p>
          </p:txBody>
        </p:sp>
        <p:sp>
          <p:nvSpPr>
            <p:cNvPr id="11279" name="Rectangle 8"/>
            <p:cNvSpPr>
              <a:spLocks noChangeArrowheads="1"/>
            </p:cNvSpPr>
            <p:nvPr/>
          </p:nvSpPr>
          <p:spPr bwMode="auto">
            <a:xfrm>
              <a:off x="2688" y="2938"/>
              <a:ext cx="720" cy="288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Rt</a:t>
              </a:r>
              <a:r>
                <a:rPr lang="en-US" altLang="en-US" sz="1600" baseline="30000"/>
                <a:t>5</a:t>
              </a:r>
            </a:p>
          </p:txBody>
        </p:sp>
        <p:sp>
          <p:nvSpPr>
            <p:cNvPr id="11280" name="Rectangle 9"/>
            <p:cNvSpPr>
              <a:spLocks noChangeArrowheads="1"/>
            </p:cNvSpPr>
            <p:nvPr/>
          </p:nvSpPr>
          <p:spPr bwMode="auto">
            <a:xfrm>
              <a:off x="3408" y="2938"/>
              <a:ext cx="720" cy="288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Rd</a:t>
              </a:r>
              <a:r>
                <a:rPr lang="en-US" altLang="en-US" sz="1600" baseline="30000"/>
                <a:t>5</a:t>
              </a:r>
            </a:p>
          </p:txBody>
        </p:sp>
        <p:sp>
          <p:nvSpPr>
            <p:cNvPr id="11281" name="Rectangle 10"/>
            <p:cNvSpPr>
              <a:spLocks noChangeArrowheads="1"/>
            </p:cNvSpPr>
            <p:nvPr/>
          </p:nvSpPr>
          <p:spPr bwMode="auto">
            <a:xfrm>
              <a:off x="4848" y="2938"/>
              <a:ext cx="864" cy="288"/>
            </a:xfrm>
            <a:prstGeom prst="rect">
              <a:avLst/>
            </a:prstGeom>
            <a:solidFill>
              <a:srgbClr val="BCCFF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funct</a:t>
              </a:r>
              <a:r>
                <a:rPr lang="en-US" altLang="en-US" sz="1600" baseline="30000"/>
                <a:t>6</a:t>
              </a:r>
            </a:p>
          </p:txBody>
        </p:sp>
        <p:sp>
          <p:nvSpPr>
            <p:cNvPr id="11282" name="Rectangle 11"/>
            <p:cNvSpPr>
              <a:spLocks noChangeArrowheads="1"/>
            </p:cNvSpPr>
            <p:nvPr/>
          </p:nvSpPr>
          <p:spPr bwMode="auto">
            <a:xfrm>
              <a:off x="4128" y="2938"/>
              <a:ext cx="720" cy="288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sa</a:t>
              </a:r>
              <a:r>
                <a:rPr lang="en-US" altLang="en-US" sz="1600" baseline="30000"/>
                <a:t>5</a:t>
              </a:r>
            </a:p>
          </p:txBody>
        </p:sp>
      </p:grpSp>
      <p:grpSp>
        <p:nvGrpSpPr>
          <p:cNvPr id="11269" name="Group 12"/>
          <p:cNvGrpSpPr>
            <a:grpSpLocks/>
          </p:cNvGrpSpPr>
          <p:nvPr/>
        </p:nvGrpSpPr>
        <p:grpSpPr bwMode="auto">
          <a:xfrm>
            <a:off x="1341438" y="4465926"/>
            <a:ext cx="7315994" cy="457200"/>
            <a:chOff x="1104" y="3283"/>
            <a:chExt cx="4608" cy="288"/>
          </a:xfrm>
        </p:grpSpPr>
        <p:sp>
          <p:nvSpPr>
            <p:cNvPr id="11273" name="Rectangle 13"/>
            <p:cNvSpPr>
              <a:spLocks noChangeArrowheads="1"/>
            </p:cNvSpPr>
            <p:nvPr/>
          </p:nvSpPr>
          <p:spPr bwMode="auto">
            <a:xfrm>
              <a:off x="1104" y="3283"/>
              <a:ext cx="864" cy="288"/>
            </a:xfrm>
            <a:prstGeom prst="rect">
              <a:avLst/>
            </a:prstGeom>
            <a:solidFill>
              <a:srgbClr val="BCCFF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Op</a:t>
              </a:r>
              <a:r>
                <a:rPr lang="en-US" altLang="en-US" sz="1600" baseline="30000"/>
                <a:t>6</a:t>
              </a:r>
            </a:p>
          </p:txBody>
        </p:sp>
        <p:sp>
          <p:nvSpPr>
            <p:cNvPr id="11274" name="Rectangle 14"/>
            <p:cNvSpPr>
              <a:spLocks noChangeArrowheads="1"/>
            </p:cNvSpPr>
            <p:nvPr/>
          </p:nvSpPr>
          <p:spPr bwMode="auto">
            <a:xfrm>
              <a:off x="1968" y="3283"/>
              <a:ext cx="720" cy="288"/>
            </a:xfrm>
            <a:prstGeom prst="rect">
              <a:avLst/>
            </a:prstGeom>
            <a:solidFill>
              <a:srgbClr val="F7A7E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Rs</a:t>
              </a:r>
              <a:r>
                <a:rPr lang="en-US" altLang="en-US" sz="1600" baseline="30000"/>
                <a:t>5</a:t>
              </a:r>
            </a:p>
          </p:txBody>
        </p:sp>
        <p:sp>
          <p:nvSpPr>
            <p:cNvPr id="11275" name="Rectangle 15"/>
            <p:cNvSpPr>
              <a:spLocks noChangeArrowheads="1"/>
            </p:cNvSpPr>
            <p:nvPr/>
          </p:nvSpPr>
          <p:spPr bwMode="auto">
            <a:xfrm>
              <a:off x="2688" y="3283"/>
              <a:ext cx="720" cy="288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Rt</a:t>
              </a:r>
              <a:r>
                <a:rPr lang="en-US" altLang="en-US" sz="1600" baseline="30000"/>
                <a:t>5</a:t>
              </a:r>
            </a:p>
          </p:txBody>
        </p:sp>
        <p:sp>
          <p:nvSpPr>
            <p:cNvPr id="11276" name="Rectangle 16"/>
            <p:cNvSpPr>
              <a:spLocks noChangeArrowheads="1"/>
            </p:cNvSpPr>
            <p:nvPr/>
          </p:nvSpPr>
          <p:spPr bwMode="auto">
            <a:xfrm>
              <a:off x="3408" y="3283"/>
              <a:ext cx="2304" cy="288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 dirty="0"/>
                <a:t>immediate</a:t>
              </a:r>
              <a:r>
                <a:rPr lang="en-US" altLang="en-US" sz="1600" baseline="30000" dirty="0"/>
                <a:t>16</a:t>
              </a:r>
            </a:p>
          </p:txBody>
        </p:sp>
      </p:grpSp>
      <p:grpSp>
        <p:nvGrpSpPr>
          <p:cNvPr id="11270" name="Group 17"/>
          <p:cNvGrpSpPr>
            <a:grpSpLocks/>
          </p:cNvGrpSpPr>
          <p:nvPr/>
        </p:nvGrpSpPr>
        <p:grpSpPr bwMode="auto">
          <a:xfrm>
            <a:off x="1341438" y="5963708"/>
            <a:ext cx="7315994" cy="457200"/>
            <a:chOff x="1104" y="3629"/>
            <a:chExt cx="4608" cy="288"/>
          </a:xfrm>
        </p:grpSpPr>
        <p:sp>
          <p:nvSpPr>
            <p:cNvPr id="11271" name="Rectangle 18"/>
            <p:cNvSpPr>
              <a:spLocks noChangeArrowheads="1"/>
            </p:cNvSpPr>
            <p:nvPr/>
          </p:nvSpPr>
          <p:spPr bwMode="auto">
            <a:xfrm>
              <a:off x="1104" y="3629"/>
              <a:ext cx="864" cy="288"/>
            </a:xfrm>
            <a:prstGeom prst="rect">
              <a:avLst/>
            </a:prstGeom>
            <a:solidFill>
              <a:srgbClr val="BCCFF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Op</a:t>
              </a:r>
              <a:r>
                <a:rPr lang="en-US" altLang="en-US" sz="1600" baseline="30000"/>
                <a:t>6</a:t>
              </a:r>
            </a:p>
          </p:txBody>
        </p:sp>
        <p:sp>
          <p:nvSpPr>
            <p:cNvPr id="11272" name="Rectangle 19"/>
            <p:cNvSpPr>
              <a:spLocks noChangeArrowheads="1"/>
            </p:cNvSpPr>
            <p:nvPr/>
          </p:nvSpPr>
          <p:spPr bwMode="auto">
            <a:xfrm>
              <a:off x="1968" y="3629"/>
              <a:ext cx="3744" cy="288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immediate</a:t>
              </a:r>
              <a:r>
                <a:rPr lang="en-US" altLang="en-US" sz="1600" baseline="30000"/>
                <a:t>26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4295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Next . . .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3470" y="1239838"/>
            <a:ext cx="7551579" cy="4954587"/>
          </a:xfrm>
        </p:spPr>
        <p:txBody>
          <a:bodyPr/>
          <a:lstStyle/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/>
              <a:t>The MIPS Instruction Set Architecture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Introduction to Assembly Language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/>
              <a:t>Defining Data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/>
              <a:t>Memory Alignment and Byte Ordering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/>
              <a:t>System Calls</a:t>
            </a:r>
          </a:p>
        </p:txBody>
      </p:sp>
    </p:spTree>
    <p:extLst>
      <p:ext uri="{BB962C8B-B14F-4D97-AF65-F5344CB8AC3E}">
        <p14:creationId xmlns:p14="http://schemas.microsoft.com/office/powerpoint/2010/main" val="248308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Assembly Language?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Low-level programming language for a computer</a:t>
            </a:r>
          </a:p>
          <a:p>
            <a:pPr>
              <a:lnSpc>
                <a:spcPct val="180000"/>
              </a:lnSpc>
              <a:spcBef>
                <a:spcPts val="0"/>
              </a:spcBef>
            </a:pPr>
            <a:r>
              <a:rPr lang="en-US" dirty="0" smtClean="0"/>
              <a:t>One-to-one correspondence with the machine instructions</a:t>
            </a:r>
          </a:p>
          <a:p>
            <a:pPr>
              <a:lnSpc>
                <a:spcPct val="180000"/>
              </a:lnSpc>
              <a:spcBef>
                <a:spcPts val="0"/>
              </a:spcBef>
            </a:pPr>
            <a:r>
              <a:rPr lang="en-US" dirty="0" smtClean="0"/>
              <a:t>Assembly language is specific to a given processor</a:t>
            </a:r>
          </a:p>
          <a:p>
            <a:pPr>
              <a:lnSpc>
                <a:spcPct val="180000"/>
              </a:lnSpc>
              <a:spcBef>
                <a:spcPts val="0"/>
              </a:spcBef>
            </a:pPr>
            <a:r>
              <a:rPr lang="en-US" dirty="0"/>
              <a:t>Assembler: </a:t>
            </a:r>
            <a:r>
              <a:rPr lang="en-US" dirty="0" smtClean="0"/>
              <a:t>converts </a:t>
            </a:r>
            <a:r>
              <a:rPr lang="en-US" dirty="0"/>
              <a:t>assembly </a:t>
            </a:r>
            <a:r>
              <a:rPr lang="en-US" dirty="0" smtClean="0"/>
              <a:t>program into </a:t>
            </a:r>
            <a:r>
              <a:rPr lang="en-US" dirty="0"/>
              <a:t>machine </a:t>
            </a:r>
            <a:r>
              <a:rPr lang="en-US" dirty="0" smtClean="0"/>
              <a:t>code</a:t>
            </a:r>
          </a:p>
          <a:p>
            <a:pPr>
              <a:lnSpc>
                <a:spcPct val="180000"/>
              </a:lnSpc>
              <a:spcBef>
                <a:spcPts val="0"/>
              </a:spcBef>
            </a:pPr>
            <a:r>
              <a:rPr lang="en-US" dirty="0" smtClean="0"/>
              <a:t>Assembly language uses:</a:t>
            </a:r>
          </a:p>
          <a:p>
            <a:pPr lvl="1">
              <a:lnSpc>
                <a:spcPct val="180000"/>
              </a:lnSpc>
              <a:spcBef>
                <a:spcPts val="0"/>
              </a:spcBef>
            </a:pPr>
            <a:r>
              <a:rPr lang="en-US" dirty="0" smtClean="0"/>
              <a:t>Mnemonics: to represent the names of low-level machine instructions</a:t>
            </a:r>
          </a:p>
          <a:p>
            <a:pPr lvl="1">
              <a:lnSpc>
                <a:spcPct val="180000"/>
              </a:lnSpc>
              <a:spcBef>
                <a:spcPts val="0"/>
              </a:spcBef>
            </a:pPr>
            <a:r>
              <a:rPr lang="en-US" dirty="0" smtClean="0"/>
              <a:t>Labels: to represent the names of variables or memory addresses</a:t>
            </a:r>
          </a:p>
          <a:p>
            <a:pPr lvl="1">
              <a:lnSpc>
                <a:spcPct val="180000"/>
              </a:lnSpc>
              <a:spcBef>
                <a:spcPts val="0"/>
              </a:spcBef>
            </a:pPr>
            <a:r>
              <a:rPr lang="en-US" dirty="0" smtClean="0"/>
              <a:t>Directives: to define data and constants</a:t>
            </a:r>
          </a:p>
          <a:p>
            <a:pPr lvl="1">
              <a:lnSpc>
                <a:spcPct val="180000"/>
              </a:lnSpc>
              <a:spcBef>
                <a:spcPts val="0"/>
              </a:spcBef>
            </a:pPr>
            <a:r>
              <a:rPr lang="en-US" dirty="0" smtClean="0"/>
              <a:t>Macros: to facilitate the inline expansion of text into other </a:t>
            </a:r>
            <a:r>
              <a:rPr lang="en-US" dirty="0" smtClean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09289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19816</TotalTime>
  <Words>1915</Words>
  <Application>Microsoft Office PowerPoint</Application>
  <PresentationFormat>A4 Paper (210x297 mm)</PresentationFormat>
  <Paragraphs>593</Paragraphs>
  <Slides>32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  <vt:variant>
        <vt:lpstr>Custom Shows</vt:lpstr>
      </vt:variant>
      <vt:variant>
        <vt:i4>1</vt:i4>
      </vt:variant>
    </vt:vector>
  </HeadingPairs>
  <TitlesOfParts>
    <vt:vector size="34" baseType="lpstr">
      <vt:lpstr>Default Design</vt:lpstr>
      <vt:lpstr>Introduction to Assembly Language Programming</vt:lpstr>
      <vt:lpstr>Presentation Outline</vt:lpstr>
      <vt:lpstr>Instruction Set Architecture (ISA)</vt:lpstr>
      <vt:lpstr>Instructions</vt:lpstr>
      <vt:lpstr>Overview of the MIPS Architecture</vt:lpstr>
      <vt:lpstr>MIPS General-Purpose Registers</vt:lpstr>
      <vt:lpstr>Instruction Formats</vt:lpstr>
      <vt:lpstr>Next . . .</vt:lpstr>
      <vt:lpstr>What is Assembly Language?</vt:lpstr>
      <vt:lpstr>Assembly Language Statements</vt:lpstr>
      <vt:lpstr>Assembly Language Instructions</vt:lpstr>
      <vt:lpstr>Comments</vt:lpstr>
      <vt:lpstr>Program Template</vt:lpstr>
      <vt:lpstr>.DATA, .TEXT, &amp; .GLOBL Directives</vt:lpstr>
      <vt:lpstr>Layout of a Program in Memory</vt:lpstr>
      <vt:lpstr>Next . . .</vt:lpstr>
      <vt:lpstr>Data Definition Statement</vt:lpstr>
      <vt:lpstr>Data Directives</vt:lpstr>
      <vt:lpstr>String Directives</vt:lpstr>
      <vt:lpstr>Examples of Data Definitions</vt:lpstr>
      <vt:lpstr>Next . . .</vt:lpstr>
      <vt:lpstr>Memory Alignment</vt:lpstr>
      <vt:lpstr>Byte Ordering (Endianness)</vt:lpstr>
      <vt:lpstr>Symbol Table</vt:lpstr>
      <vt:lpstr>Next . . .</vt:lpstr>
      <vt:lpstr>System Calls</vt:lpstr>
      <vt:lpstr>Syscall Services</vt:lpstr>
      <vt:lpstr>Syscall Services – Cont’d</vt:lpstr>
      <vt:lpstr>Reading and Printing an Integer</vt:lpstr>
      <vt:lpstr>Reading and Printing a String</vt:lpstr>
      <vt:lpstr>Sum of Three Integers</vt:lpstr>
      <vt:lpstr>Sum of Three Integers – (cont'd)</vt:lpstr>
      <vt:lpstr>Shl</vt:lpstr>
    </vt:vector>
  </TitlesOfParts>
  <Company>KFUPM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 Assembly Language Programming</dc:title>
  <dc:creator>Dr. Muhamed Mudawar</dc:creator>
  <cp:lastModifiedBy>mudawar</cp:lastModifiedBy>
  <cp:revision>551</cp:revision>
  <cp:lastPrinted>2017-02-11T20:58:31Z</cp:lastPrinted>
  <dcterms:created xsi:type="dcterms:W3CDTF">2004-09-12T13:54:39Z</dcterms:created>
  <dcterms:modified xsi:type="dcterms:W3CDTF">2017-02-11T20:59:18Z</dcterms:modified>
</cp:coreProperties>
</file>