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344" r:id="rId2"/>
    <p:sldId id="280" r:id="rId3"/>
    <p:sldId id="355" r:id="rId4"/>
    <p:sldId id="282" r:id="rId5"/>
    <p:sldId id="283" r:id="rId6"/>
    <p:sldId id="284" r:id="rId7"/>
    <p:sldId id="356" r:id="rId8"/>
    <p:sldId id="288" r:id="rId9"/>
    <p:sldId id="289" r:id="rId10"/>
    <p:sldId id="291" r:id="rId11"/>
    <p:sldId id="286" r:id="rId12"/>
    <p:sldId id="285" r:id="rId13"/>
    <p:sldId id="292" r:id="rId14"/>
    <p:sldId id="339" r:id="rId15"/>
    <p:sldId id="340" r:id="rId16"/>
    <p:sldId id="295" r:id="rId17"/>
    <p:sldId id="294" r:id="rId18"/>
    <p:sldId id="338" r:id="rId19"/>
    <p:sldId id="343" r:id="rId20"/>
    <p:sldId id="296" r:id="rId21"/>
    <p:sldId id="293" r:id="rId22"/>
    <p:sldId id="298" r:id="rId23"/>
    <p:sldId id="341" r:id="rId24"/>
    <p:sldId id="342" r:id="rId25"/>
    <p:sldId id="347" r:id="rId26"/>
    <p:sldId id="299" r:id="rId27"/>
    <p:sldId id="336" r:id="rId28"/>
    <p:sldId id="337" r:id="rId29"/>
  </p:sldIdLst>
  <p:sldSz cx="9144000" cy="6858000" type="screen4x3"/>
  <p:notesSz cx="7099300" cy="10234613"/>
  <p:custShowLst>
    <p:custShow name="Shl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E5D"/>
    <a:srgbClr val="FFBA75"/>
    <a:srgbClr val="008000"/>
    <a:srgbClr val="000099"/>
    <a:srgbClr val="FF0000"/>
    <a:srgbClr val="FFCCFF"/>
    <a:srgbClr val="FF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01" autoAdjust="0"/>
    <p:restoredTop sz="94660"/>
  </p:normalViewPr>
  <p:slideViewPr>
    <p:cSldViewPr>
      <p:cViewPr>
        <p:scale>
          <a:sx n="100" d="100"/>
          <a:sy n="100" d="100"/>
        </p:scale>
        <p:origin x="-260" y="5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3095" y="-95"/>
      </p:cViewPr>
      <p:guideLst>
        <p:guide orient="horz" pos="3223"/>
        <p:guide pos="2236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C2AEE3A6-A773-45A7-B0CB-47048F301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8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00100"/>
            <a:ext cx="8229600" cy="26860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5"/>
            <a:ext cx="8229600" cy="2552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373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8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11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11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6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51435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18784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9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3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18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9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7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06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036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961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Text Box 8"/>
          <p:cNvSpPr txBox="1">
            <a:spLocks noChangeArrowheads="1"/>
          </p:cNvSpPr>
          <p:nvPr userDrawn="1"/>
        </p:nvSpPr>
        <p:spPr bwMode="auto">
          <a:xfrm>
            <a:off x="457200" y="6324600"/>
            <a:ext cx="8229600" cy="2444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000" i="1" smtClean="0">
                <a:latin typeface="Times New Roman" pitchFamily="18" charset="0"/>
                <a:cs typeface="Times New Roman" pitchFamily="18" charset="0"/>
              </a:rPr>
              <a:t>Data Representation	COE 301 – Computer Organization – KFUPM	© Muhamed Mudawar – slide </a:t>
            </a:r>
            <a:fld id="{9905DA3A-4203-4BA8-8312-81F7722148E6}" type="slidenum">
              <a:rPr lang="en-US" sz="1000" i="1" smtClean="0">
                <a:latin typeface="Times New Roman" pitchFamily="18" charset="0"/>
                <a:cs typeface="Times New Roman" pitchFamily="18" charset="0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sz="1000" i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pitchFamily="34" charset="0"/>
        </a:defRPr>
      </a:lvl9pPr>
    </p:titleStyle>
    <p:bodyStyle>
      <a:lvl1pPr marL="347663" indent="-347663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36550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²"/>
        <a:defRPr sz="2000">
          <a:solidFill>
            <a:schemeClr val="tx1"/>
          </a:solidFill>
          <a:latin typeface="+mn-lt"/>
          <a:cs typeface="+mn-cs"/>
        </a:defRPr>
      </a:lvl2pPr>
      <a:lvl3pPr marL="1144588" indent="-231775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481138" indent="-222250" algn="l" rtl="0" eaLnBrk="0" fontAlgn="base" hangingPunct="0">
        <a:spcBef>
          <a:spcPct val="4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828800" indent="-233363" algn="l" rtl="0" eaLnBrk="0" fontAlgn="base" hangingPunct="0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2860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7432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2004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6576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00100"/>
            <a:ext cx="8229600" cy="2632075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en-US" sz="4400" smtClean="0"/>
              <a:t>Data Representation</a:t>
            </a:r>
            <a:endParaRPr lang="en-US" altLang="en-US" sz="28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02038"/>
            <a:ext cx="8229600" cy="2822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smtClean="0"/>
              <a:t>COE 301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Computer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Prof. Muhamed Mudawar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smtClean="0"/>
              <a:t>College of Computer Sciences and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King Fahd University of Petroleum and Minerals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Converting Decimal to Hexadecimal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522538"/>
            <a:ext cx="4846638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1905000" y="5561013"/>
            <a:ext cx="5334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Decimal 422 = 1A6 hexadecimal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649663" y="4102100"/>
            <a:ext cx="2649537" cy="1101725"/>
            <a:chOff x="2299" y="2584"/>
            <a:chExt cx="1669" cy="694"/>
          </a:xfrm>
        </p:grpSpPr>
        <p:sp>
          <p:nvSpPr>
            <p:cNvPr id="12301" name="Text Box 5"/>
            <p:cNvSpPr txBox="1">
              <a:spLocks noChangeArrowheads="1"/>
            </p:cNvSpPr>
            <p:nvPr/>
          </p:nvSpPr>
          <p:spPr bwMode="auto">
            <a:xfrm>
              <a:off x="2807" y="2874"/>
              <a:ext cx="116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stop when quotient is zero</a:t>
              </a:r>
            </a:p>
          </p:txBody>
        </p:sp>
        <p:sp>
          <p:nvSpPr>
            <p:cNvPr id="12302" name="Line 6"/>
            <p:cNvSpPr>
              <a:spLocks noChangeShapeType="1"/>
            </p:cNvSpPr>
            <p:nvPr/>
          </p:nvSpPr>
          <p:spPr bwMode="auto">
            <a:xfrm flipH="1" flipV="1">
              <a:off x="2299" y="2584"/>
              <a:ext cx="689" cy="4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262563" y="2986088"/>
            <a:ext cx="3398837" cy="366712"/>
            <a:chOff x="3315" y="1881"/>
            <a:chExt cx="2141" cy="231"/>
          </a:xfrm>
        </p:grpSpPr>
        <p:sp>
          <p:nvSpPr>
            <p:cNvPr id="12299" name="Line 7"/>
            <p:cNvSpPr>
              <a:spLocks noChangeShapeType="1"/>
            </p:cNvSpPr>
            <p:nvPr/>
          </p:nvSpPr>
          <p:spPr bwMode="auto">
            <a:xfrm flipH="1" flipV="1">
              <a:off x="3315" y="2004"/>
              <a:ext cx="61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Text Box 8"/>
            <p:cNvSpPr txBox="1">
              <a:spLocks noChangeArrowheads="1"/>
            </p:cNvSpPr>
            <p:nvPr/>
          </p:nvSpPr>
          <p:spPr bwMode="auto">
            <a:xfrm>
              <a:off x="3823" y="1881"/>
              <a:ext cx="16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least significant digit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262563" y="3851275"/>
            <a:ext cx="3398837" cy="366713"/>
            <a:chOff x="3315" y="2426"/>
            <a:chExt cx="2141" cy="231"/>
          </a:xfrm>
        </p:grpSpPr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 flipH="1" flipV="1">
              <a:off x="3315" y="2548"/>
              <a:ext cx="61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3859" y="2426"/>
              <a:ext cx="15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most significant digit</a:t>
              </a:r>
            </a:p>
          </p:txBody>
        </p:sp>
      </p:grpSp>
      <p:sp>
        <p:nvSpPr>
          <p:cNvPr id="12296" name="Rectangle 11"/>
          <p:cNvSpPr>
            <a:spLocks noChangeArrowheads="1"/>
          </p:cNvSpPr>
          <p:nvPr/>
        </p:nvSpPr>
        <p:spPr bwMode="auto">
          <a:xfrm>
            <a:off x="457200" y="1143000"/>
            <a:ext cx="8229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60000"/>
              </a:spcBef>
              <a:buFont typeface="Wingdings" pitchFamily="2" charset="2"/>
              <a:buChar char="v"/>
            </a:pPr>
            <a:r>
              <a:rPr lang="en-US" altLang="en-US" sz="2400"/>
              <a:t>Repeatedly divide the decimal integer by 16</a:t>
            </a:r>
          </a:p>
          <a:p>
            <a:pPr eaLnBrk="1" hangingPunct="1">
              <a:spcBef>
                <a:spcPct val="60000"/>
              </a:spcBef>
              <a:buFont typeface="Wingdings" pitchFamily="2" charset="2"/>
              <a:buChar char="v"/>
            </a:pPr>
            <a:r>
              <a:rPr lang="en-US" altLang="en-US" sz="2400"/>
              <a:t>Each remainder is a hex digit in the translated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Integer Storage Sizes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769938" y="5041900"/>
            <a:ext cx="7720012" cy="1195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tx2"/>
                </a:solidFill>
              </a:rPr>
              <a:t>What is the largest 20-bit unsigned integer?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tx2"/>
                </a:solidFill>
              </a:rPr>
              <a:t>Answer: 2</a:t>
            </a:r>
            <a:r>
              <a:rPr lang="en-US" altLang="en-US" sz="2400" baseline="30000">
                <a:solidFill>
                  <a:schemeClr val="tx2"/>
                </a:solidFill>
              </a:rPr>
              <a:t>20</a:t>
            </a:r>
            <a:r>
              <a:rPr lang="en-US" altLang="en-US" sz="2400">
                <a:solidFill>
                  <a:schemeClr val="tx2"/>
                </a:solidFill>
              </a:rPr>
              <a:t> – 1 = 1,048,575</a:t>
            </a:r>
          </a:p>
        </p:txBody>
      </p:sp>
      <p:graphicFrame>
        <p:nvGraphicFramePr>
          <p:cNvPr id="127079" name="Group 103"/>
          <p:cNvGraphicFramePr>
            <a:graphicFrameLocks noGrp="1"/>
          </p:cNvGraphicFramePr>
          <p:nvPr/>
        </p:nvGraphicFramePr>
        <p:xfrm>
          <a:off x="769938" y="2986088"/>
          <a:ext cx="7720012" cy="1828800"/>
        </p:xfrm>
        <a:graphic>
          <a:graphicData uri="http://schemas.openxmlformats.org/drawingml/2006/table">
            <a:tbl>
              <a:tblPr/>
              <a:tblGrid>
                <a:gridCol w="1944687"/>
                <a:gridCol w="3873500"/>
                <a:gridCol w="1901825"/>
              </a:tblGrid>
              <a:tr h="131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Storage Type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Unsigned Range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Powers of 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Byte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 to 255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 to (2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– 1)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Half Word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 to 65,535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 to (2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– 1)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Word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 to 4,294,967,295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 to (2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– 1)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Double Word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 to 18,446,744,073,709,551,615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 to (2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– 1)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342" name="Group 117"/>
          <p:cNvGrpSpPr>
            <a:grpSpLocks/>
          </p:cNvGrpSpPr>
          <p:nvPr/>
        </p:nvGrpSpPr>
        <p:grpSpPr bwMode="auto">
          <a:xfrm>
            <a:off x="1519238" y="1239838"/>
            <a:ext cx="6335712" cy="1524000"/>
            <a:chOff x="2336" y="854"/>
            <a:chExt cx="3991" cy="960"/>
          </a:xfrm>
        </p:grpSpPr>
        <p:sp>
          <p:nvSpPr>
            <p:cNvPr id="13344" name="AutoShape 9"/>
            <p:cNvSpPr>
              <a:spLocks noChangeAspect="1" noChangeArrowheads="1" noTextEdit="1"/>
            </p:cNvSpPr>
            <p:nvPr/>
          </p:nvSpPr>
          <p:spPr bwMode="auto">
            <a:xfrm>
              <a:off x="2336" y="854"/>
              <a:ext cx="3991" cy="9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5" name="Rectangle 11"/>
            <p:cNvSpPr>
              <a:spLocks noChangeArrowheads="1"/>
            </p:cNvSpPr>
            <p:nvPr/>
          </p:nvSpPr>
          <p:spPr bwMode="auto">
            <a:xfrm>
              <a:off x="2336" y="926"/>
              <a:ext cx="67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/>
              <a:r>
                <a:rPr lang="en-US" altLang="en-US" sz="1200" b="1">
                  <a:solidFill>
                    <a:srgbClr val="000000"/>
                  </a:solidFill>
                </a:rPr>
                <a:t>Byte</a:t>
              </a:r>
              <a:endParaRPr lang="en-US" altLang="en-US" sz="1200" b="1"/>
            </a:p>
          </p:txBody>
        </p:sp>
        <p:sp>
          <p:nvSpPr>
            <p:cNvPr id="13346" name="Rectangle 15"/>
            <p:cNvSpPr>
              <a:spLocks noChangeArrowheads="1"/>
            </p:cNvSpPr>
            <p:nvPr/>
          </p:nvSpPr>
          <p:spPr bwMode="auto">
            <a:xfrm>
              <a:off x="3061" y="926"/>
              <a:ext cx="399" cy="14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8</a:t>
              </a:r>
              <a:endParaRPr lang="en-US" altLang="en-US" sz="1200" b="1"/>
            </a:p>
          </p:txBody>
        </p:sp>
        <p:sp>
          <p:nvSpPr>
            <p:cNvPr id="13347" name="Rectangle 111"/>
            <p:cNvSpPr>
              <a:spLocks noChangeArrowheads="1"/>
            </p:cNvSpPr>
            <p:nvPr/>
          </p:nvSpPr>
          <p:spPr bwMode="auto">
            <a:xfrm>
              <a:off x="3061" y="1144"/>
              <a:ext cx="799" cy="14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16</a:t>
              </a:r>
              <a:endParaRPr lang="en-US" altLang="en-US" sz="1200" b="1"/>
            </a:p>
          </p:txBody>
        </p:sp>
        <p:sp>
          <p:nvSpPr>
            <p:cNvPr id="13348" name="Rectangle 112"/>
            <p:cNvSpPr>
              <a:spLocks noChangeArrowheads="1"/>
            </p:cNvSpPr>
            <p:nvPr/>
          </p:nvSpPr>
          <p:spPr bwMode="auto">
            <a:xfrm>
              <a:off x="3061" y="1362"/>
              <a:ext cx="1597" cy="14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32</a:t>
              </a:r>
              <a:endParaRPr lang="en-US" altLang="en-US" sz="1200" b="1"/>
            </a:p>
          </p:txBody>
        </p:sp>
        <p:sp>
          <p:nvSpPr>
            <p:cNvPr id="13349" name="Rectangle 113"/>
            <p:cNvSpPr>
              <a:spLocks noChangeArrowheads="1"/>
            </p:cNvSpPr>
            <p:nvPr/>
          </p:nvSpPr>
          <p:spPr bwMode="auto">
            <a:xfrm>
              <a:off x="3061" y="1580"/>
              <a:ext cx="3194" cy="14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64</a:t>
              </a:r>
              <a:endParaRPr lang="en-US" altLang="en-US" sz="1200" b="1"/>
            </a:p>
          </p:txBody>
        </p:sp>
        <p:sp>
          <p:nvSpPr>
            <p:cNvPr id="13350" name="Rectangle 114"/>
            <p:cNvSpPr>
              <a:spLocks noChangeArrowheads="1"/>
            </p:cNvSpPr>
            <p:nvPr/>
          </p:nvSpPr>
          <p:spPr bwMode="auto">
            <a:xfrm>
              <a:off x="2336" y="1139"/>
              <a:ext cx="67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/>
              <a:r>
                <a:rPr lang="en-US" altLang="en-US" sz="1200" b="1">
                  <a:solidFill>
                    <a:srgbClr val="000000"/>
                  </a:solidFill>
                </a:rPr>
                <a:t>Half Word</a:t>
              </a:r>
              <a:endParaRPr lang="en-US" altLang="en-US" sz="1200" b="1"/>
            </a:p>
          </p:txBody>
        </p:sp>
        <p:sp>
          <p:nvSpPr>
            <p:cNvPr id="13351" name="Rectangle 115"/>
            <p:cNvSpPr>
              <a:spLocks noChangeArrowheads="1"/>
            </p:cNvSpPr>
            <p:nvPr/>
          </p:nvSpPr>
          <p:spPr bwMode="auto">
            <a:xfrm>
              <a:off x="2336" y="1357"/>
              <a:ext cx="67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/>
              <a:r>
                <a:rPr lang="en-US" altLang="en-US" sz="1200" b="1">
                  <a:solidFill>
                    <a:srgbClr val="000000"/>
                  </a:solidFill>
                </a:rPr>
                <a:t>Word</a:t>
              </a:r>
              <a:endParaRPr lang="en-US" altLang="en-US" sz="1200" b="1"/>
            </a:p>
          </p:txBody>
        </p:sp>
        <p:sp>
          <p:nvSpPr>
            <p:cNvPr id="13352" name="Rectangle 116"/>
            <p:cNvSpPr>
              <a:spLocks noChangeArrowheads="1"/>
            </p:cNvSpPr>
            <p:nvPr/>
          </p:nvSpPr>
          <p:spPr bwMode="auto">
            <a:xfrm>
              <a:off x="2336" y="1575"/>
              <a:ext cx="67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/>
              <a:r>
                <a:rPr lang="en-US" altLang="en-US" sz="1200" b="1">
                  <a:solidFill>
                    <a:srgbClr val="000000"/>
                  </a:solidFill>
                </a:rPr>
                <a:t>Double Word</a:t>
              </a:r>
              <a:endParaRPr lang="en-US" altLang="en-US" sz="1200" b="1"/>
            </a:p>
          </p:txBody>
        </p:sp>
      </p:grpSp>
      <p:sp>
        <p:nvSpPr>
          <p:cNvPr id="13343" name="Text Box 6"/>
          <p:cNvSpPr txBox="1">
            <a:spLocks noChangeArrowheads="1"/>
          </p:cNvSpPr>
          <p:nvPr/>
        </p:nvSpPr>
        <p:spPr bwMode="auto">
          <a:xfrm>
            <a:off x="5435600" y="1412875"/>
            <a:ext cx="21304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7160" rIns="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Storage Sizes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9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6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Addition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29600" cy="1825625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 smtClean="0"/>
              <a:t>Start with the least significant bit (rightmost bit)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mtClean="0"/>
              <a:t>Add each pair of bits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mtClean="0"/>
              <a:t>Include the carry in the addition, if present</a:t>
            </a:r>
          </a:p>
        </p:txBody>
      </p:sp>
      <p:sp>
        <p:nvSpPr>
          <p:cNvPr id="14340" name="AutoShape 5"/>
          <p:cNvSpPr>
            <a:spLocks noChangeAspect="1" noChangeArrowheads="1" noTextEdit="1"/>
          </p:cNvSpPr>
          <p:nvPr/>
        </p:nvSpPr>
        <p:spPr bwMode="auto">
          <a:xfrm>
            <a:off x="2286000" y="3335338"/>
            <a:ext cx="4648200" cy="2398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1" name="Group 76"/>
          <p:cNvGrpSpPr>
            <a:grpSpLocks/>
          </p:cNvGrpSpPr>
          <p:nvPr/>
        </p:nvGrpSpPr>
        <p:grpSpPr bwMode="auto">
          <a:xfrm>
            <a:off x="2833688" y="3717925"/>
            <a:ext cx="3273425" cy="1036638"/>
            <a:chOff x="1785" y="2342"/>
            <a:chExt cx="2062" cy="653"/>
          </a:xfrm>
        </p:grpSpPr>
        <p:sp>
          <p:nvSpPr>
            <p:cNvPr id="14377" name="Rectangle 7"/>
            <p:cNvSpPr>
              <a:spLocks noChangeArrowheads="1"/>
            </p:cNvSpPr>
            <p:nvPr/>
          </p:nvSpPr>
          <p:spPr bwMode="auto">
            <a:xfrm>
              <a:off x="2111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78" name="Rectangle 8"/>
            <p:cNvSpPr>
              <a:spLocks noChangeArrowheads="1"/>
            </p:cNvSpPr>
            <p:nvPr/>
          </p:nvSpPr>
          <p:spPr bwMode="auto">
            <a:xfrm>
              <a:off x="2186" y="270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4379" name="Rectangle 9"/>
            <p:cNvSpPr>
              <a:spLocks noChangeArrowheads="1"/>
            </p:cNvSpPr>
            <p:nvPr/>
          </p:nvSpPr>
          <p:spPr bwMode="auto">
            <a:xfrm>
              <a:off x="2328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80" name="Rectangle 10"/>
            <p:cNvSpPr>
              <a:spLocks noChangeArrowheads="1"/>
            </p:cNvSpPr>
            <p:nvPr/>
          </p:nvSpPr>
          <p:spPr bwMode="auto">
            <a:xfrm>
              <a:off x="2403" y="270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4381" name="Rectangle 11"/>
            <p:cNvSpPr>
              <a:spLocks noChangeArrowheads="1"/>
            </p:cNvSpPr>
            <p:nvPr/>
          </p:nvSpPr>
          <p:spPr bwMode="auto">
            <a:xfrm>
              <a:off x="2545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82" name="Rectangle 12"/>
            <p:cNvSpPr>
              <a:spLocks noChangeArrowheads="1"/>
            </p:cNvSpPr>
            <p:nvPr/>
          </p:nvSpPr>
          <p:spPr bwMode="auto">
            <a:xfrm>
              <a:off x="2620" y="270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4383" name="Rectangle 13"/>
            <p:cNvSpPr>
              <a:spLocks noChangeArrowheads="1"/>
            </p:cNvSpPr>
            <p:nvPr/>
          </p:nvSpPr>
          <p:spPr bwMode="auto">
            <a:xfrm>
              <a:off x="2762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84" name="Rectangle 14"/>
            <p:cNvSpPr>
              <a:spLocks noChangeArrowheads="1"/>
            </p:cNvSpPr>
            <p:nvPr/>
          </p:nvSpPr>
          <p:spPr bwMode="auto">
            <a:xfrm>
              <a:off x="2837" y="270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4385" name="Rectangle 15"/>
            <p:cNvSpPr>
              <a:spLocks noChangeArrowheads="1"/>
            </p:cNvSpPr>
            <p:nvPr/>
          </p:nvSpPr>
          <p:spPr bwMode="auto">
            <a:xfrm>
              <a:off x="2979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86" name="Rectangle 16"/>
            <p:cNvSpPr>
              <a:spLocks noChangeArrowheads="1"/>
            </p:cNvSpPr>
            <p:nvPr/>
          </p:nvSpPr>
          <p:spPr bwMode="auto">
            <a:xfrm>
              <a:off x="3054" y="270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4387" name="Rectangle 17"/>
            <p:cNvSpPr>
              <a:spLocks noChangeArrowheads="1"/>
            </p:cNvSpPr>
            <p:nvPr/>
          </p:nvSpPr>
          <p:spPr bwMode="auto">
            <a:xfrm>
              <a:off x="3196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88" name="Rectangle 18"/>
            <p:cNvSpPr>
              <a:spLocks noChangeArrowheads="1"/>
            </p:cNvSpPr>
            <p:nvPr/>
          </p:nvSpPr>
          <p:spPr bwMode="auto">
            <a:xfrm>
              <a:off x="3271" y="270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4389" name="Rectangle 19"/>
            <p:cNvSpPr>
              <a:spLocks noChangeArrowheads="1"/>
            </p:cNvSpPr>
            <p:nvPr/>
          </p:nvSpPr>
          <p:spPr bwMode="auto">
            <a:xfrm>
              <a:off x="3413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90" name="Rectangle 20"/>
            <p:cNvSpPr>
              <a:spLocks noChangeArrowheads="1"/>
            </p:cNvSpPr>
            <p:nvPr/>
          </p:nvSpPr>
          <p:spPr bwMode="auto">
            <a:xfrm>
              <a:off x="3488" y="270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4391" name="Rectangle 21"/>
            <p:cNvSpPr>
              <a:spLocks noChangeArrowheads="1"/>
            </p:cNvSpPr>
            <p:nvPr/>
          </p:nvSpPr>
          <p:spPr bwMode="auto">
            <a:xfrm>
              <a:off x="3630" y="2668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92" name="Rectangle 22"/>
            <p:cNvSpPr>
              <a:spLocks noChangeArrowheads="1"/>
            </p:cNvSpPr>
            <p:nvPr/>
          </p:nvSpPr>
          <p:spPr bwMode="auto">
            <a:xfrm>
              <a:off x="3705" y="270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4393" name="Rectangle 23"/>
            <p:cNvSpPr>
              <a:spLocks noChangeArrowheads="1"/>
            </p:cNvSpPr>
            <p:nvPr/>
          </p:nvSpPr>
          <p:spPr bwMode="auto">
            <a:xfrm>
              <a:off x="2111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94" name="Rectangle 24"/>
            <p:cNvSpPr>
              <a:spLocks noChangeArrowheads="1"/>
            </p:cNvSpPr>
            <p:nvPr/>
          </p:nvSpPr>
          <p:spPr bwMode="auto">
            <a:xfrm>
              <a:off x="2186" y="23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4395" name="Rectangle 25"/>
            <p:cNvSpPr>
              <a:spLocks noChangeArrowheads="1"/>
            </p:cNvSpPr>
            <p:nvPr/>
          </p:nvSpPr>
          <p:spPr bwMode="auto">
            <a:xfrm>
              <a:off x="2328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96" name="Rectangle 26"/>
            <p:cNvSpPr>
              <a:spLocks noChangeArrowheads="1"/>
            </p:cNvSpPr>
            <p:nvPr/>
          </p:nvSpPr>
          <p:spPr bwMode="auto">
            <a:xfrm>
              <a:off x="2403" y="23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4397" name="Rectangle 27"/>
            <p:cNvSpPr>
              <a:spLocks noChangeArrowheads="1"/>
            </p:cNvSpPr>
            <p:nvPr/>
          </p:nvSpPr>
          <p:spPr bwMode="auto">
            <a:xfrm>
              <a:off x="2545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98" name="Rectangle 28"/>
            <p:cNvSpPr>
              <a:spLocks noChangeArrowheads="1"/>
            </p:cNvSpPr>
            <p:nvPr/>
          </p:nvSpPr>
          <p:spPr bwMode="auto">
            <a:xfrm>
              <a:off x="2620" y="23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4399" name="Rectangle 29"/>
            <p:cNvSpPr>
              <a:spLocks noChangeArrowheads="1"/>
            </p:cNvSpPr>
            <p:nvPr/>
          </p:nvSpPr>
          <p:spPr bwMode="auto">
            <a:xfrm>
              <a:off x="2762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00" name="Rectangle 30"/>
            <p:cNvSpPr>
              <a:spLocks noChangeArrowheads="1"/>
            </p:cNvSpPr>
            <p:nvPr/>
          </p:nvSpPr>
          <p:spPr bwMode="auto">
            <a:xfrm>
              <a:off x="2837" y="23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4401" name="Rectangle 31"/>
            <p:cNvSpPr>
              <a:spLocks noChangeArrowheads="1"/>
            </p:cNvSpPr>
            <p:nvPr/>
          </p:nvSpPr>
          <p:spPr bwMode="auto">
            <a:xfrm>
              <a:off x="2979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02" name="Rectangle 32"/>
            <p:cNvSpPr>
              <a:spLocks noChangeArrowheads="1"/>
            </p:cNvSpPr>
            <p:nvPr/>
          </p:nvSpPr>
          <p:spPr bwMode="auto">
            <a:xfrm>
              <a:off x="3054" y="23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4403" name="Rectangle 33"/>
            <p:cNvSpPr>
              <a:spLocks noChangeArrowheads="1"/>
            </p:cNvSpPr>
            <p:nvPr/>
          </p:nvSpPr>
          <p:spPr bwMode="auto">
            <a:xfrm>
              <a:off x="3196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04" name="Rectangle 34"/>
            <p:cNvSpPr>
              <a:spLocks noChangeArrowheads="1"/>
            </p:cNvSpPr>
            <p:nvPr/>
          </p:nvSpPr>
          <p:spPr bwMode="auto">
            <a:xfrm>
              <a:off x="3271" y="23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4405" name="Rectangle 35"/>
            <p:cNvSpPr>
              <a:spLocks noChangeArrowheads="1"/>
            </p:cNvSpPr>
            <p:nvPr/>
          </p:nvSpPr>
          <p:spPr bwMode="auto">
            <a:xfrm>
              <a:off x="3413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06" name="Rectangle 36"/>
            <p:cNvSpPr>
              <a:spLocks noChangeArrowheads="1"/>
            </p:cNvSpPr>
            <p:nvPr/>
          </p:nvSpPr>
          <p:spPr bwMode="auto">
            <a:xfrm>
              <a:off x="3488" y="23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4407" name="Rectangle 37"/>
            <p:cNvSpPr>
              <a:spLocks noChangeArrowheads="1"/>
            </p:cNvSpPr>
            <p:nvPr/>
          </p:nvSpPr>
          <p:spPr bwMode="auto">
            <a:xfrm>
              <a:off x="3630" y="2342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08" name="Rectangle 38"/>
            <p:cNvSpPr>
              <a:spLocks noChangeArrowheads="1"/>
            </p:cNvSpPr>
            <p:nvPr/>
          </p:nvSpPr>
          <p:spPr bwMode="auto">
            <a:xfrm>
              <a:off x="3705" y="23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4409" name="Line 39"/>
            <p:cNvSpPr>
              <a:spLocks noChangeShapeType="1"/>
            </p:cNvSpPr>
            <p:nvPr/>
          </p:nvSpPr>
          <p:spPr bwMode="auto">
            <a:xfrm>
              <a:off x="1785" y="2994"/>
              <a:ext cx="206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10" name="Rectangle 40"/>
            <p:cNvSpPr>
              <a:spLocks noChangeArrowheads="1"/>
            </p:cNvSpPr>
            <p:nvPr/>
          </p:nvSpPr>
          <p:spPr bwMode="auto">
            <a:xfrm>
              <a:off x="1879" y="2685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0000"/>
                  </a:solidFill>
                  <a:latin typeface="Helvetica" charset="0"/>
                </a:rPr>
                <a:t>+</a:t>
              </a:r>
              <a:endParaRPr lang="en-US" altLang="en-US"/>
            </a:p>
          </p:txBody>
        </p:sp>
      </p:grpSp>
      <p:sp>
        <p:nvSpPr>
          <p:cNvPr id="126010" name="Rectangle 58"/>
          <p:cNvSpPr>
            <a:spLocks noChangeArrowheads="1"/>
          </p:cNvSpPr>
          <p:nvPr/>
        </p:nvSpPr>
        <p:spPr bwMode="auto">
          <a:xfrm>
            <a:off x="6415088" y="3760788"/>
            <a:ext cx="406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(54)</a:t>
            </a:r>
            <a:endParaRPr lang="en-US" altLang="en-US"/>
          </a:p>
        </p:txBody>
      </p:sp>
      <p:sp>
        <p:nvSpPr>
          <p:cNvPr id="126011" name="Rectangle 59"/>
          <p:cNvSpPr>
            <a:spLocks noChangeArrowheads="1"/>
          </p:cNvSpPr>
          <p:nvPr/>
        </p:nvSpPr>
        <p:spPr bwMode="auto">
          <a:xfrm>
            <a:off x="6421438" y="4278313"/>
            <a:ext cx="406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(29)</a:t>
            </a:r>
            <a:endParaRPr lang="en-US" altLang="en-US"/>
          </a:p>
        </p:txBody>
      </p:sp>
      <p:sp>
        <p:nvSpPr>
          <p:cNvPr id="126012" name="Rectangle 60"/>
          <p:cNvSpPr>
            <a:spLocks noChangeArrowheads="1"/>
          </p:cNvSpPr>
          <p:nvPr/>
        </p:nvSpPr>
        <p:spPr bwMode="auto">
          <a:xfrm>
            <a:off x="6415088" y="4970463"/>
            <a:ext cx="406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(83)</a:t>
            </a:r>
            <a:endParaRPr lang="en-US" altLang="en-US"/>
          </a:p>
        </p:txBody>
      </p: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2843213" y="3476625"/>
            <a:ext cx="2100262" cy="192088"/>
            <a:chOff x="1791" y="2190"/>
            <a:chExt cx="1323" cy="121"/>
          </a:xfrm>
        </p:grpSpPr>
        <p:sp>
          <p:nvSpPr>
            <p:cNvPr id="14375" name="Rectangle 57"/>
            <p:cNvSpPr>
              <a:spLocks noChangeArrowheads="1"/>
            </p:cNvSpPr>
            <p:nvPr/>
          </p:nvSpPr>
          <p:spPr bwMode="auto">
            <a:xfrm>
              <a:off x="3061" y="2196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 b="1"/>
            </a:p>
          </p:txBody>
        </p:sp>
        <p:sp>
          <p:nvSpPr>
            <p:cNvPr id="14376" name="Rectangle 61"/>
            <p:cNvSpPr>
              <a:spLocks noChangeArrowheads="1"/>
            </p:cNvSpPr>
            <p:nvPr/>
          </p:nvSpPr>
          <p:spPr bwMode="auto">
            <a:xfrm>
              <a:off x="1791" y="2190"/>
              <a:ext cx="2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Helvetica" charset="0"/>
                </a:rPr>
                <a:t>carry</a:t>
              </a:r>
              <a:endParaRPr lang="en-US" altLang="en-US" b="1"/>
            </a:p>
          </p:txBody>
        </p:sp>
      </p:grpSp>
      <p:grpSp>
        <p:nvGrpSpPr>
          <p:cNvPr id="14346" name="Group 78"/>
          <p:cNvGrpSpPr>
            <a:grpSpLocks/>
          </p:cNvGrpSpPr>
          <p:nvPr/>
        </p:nvGrpSpPr>
        <p:grpSpPr bwMode="auto">
          <a:xfrm>
            <a:off x="2449513" y="4926013"/>
            <a:ext cx="3657600" cy="693737"/>
            <a:chOff x="1543" y="3103"/>
            <a:chExt cx="2304" cy="437"/>
          </a:xfrm>
        </p:grpSpPr>
        <p:sp>
          <p:nvSpPr>
            <p:cNvPr id="14358" name="Rectangle 41"/>
            <p:cNvSpPr>
              <a:spLocks noChangeArrowheads="1"/>
            </p:cNvSpPr>
            <p:nvPr/>
          </p:nvSpPr>
          <p:spPr bwMode="auto">
            <a:xfrm>
              <a:off x="2111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59" name="Rectangle 43"/>
            <p:cNvSpPr>
              <a:spLocks noChangeArrowheads="1"/>
            </p:cNvSpPr>
            <p:nvPr/>
          </p:nvSpPr>
          <p:spPr bwMode="auto">
            <a:xfrm>
              <a:off x="2328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0" name="Rectangle 45"/>
            <p:cNvSpPr>
              <a:spLocks noChangeArrowheads="1"/>
            </p:cNvSpPr>
            <p:nvPr/>
          </p:nvSpPr>
          <p:spPr bwMode="auto">
            <a:xfrm>
              <a:off x="2545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1" name="Rectangle 47"/>
            <p:cNvSpPr>
              <a:spLocks noChangeArrowheads="1"/>
            </p:cNvSpPr>
            <p:nvPr/>
          </p:nvSpPr>
          <p:spPr bwMode="auto">
            <a:xfrm>
              <a:off x="2762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2" name="Rectangle 49"/>
            <p:cNvSpPr>
              <a:spLocks noChangeArrowheads="1"/>
            </p:cNvSpPr>
            <p:nvPr/>
          </p:nvSpPr>
          <p:spPr bwMode="auto">
            <a:xfrm>
              <a:off x="2979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3" name="Rectangle 51"/>
            <p:cNvSpPr>
              <a:spLocks noChangeArrowheads="1"/>
            </p:cNvSpPr>
            <p:nvPr/>
          </p:nvSpPr>
          <p:spPr bwMode="auto">
            <a:xfrm>
              <a:off x="3196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4" name="Rectangle 53"/>
            <p:cNvSpPr>
              <a:spLocks noChangeArrowheads="1"/>
            </p:cNvSpPr>
            <p:nvPr/>
          </p:nvSpPr>
          <p:spPr bwMode="auto">
            <a:xfrm>
              <a:off x="3413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5" name="Rectangle 55"/>
            <p:cNvSpPr>
              <a:spLocks noChangeArrowheads="1"/>
            </p:cNvSpPr>
            <p:nvPr/>
          </p:nvSpPr>
          <p:spPr bwMode="auto">
            <a:xfrm>
              <a:off x="3630" y="3103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6" name="Rectangle 62"/>
            <p:cNvSpPr>
              <a:spLocks noChangeArrowheads="1"/>
            </p:cNvSpPr>
            <p:nvPr/>
          </p:nvSpPr>
          <p:spPr bwMode="auto">
            <a:xfrm>
              <a:off x="3718" y="342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 b="1"/>
            </a:p>
          </p:txBody>
        </p:sp>
        <p:sp>
          <p:nvSpPr>
            <p:cNvPr id="14367" name="Rectangle 63"/>
            <p:cNvSpPr>
              <a:spLocks noChangeArrowheads="1"/>
            </p:cNvSpPr>
            <p:nvPr/>
          </p:nvSpPr>
          <p:spPr bwMode="auto">
            <a:xfrm>
              <a:off x="3501" y="342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 b="1"/>
            </a:p>
          </p:txBody>
        </p:sp>
        <p:sp>
          <p:nvSpPr>
            <p:cNvPr id="14368" name="Rectangle 64"/>
            <p:cNvSpPr>
              <a:spLocks noChangeArrowheads="1"/>
            </p:cNvSpPr>
            <p:nvPr/>
          </p:nvSpPr>
          <p:spPr bwMode="auto">
            <a:xfrm>
              <a:off x="3284" y="342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Helvetica" charset="0"/>
                </a:rPr>
                <a:t>2</a:t>
              </a:r>
              <a:endParaRPr lang="en-US" altLang="en-US" b="1"/>
            </a:p>
          </p:txBody>
        </p:sp>
        <p:sp>
          <p:nvSpPr>
            <p:cNvPr id="14369" name="Rectangle 65"/>
            <p:cNvSpPr>
              <a:spLocks noChangeArrowheads="1"/>
            </p:cNvSpPr>
            <p:nvPr/>
          </p:nvSpPr>
          <p:spPr bwMode="auto">
            <a:xfrm>
              <a:off x="3067" y="342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Helvetica" charset="0"/>
                </a:rPr>
                <a:t>3</a:t>
              </a:r>
              <a:endParaRPr lang="en-US" altLang="en-US" b="1"/>
            </a:p>
          </p:txBody>
        </p:sp>
        <p:sp>
          <p:nvSpPr>
            <p:cNvPr id="14370" name="Rectangle 66"/>
            <p:cNvSpPr>
              <a:spLocks noChangeArrowheads="1"/>
            </p:cNvSpPr>
            <p:nvPr/>
          </p:nvSpPr>
          <p:spPr bwMode="auto">
            <a:xfrm>
              <a:off x="2837" y="342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Helvetica" charset="0"/>
                </a:rPr>
                <a:t>4</a:t>
              </a:r>
              <a:endParaRPr lang="en-US" altLang="en-US" b="1"/>
            </a:p>
          </p:txBody>
        </p:sp>
        <p:sp>
          <p:nvSpPr>
            <p:cNvPr id="14371" name="Rectangle 67"/>
            <p:cNvSpPr>
              <a:spLocks noChangeArrowheads="1"/>
            </p:cNvSpPr>
            <p:nvPr/>
          </p:nvSpPr>
          <p:spPr bwMode="auto">
            <a:xfrm>
              <a:off x="1543" y="3425"/>
              <a:ext cx="55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Helvetica" charset="0"/>
                </a:rPr>
                <a:t>bit position:</a:t>
              </a:r>
              <a:endParaRPr lang="en-US" altLang="en-US" b="1"/>
            </a:p>
          </p:txBody>
        </p:sp>
        <p:sp>
          <p:nvSpPr>
            <p:cNvPr id="14372" name="Rectangle 68"/>
            <p:cNvSpPr>
              <a:spLocks noChangeArrowheads="1"/>
            </p:cNvSpPr>
            <p:nvPr/>
          </p:nvSpPr>
          <p:spPr bwMode="auto">
            <a:xfrm>
              <a:off x="2620" y="342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Helvetica" charset="0"/>
                </a:rPr>
                <a:t>5</a:t>
              </a:r>
              <a:endParaRPr lang="en-US" altLang="en-US" b="1"/>
            </a:p>
          </p:txBody>
        </p:sp>
        <p:sp>
          <p:nvSpPr>
            <p:cNvPr id="14373" name="Rectangle 69"/>
            <p:cNvSpPr>
              <a:spLocks noChangeArrowheads="1"/>
            </p:cNvSpPr>
            <p:nvPr/>
          </p:nvSpPr>
          <p:spPr bwMode="auto">
            <a:xfrm>
              <a:off x="2403" y="342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Helvetica" charset="0"/>
                </a:rPr>
                <a:t>6</a:t>
              </a:r>
              <a:endParaRPr lang="en-US" altLang="en-US" b="1"/>
            </a:p>
          </p:txBody>
        </p:sp>
        <p:sp>
          <p:nvSpPr>
            <p:cNvPr id="14374" name="Rectangle 70"/>
            <p:cNvSpPr>
              <a:spLocks noChangeArrowheads="1"/>
            </p:cNvSpPr>
            <p:nvPr/>
          </p:nvSpPr>
          <p:spPr bwMode="auto">
            <a:xfrm>
              <a:off x="2186" y="342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Helvetica" charset="0"/>
                </a:rPr>
                <a:t>7</a:t>
              </a:r>
              <a:endParaRPr lang="en-US" altLang="en-US" b="1"/>
            </a:p>
          </p:txBody>
        </p:sp>
      </p:grpSp>
      <p:sp>
        <p:nvSpPr>
          <p:cNvPr id="126024" name="Rectangle 72"/>
          <p:cNvSpPr>
            <a:spLocks noChangeArrowheads="1"/>
          </p:cNvSpPr>
          <p:nvPr/>
        </p:nvSpPr>
        <p:spPr bwMode="auto">
          <a:xfrm>
            <a:off x="4168775" y="3476625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Helvetica" charset="0"/>
              </a:rPr>
              <a:t>1</a:t>
            </a:r>
            <a:endParaRPr lang="en-US" altLang="en-US" b="1"/>
          </a:p>
        </p:txBody>
      </p:sp>
      <p:sp>
        <p:nvSpPr>
          <p:cNvPr id="126025" name="Rectangle 73"/>
          <p:cNvSpPr>
            <a:spLocks noChangeArrowheads="1"/>
          </p:cNvSpPr>
          <p:nvPr/>
        </p:nvSpPr>
        <p:spPr bwMode="auto">
          <a:xfrm>
            <a:off x="3822700" y="3476625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Helvetica" charset="0"/>
              </a:rPr>
              <a:t>1</a:t>
            </a:r>
            <a:endParaRPr lang="en-US" altLang="en-US" b="1"/>
          </a:p>
        </p:txBody>
      </p:sp>
      <p:sp>
        <p:nvSpPr>
          <p:cNvPr id="126026" name="Rectangle 74"/>
          <p:cNvSpPr>
            <a:spLocks noChangeArrowheads="1"/>
          </p:cNvSpPr>
          <p:nvPr/>
        </p:nvSpPr>
        <p:spPr bwMode="auto">
          <a:xfrm>
            <a:off x="4514850" y="348615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Helvetica" charset="0"/>
              </a:rPr>
              <a:t>1</a:t>
            </a:r>
            <a:endParaRPr lang="en-US" altLang="en-US" b="1"/>
          </a:p>
        </p:txBody>
      </p:sp>
      <p:sp>
        <p:nvSpPr>
          <p:cNvPr id="125994" name="Rectangle 42"/>
          <p:cNvSpPr>
            <a:spLocks noChangeArrowheads="1"/>
          </p:cNvSpPr>
          <p:nvPr/>
        </p:nvSpPr>
        <p:spPr bwMode="auto">
          <a:xfrm>
            <a:off x="3470275" y="4986338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  <a:latin typeface="Helvetica" charset="0"/>
              </a:rPr>
              <a:t>0</a:t>
            </a:r>
            <a:endParaRPr lang="en-US" altLang="en-US"/>
          </a:p>
        </p:txBody>
      </p:sp>
      <p:sp>
        <p:nvSpPr>
          <p:cNvPr id="125996" name="Rectangle 44"/>
          <p:cNvSpPr>
            <a:spLocks noChangeArrowheads="1"/>
          </p:cNvSpPr>
          <p:nvPr/>
        </p:nvSpPr>
        <p:spPr bwMode="auto">
          <a:xfrm>
            <a:off x="3814763" y="4986338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  <a:latin typeface="Helvetica" charset="0"/>
              </a:rPr>
              <a:t>1</a:t>
            </a:r>
            <a:endParaRPr lang="en-US" altLang="en-US"/>
          </a:p>
        </p:txBody>
      </p:sp>
      <p:sp>
        <p:nvSpPr>
          <p:cNvPr id="125998" name="Rectangle 46"/>
          <p:cNvSpPr>
            <a:spLocks noChangeArrowheads="1"/>
          </p:cNvSpPr>
          <p:nvPr/>
        </p:nvSpPr>
        <p:spPr bwMode="auto">
          <a:xfrm>
            <a:off x="4159250" y="4986338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  <a:latin typeface="Helvetica" charset="0"/>
              </a:rPr>
              <a:t>0</a:t>
            </a:r>
            <a:endParaRPr lang="en-US" altLang="en-US"/>
          </a:p>
        </p:txBody>
      </p:sp>
      <p:sp>
        <p:nvSpPr>
          <p:cNvPr id="126000" name="Rectangle 48"/>
          <p:cNvSpPr>
            <a:spLocks noChangeArrowheads="1"/>
          </p:cNvSpPr>
          <p:nvPr/>
        </p:nvSpPr>
        <p:spPr bwMode="auto">
          <a:xfrm>
            <a:off x="4503738" y="4986338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  <a:latin typeface="Helvetica" charset="0"/>
              </a:rPr>
              <a:t>1</a:t>
            </a:r>
            <a:endParaRPr lang="en-US" altLang="en-US"/>
          </a:p>
        </p:txBody>
      </p:sp>
      <p:sp>
        <p:nvSpPr>
          <p:cNvPr id="126002" name="Rectangle 50"/>
          <p:cNvSpPr>
            <a:spLocks noChangeArrowheads="1"/>
          </p:cNvSpPr>
          <p:nvPr/>
        </p:nvSpPr>
        <p:spPr bwMode="auto">
          <a:xfrm>
            <a:off x="4848225" y="4986338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  <a:latin typeface="Helvetica" charset="0"/>
              </a:rPr>
              <a:t>0</a:t>
            </a:r>
            <a:endParaRPr lang="en-US" altLang="en-US"/>
          </a:p>
        </p:txBody>
      </p:sp>
      <p:sp>
        <p:nvSpPr>
          <p:cNvPr id="126004" name="Rectangle 52"/>
          <p:cNvSpPr>
            <a:spLocks noChangeArrowheads="1"/>
          </p:cNvSpPr>
          <p:nvPr/>
        </p:nvSpPr>
        <p:spPr bwMode="auto">
          <a:xfrm>
            <a:off x="5192713" y="4986338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  <a:latin typeface="Helvetica" charset="0"/>
              </a:rPr>
              <a:t>0</a:t>
            </a:r>
            <a:endParaRPr lang="en-US" altLang="en-US"/>
          </a:p>
        </p:txBody>
      </p:sp>
      <p:sp>
        <p:nvSpPr>
          <p:cNvPr id="126006" name="Rectangle 54"/>
          <p:cNvSpPr>
            <a:spLocks noChangeArrowheads="1"/>
          </p:cNvSpPr>
          <p:nvPr/>
        </p:nvSpPr>
        <p:spPr bwMode="auto">
          <a:xfrm>
            <a:off x="5537200" y="4986338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  <a:latin typeface="Helvetica" charset="0"/>
              </a:rPr>
              <a:t>1</a:t>
            </a:r>
            <a:endParaRPr lang="en-US" altLang="en-US"/>
          </a:p>
        </p:txBody>
      </p:sp>
      <p:sp>
        <p:nvSpPr>
          <p:cNvPr id="126008" name="Rectangle 56"/>
          <p:cNvSpPr>
            <a:spLocks noChangeArrowheads="1"/>
          </p:cNvSpPr>
          <p:nvPr/>
        </p:nvSpPr>
        <p:spPr bwMode="auto">
          <a:xfrm>
            <a:off x="5881688" y="4986338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500">
                <a:solidFill>
                  <a:srgbClr val="000000"/>
                </a:solidFill>
                <a:latin typeface="Helvetica" charset="0"/>
              </a:rPr>
              <a:t>1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10" grpId="0"/>
      <p:bldP spid="126011" grpId="0"/>
      <p:bldP spid="126012" grpId="0"/>
      <p:bldP spid="126024" grpId="0"/>
      <p:bldP spid="126025" grpId="0"/>
      <p:bldP spid="126026" grpId="0"/>
      <p:bldP spid="125994" grpId="0"/>
      <p:bldP spid="125996" grpId="0"/>
      <p:bldP spid="125998" grpId="0"/>
      <p:bldP spid="126000" grpId="0"/>
      <p:bldP spid="126002" grpId="0"/>
      <p:bldP spid="126004" grpId="0"/>
      <p:bldP spid="126006" grpId="0"/>
      <p:bldP spid="1260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Hexadecimal Addition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123950"/>
            <a:ext cx="8237538" cy="305435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 smtClean="0"/>
              <a:t>Start with the least significant hexadecimal digits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mtClean="0"/>
              <a:t>Let Sum = summation of two hex digits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mtClean="0"/>
              <a:t>If Sum is greater than or equal to 16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mtClean="0"/>
              <a:t>Sum = Sum – 16 and Carry = 1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mtClean="0"/>
              <a:t>Example:</a:t>
            </a:r>
          </a:p>
        </p:txBody>
      </p:sp>
      <p:sp>
        <p:nvSpPr>
          <p:cNvPr id="133153" name="Text Box 33"/>
          <p:cNvSpPr txBox="1">
            <a:spLocks noChangeArrowheads="1"/>
          </p:cNvSpPr>
          <p:nvPr/>
        </p:nvSpPr>
        <p:spPr bwMode="auto">
          <a:xfrm>
            <a:off x="1806575" y="5641975"/>
            <a:ext cx="403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133154" name="Text Box 34"/>
          <p:cNvSpPr txBox="1">
            <a:spLocks noChangeArrowheads="1"/>
          </p:cNvSpPr>
          <p:nvPr/>
        </p:nvSpPr>
        <p:spPr bwMode="auto">
          <a:xfrm>
            <a:off x="2209800" y="5641975"/>
            <a:ext cx="403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F</a:t>
            </a:r>
          </a:p>
        </p:txBody>
      </p:sp>
      <p:sp>
        <p:nvSpPr>
          <p:cNvPr id="133155" name="Text Box 35"/>
          <p:cNvSpPr txBox="1">
            <a:spLocks noChangeArrowheads="1"/>
          </p:cNvSpPr>
          <p:nvPr/>
        </p:nvSpPr>
        <p:spPr bwMode="auto">
          <a:xfrm>
            <a:off x="2613025" y="5641975"/>
            <a:ext cx="403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33156" name="Text Box 36"/>
          <p:cNvSpPr txBox="1">
            <a:spLocks noChangeArrowheads="1"/>
          </p:cNvSpPr>
          <p:nvPr/>
        </p:nvSpPr>
        <p:spPr bwMode="auto">
          <a:xfrm>
            <a:off x="3016250" y="5641975"/>
            <a:ext cx="403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D</a:t>
            </a:r>
          </a:p>
        </p:txBody>
      </p:sp>
      <p:sp>
        <p:nvSpPr>
          <p:cNvPr id="133159" name="Text Box 39"/>
          <p:cNvSpPr txBox="1">
            <a:spLocks noChangeArrowheads="1"/>
          </p:cNvSpPr>
          <p:nvPr/>
        </p:nvSpPr>
        <p:spPr bwMode="auto">
          <a:xfrm>
            <a:off x="4225925" y="5641975"/>
            <a:ext cx="403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3476625" y="4086225"/>
            <a:ext cx="749300" cy="2016125"/>
            <a:chOff x="2190" y="2524"/>
            <a:chExt cx="472" cy="1270"/>
          </a:xfrm>
        </p:grpSpPr>
        <p:sp>
          <p:nvSpPr>
            <p:cNvPr id="15401" name="Text Box 38"/>
            <p:cNvSpPr txBox="1">
              <a:spLocks noChangeArrowheads="1"/>
            </p:cNvSpPr>
            <p:nvPr/>
          </p:nvSpPr>
          <p:spPr bwMode="auto">
            <a:xfrm>
              <a:off x="2408" y="3504"/>
              <a:ext cx="254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3200" b="1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5402" name="Text Box 41"/>
            <p:cNvSpPr txBox="1">
              <a:spLocks noChangeArrowheads="1"/>
            </p:cNvSpPr>
            <p:nvPr/>
          </p:nvSpPr>
          <p:spPr bwMode="auto">
            <a:xfrm>
              <a:off x="2190" y="2524"/>
              <a:ext cx="18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3073400" y="4086225"/>
            <a:ext cx="749300" cy="2016125"/>
            <a:chOff x="1936" y="2524"/>
            <a:chExt cx="472" cy="1270"/>
          </a:xfrm>
        </p:grpSpPr>
        <p:sp>
          <p:nvSpPr>
            <p:cNvPr id="15399" name="Text Box 37"/>
            <p:cNvSpPr txBox="1">
              <a:spLocks noChangeArrowheads="1"/>
            </p:cNvSpPr>
            <p:nvPr/>
          </p:nvSpPr>
          <p:spPr bwMode="auto">
            <a:xfrm>
              <a:off x="2154" y="3504"/>
              <a:ext cx="254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32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5400" name="Text Box 42"/>
            <p:cNvSpPr txBox="1">
              <a:spLocks noChangeArrowheads="1"/>
            </p:cNvSpPr>
            <p:nvPr/>
          </p:nvSpPr>
          <p:spPr bwMode="auto">
            <a:xfrm>
              <a:off x="1936" y="2524"/>
              <a:ext cx="18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</p:grpSp>
      <p:grpSp>
        <p:nvGrpSpPr>
          <p:cNvPr id="15371" name="Group 44"/>
          <p:cNvGrpSpPr>
            <a:grpSpLocks/>
          </p:cNvGrpSpPr>
          <p:nvPr/>
        </p:nvGrpSpPr>
        <p:grpSpPr bwMode="auto">
          <a:xfrm>
            <a:off x="1289050" y="4432300"/>
            <a:ext cx="3743325" cy="1093788"/>
            <a:chOff x="2227" y="2051"/>
            <a:chExt cx="2358" cy="689"/>
          </a:xfrm>
        </p:grpSpPr>
        <p:sp>
          <p:nvSpPr>
            <p:cNvPr id="15379" name="Line 5"/>
            <p:cNvSpPr>
              <a:spLocks noChangeShapeType="1"/>
            </p:cNvSpPr>
            <p:nvPr/>
          </p:nvSpPr>
          <p:spPr bwMode="auto">
            <a:xfrm flipV="1">
              <a:off x="2553" y="2740"/>
              <a:ext cx="20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37160" bIns="137160">
              <a:spAutoFit/>
            </a:bodyPr>
            <a:lstStyle/>
            <a:p>
              <a:endParaRPr lang="en-US"/>
            </a:p>
          </p:txBody>
        </p:sp>
        <p:grpSp>
          <p:nvGrpSpPr>
            <p:cNvPr id="15380" name="Group 22"/>
            <p:cNvGrpSpPr>
              <a:grpSpLocks/>
            </p:cNvGrpSpPr>
            <p:nvPr/>
          </p:nvGrpSpPr>
          <p:grpSpPr bwMode="auto">
            <a:xfrm>
              <a:off x="2553" y="2051"/>
              <a:ext cx="2032" cy="290"/>
              <a:chOff x="3424" y="1870"/>
              <a:chExt cx="2032" cy="290"/>
            </a:xfrm>
          </p:grpSpPr>
          <p:sp>
            <p:nvSpPr>
              <p:cNvPr id="15391" name="Text Box 14"/>
              <p:cNvSpPr txBox="1">
                <a:spLocks noChangeArrowheads="1"/>
              </p:cNvSpPr>
              <p:nvPr/>
            </p:nvSpPr>
            <p:spPr bwMode="auto">
              <a:xfrm>
                <a:off x="3424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1</a:t>
                </a:r>
              </a:p>
            </p:txBody>
          </p:sp>
          <p:sp>
            <p:nvSpPr>
              <p:cNvPr id="15392" name="Text Box 15"/>
              <p:cNvSpPr txBox="1">
                <a:spLocks noChangeArrowheads="1"/>
              </p:cNvSpPr>
              <p:nvPr/>
            </p:nvSpPr>
            <p:spPr bwMode="auto">
              <a:xfrm>
                <a:off x="3678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C</a:t>
                </a:r>
              </a:p>
            </p:txBody>
          </p:sp>
          <p:sp>
            <p:nvSpPr>
              <p:cNvPr id="15393" name="Text Box 16"/>
              <p:cNvSpPr txBox="1">
                <a:spLocks noChangeArrowheads="1"/>
              </p:cNvSpPr>
              <p:nvPr/>
            </p:nvSpPr>
            <p:spPr bwMode="auto">
              <a:xfrm>
                <a:off x="3932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3</a:t>
                </a:r>
              </a:p>
            </p:txBody>
          </p:sp>
          <p:sp>
            <p:nvSpPr>
              <p:cNvPr id="15394" name="Text Box 17"/>
              <p:cNvSpPr txBox="1">
                <a:spLocks noChangeArrowheads="1"/>
              </p:cNvSpPr>
              <p:nvPr/>
            </p:nvSpPr>
            <p:spPr bwMode="auto">
              <a:xfrm>
                <a:off x="4186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7</a:t>
                </a:r>
              </a:p>
            </p:txBody>
          </p:sp>
          <p:sp>
            <p:nvSpPr>
              <p:cNvPr id="15395" name="Text Box 18"/>
              <p:cNvSpPr txBox="1">
                <a:spLocks noChangeArrowheads="1"/>
              </p:cNvSpPr>
              <p:nvPr/>
            </p:nvSpPr>
            <p:spPr bwMode="auto">
              <a:xfrm>
                <a:off x="4440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2</a:t>
                </a:r>
              </a:p>
            </p:txBody>
          </p:sp>
          <p:sp>
            <p:nvSpPr>
              <p:cNvPr id="15396" name="Text Box 19"/>
              <p:cNvSpPr txBox="1">
                <a:spLocks noChangeArrowheads="1"/>
              </p:cNvSpPr>
              <p:nvPr/>
            </p:nvSpPr>
            <p:spPr bwMode="auto">
              <a:xfrm>
                <a:off x="4694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8</a:t>
                </a:r>
              </a:p>
            </p:txBody>
          </p:sp>
          <p:sp>
            <p:nvSpPr>
              <p:cNvPr id="15397" name="Text Box 20"/>
              <p:cNvSpPr txBox="1">
                <a:spLocks noChangeArrowheads="1"/>
              </p:cNvSpPr>
              <p:nvPr/>
            </p:nvSpPr>
            <p:spPr bwMode="auto">
              <a:xfrm>
                <a:off x="4948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6</a:t>
                </a:r>
              </a:p>
            </p:txBody>
          </p:sp>
          <p:sp>
            <p:nvSpPr>
              <p:cNvPr id="15398" name="Text Box 21"/>
              <p:cNvSpPr txBox="1">
                <a:spLocks noChangeArrowheads="1"/>
              </p:cNvSpPr>
              <p:nvPr/>
            </p:nvSpPr>
            <p:spPr bwMode="auto">
              <a:xfrm>
                <a:off x="5202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A</a:t>
                </a:r>
              </a:p>
            </p:txBody>
          </p:sp>
        </p:grpSp>
        <p:grpSp>
          <p:nvGrpSpPr>
            <p:cNvPr id="15381" name="Group 23"/>
            <p:cNvGrpSpPr>
              <a:grpSpLocks/>
            </p:cNvGrpSpPr>
            <p:nvPr/>
          </p:nvGrpSpPr>
          <p:grpSpPr bwMode="auto">
            <a:xfrm>
              <a:off x="2553" y="2377"/>
              <a:ext cx="2032" cy="290"/>
              <a:chOff x="3424" y="1870"/>
              <a:chExt cx="2032" cy="290"/>
            </a:xfrm>
          </p:grpSpPr>
          <p:sp>
            <p:nvSpPr>
              <p:cNvPr id="15383" name="Text Box 24"/>
              <p:cNvSpPr txBox="1">
                <a:spLocks noChangeArrowheads="1"/>
              </p:cNvSpPr>
              <p:nvPr/>
            </p:nvSpPr>
            <p:spPr bwMode="auto">
              <a:xfrm>
                <a:off x="3424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9</a:t>
                </a:r>
              </a:p>
            </p:txBody>
          </p:sp>
          <p:sp>
            <p:nvSpPr>
              <p:cNvPr id="15384" name="Text Box 25"/>
              <p:cNvSpPr txBox="1">
                <a:spLocks noChangeArrowheads="1"/>
              </p:cNvSpPr>
              <p:nvPr/>
            </p:nvSpPr>
            <p:spPr bwMode="auto">
              <a:xfrm>
                <a:off x="3678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3</a:t>
                </a:r>
              </a:p>
            </p:txBody>
          </p:sp>
          <p:sp>
            <p:nvSpPr>
              <p:cNvPr id="15385" name="Text Box 26"/>
              <p:cNvSpPr txBox="1">
                <a:spLocks noChangeArrowheads="1"/>
              </p:cNvSpPr>
              <p:nvPr/>
            </p:nvSpPr>
            <p:spPr bwMode="auto">
              <a:xfrm>
                <a:off x="3932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9</a:t>
                </a:r>
              </a:p>
            </p:txBody>
          </p:sp>
          <p:sp>
            <p:nvSpPr>
              <p:cNvPr id="15386" name="Text Box 27"/>
              <p:cNvSpPr txBox="1">
                <a:spLocks noChangeArrowheads="1"/>
              </p:cNvSpPr>
              <p:nvPr/>
            </p:nvSpPr>
            <p:spPr bwMode="auto">
              <a:xfrm>
                <a:off x="4186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5</a:t>
                </a:r>
              </a:p>
            </p:txBody>
          </p:sp>
          <p:sp>
            <p:nvSpPr>
              <p:cNvPr id="15387" name="Text Box 28"/>
              <p:cNvSpPr txBox="1">
                <a:spLocks noChangeArrowheads="1"/>
              </p:cNvSpPr>
              <p:nvPr/>
            </p:nvSpPr>
            <p:spPr bwMode="auto">
              <a:xfrm>
                <a:off x="4440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E</a:t>
                </a:r>
              </a:p>
            </p:txBody>
          </p:sp>
          <p:sp>
            <p:nvSpPr>
              <p:cNvPr id="15388" name="Text Box 29"/>
              <p:cNvSpPr txBox="1">
                <a:spLocks noChangeArrowheads="1"/>
              </p:cNvSpPr>
              <p:nvPr/>
            </p:nvSpPr>
            <p:spPr bwMode="auto">
              <a:xfrm>
                <a:off x="4694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8</a:t>
                </a:r>
              </a:p>
            </p:txBody>
          </p:sp>
          <p:sp>
            <p:nvSpPr>
              <p:cNvPr id="15389" name="Text Box 30"/>
              <p:cNvSpPr txBox="1">
                <a:spLocks noChangeArrowheads="1"/>
              </p:cNvSpPr>
              <p:nvPr/>
            </p:nvSpPr>
            <p:spPr bwMode="auto">
              <a:xfrm>
                <a:off x="4948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4</a:t>
                </a:r>
              </a:p>
            </p:txBody>
          </p:sp>
          <p:sp>
            <p:nvSpPr>
              <p:cNvPr id="15390" name="Text Box 31"/>
              <p:cNvSpPr txBox="1">
                <a:spLocks noChangeArrowheads="1"/>
              </p:cNvSpPr>
              <p:nvPr/>
            </p:nvSpPr>
            <p:spPr bwMode="auto">
              <a:xfrm>
                <a:off x="5202" y="1870"/>
                <a:ext cx="254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3200" b="1">
                    <a:latin typeface="Courier New" pitchFamily="49" charset="0"/>
                    <a:cs typeface="Courier New" pitchFamily="49" charset="0"/>
                  </a:rPr>
                  <a:t>B</a:t>
                </a:r>
              </a:p>
            </p:txBody>
          </p:sp>
        </p:grpSp>
        <p:sp>
          <p:nvSpPr>
            <p:cNvPr id="15382" name="Text Box 43"/>
            <p:cNvSpPr txBox="1">
              <a:spLocks noChangeArrowheads="1"/>
            </p:cNvSpPr>
            <p:nvPr/>
          </p:nvSpPr>
          <p:spPr bwMode="auto">
            <a:xfrm>
              <a:off x="2227" y="2233"/>
              <a:ext cx="254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3200" b="1">
                  <a:latin typeface="Courier New" pitchFamily="49" charset="0"/>
                  <a:cs typeface="Courier New" pitchFamily="49" charset="0"/>
                </a:rPr>
                <a:t>+</a:t>
              </a:r>
            </a:p>
          </p:txBody>
        </p:sp>
      </p:grp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5665788" y="4602163"/>
            <a:ext cx="2651125" cy="159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2000"/>
              <a:t>A + B = 10 + 11 = 21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000"/>
              <a:t>Since 21 ≥ 16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000"/>
              <a:t>Sum = 21 – 16 = 5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000"/>
              <a:t>Carry = 1</a:t>
            </a:r>
          </a:p>
        </p:txBody>
      </p: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885825" y="4084638"/>
            <a:ext cx="4779963" cy="2017712"/>
            <a:chOff x="558" y="2523"/>
            <a:chExt cx="3011" cy="1271"/>
          </a:xfrm>
        </p:grpSpPr>
        <p:sp>
          <p:nvSpPr>
            <p:cNvPr id="15374" name="Text Box 40"/>
            <p:cNvSpPr txBox="1">
              <a:spLocks noChangeArrowheads="1"/>
            </p:cNvSpPr>
            <p:nvPr/>
          </p:nvSpPr>
          <p:spPr bwMode="auto">
            <a:xfrm>
              <a:off x="2916" y="3504"/>
              <a:ext cx="254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3200" b="1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grpSp>
          <p:nvGrpSpPr>
            <p:cNvPr id="15375" name="Group 48"/>
            <p:cNvGrpSpPr>
              <a:grpSpLocks/>
            </p:cNvGrpSpPr>
            <p:nvPr/>
          </p:nvGrpSpPr>
          <p:grpSpPr bwMode="auto">
            <a:xfrm>
              <a:off x="558" y="2523"/>
              <a:ext cx="2323" cy="184"/>
              <a:chOff x="558" y="2523"/>
              <a:chExt cx="2323" cy="184"/>
            </a:xfrm>
          </p:grpSpPr>
          <p:sp>
            <p:nvSpPr>
              <p:cNvPr id="15377" name="Text Box 7"/>
              <p:cNvSpPr txBox="1">
                <a:spLocks noChangeArrowheads="1"/>
              </p:cNvSpPr>
              <p:nvPr/>
            </p:nvSpPr>
            <p:spPr bwMode="auto">
              <a:xfrm>
                <a:off x="2699" y="2524"/>
                <a:ext cx="18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>
                    <a:latin typeface="Courier New" pitchFamily="49" charset="0"/>
                    <a:cs typeface="Courier New" pitchFamily="49" charset="0"/>
                  </a:rPr>
                  <a:t>1</a:t>
                </a:r>
              </a:p>
            </p:txBody>
          </p:sp>
          <p:sp>
            <p:nvSpPr>
              <p:cNvPr id="15378" name="Text Box 45"/>
              <p:cNvSpPr txBox="1">
                <a:spLocks noChangeArrowheads="1"/>
              </p:cNvSpPr>
              <p:nvPr/>
            </p:nvSpPr>
            <p:spPr bwMode="auto">
              <a:xfrm>
                <a:off x="558" y="2523"/>
                <a:ext cx="654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b="1">
                    <a:latin typeface="Courier New" pitchFamily="49" charset="0"/>
                    <a:cs typeface="Courier New" pitchFamily="49" charset="0"/>
                  </a:rPr>
                  <a:t>carry:</a:t>
                </a:r>
              </a:p>
            </p:txBody>
          </p:sp>
        </p:grpSp>
        <p:sp>
          <p:nvSpPr>
            <p:cNvPr id="15376" name="Line 46"/>
            <p:cNvSpPr>
              <a:spLocks noChangeShapeType="1"/>
            </p:cNvSpPr>
            <p:nvPr/>
          </p:nvSpPr>
          <p:spPr bwMode="auto">
            <a:xfrm flipH="1">
              <a:off x="3170" y="3503"/>
              <a:ext cx="399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3" grpId="0"/>
      <p:bldP spid="133154" grpId="0"/>
      <p:bldP spid="133155" grpId="0"/>
      <p:bldP spid="133156" grpId="0"/>
      <p:bldP spid="133159" grpId="0"/>
      <p:bldP spid="1331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Signed Integers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Several ways to represent a signed number</a:t>
            </a:r>
          </a:p>
          <a:p>
            <a:pPr lvl="1" eaLnBrk="1" hangingPunct="1"/>
            <a:r>
              <a:rPr lang="en-US" altLang="en-US" smtClean="0"/>
              <a:t>Sign-Magnitude</a:t>
            </a:r>
          </a:p>
          <a:p>
            <a:pPr lvl="1" eaLnBrk="1" hangingPunct="1"/>
            <a:r>
              <a:rPr lang="en-US" altLang="en-US" smtClean="0"/>
              <a:t>Biased</a:t>
            </a:r>
          </a:p>
          <a:p>
            <a:pPr lvl="1" eaLnBrk="1" hangingPunct="1"/>
            <a:r>
              <a:rPr lang="en-US" altLang="en-US" smtClean="0"/>
              <a:t>1's complement</a:t>
            </a:r>
          </a:p>
          <a:p>
            <a:pPr lvl="1" eaLnBrk="1" hangingPunct="1"/>
            <a:r>
              <a:rPr lang="en-US" altLang="en-US" smtClean="0"/>
              <a:t>2's complement</a:t>
            </a:r>
          </a:p>
          <a:p>
            <a:pPr eaLnBrk="1" hangingPunct="1"/>
            <a:r>
              <a:rPr lang="en-US" altLang="en-US" smtClean="0"/>
              <a:t>Divide the range of values into 2 equal parts</a:t>
            </a:r>
          </a:p>
          <a:p>
            <a:pPr lvl="1" eaLnBrk="1" hangingPunct="1"/>
            <a:r>
              <a:rPr lang="en-US" altLang="en-US" smtClean="0"/>
              <a:t>First part corresponds to the positive numbers (≥ 0)</a:t>
            </a:r>
          </a:p>
          <a:p>
            <a:pPr lvl="1" eaLnBrk="1" hangingPunct="1"/>
            <a:r>
              <a:rPr lang="en-US" altLang="en-US" smtClean="0"/>
              <a:t>Second part correspond to the negative numbers (&lt; 0)</a:t>
            </a:r>
          </a:p>
          <a:p>
            <a:pPr eaLnBrk="1" hangingPunct="1"/>
            <a:r>
              <a:rPr lang="en-US" altLang="en-US" smtClean="0"/>
              <a:t>Focus will be on the 2's complement representation</a:t>
            </a:r>
          </a:p>
          <a:p>
            <a:pPr lvl="1" eaLnBrk="1" hangingPunct="1"/>
            <a:r>
              <a:rPr lang="en-US" altLang="en-US" smtClean="0"/>
              <a:t>Has many advantages over other representations</a:t>
            </a:r>
          </a:p>
          <a:p>
            <a:pPr lvl="1" eaLnBrk="1" hangingPunct="1"/>
            <a:r>
              <a:rPr lang="en-US" altLang="en-US" smtClean="0"/>
              <a:t>Used widely in processors to represent signed integers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Two's Complement Representation</a:t>
            </a:r>
          </a:p>
        </p:txBody>
      </p:sp>
      <p:graphicFrame>
        <p:nvGraphicFramePr>
          <p:cNvPr id="190661" name="Group 197"/>
          <p:cNvGraphicFramePr>
            <a:graphicFrameLocks noGrp="1"/>
          </p:cNvGraphicFramePr>
          <p:nvPr>
            <p:ph idx="1"/>
          </p:nvPr>
        </p:nvGraphicFramePr>
        <p:xfrm>
          <a:off x="5430838" y="1296988"/>
          <a:ext cx="3230562" cy="4746640"/>
        </p:xfrm>
        <a:graphic>
          <a:graphicData uri="http://schemas.openxmlformats.org/drawingml/2006/table">
            <a:tbl>
              <a:tblPr/>
              <a:tblGrid>
                <a:gridCol w="1211262"/>
                <a:gridCol w="1039813"/>
                <a:gridCol w="979487"/>
              </a:tblGrid>
              <a:tr h="579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8-bit Binary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Signed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00000000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00000001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00000010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 . .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 . .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 . .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01111110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+126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01111111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+127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10000000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-128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10000001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129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-127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 . .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 . .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 . .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11111110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11111111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65" name="Rectangle 114"/>
          <p:cNvSpPr>
            <a:spLocks noChangeArrowheads="1"/>
          </p:cNvSpPr>
          <p:nvPr/>
        </p:nvSpPr>
        <p:spPr bwMode="auto">
          <a:xfrm>
            <a:off x="457200" y="1143000"/>
            <a:ext cx="4921250" cy="516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98513" indent="-3365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v"/>
            </a:pPr>
            <a:r>
              <a:rPr lang="en-US" altLang="en-US" sz="2400"/>
              <a:t>Positive numbers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Char char="²"/>
            </a:pPr>
            <a:r>
              <a:rPr lang="en-US" altLang="en-US" sz="2000"/>
              <a:t>Signed value = Unsigned value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Char char="v"/>
            </a:pPr>
            <a:r>
              <a:rPr lang="en-US" altLang="en-US" sz="2400"/>
              <a:t>Negative numbers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Char char="²"/>
            </a:pPr>
            <a:r>
              <a:rPr lang="en-US" altLang="en-US" sz="2000"/>
              <a:t>Signed value = Unsigned value – 2</a:t>
            </a:r>
            <a:r>
              <a:rPr lang="en-US" altLang="en-US" sz="2000" i="1" baseline="30000"/>
              <a:t>n</a:t>
            </a:r>
            <a:endParaRPr lang="en-US" altLang="en-US" sz="2000"/>
          </a:p>
          <a:p>
            <a:pPr lvl="1" eaLnBrk="1" hangingPunct="1">
              <a:spcBef>
                <a:spcPct val="40000"/>
              </a:spcBef>
              <a:buFont typeface="Wingdings" pitchFamily="2" charset="2"/>
              <a:buChar char="²"/>
            </a:pPr>
            <a:r>
              <a:rPr lang="en-US" altLang="en-US" sz="2000" i="1"/>
              <a:t>n</a:t>
            </a:r>
            <a:r>
              <a:rPr lang="en-US" altLang="en-US" sz="2000"/>
              <a:t> = number of bits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Char char="v"/>
            </a:pPr>
            <a:r>
              <a:rPr lang="en-US" altLang="en-US" sz="2400"/>
              <a:t>Negative weight for MSB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Char char="²"/>
            </a:pPr>
            <a:r>
              <a:rPr lang="en-US" altLang="en-US" sz="2000"/>
              <a:t>Another way to obtain the signed value is to assign a negative weight to most-significant bit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Char char="²"/>
            </a:pPr>
            <a:endParaRPr lang="en-US" altLang="en-US" sz="2000"/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</a:pPr>
            <a:endParaRPr lang="en-US" altLang="en-US" sz="2000"/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2000"/>
              <a:t>= -128 + 32 + 16 + 4 = -76</a:t>
            </a:r>
          </a:p>
        </p:txBody>
      </p:sp>
      <p:grpSp>
        <p:nvGrpSpPr>
          <p:cNvPr id="17466" name="Group 253"/>
          <p:cNvGrpSpPr>
            <a:grpSpLocks/>
          </p:cNvGrpSpPr>
          <p:nvPr/>
        </p:nvGrpSpPr>
        <p:grpSpPr bwMode="auto">
          <a:xfrm>
            <a:off x="1216025" y="5024438"/>
            <a:ext cx="2895600" cy="766762"/>
            <a:chOff x="812" y="2704"/>
            <a:chExt cx="1824" cy="483"/>
          </a:xfrm>
        </p:grpSpPr>
        <p:sp>
          <p:nvSpPr>
            <p:cNvPr id="17467" name="AutoShape 203"/>
            <p:cNvSpPr>
              <a:spLocks noChangeAspect="1" noChangeArrowheads="1" noTextEdit="1"/>
            </p:cNvSpPr>
            <p:nvPr/>
          </p:nvSpPr>
          <p:spPr bwMode="auto">
            <a:xfrm>
              <a:off x="812" y="2704"/>
              <a:ext cx="1824" cy="4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8" name="Freeform 205"/>
            <p:cNvSpPr>
              <a:spLocks/>
            </p:cNvSpPr>
            <p:nvPr/>
          </p:nvSpPr>
          <p:spPr bwMode="auto">
            <a:xfrm>
              <a:off x="876" y="2926"/>
              <a:ext cx="243" cy="32"/>
            </a:xfrm>
            <a:custGeom>
              <a:avLst/>
              <a:gdLst>
                <a:gd name="T0" fmla="*/ 215 w 243"/>
                <a:gd name="T1" fmla="*/ 0 h 32"/>
                <a:gd name="T2" fmla="*/ 0 w 243"/>
                <a:gd name="T3" fmla="*/ 0 h 32"/>
                <a:gd name="T4" fmla="*/ 28 w 243"/>
                <a:gd name="T5" fmla="*/ 32 h 32"/>
                <a:gd name="T6" fmla="*/ 243 w 243"/>
                <a:gd name="T7" fmla="*/ 32 h 32"/>
                <a:gd name="T8" fmla="*/ 215 w 24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3"/>
                <a:gd name="T16" fmla="*/ 0 h 32"/>
                <a:gd name="T17" fmla="*/ 243 w 24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3" h="32">
                  <a:moveTo>
                    <a:pt x="215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43" y="3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9" name="Freeform 206"/>
            <p:cNvSpPr>
              <a:spLocks/>
            </p:cNvSpPr>
            <p:nvPr/>
          </p:nvSpPr>
          <p:spPr bwMode="auto">
            <a:xfrm>
              <a:off x="1091" y="277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0" name="Rectangle 207"/>
            <p:cNvSpPr>
              <a:spLocks noChangeArrowheads="1"/>
            </p:cNvSpPr>
            <p:nvPr/>
          </p:nvSpPr>
          <p:spPr bwMode="auto">
            <a:xfrm>
              <a:off x="876" y="2779"/>
              <a:ext cx="215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71" name="Rectangle 208"/>
            <p:cNvSpPr>
              <a:spLocks noChangeArrowheads="1"/>
            </p:cNvSpPr>
            <p:nvPr/>
          </p:nvSpPr>
          <p:spPr bwMode="auto">
            <a:xfrm>
              <a:off x="950" y="27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7472" name="Freeform 209"/>
            <p:cNvSpPr>
              <a:spLocks/>
            </p:cNvSpPr>
            <p:nvPr/>
          </p:nvSpPr>
          <p:spPr bwMode="auto">
            <a:xfrm>
              <a:off x="1083" y="2926"/>
              <a:ext cx="235" cy="32"/>
            </a:xfrm>
            <a:custGeom>
              <a:avLst/>
              <a:gdLst>
                <a:gd name="T0" fmla="*/ 208 w 235"/>
                <a:gd name="T1" fmla="*/ 0 h 32"/>
                <a:gd name="T2" fmla="*/ 0 w 235"/>
                <a:gd name="T3" fmla="*/ 0 h 32"/>
                <a:gd name="T4" fmla="*/ 28 w 235"/>
                <a:gd name="T5" fmla="*/ 32 h 32"/>
                <a:gd name="T6" fmla="*/ 235 w 235"/>
                <a:gd name="T7" fmla="*/ 32 h 32"/>
                <a:gd name="T8" fmla="*/ 208 w 235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32"/>
                <a:gd name="T17" fmla="*/ 235 w 235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32">
                  <a:moveTo>
                    <a:pt x="208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35" y="3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3" name="Freeform 210"/>
            <p:cNvSpPr>
              <a:spLocks/>
            </p:cNvSpPr>
            <p:nvPr/>
          </p:nvSpPr>
          <p:spPr bwMode="auto">
            <a:xfrm>
              <a:off x="1291" y="2779"/>
              <a:ext cx="27" cy="179"/>
            </a:xfrm>
            <a:custGeom>
              <a:avLst/>
              <a:gdLst>
                <a:gd name="T0" fmla="*/ 27 w 27"/>
                <a:gd name="T1" fmla="*/ 179 h 179"/>
                <a:gd name="T2" fmla="*/ 0 w 27"/>
                <a:gd name="T3" fmla="*/ 147 h 179"/>
                <a:gd name="T4" fmla="*/ 0 w 27"/>
                <a:gd name="T5" fmla="*/ 0 h 179"/>
                <a:gd name="T6" fmla="*/ 27 w 27"/>
                <a:gd name="T7" fmla="*/ 32 h 179"/>
                <a:gd name="T8" fmla="*/ 27 w 27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79"/>
                <a:gd name="T17" fmla="*/ 27 w 27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79">
                  <a:moveTo>
                    <a:pt x="27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7" y="32"/>
                  </a:lnTo>
                  <a:lnTo>
                    <a:pt x="27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4" name="Rectangle 211"/>
            <p:cNvSpPr>
              <a:spLocks noChangeArrowheads="1"/>
            </p:cNvSpPr>
            <p:nvPr/>
          </p:nvSpPr>
          <p:spPr bwMode="auto">
            <a:xfrm>
              <a:off x="1083" y="2779"/>
              <a:ext cx="208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75" name="Rectangle 212"/>
            <p:cNvSpPr>
              <a:spLocks noChangeArrowheads="1"/>
            </p:cNvSpPr>
            <p:nvPr/>
          </p:nvSpPr>
          <p:spPr bwMode="auto">
            <a:xfrm>
              <a:off x="1152" y="27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7476" name="Freeform 213"/>
            <p:cNvSpPr>
              <a:spLocks/>
            </p:cNvSpPr>
            <p:nvPr/>
          </p:nvSpPr>
          <p:spPr bwMode="auto">
            <a:xfrm>
              <a:off x="1291" y="2926"/>
              <a:ext cx="233" cy="32"/>
            </a:xfrm>
            <a:custGeom>
              <a:avLst/>
              <a:gdLst>
                <a:gd name="T0" fmla="*/ 207 w 233"/>
                <a:gd name="T1" fmla="*/ 0 h 32"/>
                <a:gd name="T2" fmla="*/ 0 w 233"/>
                <a:gd name="T3" fmla="*/ 0 h 32"/>
                <a:gd name="T4" fmla="*/ 27 w 233"/>
                <a:gd name="T5" fmla="*/ 32 h 32"/>
                <a:gd name="T6" fmla="*/ 233 w 233"/>
                <a:gd name="T7" fmla="*/ 32 h 32"/>
                <a:gd name="T8" fmla="*/ 207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7" y="0"/>
                  </a:moveTo>
                  <a:lnTo>
                    <a:pt x="0" y="0"/>
                  </a:lnTo>
                  <a:lnTo>
                    <a:pt x="27" y="32"/>
                  </a:lnTo>
                  <a:lnTo>
                    <a:pt x="233" y="3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7" name="Freeform 214"/>
            <p:cNvSpPr>
              <a:spLocks/>
            </p:cNvSpPr>
            <p:nvPr/>
          </p:nvSpPr>
          <p:spPr bwMode="auto">
            <a:xfrm>
              <a:off x="1498" y="2779"/>
              <a:ext cx="26" cy="179"/>
            </a:xfrm>
            <a:custGeom>
              <a:avLst/>
              <a:gdLst>
                <a:gd name="T0" fmla="*/ 26 w 26"/>
                <a:gd name="T1" fmla="*/ 179 h 179"/>
                <a:gd name="T2" fmla="*/ 0 w 26"/>
                <a:gd name="T3" fmla="*/ 147 h 179"/>
                <a:gd name="T4" fmla="*/ 0 w 26"/>
                <a:gd name="T5" fmla="*/ 0 h 179"/>
                <a:gd name="T6" fmla="*/ 26 w 26"/>
                <a:gd name="T7" fmla="*/ 32 h 179"/>
                <a:gd name="T8" fmla="*/ 26 w 26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79"/>
                <a:gd name="T17" fmla="*/ 26 w 26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79">
                  <a:moveTo>
                    <a:pt x="26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6" y="32"/>
                  </a:lnTo>
                  <a:lnTo>
                    <a:pt x="26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8" name="Rectangle 215"/>
            <p:cNvSpPr>
              <a:spLocks noChangeArrowheads="1"/>
            </p:cNvSpPr>
            <p:nvPr/>
          </p:nvSpPr>
          <p:spPr bwMode="auto">
            <a:xfrm>
              <a:off x="1291" y="2779"/>
              <a:ext cx="207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79" name="Rectangle 216"/>
            <p:cNvSpPr>
              <a:spLocks noChangeArrowheads="1"/>
            </p:cNvSpPr>
            <p:nvPr/>
          </p:nvSpPr>
          <p:spPr bwMode="auto">
            <a:xfrm>
              <a:off x="1360" y="27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7480" name="Freeform 217"/>
            <p:cNvSpPr>
              <a:spLocks/>
            </p:cNvSpPr>
            <p:nvPr/>
          </p:nvSpPr>
          <p:spPr bwMode="auto">
            <a:xfrm>
              <a:off x="1498" y="2926"/>
              <a:ext cx="233" cy="32"/>
            </a:xfrm>
            <a:custGeom>
              <a:avLst/>
              <a:gdLst>
                <a:gd name="T0" fmla="*/ 205 w 233"/>
                <a:gd name="T1" fmla="*/ 0 h 32"/>
                <a:gd name="T2" fmla="*/ 0 w 233"/>
                <a:gd name="T3" fmla="*/ 0 h 32"/>
                <a:gd name="T4" fmla="*/ 26 w 233"/>
                <a:gd name="T5" fmla="*/ 32 h 32"/>
                <a:gd name="T6" fmla="*/ 233 w 233"/>
                <a:gd name="T7" fmla="*/ 32 h 32"/>
                <a:gd name="T8" fmla="*/ 205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5" y="0"/>
                  </a:moveTo>
                  <a:lnTo>
                    <a:pt x="0" y="0"/>
                  </a:lnTo>
                  <a:lnTo>
                    <a:pt x="26" y="32"/>
                  </a:lnTo>
                  <a:lnTo>
                    <a:pt x="233" y="3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1" name="Freeform 218"/>
            <p:cNvSpPr>
              <a:spLocks/>
            </p:cNvSpPr>
            <p:nvPr/>
          </p:nvSpPr>
          <p:spPr bwMode="auto">
            <a:xfrm>
              <a:off x="1703" y="277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2" name="Rectangle 219"/>
            <p:cNvSpPr>
              <a:spLocks noChangeArrowheads="1"/>
            </p:cNvSpPr>
            <p:nvPr/>
          </p:nvSpPr>
          <p:spPr bwMode="auto">
            <a:xfrm>
              <a:off x="1498" y="2779"/>
              <a:ext cx="205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83" name="Rectangle 220"/>
            <p:cNvSpPr>
              <a:spLocks noChangeArrowheads="1"/>
            </p:cNvSpPr>
            <p:nvPr/>
          </p:nvSpPr>
          <p:spPr bwMode="auto">
            <a:xfrm>
              <a:off x="1567" y="27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7484" name="Freeform 221"/>
            <p:cNvSpPr>
              <a:spLocks/>
            </p:cNvSpPr>
            <p:nvPr/>
          </p:nvSpPr>
          <p:spPr bwMode="auto">
            <a:xfrm>
              <a:off x="1703" y="2926"/>
              <a:ext cx="236" cy="32"/>
            </a:xfrm>
            <a:custGeom>
              <a:avLst/>
              <a:gdLst>
                <a:gd name="T0" fmla="*/ 208 w 236"/>
                <a:gd name="T1" fmla="*/ 0 h 32"/>
                <a:gd name="T2" fmla="*/ 0 w 236"/>
                <a:gd name="T3" fmla="*/ 0 h 32"/>
                <a:gd name="T4" fmla="*/ 28 w 236"/>
                <a:gd name="T5" fmla="*/ 32 h 32"/>
                <a:gd name="T6" fmla="*/ 236 w 236"/>
                <a:gd name="T7" fmla="*/ 32 h 32"/>
                <a:gd name="T8" fmla="*/ 208 w 236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6"/>
                <a:gd name="T16" fmla="*/ 0 h 32"/>
                <a:gd name="T17" fmla="*/ 236 w 23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6" h="32">
                  <a:moveTo>
                    <a:pt x="208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36" y="3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5" name="Freeform 222"/>
            <p:cNvSpPr>
              <a:spLocks/>
            </p:cNvSpPr>
            <p:nvPr/>
          </p:nvSpPr>
          <p:spPr bwMode="auto">
            <a:xfrm>
              <a:off x="1911" y="277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6" name="Rectangle 223"/>
            <p:cNvSpPr>
              <a:spLocks noChangeArrowheads="1"/>
            </p:cNvSpPr>
            <p:nvPr/>
          </p:nvSpPr>
          <p:spPr bwMode="auto">
            <a:xfrm>
              <a:off x="1703" y="2779"/>
              <a:ext cx="208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87" name="Rectangle 224"/>
            <p:cNvSpPr>
              <a:spLocks noChangeArrowheads="1"/>
            </p:cNvSpPr>
            <p:nvPr/>
          </p:nvSpPr>
          <p:spPr bwMode="auto">
            <a:xfrm>
              <a:off x="1772" y="27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7488" name="Freeform 225"/>
            <p:cNvSpPr>
              <a:spLocks/>
            </p:cNvSpPr>
            <p:nvPr/>
          </p:nvSpPr>
          <p:spPr bwMode="auto">
            <a:xfrm>
              <a:off x="1911" y="2926"/>
              <a:ext cx="233" cy="32"/>
            </a:xfrm>
            <a:custGeom>
              <a:avLst/>
              <a:gdLst>
                <a:gd name="T0" fmla="*/ 207 w 233"/>
                <a:gd name="T1" fmla="*/ 0 h 32"/>
                <a:gd name="T2" fmla="*/ 0 w 233"/>
                <a:gd name="T3" fmla="*/ 0 h 32"/>
                <a:gd name="T4" fmla="*/ 28 w 233"/>
                <a:gd name="T5" fmla="*/ 32 h 32"/>
                <a:gd name="T6" fmla="*/ 233 w 233"/>
                <a:gd name="T7" fmla="*/ 32 h 32"/>
                <a:gd name="T8" fmla="*/ 207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7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33" y="3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9" name="Freeform 226"/>
            <p:cNvSpPr>
              <a:spLocks/>
            </p:cNvSpPr>
            <p:nvPr/>
          </p:nvSpPr>
          <p:spPr bwMode="auto">
            <a:xfrm>
              <a:off x="2118" y="2779"/>
              <a:ext cx="26" cy="179"/>
            </a:xfrm>
            <a:custGeom>
              <a:avLst/>
              <a:gdLst>
                <a:gd name="T0" fmla="*/ 26 w 26"/>
                <a:gd name="T1" fmla="*/ 179 h 179"/>
                <a:gd name="T2" fmla="*/ 0 w 26"/>
                <a:gd name="T3" fmla="*/ 147 h 179"/>
                <a:gd name="T4" fmla="*/ 0 w 26"/>
                <a:gd name="T5" fmla="*/ 0 h 179"/>
                <a:gd name="T6" fmla="*/ 26 w 26"/>
                <a:gd name="T7" fmla="*/ 32 h 179"/>
                <a:gd name="T8" fmla="*/ 26 w 26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79"/>
                <a:gd name="T17" fmla="*/ 26 w 26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79">
                  <a:moveTo>
                    <a:pt x="26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6" y="32"/>
                  </a:lnTo>
                  <a:lnTo>
                    <a:pt x="26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0" name="Rectangle 227"/>
            <p:cNvSpPr>
              <a:spLocks noChangeArrowheads="1"/>
            </p:cNvSpPr>
            <p:nvPr/>
          </p:nvSpPr>
          <p:spPr bwMode="auto">
            <a:xfrm>
              <a:off x="1911" y="2779"/>
              <a:ext cx="207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91" name="Rectangle 228"/>
            <p:cNvSpPr>
              <a:spLocks noChangeArrowheads="1"/>
            </p:cNvSpPr>
            <p:nvPr/>
          </p:nvSpPr>
          <p:spPr bwMode="auto">
            <a:xfrm>
              <a:off x="1980" y="27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7492" name="Freeform 229"/>
            <p:cNvSpPr>
              <a:spLocks/>
            </p:cNvSpPr>
            <p:nvPr/>
          </p:nvSpPr>
          <p:spPr bwMode="auto">
            <a:xfrm>
              <a:off x="2118" y="2926"/>
              <a:ext cx="233" cy="32"/>
            </a:xfrm>
            <a:custGeom>
              <a:avLst/>
              <a:gdLst>
                <a:gd name="T0" fmla="*/ 206 w 233"/>
                <a:gd name="T1" fmla="*/ 0 h 32"/>
                <a:gd name="T2" fmla="*/ 0 w 233"/>
                <a:gd name="T3" fmla="*/ 0 h 32"/>
                <a:gd name="T4" fmla="*/ 26 w 233"/>
                <a:gd name="T5" fmla="*/ 32 h 32"/>
                <a:gd name="T6" fmla="*/ 233 w 233"/>
                <a:gd name="T7" fmla="*/ 32 h 32"/>
                <a:gd name="T8" fmla="*/ 206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6" y="0"/>
                  </a:moveTo>
                  <a:lnTo>
                    <a:pt x="0" y="0"/>
                  </a:lnTo>
                  <a:lnTo>
                    <a:pt x="26" y="32"/>
                  </a:lnTo>
                  <a:lnTo>
                    <a:pt x="233" y="3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3" name="Freeform 230"/>
            <p:cNvSpPr>
              <a:spLocks/>
            </p:cNvSpPr>
            <p:nvPr/>
          </p:nvSpPr>
          <p:spPr bwMode="auto">
            <a:xfrm>
              <a:off x="2324" y="2779"/>
              <a:ext cx="27" cy="179"/>
            </a:xfrm>
            <a:custGeom>
              <a:avLst/>
              <a:gdLst>
                <a:gd name="T0" fmla="*/ 27 w 27"/>
                <a:gd name="T1" fmla="*/ 179 h 179"/>
                <a:gd name="T2" fmla="*/ 0 w 27"/>
                <a:gd name="T3" fmla="*/ 147 h 179"/>
                <a:gd name="T4" fmla="*/ 0 w 27"/>
                <a:gd name="T5" fmla="*/ 0 h 179"/>
                <a:gd name="T6" fmla="*/ 27 w 27"/>
                <a:gd name="T7" fmla="*/ 32 h 179"/>
                <a:gd name="T8" fmla="*/ 27 w 27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79"/>
                <a:gd name="T17" fmla="*/ 27 w 27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79">
                  <a:moveTo>
                    <a:pt x="27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7" y="32"/>
                  </a:lnTo>
                  <a:lnTo>
                    <a:pt x="27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4" name="Rectangle 231"/>
            <p:cNvSpPr>
              <a:spLocks noChangeArrowheads="1"/>
            </p:cNvSpPr>
            <p:nvPr/>
          </p:nvSpPr>
          <p:spPr bwMode="auto">
            <a:xfrm>
              <a:off x="2118" y="2779"/>
              <a:ext cx="206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95" name="Rectangle 232"/>
            <p:cNvSpPr>
              <a:spLocks noChangeArrowheads="1"/>
            </p:cNvSpPr>
            <p:nvPr/>
          </p:nvSpPr>
          <p:spPr bwMode="auto">
            <a:xfrm>
              <a:off x="2187" y="27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7496" name="Freeform 233"/>
            <p:cNvSpPr>
              <a:spLocks/>
            </p:cNvSpPr>
            <p:nvPr/>
          </p:nvSpPr>
          <p:spPr bwMode="auto">
            <a:xfrm>
              <a:off x="2324" y="2926"/>
              <a:ext cx="235" cy="32"/>
            </a:xfrm>
            <a:custGeom>
              <a:avLst/>
              <a:gdLst>
                <a:gd name="T0" fmla="*/ 207 w 235"/>
                <a:gd name="T1" fmla="*/ 0 h 32"/>
                <a:gd name="T2" fmla="*/ 0 w 235"/>
                <a:gd name="T3" fmla="*/ 0 h 32"/>
                <a:gd name="T4" fmla="*/ 27 w 235"/>
                <a:gd name="T5" fmla="*/ 32 h 32"/>
                <a:gd name="T6" fmla="*/ 235 w 235"/>
                <a:gd name="T7" fmla="*/ 32 h 32"/>
                <a:gd name="T8" fmla="*/ 207 w 235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32"/>
                <a:gd name="T17" fmla="*/ 235 w 235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32">
                  <a:moveTo>
                    <a:pt x="207" y="0"/>
                  </a:moveTo>
                  <a:lnTo>
                    <a:pt x="0" y="0"/>
                  </a:lnTo>
                  <a:lnTo>
                    <a:pt x="27" y="32"/>
                  </a:lnTo>
                  <a:lnTo>
                    <a:pt x="235" y="3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7" name="Freeform 234"/>
            <p:cNvSpPr>
              <a:spLocks/>
            </p:cNvSpPr>
            <p:nvPr/>
          </p:nvSpPr>
          <p:spPr bwMode="auto">
            <a:xfrm>
              <a:off x="2531" y="277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8" name="Rectangle 235"/>
            <p:cNvSpPr>
              <a:spLocks noChangeArrowheads="1"/>
            </p:cNvSpPr>
            <p:nvPr/>
          </p:nvSpPr>
          <p:spPr bwMode="auto">
            <a:xfrm>
              <a:off x="2324" y="2779"/>
              <a:ext cx="207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99" name="Rectangle 236"/>
            <p:cNvSpPr>
              <a:spLocks noChangeArrowheads="1"/>
            </p:cNvSpPr>
            <p:nvPr/>
          </p:nvSpPr>
          <p:spPr bwMode="auto">
            <a:xfrm>
              <a:off x="2394" y="2780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7500" name="Rectangle 237"/>
            <p:cNvSpPr>
              <a:spLocks noChangeArrowheads="1"/>
            </p:cNvSpPr>
            <p:nvPr/>
          </p:nvSpPr>
          <p:spPr bwMode="auto">
            <a:xfrm>
              <a:off x="875" y="3024"/>
              <a:ext cx="1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Helvetica" charset="0"/>
                </a:rPr>
                <a:t>-128</a:t>
              </a:r>
              <a:endParaRPr lang="en-US" altLang="en-US"/>
            </a:p>
          </p:txBody>
        </p:sp>
        <p:sp>
          <p:nvSpPr>
            <p:cNvPr id="17501" name="Rectangle 239"/>
            <p:cNvSpPr>
              <a:spLocks noChangeArrowheads="1"/>
            </p:cNvSpPr>
            <p:nvPr/>
          </p:nvSpPr>
          <p:spPr bwMode="auto">
            <a:xfrm>
              <a:off x="1149" y="3024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Helvetica" charset="0"/>
                </a:rPr>
                <a:t>64</a:t>
              </a:r>
              <a:endParaRPr lang="en-US" altLang="en-US"/>
            </a:p>
          </p:txBody>
        </p:sp>
        <p:sp>
          <p:nvSpPr>
            <p:cNvPr id="17502" name="Rectangle 241"/>
            <p:cNvSpPr>
              <a:spLocks noChangeArrowheads="1"/>
            </p:cNvSpPr>
            <p:nvPr/>
          </p:nvSpPr>
          <p:spPr bwMode="auto">
            <a:xfrm>
              <a:off x="1355" y="3024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Helvetica" charset="0"/>
                </a:rPr>
                <a:t>32</a:t>
              </a:r>
              <a:endParaRPr lang="en-US" altLang="en-US"/>
            </a:p>
          </p:txBody>
        </p:sp>
        <p:sp>
          <p:nvSpPr>
            <p:cNvPr id="17503" name="Rectangle 243"/>
            <p:cNvSpPr>
              <a:spLocks noChangeArrowheads="1"/>
            </p:cNvSpPr>
            <p:nvPr/>
          </p:nvSpPr>
          <p:spPr bwMode="auto">
            <a:xfrm>
              <a:off x="1561" y="3024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Helvetica" charset="0"/>
                </a:rPr>
                <a:t>16</a:t>
              </a:r>
              <a:endParaRPr lang="en-US" altLang="en-US"/>
            </a:p>
          </p:txBody>
        </p:sp>
        <p:sp>
          <p:nvSpPr>
            <p:cNvPr id="17504" name="Rectangle 245"/>
            <p:cNvSpPr>
              <a:spLocks noChangeArrowheads="1"/>
            </p:cNvSpPr>
            <p:nvPr/>
          </p:nvSpPr>
          <p:spPr bwMode="auto">
            <a:xfrm>
              <a:off x="1775" y="302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Helvetica" charset="0"/>
                </a:rPr>
                <a:t>8</a:t>
              </a:r>
              <a:endParaRPr lang="en-US" altLang="en-US"/>
            </a:p>
          </p:txBody>
        </p:sp>
        <p:sp>
          <p:nvSpPr>
            <p:cNvPr id="17505" name="Rectangle 247"/>
            <p:cNvSpPr>
              <a:spLocks noChangeArrowheads="1"/>
            </p:cNvSpPr>
            <p:nvPr/>
          </p:nvSpPr>
          <p:spPr bwMode="auto">
            <a:xfrm>
              <a:off x="1996" y="302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Helvetica" charset="0"/>
                </a:rPr>
                <a:t>4</a:t>
              </a:r>
              <a:endParaRPr lang="en-US" altLang="en-US"/>
            </a:p>
          </p:txBody>
        </p:sp>
        <p:sp>
          <p:nvSpPr>
            <p:cNvPr id="17506" name="Rectangle 249"/>
            <p:cNvSpPr>
              <a:spLocks noChangeArrowheads="1"/>
            </p:cNvSpPr>
            <p:nvPr/>
          </p:nvSpPr>
          <p:spPr bwMode="auto">
            <a:xfrm>
              <a:off x="2203" y="302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lang="en-US" altLang="en-US"/>
            </a:p>
          </p:txBody>
        </p:sp>
        <p:sp>
          <p:nvSpPr>
            <p:cNvPr id="17507" name="Rectangle 251"/>
            <p:cNvSpPr>
              <a:spLocks noChangeArrowheads="1"/>
            </p:cNvSpPr>
            <p:nvPr/>
          </p:nvSpPr>
          <p:spPr bwMode="auto">
            <a:xfrm>
              <a:off x="2410" y="302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Forming the Two's Complement</a:t>
            </a: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609600" y="3255963"/>
            <a:ext cx="7880350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Sum of an integer and its 2's complement must be zero: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100"/>
              <a:t>00100100 + 11011100 = 00000000 (8-bit sum) </a:t>
            </a:r>
            <a:r>
              <a:rPr lang="en-US" altLang="en-US" sz="2100">
                <a:sym typeface="Symbol" pitchFamily="18" charset="2"/>
              </a:rPr>
              <a:t> Ignore Carry</a:t>
            </a:r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539750" y="4408488"/>
            <a:ext cx="5068888" cy="17859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0099"/>
                </a:solidFill>
                <a:sym typeface="Symbol" pitchFamily="18" charset="2"/>
              </a:rPr>
              <a:t>Another way to obtain the 2's complement: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0099"/>
                </a:solidFill>
                <a:sym typeface="Symbol" pitchFamily="18" charset="2"/>
              </a:rPr>
              <a:t>Start at the least significant 1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>
                <a:solidFill>
                  <a:srgbClr val="000099"/>
                </a:solidFill>
                <a:sym typeface="Symbol" pitchFamily="18" charset="2"/>
              </a:rPr>
              <a:t>Leave all the 0s to its right unchanged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>
                <a:solidFill>
                  <a:srgbClr val="000099"/>
                </a:solidFill>
                <a:sym typeface="Symbol" pitchFamily="18" charset="2"/>
              </a:rPr>
              <a:t>Complement all the bits to its left</a:t>
            </a:r>
          </a:p>
        </p:txBody>
      </p:sp>
      <p:graphicFrame>
        <p:nvGraphicFramePr>
          <p:cNvPr id="136237" name="Group 45"/>
          <p:cNvGraphicFramePr>
            <a:graphicFrameLocks noGrp="1"/>
          </p:cNvGraphicFramePr>
          <p:nvPr>
            <p:ph sz="half" idx="2"/>
          </p:nvPr>
        </p:nvGraphicFramePr>
        <p:xfrm>
          <a:off x="482600" y="1182688"/>
          <a:ext cx="8178800" cy="2016126"/>
        </p:xfrm>
        <a:graphic>
          <a:graphicData uri="http://schemas.openxmlformats.org/drawingml/2006/table">
            <a:tbl>
              <a:tblPr/>
              <a:tblGrid>
                <a:gridCol w="5416550"/>
                <a:gridCol w="2762250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starting value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00100100 = +36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step1: reverse the bits (1's complement)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11011011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step 2: add 1 to the value from step 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      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sum = 2's complement representation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11011100 = -36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6238" name="Rectangle 46"/>
          <p:cNvSpPr>
            <a:spLocks noChangeArrowheads="1"/>
          </p:cNvSpPr>
          <p:nvPr/>
        </p:nvSpPr>
        <p:spPr bwMode="auto">
          <a:xfrm>
            <a:off x="5781675" y="4408488"/>
            <a:ext cx="2879725" cy="17875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Binary Value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= 00100</a:t>
            </a:r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2000" b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00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2's Complement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11011</a:t>
            </a:r>
            <a:r>
              <a:rPr lang="en-US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2000" b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00</a:t>
            </a:r>
          </a:p>
        </p:txBody>
      </p:sp>
      <p:sp>
        <p:nvSpPr>
          <p:cNvPr id="136242" name="AutoShape 50"/>
          <p:cNvSpPr>
            <a:spLocks noChangeArrowheads="1"/>
          </p:cNvSpPr>
          <p:nvPr/>
        </p:nvSpPr>
        <p:spPr bwMode="auto">
          <a:xfrm>
            <a:off x="6973888" y="5842000"/>
            <a:ext cx="249237" cy="2889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6972300" y="4754563"/>
            <a:ext cx="1631950" cy="460375"/>
            <a:chOff x="4392" y="2995"/>
            <a:chExt cx="1028" cy="290"/>
          </a:xfrm>
        </p:grpSpPr>
        <p:sp>
          <p:nvSpPr>
            <p:cNvPr id="18457" name="AutoShape 49"/>
            <p:cNvSpPr>
              <a:spLocks noChangeArrowheads="1"/>
            </p:cNvSpPr>
            <p:nvPr/>
          </p:nvSpPr>
          <p:spPr bwMode="auto">
            <a:xfrm>
              <a:off x="4392" y="3103"/>
              <a:ext cx="157" cy="182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58" name="Text Box 52"/>
            <p:cNvSpPr txBox="1">
              <a:spLocks noChangeArrowheads="1"/>
            </p:cNvSpPr>
            <p:nvPr/>
          </p:nvSpPr>
          <p:spPr bwMode="auto">
            <a:xfrm>
              <a:off x="4803" y="2995"/>
              <a:ext cx="617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>
                  <a:solidFill>
                    <a:srgbClr val="000099"/>
                  </a:solidFill>
                </a:rPr>
                <a:t>least</a:t>
              </a:r>
            </a:p>
            <a:p>
              <a:pPr algn="ctr" eaLnBrk="1" hangingPunct="1"/>
              <a:r>
                <a:rPr lang="en-US" altLang="en-US" sz="1200" b="1">
                  <a:solidFill>
                    <a:srgbClr val="000099"/>
                  </a:solidFill>
                </a:rPr>
                <a:t>significant 1</a:t>
              </a:r>
            </a:p>
          </p:txBody>
        </p:sp>
        <p:sp>
          <p:nvSpPr>
            <p:cNvPr id="18459" name="Freeform 53"/>
            <p:cNvSpPr>
              <a:spLocks/>
            </p:cNvSpPr>
            <p:nvPr/>
          </p:nvSpPr>
          <p:spPr bwMode="auto">
            <a:xfrm>
              <a:off x="4549" y="3067"/>
              <a:ext cx="363" cy="36"/>
            </a:xfrm>
            <a:custGeom>
              <a:avLst/>
              <a:gdLst>
                <a:gd name="T0" fmla="*/ 363 w 363"/>
                <a:gd name="T1" fmla="*/ 0 h 36"/>
                <a:gd name="T2" fmla="*/ 37 w 363"/>
                <a:gd name="T3" fmla="*/ 0 h 36"/>
                <a:gd name="T4" fmla="*/ 0 w 363"/>
                <a:gd name="T5" fmla="*/ 36 h 36"/>
                <a:gd name="T6" fmla="*/ 0 60000 65536"/>
                <a:gd name="T7" fmla="*/ 0 60000 65536"/>
                <a:gd name="T8" fmla="*/ 0 60000 65536"/>
                <a:gd name="T9" fmla="*/ 0 w 363"/>
                <a:gd name="T10" fmla="*/ 0 h 36"/>
                <a:gd name="T11" fmla="*/ 363 w 363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36">
                  <a:moveTo>
                    <a:pt x="363" y="0"/>
                  </a:moveTo>
                  <a:lnTo>
                    <a:pt x="37" y="0"/>
                  </a:lnTo>
                  <a:lnTo>
                    <a:pt x="0" y="36"/>
                  </a:lnTo>
                </a:path>
              </a:pathLst>
            </a:custGeom>
            <a:noFill/>
            <a:ln w="190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62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6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6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6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6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/>
      <p:bldP spid="136198" grpId="0" animBg="1"/>
      <p:bldP spid="136238" grpId="0" build="allAtOnce" animBg="1"/>
      <p:bldP spid="1362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Sign Bit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143000"/>
            <a:ext cx="8128000" cy="2459038"/>
          </a:xfrm>
        </p:spPr>
        <p:txBody>
          <a:bodyPr/>
          <a:lstStyle/>
          <a:p>
            <a:pPr marL="447675" indent="-447675" eaLnBrk="1" hangingPunct="1">
              <a:spcBef>
                <a:spcPct val="70000"/>
              </a:spcBef>
            </a:pPr>
            <a:r>
              <a:rPr lang="en-US" altLang="en-US" smtClean="0"/>
              <a:t>Highest bit indicates the sign</a:t>
            </a:r>
          </a:p>
          <a:p>
            <a:pPr marL="447675" indent="-447675" eaLnBrk="1" hangingPunct="1">
              <a:spcBef>
                <a:spcPct val="70000"/>
              </a:spcBef>
            </a:pPr>
            <a:r>
              <a:rPr lang="en-US" altLang="en-US" smtClean="0"/>
              <a:t>1 = negative</a:t>
            </a:r>
          </a:p>
          <a:p>
            <a:pPr marL="447675" indent="-447675" eaLnBrk="1" hangingPunct="1">
              <a:spcBef>
                <a:spcPct val="70000"/>
              </a:spcBef>
            </a:pPr>
            <a:r>
              <a:rPr lang="en-US" altLang="en-US" smtClean="0"/>
              <a:t>0 = positive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539750" y="3948113"/>
            <a:ext cx="8064500" cy="228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For Hexadecimal Numbers, check most significant digit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If highest digit is &gt; 7, then value is negative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Examples: 8A and C5 are negative bytes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B1C42A00 is a negative word (32-bit signed integer)</a:t>
            </a:r>
          </a:p>
        </p:txBody>
      </p:sp>
      <p:grpSp>
        <p:nvGrpSpPr>
          <p:cNvPr id="19461" name="Group 80"/>
          <p:cNvGrpSpPr>
            <a:grpSpLocks/>
          </p:cNvGrpSpPr>
          <p:nvPr/>
        </p:nvGrpSpPr>
        <p:grpSpPr bwMode="auto">
          <a:xfrm>
            <a:off x="3246438" y="1700213"/>
            <a:ext cx="4859337" cy="2189162"/>
            <a:chOff x="2045" y="1144"/>
            <a:chExt cx="3061" cy="1379"/>
          </a:xfrm>
        </p:grpSpPr>
        <p:sp>
          <p:nvSpPr>
            <p:cNvPr id="19462" name="AutoShape 6"/>
            <p:cNvSpPr>
              <a:spLocks noChangeAspect="1" noChangeArrowheads="1" noTextEdit="1"/>
            </p:cNvSpPr>
            <p:nvPr/>
          </p:nvSpPr>
          <p:spPr bwMode="auto">
            <a:xfrm>
              <a:off x="2045" y="1144"/>
              <a:ext cx="3061" cy="13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Freeform 8"/>
            <p:cNvSpPr>
              <a:spLocks/>
            </p:cNvSpPr>
            <p:nvPr/>
          </p:nvSpPr>
          <p:spPr bwMode="auto">
            <a:xfrm>
              <a:off x="2253" y="1834"/>
              <a:ext cx="318" cy="63"/>
            </a:xfrm>
            <a:custGeom>
              <a:avLst/>
              <a:gdLst>
                <a:gd name="T0" fmla="*/ 254 w 318"/>
                <a:gd name="T1" fmla="*/ 0 h 63"/>
                <a:gd name="T2" fmla="*/ 0 w 318"/>
                <a:gd name="T3" fmla="*/ 0 h 63"/>
                <a:gd name="T4" fmla="*/ 64 w 318"/>
                <a:gd name="T5" fmla="*/ 63 h 63"/>
                <a:gd name="T6" fmla="*/ 318 w 318"/>
                <a:gd name="T7" fmla="*/ 63 h 63"/>
                <a:gd name="T8" fmla="*/ 254 w 31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63"/>
                <a:gd name="T17" fmla="*/ 318 w 318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63">
                  <a:moveTo>
                    <a:pt x="254" y="0"/>
                  </a:moveTo>
                  <a:lnTo>
                    <a:pt x="0" y="0"/>
                  </a:lnTo>
                  <a:lnTo>
                    <a:pt x="64" y="63"/>
                  </a:lnTo>
                  <a:lnTo>
                    <a:pt x="318" y="6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Freeform 9"/>
            <p:cNvSpPr>
              <a:spLocks/>
            </p:cNvSpPr>
            <p:nvPr/>
          </p:nvSpPr>
          <p:spPr bwMode="auto">
            <a:xfrm>
              <a:off x="2507" y="1580"/>
              <a:ext cx="64" cy="317"/>
            </a:xfrm>
            <a:custGeom>
              <a:avLst/>
              <a:gdLst>
                <a:gd name="T0" fmla="*/ 64 w 64"/>
                <a:gd name="T1" fmla="*/ 317 h 317"/>
                <a:gd name="T2" fmla="*/ 0 w 64"/>
                <a:gd name="T3" fmla="*/ 254 h 317"/>
                <a:gd name="T4" fmla="*/ 0 w 64"/>
                <a:gd name="T5" fmla="*/ 0 h 317"/>
                <a:gd name="T6" fmla="*/ 64 w 64"/>
                <a:gd name="T7" fmla="*/ 63 h 317"/>
                <a:gd name="T8" fmla="*/ 64 w 64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17"/>
                <a:gd name="T17" fmla="*/ 64 w 64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17">
                  <a:moveTo>
                    <a:pt x="64" y="317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64" y="63"/>
                  </a:lnTo>
                  <a:lnTo>
                    <a:pt x="64" y="31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Rectangle 10"/>
            <p:cNvSpPr>
              <a:spLocks noChangeArrowheads="1"/>
            </p:cNvSpPr>
            <p:nvPr/>
          </p:nvSpPr>
          <p:spPr bwMode="auto">
            <a:xfrm>
              <a:off x="2253" y="1580"/>
              <a:ext cx="254" cy="2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6" name="Rectangle 11"/>
            <p:cNvSpPr>
              <a:spLocks noChangeArrowheads="1"/>
            </p:cNvSpPr>
            <p:nvPr/>
          </p:nvSpPr>
          <p:spPr bwMode="auto">
            <a:xfrm>
              <a:off x="2348" y="1639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9467" name="Freeform 12"/>
            <p:cNvSpPr>
              <a:spLocks/>
            </p:cNvSpPr>
            <p:nvPr/>
          </p:nvSpPr>
          <p:spPr bwMode="auto">
            <a:xfrm>
              <a:off x="2507" y="1834"/>
              <a:ext cx="318" cy="63"/>
            </a:xfrm>
            <a:custGeom>
              <a:avLst/>
              <a:gdLst>
                <a:gd name="T0" fmla="*/ 254 w 318"/>
                <a:gd name="T1" fmla="*/ 0 h 63"/>
                <a:gd name="T2" fmla="*/ 0 w 318"/>
                <a:gd name="T3" fmla="*/ 0 h 63"/>
                <a:gd name="T4" fmla="*/ 64 w 318"/>
                <a:gd name="T5" fmla="*/ 63 h 63"/>
                <a:gd name="T6" fmla="*/ 318 w 318"/>
                <a:gd name="T7" fmla="*/ 63 h 63"/>
                <a:gd name="T8" fmla="*/ 254 w 31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63"/>
                <a:gd name="T17" fmla="*/ 318 w 318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63">
                  <a:moveTo>
                    <a:pt x="254" y="0"/>
                  </a:moveTo>
                  <a:lnTo>
                    <a:pt x="0" y="0"/>
                  </a:lnTo>
                  <a:lnTo>
                    <a:pt x="64" y="63"/>
                  </a:lnTo>
                  <a:lnTo>
                    <a:pt x="318" y="6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Freeform 13"/>
            <p:cNvSpPr>
              <a:spLocks/>
            </p:cNvSpPr>
            <p:nvPr/>
          </p:nvSpPr>
          <p:spPr bwMode="auto">
            <a:xfrm>
              <a:off x="2761" y="1580"/>
              <a:ext cx="64" cy="317"/>
            </a:xfrm>
            <a:custGeom>
              <a:avLst/>
              <a:gdLst>
                <a:gd name="T0" fmla="*/ 64 w 64"/>
                <a:gd name="T1" fmla="*/ 317 h 317"/>
                <a:gd name="T2" fmla="*/ 0 w 64"/>
                <a:gd name="T3" fmla="*/ 254 h 317"/>
                <a:gd name="T4" fmla="*/ 0 w 64"/>
                <a:gd name="T5" fmla="*/ 0 h 317"/>
                <a:gd name="T6" fmla="*/ 64 w 64"/>
                <a:gd name="T7" fmla="*/ 63 h 317"/>
                <a:gd name="T8" fmla="*/ 64 w 64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17"/>
                <a:gd name="T17" fmla="*/ 64 w 64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17">
                  <a:moveTo>
                    <a:pt x="64" y="317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64" y="63"/>
                  </a:lnTo>
                  <a:lnTo>
                    <a:pt x="64" y="31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Rectangle 14"/>
            <p:cNvSpPr>
              <a:spLocks noChangeArrowheads="1"/>
            </p:cNvSpPr>
            <p:nvPr/>
          </p:nvSpPr>
          <p:spPr bwMode="auto">
            <a:xfrm>
              <a:off x="2507" y="1580"/>
              <a:ext cx="254" cy="2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0" name="Rectangle 15"/>
            <p:cNvSpPr>
              <a:spLocks noChangeArrowheads="1"/>
            </p:cNvSpPr>
            <p:nvPr/>
          </p:nvSpPr>
          <p:spPr bwMode="auto">
            <a:xfrm>
              <a:off x="2602" y="1639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9471" name="Freeform 16"/>
            <p:cNvSpPr>
              <a:spLocks/>
            </p:cNvSpPr>
            <p:nvPr/>
          </p:nvSpPr>
          <p:spPr bwMode="auto">
            <a:xfrm>
              <a:off x="2761" y="1834"/>
              <a:ext cx="318" cy="63"/>
            </a:xfrm>
            <a:custGeom>
              <a:avLst/>
              <a:gdLst>
                <a:gd name="T0" fmla="*/ 254 w 318"/>
                <a:gd name="T1" fmla="*/ 0 h 63"/>
                <a:gd name="T2" fmla="*/ 0 w 318"/>
                <a:gd name="T3" fmla="*/ 0 h 63"/>
                <a:gd name="T4" fmla="*/ 64 w 318"/>
                <a:gd name="T5" fmla="*/ 63 h 63"/>
                <a:gd name="T6" fmla="*/ 318 w 318"/>
                <a:gd name="T7" fmla="*/ 63 h 63"/>
                <a:gd name="T8" fmla="*/ 254 w 31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63"/>
                <a:gd name="T17" fmla="*/ 318 w 318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63">
                  <a:moveTo>
                    <a:pt x="254" y="0"/>
                  </a:moveTo>
                  <a:lnTo>
                    <a:pt x="0" y="0"/>
                  </a:lnTo>
                  <a:lnTo>
                    <a:pt x="64" y="63"/>
                  </a:lnTo>
                  <a:lnTo>
                    <a:pt x="318" y="6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Freeform 17"/>
            <p:cNvSpPr>
              <a:spLocks/>
            </p:cNvSpPr>
            <p:nvPr/>
          </p:nvSpPr>
          <p:spPr bwMode="auto">
            <a:xfrm>
              <a:off x="3015" y="1580"/>
              <a:ext cx="64" cy="317"/>
            </a:xfrm>
            <a:custGeom>
              <a:avLst/>
              <a:gdLst>
                <a:gd name="T0" fmla="*/ 64 w 64"/>
                <a:gd name="T1" fmla="*/ 317 h 317"/>
                <a:gd name="T2" fmla="*/ 0 w 64"/>
                <a:gd name="T3" fmla="*/ 254 h 317"/>
                <a:gd name="T4" fmla="*/ 0 w 64"/>
                <a:gd name="T5" fmla="*/ 0 h 317"/>
                <a:gd name="T6" fmla="*/ 64 w 64"/>
                <a:gd name="T7" fmla="*/ 63 h 317"/>
                <a:gd name="T8" fmla="*/ 64 w 64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17"/>
                <a:gd name="T17" fmla="*/ 64 w 64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17">
                  <a:moveTo>
                    <a:pt x="64" y="317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64" y="63"/>
                  </a:lnTo>
                  <a:lnTo>
                    <a:pt x="64" y="31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Rectangle 18"/>
            <p:cNvSpPr>
              <a:spLocks noChangeArrowheads="1"/>
            </p:cNvSpPr>
            <p:nvPr/>
          </p:nvSpPr>
          <p:spPr bwMode="auto">
            <a:xfrm>
              <a:off x="2761" y="1580"/>
              <a:ext cx="254" cy="2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4" name="Rectangle 19"/>
            <p:cNvSpPr>
              <a:spLocks noChangeArrowheads="1"/>
            </p:cNvSpPr>
            <p:nvPr/>
          </p:nvSpPr>
          <p:spPr bwMode="auto">
            <a:xfrm>
              <a:off x="2857" y="1639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9475" name="Freeform 20"/>
            <p:cNvSpPr>
              <a:spLocks/>
            </p:cNvSpPr>
            <p:nvPr/>
          </p:nvSpPr>
          <p:spPr bwMode="auto">
            <a:xfrm>
              <a:off x="3015" y="1834"/>
              <a:ext cx="318" cy="63"/>
            </a:xfrm>
            <a:custGeom>
              <a:avLst/>
              <a:gdLst>
                <a:gd name="T0" fmla="*/ 254 w 318"/>
                <a:gd name="T1" fmla="*/ 0 h 63"/>
                <a:gd name="T2" fmla="*/ 0 w 318"/>
                <a:gd name="T3" fmla="*/ 0 h 63"/>
                <a:gd name="T4" fmla="*/ 64 w 318"/>
                <a:gd name="T5" fmla="*/ 63 h 63"/>
                <a:gd name="T6" fmla="*/ 318 w 318"/>
                <a:gd name="T7" fmla="*/ 63 h 63"/>
                <a:gd name="T8" fmla="*/ 254 w 31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63"/>
                <a:gd name="T17" fmla="*/ 318 w 318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63">
                  <a:moveTo>
                    <a:pt x="254" y="0"/>
                  </a:moveTo>
                  <a:lnTo>
                    <a:pt x="0" y="0"/>
                  </a:lnTo>
                  <a:lnTo>
                    <a:pt x="64" y="63"/>
                  </a:lnTo>
                  <a:lnTo>
                    <a:pt x="318" y="6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Freeform 21"/>
            <p:cNvSpPr>
              <a:spLocks/>
            </p:cNvSpPr>
            <p:nvPr/>
          </p:nvSpPr>
          <p:spPr bwMode="auto">
            <a:xfrm>
              <a:off x="3269" y="1580"/>
              <a:ext cx="64" cy="317"/>
            </a:xfrm>
            <a:custGeom>
              <a:avLst/>
              <a:gdLst>
                <a:gd name="T0" fmla="*/ 64 w 64"/>
                <a:gd name="T1" fmla="*/ 317 h 317"/>
                <a:gd name="T2" fmla="*/ 0 w 64"/>
                <a:gd name="T3" fmla="*/ 254 h 317"/>
                <a:gd name="T4" fmla="*/ 0 w 64"/>
                <a:gd name="T5" fmla="*/ 0 h 317"/>
                <a:gd name="T6" fmla="*/ 64 w 64"/>
                <a:gd name="T7" fmla="*/ 63 h 317"/>
                <a:gd name="T8" fmla="*/ 64 w 64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17"/>
                <a:gd name="T17" fmla="*/ 64 w 64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17">
                  <a:moveTo>
                    <a:pt x="64" y="317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64" y="63"/>
                  </a:lnTo>
                  <a:lnTo>
                    <a:pt x="64" y="31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Rectangle 22"/>
            <p:cNvSpPr>
              <a:spLocks noChangeArrowheads="1"/>
            </p:cNvSpPr>
            <p:nvPr/>
          </p:nvSpPr>
          <p:spPr bwMode="auto">
            <a:xfrm>
              <a:off x="3015" y="1580"/>
              <a:ext cx="254" cy="2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8" name="Rectangle 23"/>
            <p:cNvSpPr>
              <a:spLocks noChangeArrowheads="1"/>
            </p:cNvSpPr>
            <p:nvPr/>
          </p:nvSpPr>
          <p:spPr bwMode="auto">
            <a:xfrm>
              <a:off x="3111" y="1639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9479" name="Freeform 24"/>
            <p:cNvSpPr>
              <a:spLocks/>
            </p:cNvSpPr>
            <p:nvPr/>
          </p:nvSpPr>
          <p:spPr bwMode="auto">
            <a:xfrm>
              <a:off x="3269" y="1834"/>
              <a:ext cx="318" cy="63"/>
            </a:xfrm>
            <a:custGeom>
              <a:avLst/>
              <a:gdLst>
                <a:gd name="T0" fmla="*/ 254 w 318"/>
                <a:gd name="T1" fmla="*/ 0 h 63"/>
                <a:gd name="T2" fmla="*/ 0 w 318"/>
                <a:gd name="T3" fmla="*/ 0 h 63"/>
                <a:gd name="T4" fmla="*/ 64 w 318"/>
                <a:gd name="T5" fmla="*/ 63 h 63"/>
                <a:gd name="T6" fmla="*/ 318 w 318"/>
                <a:gd name="T7" fmla="*/ 63 h 63"/>
                <a:gd name="T8" fmla="*/ 254 w 31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63"/>
                <a:gd name="T17" fmla="*/ 318 w 318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63">
                  <a:moveTo>
                    <a:pt x="254" y="0"/>
                  </a:moveTo>
                  <a:lnTo>
                    <a:pt x="0" y="0"/>
                  </a:lnTo>
                  <a:lnTo>
                    <a:pt x="64" y="63"/>
                  </a:lnTo>
                  <a:lnTo>
                    <a:pt x="318" y="6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Freeform 25"/>
            <p:cNvSpPr>
              <a:spLocks/>
            </p:cNvSpPr>
            <p:nvPr/>
          </p:nvSpPr>
          <p:spPr bwMode="auto">
            <a:xfrm>
              <a:off x="3523" y="1580"/>
              <a:ext cx="64" cy="317"/>
            </a:xfrm>
            <a:custGeom>
              <a:avLst/>
              <a:gdLst>
                <a:gd name="T0" fmla="*/ 64 w 64"/>
                <a:gd name="T1" fmla="*/ 317 h 317"/>
                <a:gd name="T2" fmla="*/ 0 w 64"/>
                <a:gd name="T3" fmla="*/ 254 h 317"/>
                <a:gd name="T4" fmla="*/ 0 w 64"/>
                <a:gd name="T5" fmla="*/ 0 h 317"/>
                <a:gd name="T6" fmla="*/ 64 w 64"/>
                <a:gd name="T7" fmla="*/ 63 h 317"/>
                <a:gd name="T8" fmla="*/ 64 w 64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17"/>
                <a:gd name="T17" fmla="*/ 64 w 64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17">
                  <a:moveTo>
                    <a:pt x="64" y="317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64" y="63"/>
                  </a:lnTo>
                  <a:lnTo>
                    <a:pt x="64" y="31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Rectangle 26"/>
            <p:cNvSpPr>
              <a:spLocks noChangeArrowheads="1"/>
            </p:cNvSpPr>
            <p:nvPr/>
          </p:nvSpPr>
          <p:spPr bwMode="auto">
            <a:xfrm>
              <a:off x="3269" y="1580"/>
              <a:ext cx="254" cy="2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82" name="Rectangle 27"/>
            <p:cNvSpPr>
              <a:spLocks noChangeArrowheads="1"/>
            </p:cNvSpPr>
            <p:nvPr/>
          </p:nvSpPr>
          <p:spPr bwMode="auto">
            <a:xfrm>
              <a:off x="3365" y="1639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9483" name="Freeform 28"/>
            <p:cNvSpPr>
              <a:spLocks/>
            </p:cNvSpPr>
            <p:nvPr/>
          </p:nvSpPr>
          <p:spPr bwMode="auto">
            <a:xfrm>
              <a:off x="3523" y="1834"/>
              <a:ext cx="318" cy="63"/>
            </a:xfrm>
            <a:custGeom>
              <a:avLst/>
              <a:gdLst>
                <a:gd name="T0" fmla="*/ 254 w 318"/>
                <a:gd name="T1" fmla="*/ 0 h 63"/>
                <a:gd name="T2" fmla="*/ 0 w 318"/>
                <a:gd name="T3" fmla="*/ 0 h 63"/>
                <a:gd name="T4" fmla="*/ 64 w 318"/>
                <a:gd name="T5" fmla="*/ 63 h 63"/>
                <a:gd name="T6" fmla="*/ 318 w 318"/>
                <a:gd name="T7" fmla="*/ 63 h 63"/>
                <a:gd name="T8" fmla="*/ 254 w 31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63"/>
                <a:gd name="T17" fmla="*/ 318 w 318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63">
                  <a:moveTo>
                    <a:pt x="254" y="0"/>
                  </a:moveTo>
                  <a:lnTo>
                    <a:pt x="0" y="0"/>
                  </a:lnTo>
                  <a:lnTo>
                    <a:pt x="64" y="63"/>
                  </a:lnTo>
                  <a:lnTo>
                    <a:pt x="318" y="6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Freeform 29"/>
            <p:cNvSpPr>
              <a:spLocks/>
            </p:cNvSpPr>
            <p:nvPr/>
          </p:nvSpPr>
          <p:spPr bwMode="auto">
            <a:xfrm>
              <a:off x="3777" y="1580"/>
              <a:ext cx="64" cy="317"/>
            </a:xfrm>
            <a:custGeom>
              <a:avLst/>
              <a:gdLst>
                <a:gd name="T0" fmla="*/ 64 w 64"/>
                <a:gd name="T1" fmla="*/ 317 h 317"/>
                <a:gd name="T2" fmla="*/ 0 w 64"/>
                <a:gd name="T3" fmla="*/ 254 h 317"/>
                <a:gd name="T4" fmla="*/ 0 w 64"/>
                <a:gd name="T5" fmla="*/ 0 h 317"/>
                <a:gd name="T6" fmla="*/ 64 w 64"/>
                <a:gd name="T7" fmla="*/ 63 h 317"/>
                <a:gd name="T8" fmla="*/ 64 w 64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17"/>
                <a:gd name="T17" fmla="*/ 64 w 64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17">
                  <a:moveTo>
                    <a:pt x="64" y="317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64" y="63"/>
                  </a:lnTo>
                  <a:lnTo>
                    <a:pt x="64" y="31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5" name="Rectangle 30"/>
            <p:cNvSpPr>
              <a:spLocks noChangeArrowheads="1"/>
            </p:cNvSpPr>
            <p:nvPr/>
          </p:nvSpPr>
          <p:spPr bwMode="auto">
            <a:xfrm>
              <a:off x="3523" y="1580"/>
              <a:ext cx="254" cy="2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86" name="Rectangle 31"/>
            <p:cNvSpPr>
              <a:spLocks noChangeArrowheads="1"/>
            </p:cNvSpPr>
            <p:nvPr/>
          </p:nvSpPr>
          <p:spPr bwMode="auto">
            <a:xfrm>
              <a:off x="3619" y="1639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9487" name="Freeform 32"/>
            <p:cNvSpPr>
              <a:spLocks/>
            </p:cNvSpPr>
            <p:nvPr/>
          </p:nvSpPr>
          <p:spPr bwMode="auto">
            <a:xfrm>
              <a:off x="3777" y="1834"/>
              <a:ext cx="318" cy="63"/>
            </a:xfrm>
            <a:custGeom>
              <a:avLst/>
              <a:gdLst>
                <a:gd name="T0" fmla="*/ 254 w 318"/>
                <a:gd name="T1" fmla="*/ 0 h 63"/>
                <a:gd name="T2" fmla="*/ 0 w 318"/>
                <a:gd name="T3" fmla="*/ 0 h 63"/>
                <a:gd name="T4" fmla="*/ 64 w 318"/>
                <a:gd name="T5" fmla="*/ 63 h 63"/>
                <a:gd name="T6" fmla="*/ 318 w 318"/>
                <a:gd name="T7" fmla="*/ 63 h 63"/>
                <a:gd name="T8" fmla="*/ 254 w 31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63"/>
                <a:gd name="T17" fmla="*/ 318 w 318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63">
                  <a:moveTo>
                    <a:pt x="254" y="0"/>
                  </a:moveTo>
                  <a:lnTo>
                    <a:pt x="0" y="0"/>
                  </a:lnTo>
                  <a:lnTo>
                    <a:pt x="64" y="63"/>
                  </a:lnTo>
                  <a:lnTo>
                    <a:pt x="318" y="6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8" name="Freeform 33"/>
            <p:cNvSpPr>
              <a:spLocks/>
            </p:cNvSpPr>
            <p:nvPr/>
          </p:nvSpPr>
          <p:spPr bwMode="auto">
            <a:xfrm>
              <a:off x="4031" y="1580"/>
              <a:ext cx="64" cy="317"/>
            </a:xfrm>
            <a:custGeom>
              <a:avLst/>
              <a:gdLst>
                <a:gd name="T0" fmla="*/ 64 w 64"/>
                <a:gd name="T1" fmla="*/ 317 h 317"/>
                <a:gd name="T2" fmla="*/ 0 w 64"/>
                <a:gd name="T3" fmla="*/ 254 h 317"/>
                <a:gd name="T4" fmla="*/ 0 w 64"/>
                <a:gd name="T5" fmla="*/ 0 h 317"/>
                <a:gd name="T6" fmla="*/ 64 w 64"/>
                <a:gd name="T7" fmla="*/ 63 h 317"/>
                <a:gd name="T8" fmla="*/ 64 w 64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17"/>
                <a:gd name="T17" fmla="*/ 64 w 64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17">
                  <a:moveTo>
                    <a:pt x="64" y="317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64" y="63"/>
                  </a:lnTo>
                  <a:lnTo>
                    <a:pt x="64" y="31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9" name="Rectangle 34"/>
            <p:cNvSpPr>
              <a:spLocks noChangeArrowheads="1"/>
            </p:cNvSpPr>
            <p:nvPr/>
          </p:nvSpPr>
          <p:spPr bwMode="auto">
            <a:xfrm>
              <a:off x="3777" y="1580"/>
              <a:ext cx="254" cy="2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0" name="Rectangle 35"/>
            <p:cNvSpPr>
              <a:spLocks noChangeArrowheads="1"/>
            </p:cNvSpPr>
            <p:nvPr/>
          </p:nvSpPr>
          <p:spPr bwMode="auto">
            <a:xfrm>
              <a:off x="3873" y="1639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9491" name="Freeform 36"/>
            <p:cNvSpPr>
              <a:spLocks/>
            </p:cNvSpPr>
            <p:nvPr/>
          </p:nvSpPr>
          <p:spPr bwMode="auto">
            <a:xfrm>
              <a:off x="4031" y="1834"/>
              <a:ext cx="318" cy="63"/>
            </a:xfrm>
            <a:custGeom>
              <a:avLst/>
              <a:gdLst>
                <a:gd name="T0" fmla="*/ 253 w 318"/>
                <a:gd name="T1" fmla="*/ 0 h 63"/>
                <a:gd name="T2" fmla="*/ 0 w 318"/>
                <a:gd name="T3" fmla="*/ 0 h 63"/>
                <a:gd name="T4" fmla="*/ 64 w 318"/>
                <a:gd name="T5" fmla="*/ 63 h 63"/>
                <a:gd name="T6" fmla="*/ 318 w 318"/>
                <a:gd name="T7" fmla="*/ 63 h 63"/>
                <a:gd name="T8" fmla="*/ 253 w 31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63"/>
                <a:gd name="T17" fmla="*/ 318 w 318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63">
                  <a:moveTo>
                    <a:pt x="253" y="0"/>
                  </a:moveTo>
                  <a:lnTo>
                    <a:pt x="0" y="0"/>
                  </a:lnTo>
                  <a:lnTo>
                    <a:pt x="64" y="63"/>
                  </a:lnTo>
                  <a:lnTo>
                    <a:pt x="318" y="6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2" name="Freeform 37"/>
            <p:cNvSpPr>
              <a:spLocks/>
            </p:cNvSpPr>
            <p:nvPr/>
          </p:nvSpPr>
          <p:spPr bwMode="auto">
            <a:xfrm>
              <a:off x="4284" y="1580"/>
              <a:ext cx="65" cy="317"/>
            </a:xfrm>
            <a:custGeom>
              <a:avLst/>
              <a:gdLst>
                <a:gd name="T0" fmla="*/ 65 w 65"/>
                <a:gd name="T1" fmla="*/ 317 h 317"/>
                <a:gd name="T2" fmla="*/ 0 w 65"/>
                <a:gd name="T3" fmla="*/ 254 h 317"/>
                <a:gd name="T4" fmla="*/ 0 w 65"/>
                <a:gd name="T5" fmla="*/ 0 h 317"/>
                <a:gd name="T6" fmla="*/ 65 w 65"/>
                <a:gd name="T7" fmla="*/ 63 h 317"/>
                <a:gd name="T8" fmla="*/ 65 w 65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317"/>
                <a:gd name="T17" fmla="*/ 65 w 65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317">
                  <a:moveTo>
                    <a:pt x="65" y="317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65" y="63"/>
                  </a:lnTo>
                  <a:lnTo>
                    <a:pt x="65" y="31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3" name="Rectangle 38"/>
            <p:cNvSpPr>
              <a:spLocks noChangeArrowheads="1"/>
            </p:cNvSpPr>
            <p:nvPr/>
          </p:nvSpPr>
          <p:spPr bwMode="auto">
            <a:xfrm>
              <a:off x="4031" y="1580"/>
              <a:ext cx="253" cy="2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4" name="Rectangle 39"/>
            <p:cNvSpPr>
              <a:spLocks noChangeArrowheads="1"/>
            </p:cNvSpPr>
            <p:nvPr/>
          </p:nvSpPr>
          <p:spPr bwMode="auto">
            <a:xfrm>
              <a:off x="4127" y="1639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9495" name="Freeform 40"/>
            <p:cNvSpPr>
              <a:spLocks/>
            </p:cNvSpPr>
            <p:nvPr/>
          </p:nvSpPr>
          <p:spPr bwMode="auto">
            <a:xfrm>
              <a:off x="2253" y="2343"/>
              <a:ext cx="318" cy="63"/>
            </a:xfrm>
            <a:custGeom>
              <a:avLst/>
              <a:gdLst>
                <a:gd name="T0" fmla="*/ 254 w 318"/>
                <a:gd name="T1" fmla="*/ 0 h 63"/>
                <a:gd name="T2" fmla="*/ 0 w 318"/>
                <a:gd name="T3" fmla="*/ 0 h 63"/>
                <a:gd name="T4" fmla="*/ 64 w 318"/>
                <a:gd name="T5" fmla="*/ 63 h 63"/>
                <a:gd name="T6" fmla="*/ 318 w 318"/>
                <a:gd name="T7" fmla="*/ 63 h 63"/>
                <a:gd name="T8" fmla="*/ 254 w 31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63"/>
                <a:gd name="T17" fmla="*/ 318 w 318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63">
                  <a:moveTo>
                    <a:pt x="254" y="0"/>
                  </a:moveTo>
                  <a:lnTo>
                    <a:pt x="0" y="0"/>
                  </a:lnTo>
                  <a:lnTo>
                    <a:pt x="64" y="63"/>
                  </a:lnTo>
                  <a:lnTo>
                    <a:pt x="318" y="6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6" name="Freeform 41"/>
            <p:cNvSpPr>
              <a:spLocks/>
            </p:cNvSpPr>
            <p:nvPr/>
          </p:nvSpPr>
          <p:spPr bwMode="auto">
            <a:xfrm>
              <a:off x="2507" y="2089"/>
              <a:ext cx="64" cy="317"/>
            </a:xfrm>
            <a:custGeom>
              <a:avLst/>
              <a:gdLst>
                <a:gd name="T0" fmla="*/ 64 w 64"/>
                <a:gd name="T1" fmla="*/ 317 h 317"/>
                <a:gd name="T2" fmla="*/ 0 w 64"/>
                <a:gd name="T3" fmla="*/ 254 h 317"/>
                <a:gd name="T4" fmla="*/ 0 w 64"/>
                <a:gd name="T5" fmla="*/ 0 h 317"/>
                <a:gd name="T6" fmla="*/ 64 w 64"/>
                <a:gd name="T7" fmla="*/ 62 h 317"/>
                <a:gd name="T8" fmla="*/ 64 w 64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17"/>
                <a:gd name="T17" fmla="*/ 64 w 64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17">
                  <a:moveTo>
                    <a:pt x="64" y="317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64" y="62"/>
                  </a:lnTo>
                  <a:lnTo>
                    <a:pt x="64" y="31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7" name="Rectangle 42"/>
            <p:cNvSpPr>
              <a:spLocks noChangeArrowheads="1"/>
            </p:cNvSpPr>
            <p:nvPr/>
          </p:nvSpPr>
          <p:spPr bwMode="auto">
            <a:xfrm>
              <a:off x="2253" y="2089"/>
              <a:ext cx="254" cy="2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8" name="Rectangle 43"/>
            <p:cNvSpPr>
              <a:spLocks noChangeArrowheads="1"/>
            </p:cNvSpPr>
            <p:nvPr/>
          </p:nvSpPr>
          <p:spPr bwMode="auto">
            <a:xfrm>
              <a:off x="2348" y="2148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9499" name="Freeform 44"/>
            <p:cNvSpPr>
              <a:spLocks/>
            </p:cNvSpPr>
            <p:nvPr/>
          </p:nvSpPr>
          <p:spPr bwMode="auto">
            <a:xfrm>
              <a:off x="2507" y="2343"/>
              <a:ext cx="318" cy="63"/>
            </a:xfrm>
            <a:custGeom>
              <a:avLst/>
              <a:gdLst>
                <a:gd name="T0" fmla="*/ 254 w 318"/>
                <a:gd name="T1" fmla="*/ 0 h 63"/>
                <a:gd name="T2" fmla="*/ 0 w 318"/>
                <a:gd name="T3" fmla="*/ 0 h 63"/>
                <a:gd name="T4" fmla="*/ 64 w 318"/>
                <a:gd name="T5" fmla="*/ 63 h 63"/>
                <a:gd name="T6" fmla="*/ 318 w 318"/>
                <a:gd name="T7" fmla="*/ 63 h 63"/>
                <a:gd name="T8" fmla="*/ 254 w 31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63"/>
                <a:gd name="T17" fmla="*/ 318 w 318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63">
                  <a:moveTo>
                    <a:pt x="254" y="0"/>
                  </a:moveTo>
                  <a:lnTo>
                    <a:pt x="0" y="0"/>
                  </a:lnTo>
                  <a:lnTo>
                    <a:pt x="64" y="63"/>
                  </a:lnTo>
                  <a:lnTo>
                    <a:pt x="318" y="6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0" name="Freeform 45"/>
            <p:cNvSpPr>
              <a:spLocks/>
            </p:cNvSpPr>
            <p:nvPr/>
          </p:nvSpPr>
          <p:spPr bwMode="auto">
            <a:xfrm>
              <a:off x="2761" y="2089"/>
              <a:ext cx="64" cy="317"/>
            </a:xfrm>
            <a:custGeom>
              <a:avLst/>
              <a:gdLst>
                <a:gd name="T0" fmla="*/ 64 w 64"/>
                <a:gd name="T1" fmla="*/ 317 h 317"/>
                <a:gd name="T2" fmla="*/ 0 w 64"/>
                <a:gd name="T3" fmla="*/ 254 h 317"/>
                <a:gd name="T4" fmla="*/ 0 w 64"/>
                <a:gd name="T5" fmla="*/ 0 h 317"/>
                <a:gd name="T6" fmla="*/ 64 w 64"/>
                <a:gd name="T7" fmla="*/ 62 h 317"/>
                <a:gd name="T8" fmla="*/ 64 w 64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17"/>
                <a:gd name="T17" fmla="*/ 64 w 64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17">
                  <a:moveTo>
                    <a:pt x="64" y="317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64" y="62"/>
                  </a:lnTo>
                  <a:lnTo>
                    <a:pt x="64" y="31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1" name="Rectangle 46"/>
            <p:cNvSpPr>
              <a:spLocks noChangeArrowheads="1"/>
            </p:cNvSpPr>
            <p:nvPr/>
          </p:nvSpPr>
          <p:spPr bwMode="auto">
            <a:xfrm>
              <a:off x="2507" y="2089"/>
              <a:ext cx="254" cy="2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02" name="Rectangle 47"/>
            <p:cNvSpPr>
              <a:spLocks noChangeArrowheads="1"/>
            </p:cNvSpPr>
            <p:nvPr/>
          </p:nvSpPr>
          <p:spPr bwMode="auto">
            <a:xfrm>
              <a:off x="2602" y="2148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9503" name="Freeform 48"/>
            <p:cNvSpPr>
              <a:spLocks/>
            </p:cNvSpPr>
            <p:nvPr/>
          </p:nvSpPr>
          <p:spPr bwMode="auto">
            <a:xfrm>
              <a:off x="2761" y="2343"/>
              <a:ext cx="318" cy="63"/>
            </a:xfrm>
            <a:custGeom>
              <a:avLst/>
              <a:gdLst>
                <a:gd name="T0" fmla="*/ 254 w 318"/>
                <a:gd name="T1" fmla="*/ 0 h 63"/>
                <a:gd name="T2" fmla="*/ 0 w 318"/>
                <a:gd name="T3" fmla="*/ 0 h 63"/>
                <a:gd name="T4" fmla="*/ 64 w 318"/>
                <a:gd name="T5" fmla="*/ 63 h 63"/>
                <a:gd name="T6" fmla="*/ 318 w 318"/>
                <a:gd name="T7" fmla="*/ 63 h 63"/>
                <a:gd name="T8" fmla="*/ 254 w 31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63"/>
                <a:gd name="T17" fmla="*/ 318 w 318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63">
                  <a:moveTo>
                    <a:pt x="254" y="0"/>
                  </a:moveTo>
                  <a:lnTo>
                    <a:pt x="0" y="0"/>
                  </a:lnTo>
                  <a:lnTo>
                    <a:pt x="64" y="63"/>
                  </a:lnTo>
                  <a:lnTo>
                    <a:pt x="318" y="6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4" name="Freeform 49"/>
            <p:cNvSpPr>
              <a:spLocks/>
            </p:cNvSpPr>
            <p:nvPr/>
          </p:nvSpPr>
          <p:spPr bwMode="auto">
            <a:xfrm>
              <a:off x="3015" y="2089"/>
              <a:ext cx="64" cy="317"/>
            </a:xfrm>
            <a:custGeom>
              <a:avLst/>
              <a:gdLst>
                <a:gd name="T0" fmla="*/ 64 w 64"/>
                <a:gd name="T1" fmla="*/ 317 h 317"/>
                <a:gd name="T2" fmla="*/ 0 w 64"/>
                <a:gd name="T3" fmla="*/ 254 h 317"/>
                <a:gd name="T4" fmla="*/ 0 w 64"/>
                <a:gd name="T5" fmla="*/ 0 h 317"/>
                <a:gd name="T6" fmla="*/ 64 w 64"/>
                <a:gd name="T7" fmla="*/ 62 h 317"/>
                <a:gd name="T8" fmla="*/ 64 w 64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17"/>
                <a:gd name="T17" fmla="*/ 64 w 64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17">
                  <a:moveTo>
                    <a:pt x="64" y="317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64" y="62"/>
                  </a:lnTo>
                  <a:lnTo>
                    <a:pt x="64" y="31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5" name="Rectangle 50"/>
            <p:cNvSpPr>
              <a:spLocks noChangeArrowheads="1"/>
            </p:cNvSpPr>
            <p:nvPr/>
          </p:nvSpPr>
          <p:spPr bwMode="auto">
            <a:xfrm>
              <a:off x="2761" y="2089"/>
              <a:ext cx="254" cy="2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06" name="Rectangle 51"/>
            <p:cNvSpPr>
              <a:spLocks noChangeArrowheads="1"/>
            </p:cNvSpPr>
            <p:nvPr/>
          </p:nvSpPr>
          <p:spPr bwMode="auto">
            <a:xfrm>
              <a:off x="2857" y="2148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9507" name="Freeform 52"/>
            <p:cNvSpPr>
              <a:spLocks/>
            </p:cNvSpPr>
            <p:nvPr/>
          </p:nvSpPr>
          <p:spPr bwMode="auto">
            <a:xfrm>
              <a:off x="3015" y="2343"/>
              <a:ext cx="318" cy="63"/>
            </a:xfrm>
            <a:custGeom>
              <a:avLst/>
              <a:gdLst>
                <a:gd name="T0" fmla="*/ 254 w 318"/>
                <a:gd name="T1" fmla="*/ 0 h 63"/>
                <a:gd name="T2" fmla="*/ 0 w 318"/>
                <a:gd name="T3" fmla="*/ 0 h 63"/>
                <a:gd name="T4" fmla="*/ 64 w 318"/>
                <a:gd name="T5" fmla="*/ 63 h 63"/>
                <a:gd name="T6" fmla="*/ 318 w 318"/>
                <a:gd name="T7" fmla="*/ 63 h 63"/>
                <a:gd name="T8" fmla="*/ 254 w 31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63"/>
                <a:gd name="T17" fmla="*/ 318 w 318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63">
                  <a:moveTo>
                    <a:pt x="254" y="0"/>
                  </a:moveTo>
                  <a:lnTo>
                    <a:pt x="0" y="0"/>
                  </a:lnTo>
                  <a:lnTo>
                    <a:pt x="64" y="63"/>
                  </a:lnTo>
                  <a:lnTo>
                    <a:pt x="318" y="6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8" name="Freeform 53"/>
            <p:cNvSpPr>
              <a:spLocks/>
            </p:cNvSpPr>
            <p:nvPr/>
          </p:nvSpPr>
          <p:spPr bwMode="auto">
            <a:xfrm>
              <a:off x="3269" y="2089"/>
              <a:ext cx="64" cy="317"/>
            </a:xfrm>
            <a:custGeom>
              <a:avLst/>
              <a:gdLst>
                <a:gd name="T0" fmla="*/ 64 w 64"/>
                <a:gd name="T1" fmla="*/ 317 h 317"/>
                <a:gd name="T2" fmla="*/ 0 w 64"/>
                <a:gd name="T3" fmla="*/ 254 h 317"/>
                <a:gd name="T4" fmla="*/ 0 w 64"/>
                <a:gd name="T5" fmla="*/ 0 h 317"/>
                <a:gd name="T6" fmla="*/ 64 w 64"/>
                <a:gd name="T7" fmla="*/ 62 h 317"/>
                <a:gd name="T8" fmla="*/ 64 w 64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17"/>
                <a:gd name="T17" fmla="*/ 64 w 64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17">
                  <a:moveTo>
                    <a:pt x="64" y="317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64" y="62"/>
                  </a:lnTo>
                  <a:lnTo>
                    <a:pt x="64" y="31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9" name="Rectangle 54"/>
            <p:cNvSpPr>
              <a:spLocks noChangeArrowheads="1"/>
            </p:cNvSpPr>
            <p:nvPr/>
          </p:nvSpPr>
          <p:spPr bwMode="auto">
            <a:xfrm>
              <a:off x="3015" y="2089"/>
              <a:ext cx="254" cy="2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10" name="Rectangle 55"/>
            <p:cNvSpPr>
              <a:spLocks noChangeArrowheads="1"/>
            </p:cNvSpPr>
            <p:nvPr/>
          </p:nvSpPr>
          <p:spPr bwMode="auto">
            <a:xfrm>
              <a:off x="3111" y="2148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9511" name="Freeform 56"/>
            <p:cNvSpPr>
              <a:spLocks/>
            </p:cNvSpPr>
            <p:nvPr/>
          </p:nvSpPr>
          <p:spPr bwMode="auto">
            <a:xfrm>
              <a:off x="3269" y="2343"/>
              <a:ext cx="318" cy="63"/>
            </a:xfrm>
            <a:custGeom>
              <a:avLst/>
              <a:gdLst>
                <a:gd name="T0" fmla="*/ 254 w 318"/>
                <a:gd name="T1" fmla="*/ 0 h 63"/>
                <a:gd name="T2" fmla="*/ 0 w 318"/>
                <a:gd name="T3" fmla="*/ 0 h 63"/>
                <a:gd name="T4" fmla="*/ 64 w 318"/>
                <a:gd name="T5" fmla="*/ 63 h 63"/>
                <a:gd name="T6" fmla="*/ 318 w 318"/>
                <a:gd name="T7" fmla="*/ 63 h 63"/>
                <a:gd name="T8" fmla="*/ 254 w 31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63"/>
                <a:gd name="T17" fmla="*/ 318 w 318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63">
                  <a:moveTo>
                    <a:pt x="254" y="0"/>
                  </a:moveTo>
                  <a:lnTo>
                    <a:pt x="0" y="0"/>
                  </a:lnTo>
                  <a:lnTo>
                    <a:pt x="64" y="63"/>
                  </a:lnTo>
                  <a:lnTo>
                    <a:pt x="318" y="6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2" name="Freeform 57"/>
            <p:cNvSpPr>
              <a:spLocks/>
            </p:cNvSpPr>
            <p:nvPr/>
          </p:nvSpPr>
          <p:spPr bwMode="auto">
            <a:xfrm>
              <a:off x="3523" y="2089"/>
              <a:ext cx="64" cy="317"/>
            </a:xfrm>
            <a:custGeom>
              <a:avLst/>
              <a:gdLst>
                <a:gd name="T0" fmla="*/ 64 w 64"/>
                <a:gd name="T1" fmla="*/ 317 h 317"/>
                <a:gd name="T2" fmla="*/ 0 w 64"/>
                <a:gd name="T3" fmla="*/ 254 h 317"/>
                <a:gd name="T4" fmla="*/ 0 w 64"/>
                <a:gd name="T5" fmla="*/ 0 h 317"/>
                <a:gd name="T6" fmla="*/ 64 w 64"/>
                <a:gd name="T7" fmla="*/ 62 h 317"/>
                <a:gd name="T8" fmla="*/ 64 w 64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17"/>
                <a:gd name="T17" fmla="*/ 64 w 64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17">
                  <a:moveTo>
                    <a:pt x="64" y="317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64" y="62"/>
                  </a:lnTo>
                  <a:lnTo>
                    <a:pt x="64" y="31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3" name="Rectangle 58"/>
            <p:cNvSpPr>
              <a:spLocks noChangeArrowheads="1"/>
            </p:cNvSpPr>
            <p:nvPr/>
          </p:nvSpPr>
          <p:spPr bwMode="auto">
            <a:xfrm>
              <a:off x="3269" y="2089"/>
              <a:ext cx="254" cy="2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14" name="Rectangle 59"/>
            <p:cNvSpPr>
              <a:spLocks noChangeArrowheads="1"/>
            </p:cNvSpPr>
            <p:nvPr/>
          </p:nvSpPr>
          <p:spPr bwMode="auto">
            <a:xfrm>
              <a:off x="3365" y="2148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9515" name="Freeform 60"/>
            <p:cNvSpPr>
              <a:spLocks/>
            </p:cNvSpPr>
            <p:nvPr/>
          </p:nvSpPr>
          <p:spPr bwMode="auto">
            <a:xfrm>
              <a:off x="3523" y="2343"/>
              <a:ext cx="318" cy="63"/>
            </a:xfrm>
            <a:custGeom>
              <a:avLst/>
              <a:gdLst>
                <a:gd name="T0" fmla="*/ 254 w 318"/>
                <a:gd name="T1" fmla="*/ 0 h 63"/>
                <a:gd name="T2" fmla="*/ 0 w 318"/>
                <a:gd name="T3" fmla="*/ 0 h 63"/>
                <a:gd name="T4" fmla="*/ 64 w 318"/>
                <a:gd name="T5" fmla="*/ 63 h 63"/>
                <a:gd name="T6" fmla="*/ 318 w 318"/>
                <a:gd name="T7" fmla="*/ 63 h 63"/>
                <a:gd name="T8" fmla="*/ 254 w 31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63"/>
                <a:gd name="T17" fmla="*/ 318 w 318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63">
                  <a:moveTo>
                    <a:pt x="254" y="0"/>
                  </a:moveTo>
                  <a:lnTo>
                    <a:pt x="0" y="0"/>
                  </a:lnTo>
                  <a:lnTo>
                    <a:pt x="64" y="63"/>
                  </a:lnTo>
                  <a:lnTo>
                    <a:pt x="318" y="6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6" name="Freeform 61"/>
            <p:cNvSpPr>
              <a:spLocks/>
            </p:cNvSpPr>
            <p:nvPr/>
          </p:nvSpPr>
          <p:spPr bwMode="auto">
            <a:xfrm>
              <a:off x="3777" y="2089"/>
              <a:ext cx="64" cy="317"/>
            </a:xfrm>
            <a:custGeom>
              <a:avLst/>
              <a:gdLst>
                <a:gd name="T0" fmla="*/ 64 w 64"/>
                <a:gd name="T1" fmla="*/ 317 h 317"/>
                <a:gd name="T2" fmla="*/ 0 w 64"/>
                <a:gd name="T3" fmla="*/ 254 h 317"/>
                <a:gd name="T4" fmla="*/ 0 w 64"/>
                <a:gd name="T5" fmla="*/ 0 h 317"/>
                <a:gd name="T6" fmla="*/ 64 w 64"/>
                <a:gd name="T7" fmla="*/ 62 h 317"/>
                <a:gd name="T8" fmla="*/ 64 w 64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17"/>
                <a:gd name="T17" fmla="*/ 64 w 64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17">
                  <a:moveTo>
                    <a:pt x="64" y="317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64" y="62"/>
                  </a:lnTo>
                  <a:lnTo>
                    <a:pt x="64" y="31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7" name="Rectangle 62"/>
            <p:cNvSpPr>
              <a:spLocks noChangeArrowheads="1"/>
            </p:cNvSpPr>
            <p:nvPr/>
          </p:nvSpPr>
          <p:spPr bwMode="auto">
            <a:xfrm>
              <a:off x="3523" y="2089"/>
              <a:ext cx="254" cy="2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18" name="Rectangle 63"/>
            <p:cNvSpPr>
              <a:spLocks noChangeArrowheads="1"/>
            </p:cNvSpPr>
            <p:nvPr/>
          </p:nvSpPr>
          <p:spPr bwMode="auto">
            <a:xfrm>
              <a:off x="3619" y="2148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9519" name="Freeform 64"/>
            <p:cNvSpPr>
              <a:spLocks/>
            </p:cNvSpPr>
            <p:nvPr/>
          </p:nvSpPr>
          <p:spPr bwMode="auto">
            <a:xfrm>
              <a:off x="3777" y="2343"/>
              <a:ext cx="318" cy="63"/>
            </a:xfrm>
            <a:custGeom>
              <a:avLst/>
              <a:gdLst>
                <a:gd name="T0" fmla="*/ 254 w 318"/>
                <a:gd name="T1" fmla="*/ 0 h 63"/>
                <a:gd name="T2" fmla="*/ 0 w 318"/>
                <a:gd name="T3" fmla="*/ 0 h 63"/>
                <a:gd name="T4" fmla="*/ 64 w 318"/>
                <a:gd name="T5" fmla="*/ 63 h 63"/>
                <a:gd name="T6" fmla="*/ 318 w 318"/>
                <a:gd name="T7" fmla="*/ 63 h 63"/>
                <a:gd name="T8" fmla="*/ 254 w 31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63"/>
                <a:gd name="T17" fmla="*/ 318 w 318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63">
                  <a:moveTo>
                    <a:pt x="254" y="0"/>
                  </a:moveTo>
                  <a:lnTo>
                    <a:pt x="0" y="0"/>
                  </a:lnTo>
                  <a:lnTo>
                    <a:pt x="64" y="63"/>
                  </a:lnTo>
                  <a:lnTo>
                    <a:pt x="318" y="6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0" name="Freeform 65"/>
            <p:cNvSpPr>
              <a:spLocks/>
            </p:cNvSpPr>
            <p:nvPr/>
          </p:nvSpPr>
          <p:spPr bwMode="auto">
            <a:xfrm>
              <a:off x="4031" y="2089"/>
              <a:ext cx="64" cy="317"/>
            </a:xfrm>
            <a:custGeom>
              <a:avLst/>
              <a:gdLst>
                <a:gd name="T0" fmla="*/ 64 w 64"/>
                <a:gd name="T1" fmla="*/ 317 h 317"/>
                <a:gd name="T2" fmla="*/ 0 w 64"/>
                <a:gd name="T3" fmla="*/ 254 h 317"/>
                <a:gd name="T4" fmla="*/ 0 w 64"/>
                <a:gd name="T5" fmla="*/ 0 h 317"/>
                <a:gd name="T6" fmla="*/ 64 w 64"/>
                <a:gd name="T7" fmla="*/ 62 h 317"/>
                <a:gd name="T8" fmla="*/ 64 w 64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17"/>
                <a:gd name="T17" fmla="*/ 64 w 64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17">
                  <a:moveTo>
                    <a:pt x="64" y="317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64" y="62"/>
                  </a:lnTo>
                  <a:lnTo>
                    <a:pt x="64" y="31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1" name="Rectangle 66"/>
            <p:cNvSpPr>
              <a:spLocks noChangeArrowheads="1"/>
            </p:cNvSpPr>
            <p:nvPr/>
          </p:nvSpPr>
          <p:spPr bwMode="auto">
            <a:xfrm>
              <a:off x="3777" y="2089"/>
              <a:ext cx="254" cy="2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22" name="Rectangle 67"/>
            <p:cNvSpPr>
              <a:spLocks noChangeArrowheads="1"/>
            </p:cNvSpPr>
            <p:nvPr/>
          </p:nvSpPr>
          <p:spPr bwMode="auto">
            <a:xfrm>
              <a:off x="3873" y="2148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19523" name="Freeform 68"/>
            <p:cNvSpPr>
              <a:spLocks/>
            </p:cNvSpPr>
            <p:nvPr/>
          </p:nvSpPr>
          <p:spPr bwMode="auto">
            <a:xfrm>
              <a:off x="4031" y="2343"/>
              <a:ext cx="318" cy="63"/>
            </a:xfrm>
            <a:custGeom>
              <a:avLst/>
              <a:gdLst>
                <a:gd name="T0" fmla="*/ 253 w 318"/>
                <a:gd name="T1" fmla="*/ 0 h 63"/>
                <a:gd name="T2" fmla="*/ 0 w 318"/>
                <a:gd name="T3" fmla="*/ 0 h 63"/>
                <a:gd name="T4" fmla="*/ 64 w 318"/>
                <a:gd name="T5" fmla="*/ 63 h 63"/>
                <a:gd name="T6" fmla="*/ 318 w 318"/>
                <a:gd name="T7" fmla="*/ 63 h 63"/>
                <a:gd name="T8" fmla="*/ 253 w 318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63"/>
                <a:gd name="T17" fmla="*/ 318 w 318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63">
                  <a:moveTo>
                    <a:pt x="253" y="0"/>
                  </a:moveTo>
                  <a:lnTo>
                    <a:pt x="0" y="0"/>
                  </a:lnTo>
                  <a:lnTo>
                    <a:pt x="64" y="63"/>
                  </a:lnTo>
                  <a:lnTo>
                    <a:pt x="318" y="6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4" name="Freeform 69"/>
            <p:cNvSpPr>
              <a:spLocks/>
            </p:cNvSpPr>
            <p:nvPr/>
          </p:nvSpPr>
          <p:spPr bwMode="auto">
            <a:xfrm>
              <a:off x="4284" y="2089"/>
              <a:ext cx="65" cy="317"/>
            </a:xfrm>
            <a:custGeom>
              <a:avLst/>
              <a:gdLst>
                <a:gd name="T0" fmla="*/ 65 w 65"/>
                <a:gd name="T1" fmla="*/ 317 h 317"/>
                <a:gd name="T2" fmla="*/ 0 w 65"/>
                <a:gd name="T3" fmla="*/ 254 h 317"/>
                <a:gd name="T4" fmla="*/ 0 w 65"/>
                <a:gd name="T5" fmla="*/ 0 h 317"/>
                <a:gd name="T6" fmla="*/ 65 w 65"/>
                <a:gd name="T7" fmla="*/ 62 h 317"/>
                <a:gd name="T8" fmla="*/ 65 w 65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317"/>
                <a:gd name="T17" fmla="*/ 65 w 65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317">
                  <a:moveTo>
                    <a:pt x="65" y="317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65" y="62"/>
                  </a:lnTo>
                  <a:lnTo>
                    <a:pt x="65" y="317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5" name="Rectangle 70"/>
            <p:cNvSpPr>
              <a:spLocks noChangeArrowheads="1"/>
            </p:cNvSpPr>
            <p:nvPr/>
          </p:nvSpPr>
          <p:spPr bwMode="auto">
            <a:xfrm>
              <a:off x="4031" y="2089"/>
              <a:ext cx="253" cy="25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26" name="Rectangle 71"/>
            <p:cNvSpPr>
              <a:spLocks noChangeArrowheads="1"/>
            </p:cNvSpPr>
            <p:nvPr/>
          </p:nvSpPr>
          <p:spPr bwMode="auto">
            <a:xfrm>
              <a:off x="4127" y="2148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19527" name="Rectangle 74"/>
            <p:cNvSpPr>
              <a:spLocks noChangeArrowheads="1"/>
            </p:cNvSpPr>
            <p:nvPr/>
          </p:nvSpPr>
          <p:spPr bwMode="auto">
            <a:xfrm>
              <a:off x="2118" y="1225"/>
              <a:ext cx="5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</a:rPr>
                <a:t>Sign bit</a:t>
              </a:r>
              <a:endParaRPr lang="en-US" altLang="en-US"/>
            </a:p>
          </p:txBody>
        </p:sp>
        <p:sp>
          <p:nvSpPr>
            <p:cNvPr id="19528" name="Rectangle 75"/>
            <p:cNvSpPr>
              <a:spLocks noChangeArrowheads="1"/>
            </p:cNvSpPr>
            <p:nvPr/>
          </p:nvSpPr>
          <p:spPr bwMode="auto">
            <a:xfrm>
              <a:off x="4516" y="1695"/>
              <a:ext cx="5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0000"/>
                  </a:solidFill>
                  <a:latin typeface="Helvetica" charset="0"/>
                </a:rPr>
                <a:t>Negative</a:t>
              </a:r>
              <a:endParaRPr lang="en-US" altLang="en-US"/>
            </a:p>
          </p:txBody>
        </p:sp>
        <p:sp>
          <p:nvSpPr>
            <p:cNvPr id="19529" name="Rectangle 76"/>
            <p:cNvSpPr>
              <a:spLocks noChangeArrowheads="1"/>
            </p:cNvSpPr>
            <p:nvPr/>
          </p:nvSpPr>
          <p:spPr bwMode="auto">
            <a:xfrm>
              <a:off x="4516" y="2175"/>
              <a:ext cx="4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0000"/>
                  </a:solidFill>
                  <a:latin typeface="Helvetica" charset="0"/>
                </a:rPr>
                <a:t>Positive</a:t>
              </a:r>
              <a:endParaRPr lang="en-US" altLang="en-US"/>
            </a:p>
          </p:txBody>
        </p:sp>
        <p:sp>
          <p:nvSpPr>
            <p:cNvPr id="19530" name="Line 78"/>
            <p:cNvSpPr>
              <a:spLocks noChangeShapeType="1"/>
            </p:cNvSpPr>
            <p:nvPr/>
          </p:nvSpPr>
          <p:spPr bwMode="auto">
            <a:xfrm>
              <a:off x="2372" y="1942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31" name="Line 79"/>
            <p:cNvSpPr>
              <a:spLocks noChangeShapeType="1"/>
            </p:cNvSpPr>
            <p:nvPr/>
          </p:nvSpPr>
          <p:spPr bwMode="auto">
            <a:xfrm>
              <a:off x="2372" y="1433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Sign Extension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Step 1: Move the number into the lower-significant bits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Step 2: Fill all the remaining higher bits with the sign bit</a:t>
            </a:r>
          </a:p>
          <a:p>
            <a:pPr eaLnBrk="1" hangingPunct="1"/>
            <a:r>
              <a:rPr lang="en-US" altLang="en-US" smtClean="0"/>
              <a:t>This will ensure that both magnitude and sign are correct</a:t>
            </a:r>
          </a:p>
          <a:p>
            <a:pPr eaLnBrk="1" hangingPunct="1"/>
            <a:r>
              <a:rPr lang="en-US" altLang="en-US" smtClean="0"/>
              <a:t>Examples</a:t>
            </a:r>
          </a:p>
          <a:p>
            <a:pPr lvl="1" eaLnBrk="1" hangingPunct="1"/>
            <a:r>
              <a:rPr lang="en-US" altLang="en-US" smtClean="0"/>
              <a:t>Sign-Extend 10110011 to 16 bits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Sign-Extend 01100010 to 16 bits</a:t>
            </a:r>
          </a:p>
          <a:p>
            <a:pPr lvl="1" eaLnBrk="1" hangingPunct="1"/>
            <a:endParaRPr lang="en-US" altLang="en-US" smtClean="0"/>
          </a:p>
          <a:p>
            <a:pPr eaLnBrk="1" hangingPunct="1">
              <a:spcBef>
                <a:spcPct val="60000"/>
              </a:spcBef>
            </a:pPr>
            <a:r>
              <a:rPr lang="en-US" altLang="en-US" smtClean="0"/>
              <a:t>Infinite 0s can be added to the left of a positive number</a:t>
            </a:r>
          </a:p>
          <a:p>
            <a:pPr eaLnBrk="1" hangingPunct="1"/>
            <a:r>
              <a:rPr lang="en-US" altLang="en-US" smtClean="0"/>
              <a:t>Infinite 1s can be added to the left of a negative number</a:t>
            </a:r>
          </a:p>
          <a:p>
            <a:pPr lvl="1" eaLnBrk="1" hangingPunct="1"/>
            <a:endParaRPr lang="en-US" altLang="en-US" smtClean="0"/>
          </a:p>
        </p:txBody>
      </p:sp>
      <p:grpSp>
        <p:nvGrpSpPr>
          <p:cNvPr id="20484" name="Group 12"/>
          <p:cNvGrpSpPr>
            <a:grpSpLocks/>
          </p:cNvGrpSpPr>
          <p:nvPr/>
        </p:nvGrpSpPr>
        <p:grpSpPr bwMode="auto">
          <a:xfrm>
            <a:off x="1346200" y="3486150"/>
            <a:ext cx="7027863" cy="576263"/>
            <a:chOff x="485" y="2269"/>
            <a:chExt cx="4427" cy="363"/>
          </a:xfrm>
        </p:grpSpPr>
        <p:sp>
          <p:nvSpPr>
            <p:cNvPr id="20492" name="Text Box 5"/>
            <p:cNvSpPr txBox="1">
              <a:spLocks noChangeArrowheads="1"/>
            </p:cNvSpPr>
            <p:nvPr/>
          </p:nvSpPr>
          <p:spPr bwMode="auto">
            <a:xfrm>
              <a:off x="485" y="2305"/>
              <a:ext cx="13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latin typeface="Courier New" pitchFamily="49" charset="0"/>
                  <a:cs typeface="Courier New" pitchFamily="49" charset="0"/>
                </a:rPr>
                <a:t>10110011 = -77</a:t>
              </a:r>
            </a:p>
          </p:txBody>
        </p:sp>
        <p:sp>
          <p:nvSpPr>
            <p:cNvPr id="20493" name="Text Box 4"/>
            <p:cNvSpPr txBox="1">
              <a:spLocks noChangeArrowheads="1"/>
            </p:cNvSpPr>
            <p:nvPr/>
          </p:nvSpPr>
          <p:spPr bwMode="auto">
            <a:xfrm>
              <a:off x="2590" y="2305"/>
              <a:ext cx="23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latin typeface="Courier New" pitchFamily="49" charset="0"/>
                  <a:cs typeface="Courier New" pitchFamily="49" charset="0"/>
                </a:rPr>
                <a:t>11111111 10110011 = -77</a:t>
              </a:r>
            </a:p>
          </p:txBody>
        </p:sp>
        <p:sp>
          <p:nvSpPr>
            <p:cNvPr id="20494" name="Oval 6"/>
            <p:cNvSpPr>
              <a:spLocks noChangeArrowheads="1"/>
            </p:cNvSpPr>
            <p:nvPr/>
          </p:nvSpPr>
          <p:spPr bwMode="auto">
            <a:xfrm>
              <a:off x="3497" y="2341"/>
              <a:ext cx="109" cy="21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5" name="AutoShape 8"/>
            <p:cNvSpPr>
              <a:spLocks noChangeArrowheads="1"/>
            </p:cNvSpPr>
            <p:nvPr/>
          </p:nvSpPr>
          <p:spPr bwMode="auto">
            <a:xfrm>
              <a:off x="2590" y="2341"/>
              <a:ext cx="871" cy="218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6" name="Arc 9"/>
            <p:cNvSpPr>
              <a:spLocks/>
            </p:cNvSpPr>
            <p:nvPr/>
          </p:nvSpPr>
          <p:spPr bwMode="auto">
            <a:xfrm flipV="1">
              <a:off x="3218" y="2269"/>
              <a:ext cx="315" cy="101"/>
            </a:xfrm>
            <a:custGeom>
              <a:avLst/>
              <a:gdLst>
                <a:gd name="T0" fmla="*/ 0 w 41694"/>
                <a:gd name="T1" fmla="*/ 0 h 21600"/>
                <a:gd name="T2" fmla="*/ 0 w 41694"/>
                <a:gd name="T3" fmla="*/ 0 h 21600"/>
                <a:gd name="T4" fmla="*/ 0 w 41694"/>
                <a:gd name="T5" fmla="*/ 0 h 21600"/>
                <a:gd name="T6" fmla="*/ 0 60000 65536"/>
                <a:gd name="T7" fmla="*/ 0 60000 65536"/>
                <a:gd name="T8" fmla="*/ 0 60000 65536"/>
                <a:gd name="T9" fmla="*/ 0 w 41694"/>
                <a:gd name="T10" fmla="*/ 0 h 21600"/>
                <a:gd name="T11" fmla="*/ 41694 w 4169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694" h="21600" fill="none" extrusionOk="0">
                  <a:moveTo>
                    <a:pt x="41693" y="4756"/>
                  </a:moveTo>
                  <a:cubicBezTo>
                    <a:pt x="39470" y="14605"/>
                    <a:pt x="30720" y="21599"/>
                    <a:pt x="20624" y="21600"/>
                  </a:cubicBezTo>
                  <a:cubicBezTo>
                    <a:pt x="11168" y="21600"/>
                    <a:pt x="2811" y="15449"/>
                    <a:pt x="0" y="6420"/>
                  </a:cubicBezTo>
                </a:path>
                <a:path w="41694" h="21600" stroke="0" extrusionOk="0">
                  <a:moveTo>
                    <a:pt x="41693" y="4756"/>
                  </a:moveTo>
                  <a:cubicBezTo>
                    <a:pt x="39470" y="14605"/>
                    <a:pt x="30720" y="21599"/>
                    <a:pt x="20624" y="21600"/>
                  </a:cubicBezTo>
                  <a:cubicBezTo>
                    <a:pt x="11168" y="21600"/>
                    <a:pt x="2811" y="15449"/>
                    <a:pt x="0" y="6420"/>
                  </a:cubicBezTo>
                  <a:lnTo>
                    <a:pt x="20624" y="0"/>
                  </a:lnTo>
                  <a:lnTo>
                    <a:pt x="41693" y="4756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7" name="AutoShape 11"/>
            <p:cNvSpPr>
              <a:spLocks noChangeArrowheads="1"/>
            </p:cNvSpPr>
            <p:nvPr/>
          </p:nvSpPr>
          <p:spPr bwMode="auto">
            <a:xfrm>
              <a:off x="2009" y="2378"/>
              <a:ext cx="290" cy="14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485" name="Group 13"/>
          <p:cNvGrpSpPr>
            <a:grpSpLocks/>
          </p:cNvGrpSpPr>
          <p:nvPr/>
        </p:nvGrpSpPr>
        <p:grpSpPr bwMode="auto">
          <a:xfrm>
            <a:off x="1346200" y="4351338"/>
            <a:ext cx="7027863" cy="576262"/>
            <a:chOff x="485" y="2269"/>
            <a:chExt cx="4427" cy="363"/>
          </a:xfrm>
        </p:grpSpPr>
        <p:sp>
          <p:nvSpPr>
            <p:cNvPr id="20486" name="Text Box 14"/>
            <p:cNvSpPr txBox="1">
              <a:spLocks noChangeArrowheads="1"/>
            </p:cNvSpPr>
            <p:nvPr/>
          </p:nvSpPr>
          <p:spPr bwMode="auto">
            <a:xfrm>
              <a:off x="485" y="2305"/>
              <a:ext cx="13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latin typeface="Courier New" pitchFamily="49" charset="0"/>
                  <a:cs typeface="Courier New" pitchFamily="49" charset="0"/>
                </a:rPr>
                <a:t>01100010 = +98</a:t>
              </a:r>
            </a:p>
          </p:txBody>
        </p:sp>
        <p:sp>
          <p:nvSpPr>
            <p:cNvPr id="20487" name="Text Box 15"/>
            <p:cNvSpPr txBox="1">
              <a:spLocks noChangeArrowheads="1"/>
            </p:cNvSpPr>
            <p:nvPr/>
          </p:nvSpPr>
          <p:spPr bwMode="auto">
            <a:xfrm>
              <a:off x="2590" y="2305"/>
              <a:ext cx="23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latin typeface="Courier New" pitchFamily="49" charset="0"/>
                  <a:cs typeface="Courier New" pitchFamily="49" charset="0"/>
                </a:rPr>
                <a:t>00000000 01100010 = +98</a:t>
              </a:r>
            </a:p>
          </p:txBody>
        </p:sp>
        <p:sp>
          <p:nvSpPr>
            <p:cNvPr id="20488" name="Oval 16"/>
            <p:cNvSpPr>
              <a:spLocks noChangeArrowheads="1"/>
            </p:cNvSpPr>
            <p:nvPr/>
          </p:nvSpPr>
          <p:spPr bwMode="auto">
            <a:xfrm>
              <a:off x="3497" y="2341"/>
              <a:ext cx="109" cy="21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89" name="AutoShape 17"/>
            <p:cNvSpPr>
              <a:spLocks noChangeArrowheads="1"/>
            </p:cNvSpPr>
            <p:nvPr/>
          </p:nvSpPr>
          <p:spPr bwMode="auto">
            <a:xfrm>
              <a:off x="2590" y="2341"/>
              <a:ext cx="871" cy="218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0" name="Arc 18"/>
            <p:cNvSpPr>
              <a:spLocks/>
            </p:cNvSpPr>
            <p:nvPr/>
          </p:nvSpPr>
          <p:spPr bwMode="auto">
            <a:xfrm flipV="1">
              <a:off x="3218" y="2269"/>
              <a:ext cx="315" cy="101"/>
            </a:xfrm>
            <a:custGeom>
              <a:avLst/>
              <a:gdLst>
                <a:gd name="T0" fmla="*/ 0 w 41694"/>
                <a:gd name="T1" fmla="*/ 0 h 21600"/>
                <a:gd name="T2" fmla="*/ 0 w 41694"/>
                <a:gd name="T3" fmla="*/ 0 h 21600"/>
                <a:gd name="T4" fmla="*/ 0 w 41694"/>
                <a:gd name="T5" fmla="*/ 0 h 21600"/>
                <a:gd name="T6" fmla="*/ 0 60000 65536"/>
                <a:gd name="T7" fmla="*/ 0 60000 65536"/>
                <a:gd name="T8" fmla="*/ 0 60000 65536"/>
                <a:gd name="T9" fmla="*/ 0 w 41694"/>
                <a:gd name="T10" fmla="*/ 0 h 21600"/>
                <a:gd name="T11" fmla="*/ 41694 w 4169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694" h="21600" fill="none" extrusionOk="0">
                  <a:moveTo>
                    <a:pt x="41693" y="4756"/>
                  </a:moveTo>
                  <a:cubicBezTo>
                    <a:pt x="39470" y="14605"/>
                    <a:pt x="30720" y="21599"/>
                    <a:pt x="20624" y="21600"/>
                  </a:cubicBezTo>
                  <a:cubicBezTo>
                    <a:pt x="11168" y="21600"/>
                    <a:pt x="2811" y="15449"/>
                    <a:pt x="0" y="6420"/>
                  </a:cubicBezTo>
                </a:path>
                <a:path w="41694" h="21600" stroke="0" extrusionOk="0">
                  <a:moveTo>
                    <a:pt x="41693" y="4756"/>
                  </a:moveTo>
                  <a:cubicBezTo>
                    <a:pt x="39470" y="14605"/>
                    <a:pt x="30720" y="21599"/>
                    <a:pt x="20624" y="21600"/>
                  </a:cubicBezTo>
                  <a:cubicBezTo>
                    <a:pt x="11168" y="21600"/>
                    <a:pt x="2811" y="15449"/>
                    <a:pt x="0" y="6420"/>
                  </a:cubicBezTo>
                  <a:lnTo>
                    <a:pt x="20624" y="0"/>
                  </a:lnTo>
                  <a:lnTo>
                    <a:pt x="41693" y="4756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AutoShape 19"/>
            <p:cNvSpPr>
              <a:spLocks noChangeArrowheads="1"/>
            </p:cNvSpPr>
            <p:nvPr/>
          </p:nvSpPr>
          <p:spPr bwMode="auto">
            <a:xfrm>
              <a:off x="2009" y="2378"/>
              <a:ext cx="290" cy="14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Two's Complement of a Hexadecimal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0"/>
            <a:ext cx="8229600" cy="5046663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en-US" smtClean="0"/>
              <a:t>To form the two's complement of a hexadecimal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smtClean="0"/>
              <a:t>Subtract each hexadecimal digit from 15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smtClean="0"/>
              <a:t>Add 1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en-US" smtClean="0"/>
              <a:t>Examples:</a:t>
            </a:r>
          </a:p>
          <a:p>
            <a:pPr lvl="1" eaLnBrk="1" hangingPunct="1">
              <a:spcBef>
                <a:spcPct val="80000"/>
              </a:spcBef>
              <a:buFont typeface="Wingdings" pitchFamily="2" charset="2"/>
              <a:buNone/>
            </a:pPr>
            <a:r>
              <a:rPr lang="en-US" altLang="en-US" smtClean="0"/>
              <a:t>2's complement of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6A3D = 95C2 + 1 = 95C3</a:t>
            </a:r>
          </a:p>
          <a:p>
            <a:pPr lvl="1" eaLnBrk="1" hangingPunct="1">
              <a:spcBef>
                <a:spcPct val="80000"/>
              </a:spcBef>
              <a:buFont typeface="Wingdings" pitchFamily="2" charset="2"/>
              <a:buNone/>
            </a:pPr>
            <a:r>
              <a:rPr lang="en-US" altLang="en-US" smtClean="0"/>
              <a:t>2's complement of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92F15AC0 = 6D0EA53F + 1 = 6D0EA540</a:t>
            </a:r>
          </a:p>
          <a:p>
            <a:pPr lvl="1" eaLnBrk="1" hangingPunct="1">
              <a:spcBef>
                <a:spcPct val="80000"/>
              </a:spcBef>
              <a:buFont typeface="Wingdings" pitchFamily="2" charset="2"/>
              <a:buNone/>
            </a:pPr>
            <a:r>
              <a:rPr lang="en-US" altLang="en-US" smtClean="0"/>
              <a:t>2's complement of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FFFFFFFF = 00000000 + 1 = 00000001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en-US" smtClean="0"/>
              <a:t>No need to convert hexadecimal to binary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Presentation 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350" y="1123950"/>
            <a:ext cx="7005638" cy="5184775"/>
          </a:xfrm>
        </p:spPr>
        <p:txBody>
          <a:bodyPr/>
          <a:lstStyle/>
          <a:p>
            <a:pPr eaLnBrk="1" hangingPunct="1"/>
            <a:r>
              <a:rPr lang="en-US" altLang="en-US" smtClean="0"/>
              <a:t>Positional Number Systems</a:t>
            </a:r>
          </a:p>
          <a:p>
            <a:pPr eaLnBrk="1" hangingPunct="1"/>
            <a:r>
              <a:rPr lang="en-US" altLang="en-US" smtClean="0"/>
              <a:t>Binary and Hexadecimal Numbers</a:t>
            </a:r>
          </a:p>
          <a:p>
            <a:pPr eaLnBrk="1" hangingPunct="1"/>
            <a:r>
              <a:rPr lang="en-US" altLang="en-US" smtClean="0"/>
              <a:t>Base Conversions</a:t>
            </a:r>
          </a:p>
          <a:p>
            <a:pPr eaLnBrk="1" hangingPunct="1"/>
            <a:r>
              <a:rPr lang="en-US" altLang="en-US" smtClean="0"/>
              <a:t>Integer Storage Sizes</a:t>
            </a:r>
          </a:p>
          <a:p>
            <a:pPr eaLnBrk="1" hangingPunct="1"/>
            <a:r>
              <a:rPr lang="en-US" altLang="en-US" smtClean="0"/>
              <a:t>Binary and Hexadecimal Addition</a:t>
            </a:r>
          </a:p>
          <a:p>
            <a:pPr eaLnBrk="1" hangingPunct="1"/>
            <a:r>
              <a:rPr lang="en-US" altLang="en-US" smtClean="0"/>
              <a:t>Signed Integers and 2's Complement Notation</a:t>
            </a:r>
          </a:p>
          <a:p>
            <a:pPr eaLnBrk="1" hangingPunct="1"/>
            <a:r>
              <a:rPr lang="en-US" altLang="en-US" smtClean="0"/>
              <a:t>Sign Extension</a:t>
            </a:r>
          </a:p>
          <a:p>
            <a:pPr eaLnBrk="1" hangingPunct="1"/>
            <a:r>
              <a:rPr lang="en-US" altLang="en-US" smtClean="0"/>
              <a:t>Binary and Hexadecimal subtraction</a:t>
            </a:r>
          </a:p>
          <a:p>
            <a:pPr eaLnBrk="1" hangingPunct="1"/>
            <a:r>
              <a:rPr lang="en-US" altLang="en-US" smtClean="0"/>
              <a:t>Carry and Overflow</a:t>
            </a:r>
          </a:p>
          <a:p>
            <a:pPr eaLnBrk="1" hangingPunct="1"/>
            <a:r>
              <a:rPr lang="en-US" altLang="en-US" smtClean="0"/>
              <a:t>Character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Subtraction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895350" algn="l"/>
                <a:tab pos="4124325" algn="l"/>
              </a:tabLst>
            </a:pPr>
            <a:r>
              <a:rPr lang="en-US" altLang="en-US" smtClean="0"/>
              <a:t>When subtracting A – B, convert B to its 2's complement</a:t>
            </a:r>
          </a:p>
          <a:p>
            <a:pPr eaLnBrk="1" hangingPunct="1">
              <a:tabLst>
                <a:tab pos="895350" algn="l"/>
                <a:tab pos="4124325" algn="l"/>
              </a:tabLst>
            </a:pPr>
            <a:r>
              <a:rPr lang="en-US" altLang="en-US" smtClean="0"/>
              <a:t>Add A to (–B)</a:t>
            </a:r>
          </a:p>
          <a:p>
            <a:pPr eaLnBrk="1" hangingPunct="1">
              <a:tabLst>
                <a:tab pos="895350" algn="l"/>
                <a:tab pos="4124325" algn="l"/>
              </a:tabLst>
            </a:pPr>
            <a:endParaRPr lang="en-US" altLang="en-US" smtClean="0"/>
          </a:p>
          <a:p>
            <a:pPr eaLnBrk="1" hangingPunct="1">
              <a:buFont typeface="Wingdings" pitchFamily="2" charset="2"/>
              <a:buNone/>
              <a:tabLst>
                <a:tab pos="895350" algn="l"/>
                <a:tab pos="4124325" algn="l"/>
              </a:tabLst>
            </a:pPr>
            <a:r>
              <a:rPr lang="en-US" altLang="en-US" smtClean="0"/>
              <a:t>	 	0 1 0 0 1 1 0 1	0 1 0 0 1 1 0 1</a:t>
            </a:r>
          </a:p>
          <a:p>
            <a:pPr eaLnBrk="1" hangingPunct="1">
              <a:buFont typeface="Wingdings" pitchFamily="2" charset="2"/>
              <a:buNone/>
              <a:tabLst>
                <a:tab pos="895350" algn="l"/>
                <a:tab pos="4124325" algn="l"/>
              </a:tabLst>
            </a:pPr>
            <a:r>
              <a:rPr lang="en-US" altLang="en-US" smtClean="0"/>
              <a:t>	 	0 0 1 1 1 0 1 0	</a:t>
            </a:r>
            <a:r>
              <a:rPr lang="en-US" altLang="en-US" smtClean="0">
                <a:solidFill>
                  <a:srgbClr val="FF0000"/>
                </a:solidFill>
              </a:rPr>
              <a:t>1 1 0 0 0 1 1 0</a:t>
            </a:r>
            <a:r>
              <a:rPr lang="en-US" altLang="en-US" smtClean="0"/>
              <a:t>  </a:t>
            </a:r>
            <a:r>
              <a:rPr lang="en-US" altLang="en-US" sz="1800" smtClean="0"/>
              <a:t>(2's complement)</a:t>
            </a:r>
          </a:p>
          <a:p>
            <a:pPr eaLnBrk="1" hangingPunct="1">
              <a:buFont typeface="Wingdings" pitchFamily="2" charset="2"/>
              <a:buNone/>
              <a:tabLst>
                <a:tab pos="895350" algn="l"/>
                <a:tab pos="4124325" algn="l"/>
              </a:tabLst>
            </a:pPr>
            <a:r>
              <a:rPr lang="en-US" altLang="en-US" smtClean="0"/>
              <a:t>		0 0 0 1 0 0 1 1	0 0 0 1 0 0 1 1  </a:t>
            </a:r>
            <a:r>
              <a:rPr lang="en-US" altLang="en-US" sz="1800" smtClean="0"/>
              <a:t>(same result)</a:t>
            </a:r>
          </a:p>
          <a:p>
            <a:pPr eaLnBrk="1" hangingPunct="1">
              <a:spcBef>
                <a:spcPct val="80000"/>
              </a:spcBef>
              <a:tabLst>
                <a:tab pos="895350" algn="l"/>
                <a:tab pos="4124325" algn="l"/>
              </a:tabLst>
            </a:pPr>
            <a:r>
              <a:rPr lang="en-US" altLang="en-US" smtClean="0"/>
              <a:t>Final carry is ignored, because</a:t>
            </a:r>
          </a:p>
          <a:p>
            <a:pPr lvl="1" eaLnBrk="1" hangingPunct="1">
              <a:tabLst>
                <a:tab pos="895350" algn="l"/>
                <a:tab pos="4124325" algn="l"/>
              </a:tabLst>
            </a:pPr>
            <a:r>
              <a:rPr lang="en-US" altLang="en-US" smtClean="0"/>
              <a:t>Negative number is sign-extended with 1's</a:t>
            </a:r>
          </a:p>
          <a:p>
            <a:pPr lvl="1" eaLnBrk="1" hangingPunct="1">
              <a:tabLst>
                <a:tab pos="895350" algn="l"/>
                <a:tab pos="4124325" algn="l"/>
              </a:tabLst>
            </a:pPr>
            <a:r>
              <a:rPr lang="en-US" altLang="en-US" smtClean="0"/>
              <a:t>You can imagine infinite 1's to the left of a negative number</a:t>
            </a:r>
          </a:p>
          <a:p>
            <a:pPr lvl="1" eaLnBrk="1" hangingPunct="1">
              <a:tabLst>
                <a:tab pos="895350" algn="l"/>
                <a:tab pos="4124325" algn="l"/>
              </a:tabLst>
            </a:pPr>
            <a:r>
              <a:rPr lang="en-US" altLang="en-US" smtClean="0"/>
              <a:t>Adding the carry to the extended 1's produces extended zeros</a:t>
            </a:r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>
            <a:off x="1347788" y="3659188"/>
            <a:ext cx="2130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>
            <a:off x="4572000" y="3659188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22534" name="Rectangle 8"/>
          <p:cNvSpPr>
            <a:spLocks noChangeArrowheads="1"/>
          </p:cNvSpPr>
          <p:nvPr/>
        </p:nvSpPr>
        <p:spPr bwMode="auto">
          <a:xfrm>
            <a:off x="1000125" y="291465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/>
              <a:t>–</a:t>
            </a:r>
          </a:p>
        </p:txBody>
      </p:sp>
      <p:sp>
        <p:nvSpPr>
          <p:cNvPr id="22535" name="Rectangle 9"/>
          <p:cNvSpPr>
            <a:spLocks noChangeArrowheads="1"/>
          </p:cNvSpPr>
          <p:nvPr/>
        </p:nvSpPr>
        <p:spPr bwMode="auto">
          <a:xfrm>
            <a:off x="4284663" y="297180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/>
              <a:t>+</a:t>
            </a:r>
          </a:p>
        </p:txBody>
      </p:sp>
      <p:sp>
        <p:nvSpPr>
          <p:cNvPr id="22536" name="AutoShape 10"/>
          <p:cNvSpPr>
            <a:spLocks noChangeArrowheads="1"/>
          </p:cNvSpPr>
          <p:nvPr/>
        </p:nvSpPr>
        <p:spPr bwMode="auto">
          <a:xfrm>
            <a:off x="3708400" y="3082925"/>
            <a:ext cx="403225" cy="287338"/>
          </a:xfrm>
          <a:prstGeom prst="rightArrow">
            <a:avLst>
              <a:gd name="adj1" fmla="val 50278"/>
              <a:gd name="adj2" fmla="val 646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7" name="Rectangle 11"/>
          <p:cNvSpPr>
            <a:spLocks noChangeArrowheads="1"/>
          </p:cNvSpPr>
          <p:nvPr/>
        </p:nvSpPr>
        <p:spPr bwMode="auto">
          <a:xfrm>
            <a:off x="596900" y="2392363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600"/>
              <a:t>borrow:</a:t>
            </a:r>
          </a:p>
        </p:txBody>
      </p:sp>
      <p:sp>
        <p:nvSpPr>
          <p:cNvPr id="22538" name="Rectangle 12"/>
          <p:cNvSpPr>
            <a:spLocks noChangeArrowheads="1"/>
          </p:cNvSpPr>
          <p:nvPr/>
        </p:nvSpPr>
        <p:spPr bwMode="auto">
          <a:xfrm>
            <a:off x="3765550" y="2401888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600"/>
              <a:t>carry:</a:t>
            </a:r>
          </a:p>
        </p:txBody>
      </p:sp>
      <p:sp>
        <p:nvSpPr>
          <p:cNvPr id="22539" name="Rectangle 13"/>
          <p:cNvSpPr>
            <a:spLocks noChangeArrowheads="1"/>
          </p:cNvSpPr>
          <p:nvPr/>
        </p:nvSpPr>
        <p:spPr bwMode="auto">
          <a:xfrm>
            <a:off x="2673350" y="2392363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1</a:t>
            </a:r>
          </a:p>
        </p:txBody>
      </p:sp>
      <p:sp>
        <p:nvSpPr>
          <p:cNvPr id="22540" name="Rectangle 14"/>
          <p:cNvSpPr>
            <a:spLocks noChangeArrowheads="1"/>
          </p:cNvSpPr>
          <p:nvPr/>
        </p:nvSpPr>
        <p:spPr bwMode="auto">
          <a:xfrm>
            <a:off x="1922463" y="2392363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1</a:t>
            </a:r>
          </a:p>
        </p:txBody>
      </p:sp>
      <p:sp>
        <p:nvSpPr>
          <p:cNvPr id="22541" name="Rectangle 15"/>
          <p:cNvSpPr>
            <a:spLocks noChangeArrowheads="1"/>
          </p:cNvSpPr>
          <p:nvPr/>
        </p:nvSpPr>
        <p:spPr bwMode="auto">
          <a:xfrm>
            <a:off x="1692275" y="2392363"/>
            <a:ext cx="171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1</a:t>
            </a:r>
          </a:p>
        </p:txBody>
      </p:sp>
      <p:sp>
        <p:nvSpPr>
          <p:cNvPr id="22542" name="Rectangle 16"/>
          <p:cNvSpPr>
            <a:spLocks noChangeArrowheads="1"/>
          </p:cNvSpPr>
          <p:nvPr/>
        </p:nvSpPr>
        <p:spPr bwMode="auto">
          <a:xfrm>
            <a:off x="5668963" y="2392363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1</a:t>
            </a:r>
          </a:p>
        </p:txBody>
      </p:sp>
      <p:sp>
        <p:nvSpPr>
          <p:cNvPr id="22543" name="Rectangle 17"/>
          <p:cNvSpPr>
            <a:spLocks noChangeArrowheads="1"/>
          </p:cNvSpPr>
          <p:nvPr/>
        </p:nvSpPr>
        <p:spPr bwMode="auto">
          <a:xfrm>
            <a:off x="5435600" y="2392363"/>
            <a:ext cx="173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1</a:t>
            </a:r>
          </a:p>
        </p:txBody>
      </p:sp>
      <p:sp>
        <p:nvSpPr>
          <p:cNvPr id="22544" name="Rectangle 18"/>
          <p:cNvSpPr>
            <a:spLocks noChangeArrowheads="1"/>
          </p:cNvSpPr>
          <p:nvPr/>
        </p:nvSpPr>
        <p:spPr bwMode="auto">
          <a:xfrm>
            <a:off x="4686300" y="2392363"/>
            <a:ext cx="173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1</a:t>
            </a:r>
          </a:p>
        </p:txBody>
      </p:sp>
      <p:sp>
        <p:nvSpPr>
          <p:cNvPr id="22545" name="Rectangle 19"/>
          <p:cNvSpPr>
            <a:spLocks noChangeArrowheads="1"/>
          </p:cNvSpPr>
          <p:nvPr/>
        </p:nvSpPr>
        <p:spPr bwMode="auto">
          <a:xfrm>
            <a:off x="4456113" y="2392363"/>
            <a:ext cx="173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Hexadecimal Subtraction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4351338"/>
            <a:ext cx="8121650" cy="1901825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 smtClean="0"/>
              <a:t>When a borrow is required from the digit to the left, then</a:t>
            </a:r>
          </a:p>
          <a:p>
            <a:pPr eaLnBrk="1" hangingPunct="1">
              <a:spcBef>
                <a:spcPct val="60000"/>
              </a:spcBef>
              <a:buFont typeface="Wingdings" pitchFamily="2" charset="2"/>
              <a:buNone/>
            </a:pPr>
            <a:r>
              <a:rPr lang="en-US" altLang="en-US" smtClean="0"/>
              <a:t>	Add 16 (decimal) to the current digit's value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mtClean="0"/>
              <a:t>Last Carry is ignored</a:t>
            </a:r>
          </a:p>
        </p:txBody>
      </p:sp>
      <p:sp>
        <p:nvSpPr>
          <p:cNvPr id="23556" name="Line 5"/>
          <p:cNvSpPr>
            <a:spLocks noChangeShapeType="1"/>
          </p:cNvSpPr>
          <p:nvPr/>
        </p:nvSpPr>
        <p:spPr bwMode="auto">
          <a:xfrm flipV="1">
            <a:off x="1231900" y="2911475"/>
            <a:ext cx="20161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539750" y="1776413"/>
            <a:ext cx="6905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chemeClr val="tx2"/>
                </a:solidFill>
              </a:rPr>
              <a:t>Borrow:</a:t>
            </a:r>
            <a:endParaRPr lang="en-US" altLang="en-US" sz="1400" b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8" name="Text Box 12"/>
          <p:cNvSpPr txBox="1">
            <a:spLocks noChangeArrowheads="1"/>
          </p:cNvSpPr>
          <p:nvPr/>
        </p:nvSpPr>
        <p:spPr bwMode="auto">
          <a:xfrm>
            <a:off x="1000125" y="2276475"/>
            <a:ext cx="2317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</p:txBody>
      </p:sp>
      <p:sp>
        <p:nvSpPr>
          <p:cNvPr id="134165" name="AutoShape 21"/>
          <p:cNvSpPr>
            <a:spLocks noChangeArrowheads="1"/>
          </p:cNvSpPr>
          <p:nvPr/>
        </p:nvSpPr>
        <p:spPr bwMode="auto">
          <a:xfrm>
            <a:off x="3535363" y="2276475"/>
            <a:ext cx="690562" cy="287338"/>
          </a:xfrm>
          <a:prstGeom prst="rightArrow">
            <a:avLst>
              <a:gd name="adj1" fmla="val 50000"/>
              <a:gd name="adj2" fmla="val 60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3560" name="Group 47"/>
          <p:cNvGrpSpPr>
            <a:grpSpLocks/>
          </p:cNvGrpSpPr>
          <p:nvPr/>
        </p:nvGrpSpPr>
        <p:grpSpPr bwMode="auto">
          <a:xfrm>
            <a:off x="1289050" y="1989138"/>
            <a:ext cx="1898650" cy="347662"/>
            <a:chOff x="1647" y="1180"/>
            <a:chExt cx="1196" cy="219"/>
          </a:xfrm>
        </p:grpSpPr>
        <p:sp>
          <p:nvSpPr>
            <p:cNvPr id="23628" name="Text Box 39"/>
            <p:cNvSpPr txBox="1">
              <a:spLocks noChangeArrowheads="1"/>
            </p:cNvSpPr>
            <p:nvPr/>
          </p:nvSpPr>
          <p:spPr bwMode="auto">
            <a:xfrm>
              <a:off x="2662" y="1180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23629" name="Text Box 40"/>
            <p:cNvSpPr txBox="1">
              <a:spLocks noChangeArrowheads="1"/>
            </p:cNvSpPr>
            <p:nvPr/>
          </p:nvSpPr>
          <p:spPr bwMode="auto">
            <a:xfrm>
              <a:off x="2517" y="1180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23630" name="Text Box 41"/>
            <p:cNvSpPr txBox="1">
              <a:spLocks noChangeArrowheads="1"/>
            </p:cNvSpPr>
            <p:nvPr/>
          </p:nvSpPr>
          <p:spPr bwMode="auto">
            <a:xfrm>
              <a:off x="2372" y="1180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23631" name="Text Box 42"/>
            <p:cNvSpPr txBox="1">
              <a:spLocks noChangeArrowheads="1"/>
            </p:cNvSpPr>
            <p:nvPr/>
          </p:nvSpPr>
          <p:spPr bwMode="auto">
            <a:xfrm>
              <a:off x="2227" y="1180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</a:p>
          </p:txBody>
        </p:sp>
        <p:sp>
          <p:nvSpPr>
            <p:cNvPr id="23632" name="Text Box 43"/>
            <p:cNvSpPr txBox="1">
              <a:spLocks noChangeArrowheads="1"/>
            </p:cNvSpPr>
            <p:nvPr/>
          </p:nvSpPr>
          <p:spPr bwMode="auto">
            <a:xfrm>
              <a:off x="2082" y="1180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</a:p>
          </p:txBody>
        </p:sp>
        <p:sp>
          <p:nvSpPr>
            <p:cNvPr id="23633" name="Text Box 44"/>
            <p:cNvSpPr txBox="1">
              <a:spLocks noChangeArrowheads="1"/>
            </p:cNvSpPr>
            <p:nvPr/>
          </p:nvSpPr>
          <p:spPr bwMode="auto">
            <a:xfrm>
              <a:off x="1937" y="1180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23634" name="Text Box 45"/>
            <p:cNvSpPr txBox="1">
              <a:spLocks noChangeArrowheads="1"/>
            </p:cNvSpPr>
            <p:nvPr/>
          </p:nvSpPr>
          <p:spPr bwMode="auto">
            <a:xfrm>
              <a:off x="1792" y="1180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3635" name="Text Box 46"/>
            <p:cNvSpPr txBox="1">
              <a:spLocks noChangeArrowheads="1"/>
            </p:cNvSpPr>
            <p:nvPr/>
          </p:nvSpPr>
          <p:spPr bwMode="auto">
            <a:xfrm>
              <a:off x="1647" y="1180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  <p:grpSp>
        <p:nvGrpSpPr>
          <p:cNvPr id="23561" name="Group 48"/>
          <p:cNvGrpSpPr>
            <a:grpSpLocks/>
          </p:cNvGrpSpPr>
          <p:nvPr/>
        </p:nvGrpSpPr>
        <p:grpSpPr bwMode="auto">
          <a:xfrm>
            <a:off x="1290638" y="2447925"/>
            <a:ext cx="1898650" cy="347663"/>
            <a:chOff x="1647" y="1180"/>
            <a:chExt cx="1196" cy="219"/>
          </a:xfrm>
        </p:grpSpPr>
        <p:sp>
          <p:nvSpPr>
            <p:cNvPr id="23620" name="Text Box 49"/>
            <p:cNvSpPr txBox="1">
              <a:spLocks noChangeArrowheads="1"/>
            </p:cNvSpPr>
            <p:nvPr/>
          </p:nvSpPr>
          <p:spPr bwMode="auto">
            <a:xfrm>
              <a:off x="2662" y="1180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23621" name="Text Box 50"/>
            <p:cNvSpPr txBox="1">
              <a:spLocks noChangeArrowheads="1"/>
            </p:cNvSpPr>
            <p:nvPr/>
          </p:nvSpPr>
          <p:spPr bwMode="auto">
            <a:xfrm>
              <a:off x="2517" y="1180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23622" name="Text Box 51"/>
            <p:cNvSpPr txBox="1">
              <a:spLocks noChangeArrowheads="1"/>
            </p:cNvSpPr>
            <p:nvPr/>
          </p:nvSpPr>
          <p:spPr bwMode="auto">
            <a:xfrm>
              <a:off x="2372" y="1180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3623" name="Text Box 52"/>
            <p:cNvSpPr txBox="1">
              <a:spLocks noChangeArrowheads="1"/>
            </p:cNvSpPr>
            <p:nvPr/>
          </p:nvSpPr>
          <p:spPr bwMode="auto">
            <a:xfrm>
              <a:off x="2227" y="1180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  <p:sp>
          <p:nvSpPr>
            <p:cNvPr id="23624" name="Text Box 53"/>
            <p:cNvSpPr txBox="1">
              <a:spLocks noChangeArrowheads="1"/>
            </p:cNvSpPr>
            <p:nvPr/>
          </p:nvSpPr>
          <p:spPr bwMode="auto">
            <a:xfrm>
              <a:off x="2082" y="1180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E</a:t>
              </a:r>
            </a:p>
          </p:txBody>
        </p:sp>
        <p:sp>
          <p:nvSpPr>
            <p:cNvPr id="23625" name="Text Box 54"/>
            <p:cNvSpPr txBox="1">
              <a:spLocks noChangeArrowheads="1"/>
            </p:cNvSpPr>
            <p:nvPr/>
          </p:nvSpPr>
          <p:spPr bwMode="auto">
            <a:xfrm>
              <a:off x="1937" y="1180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23626" name="Text Box 55"/>
            <p:cNvSpPr txBox="1">
              <a:spLocks noChangeArrowheads="1"/>
            </p:cNvSpPr>
            <p:nvPr/>
          </p:nvSpPr>
          <p:spPr bwMode="auto">
            <a:xfrm>
              <a:off x="1792" y="1180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23627" name="Text Box 56"/>
            <p:cNvSpPr txBox="1">
              <a:spLocks noChangeArrowheads="1"/>
            </p:cNvSpPr>
            <p:nvPr/>
          </p:nvSpPr>
          <p:spPr bwMode="auto">
            <a:xfrm>
              <a:off x="1647" y="1180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</p:grpSp>
      <p:sp>
        <p:nvSpPr>
          <p:cNvPr id="134202" name="Text Box 58"/>
          <p:cNvSpPr txBox="1">
            <a:spLocks noChangeArrowheads="1"/>
          </p:cNvSpPr>
          <p:nvPr/>
        </p:nvSpPr>
        <p:spPr bwMode="auto">
          <a:xfrm>
            <a:off x="2901950" y="3081338"/>
            <a:ext cx="2873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134203" name="Text Box 59"/>
          <p:cNvSpPr txBox="1">
            <a:spLocks noChangeArrowheads="1"/>
          </p:cNvSpPr>
          <p:nvPr/>
        </p:nvSpPr>
        <p:spPr bwMode="auto">
          <a:xfrm>
            <a:off x="2671763" y="3081338"/>
            <a:ext cx="28733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134204" name="Text Box 60"/>
          <p:cNvSpPr txBox="1">
            <a:spLocks noChangeArrowheads="1"/>
          </p:cNvSpPr>
          <p:nvPr/>
        </p:nvSpPr>
        <p:spPr bwMode="auto">
          <a:xfrm>
            <a:off x="2441575" y="3081338"/>
            <a:ext cx="2873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34205" name="Text Box 61"/>
          <p:cNvSpPr txBox="1">
            <a:spLocks noChangeArrowheads="1"/>
          </p:cNvSpPr>
          <p:nvPr/>
        </p:nvSpPr>
        <p:spPr bwMode="auto">
          <a:xfrm>
            <a:off x="2211388" y="3081338"/>
            <a:ext cx="28733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134206" name="Text Box 62"/>
          <p:cNvSpPr txBox="1">
            <a:spLocks noChangeArrowheads="1"/>
          </p:cNvSpPr>
          <p:nvPr/>
        </p:nvSpPr>
        <p:spPr bwMode="auto">
          <a:xfrm>
            <a:off x="1981200" y="3081338"/>
            <a:ext cx="2873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34207" name="Text Box 63"/>
          <p:cNvSpPr txBox="1">
            <a:spLocks noChangeArrowheads="1"/>
          </p:cNvSpPr>
          <p:nvPr/>
        </p:nvSpPr>
        <p:spPr bwMode="auto">
          <a:xfrm>
            <a:off x="1751013" y="3081338"/>
            <a:ext cx="28733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134208" name="Text Box 64"/>
          <p:cNvSpPr txBox="1">
            <a:spLocks noChangeArrowheads="1"/>
          </p:cNvSpPr>
          <p:nvPr/>
        </p:nvSpPr>
        <p:spPr bwMode="auto">
          <a:xfrm>
            <a:off x="1520825" y="3081338"/>
            <a:ext cx="2873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</a:t>
            </a:r>
          </a:p>
        </p:txBody>
      </p:sp>
      <p:sp>
        <p:nvSpPr>
          <p:cNvPr id="134209" name="Text Box 65"/>
          <p:cNvSpPr txBox="1">
            <a:spLocks noChangeArrowheads="1"/>
          </p:cNvSpPr>
          <p:nvPr/>
        </p:nvSpPr>
        <p:spPr bwMode="auto">
          <a:xfrm>
            <a:off x="1290638" y="3081338"/>
            <a:ext cx="28733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2382838" y="1201738"/>
            <a:ext cx="1382712" cy="671512"/>
            <a:chOff x="1102" y="866"/>
            <a:chExt cx="871" cy="423"/>
          </a:xfrm>
        </p:grpSpPr>
        <p:sp>
          <p:nvSpPr>
            <p:cNvPr id="23618" name="Line 7"/>
            <p:cNvSpPr>
              <a:spLocks noChangeShapeType="1"/>
            </p:cNvSpPr>
            <p:nvPr/>
          </p:nvSpPr>
          <p:spPr bwMode="auto">
            <a:xfrm flipH="1">
              <a:off x="1537" y="110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37160" bIns="137160">
              <a:spAutoFit/>
            </a:bodyPr>
            <a:lstStyle/>
            <a:p>
              <a:endParaRPr lang="en-US"/>
            </a:p>
          </p:txBody>
        </p:sp>
        <p:sp>
          <p:nvSpPr>
            <p:cNvPr id="23619" name="Text Box 8"/>
            <p:cNvSpPr txBox="1">
              <a:spLocks noChangeArrowheads="1"/>
            </p:cNvSpPr>
            <p:nvPr/>
          </p:nvSpPr>
          <p:spPr bwMode="auto">
            <a:xfrm>
              <a:off x="1102" y="866"/>
              <a:ext cx="871" cy="2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36000" bIns="360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en-US"/>
                <a:t>16 + 5 = 21</a:t>
              </a:r>
            </a:p>
          </p:txBody>
        </p:sp>
      </p:grpSp>
      <p:sp>
        <p:nvSpPr>
          <p:cNvPr id="134211" name="Text Box 67"/>
          <p:cNvSpPr txBox="1">
            <a:spLocks noChangeArrowheads="1"/>
          </p:cNvSpPr>
          <p:nvPr/>
        </p:nvSpPr>
        <p:spPr bwMode="auto">
          <a:xfrm>
            <a:off x="2728913" y="1758950"/>
            <a:ext cx="1730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34212" name="Text Box 68"/>
          <p:cNvSpPr txBox="1">
            <a:spLocks noChangeArrowheads="1"/>
          </p:cNvSpPr>
          <p:nvPr/>
        </p:nvSpPr>
        <p:spPr bwMode="auto">
          <a:xfrm>
            <a:off x="1576388" y="1758950"/>
            <a:ext cx="1730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34213" name="Text Box 69"/>
          <p:cNvSpPr txBox="1">
            <a:spLocks noChangeArrowheads="1"/>
          </p:cNvSpPr>
          <p:nvPr/>
        </p:nvSpPr>
        <p:spPr bwMode="auto">
          <a:xfrm>
            <a:off x="1346200" y="1758950"/>
            <a:ext cx="1730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34236" name="Text Box 92"/>
          <p:cNvSpPr txBox="1">
            <a:spLocks noChangeArrowheads="1"/>
          </p:cNvSpPr>
          <p:nvPr/>
        </p:nvSpPr>
        <p:spPr bwMode="auto">
          <a:xfrm>
            <a:off x="6762750" y="3081338"/>
            <a:ext cx="2873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134241" name="Text Box 97"/>
          <p:cNvSpPr txBox="1">
            <a:spLocks noChangeArrowheads="1"/>
          </p:cNvSpPr>
          <p:nvPr/>
        </p:nvSpPr>
        <p:spPr bwMode="auto">
          <a:xfrm>
            <a:off x="5611813" y="3081338"/>
            <a:ext cx="28733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134242" name="Text Box 98"/>
          <p:cNvSpPr txBox="1">
            <a:spLocks noChangeArrowheads="1"/>
          </p:cNvSpPr>
          <p:nvPr/>
        </p:nvSpPr>
        <p:spPr bwMode="auto">
          <a:xfrm>
            <a:off x="5381625" y="3081338"/>
            <a:ext cx="2873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</a:t>
            </a:r>
          </a:p>
        </p:txBody>
      </p:sp>
      <p:grpSp>
        <p:nvGrpSpPr>
          <p:cNvPr id="5" name="Group 110"/>
          <p:cNvGrpSpPr>
            <a:grpSpLocks/>
          </p:cNvGrpSpPr>
          <p:nvPr/>
        </p:nvGrpSpPr>
        <p:grpSpPr bwMode="auto">
          <a:xfrm>
            <a:off x="6127750" y="1758950"/>
            <a:ext cx="461963" cy="1670050"/>
            <a:chOff x="3860" y="1108"/>
            <a:chExt cx="291" cy="1052"/>
          </a:xfrm>
        </p:grpSpPr>
        <p:sp>
          <p:nvSpPr>
            <p:cNvPr id="23616" name="Text Box 94"/>
            <p:cNvSpPr txBox="1">
              <a:spLocks noChangeArrowheads="1"/>
            </p:cNvSpPr>
            <p:nvPr/>
          </p:nvSpPr>
          <p:spPr bwMode="auto">
            <a:xfrm>
              <a:off x="3970" y="1941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23617" name="Text Box 101"/>
            <p:cNvSpPr txBox="1">
              <a:spLocks noChangeArrowheads="1"/>
            </p:cNvSpPr>
            <p:nvPr/>
          </p:nvSpPr>
          <p:spPr bwMode="auto">
            <a:xfrm>
              <a:off x="3860" y="1108"/>
              <a:ext cx="10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</p:grpSp>
      <p:grpSp>
        <p:nvGrpSpPr>
          <p:cNvPr id="6" name="Group 111"/>
          <p:cNvGrpSpPr>
            <a:grpSpLocks/>
          </p:cNvGrpSpPr>
          <p:nvPr/>
        </p:nvGrpSpPr>
        <p:grpSpPr bwMode="auto">
          <a:xfrm>
            <a:off x="5895975" y="1758950"/>
            <a:ext cx="463550" cy="1670050"/>
            <a:chOff x="3714" y="1108"/>
            <a:chExt cx="292" cy="1052"/>
          </a:xfrm>
        </p:grpSpPr>
        <p:sp>
          <p:nvSpPr>
            <p:cNvPr id="23614" name="Text Box 95"/>
            <p:cNvSpPr txBox="1">
              <a:spLocks noChangeArrowheads="1"/>
            </p:cNvSpPr>
            <p:nvPr/>
          </p:nvSpPr>
          <p:spPr bwMode="auto">
            <a:xfrm>
              <a:off x="3825" y="1941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3615" name="Text Box 102"/>
            <p:cNvSpPr txBox="1">
              <a:spLocks noChangeArrowheads="1"/>
            </p:cNvSpPr>
            <p:nvPr/>
          </p:nvSpPr>
          <p:spPr bwMode="auto">
            <a:xfrm>
              <a:off x="3714" y="1108"/>
              <a:ext cx="10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</p:grpSp>
      <p:grpSp>
        <p:nvGrpSpPr>
          <p:cNvPr id="7" name="Group 117"/>
          <p:cNvGrpSpPr>
            <a:grpSpLocks/>
          </p:cNvGrpSpPr>
          <p:nvPr/>
        </p:nvGrpSpPr>
        <p:grpSpPr bwMode="auto">
          <a:xfrm>
            <a:off x="4860925" y="1989138"/>
            <a:ext cx="3859213" cy="922337"/>
            <a:chOff x="3062" y="1253"/>
            <a:chExt cx="2431" cy="581"/>
          </a:xfrm>
        </p:grpSpPr>
        <p:sp>
          <p:nvSpPr>
            <p:cNvPr id="23592" name="Text Box 73"/>
            <p:cNvSpPr txBox="1">
              <a:spLocks noChangeArrowheads="1"/>
            </p:cNvSpPr>
            <p:nvPr/>
          </p:nvSpPr>
          <p:spPr bwMode="auto">
            <a:xfrm>
              <a:off x="3062" y="1434"/>
              <a:ext cx="14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+</a:t>
              </a:r>
            </a:p>
          </p:txBody>
        </p:sp>
        <p:grpSp>
          <p:nvGrpSpPr>
            <p:cNvPr id="23593" name="Group 74"/>
            <p:cNvGrpSpPr>
              <a:grpSpLocks/>
            </p:cNvGrpSpPr>
            <p:nvPr/>
          </p:nvGrpSpPr>
          <p:grpSpPr bwMode="auto">
            <a:xfrm>
              <a:off x="3244" y="1253"/>
              <a:ext cx="1196" cy="219"/>
              <a:chOff x="1647" y="1180"/>
              <a:chExt cx="1196" cy="219"/>
            </a:xfrm>
          </p:grpSpPr>
          <p:sp>
            <p:nvSpPr>
              <p:cNvPr id="23606" name="Text Box 75"/>
              <p:cNvSpPr txBox="1">
                <a:spLocks noChangeArrowheads="1"/>
              </p:cNvSpPr>
              <p:nvPr/>
            </p:nvSpPr>
            <p:spPr bwMode="auto">
              <a:xfrm>
                <a:off x="2662" y="1180"/>
                <a:ext cx="181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400" b="1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5</a:t>
                </a:r>
              </a:p>
            </p:txBody>
          </p:sp>
          <p:sp>
            <p:nvSpPr>
              <p:cNvPr id="23607" name="Text Box 76"/>
              <p:cNvSpPr txBox="1">
                <a:spLocks noChangeArrowheads="1"/>
              </p:cNvSpPr>
              <p:nvPr/>
            </p:nvSpPr>
            <p:spPr bwMode="auto">
              <a:xfrm>
                <a:off x="2517" y="1180"/>
                <a:ext cx="181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400" b="1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7</a:t>
                </a:r>
              </a:p>
            </p:txBody>
          </p:sp>
          <p:sp>
            <p:nvSpPr>
              <p:cNvPr id="23608" name="Text Box 77"/>
              <p:cNvSpPr txBox="1">
                <a:spLocks noChangeArrowheads="1"/>
              </p:cNvSpPr>
              <p:nvPr/>
            </p:nvSpPr>
            <p:spPr bwMode="auto">
              <a:xfrm>
                <a:off x="2372" y="1180"/>
                <a:ext cx="181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400" b="1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6</a:t>
                </a:r>
              </a:p>
            </p:txBody>
          </p:sp>
          <p:sp>
            <p:nvSpPr>
              <p:cNvPr id="23609" name="Text Box 78"/>
              <p:cNvSpPr txBox="1">
                <a:spLocks noChangeArrowheads="1"/>
              </p:cNvSpPr>
              <p:nvPr/>
            </p:nvSpPr>
            <p:spPr bwMode="auto">
              <a:xfrm>
                <a:off x="2227" y="1180"/>
                <a:ext cx="181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400" b="1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C</a:t>
                </a:r>
              </a:p>
            </p:txBody>
          </p:sp>
          <p:sp>
            <p:nvSpPr>
              <p:cNvPr id="23610" name="Text Box 79"/>
              <p:cNvSpPr txBox="1">
                <a:spLocks noChangeArrowheads="1"/>
              </p:cNvSpPr>
              <p:nvPr/>
            </p:nvSpPr>
            <p:spPr bwMode="auto">
              <a:xfrm>
                <a:off x="2082" y="1180"/>
                <a:ext cx="181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400" b="1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F</a:t>
                </a:r>
              </a:p>
            </p:txBody>
          </p:sp>
          <p:sp>
            <p:nvSpPr>
              <p:cNvPr id="23611" name="Text Box 80"/>
              <p:cNvSpPr txBox="1">
                <a:spLocks noChangeArrowheads="1"/>
              </p:cNvSpPr>
              <p:nvPr/>
            </p:nvSpPr>
            <p:spPr bwMode="auto">
              <a:xfrm>
                <a:off x="1937" y="1180"/>
                <a:ext cx="181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400" b="1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</a:p>
            </p:txBody>
          </p:sp>
          <p:sp>
            <p:nvSpPr>
              <p:cNvPr id="23612" name="Text Box 81"/>
              <p:cNvSpPr txBox="1">
                <a:spLocks noChangeArrowheads="1"/>
              </p:cNvSpPr>
              <p:nvPr/>
            </p:nvSpPr>
            <p:spPr bwMode="auto">
              <a:xfrm>
                <a:off x="1792" y="1180"/>
                <a:ext cx="181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400" b="1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</a:p>
            </p:txBody>
          </p:sp>
          <p:sp>
            <p:nvSpPr>
              <p:cNvPr id="23613" name="Text Box 82"/>
              <p:cNvSpPr txBox="1">
                <a:spLocks noChangeArrowheads="1"/>
              </p:cNvSpPr>
              <p:nvPr/>
            </p:nvSpPr>
            <p:spPr bwMode="auto">
              <a:xfrm>
                <a:off x="1647" y="1180"/>
                <a:ext cx="181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400" b="1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B</a:t>
                </a:r>
              </a:p>
            </p:txBody>
          </p:sp>
        </p:grpSp>
        <p:grpSp>
          <p:nvGrpSpPr>
            <p:cNvPr id="23594" name="Group 115"/>
            <p:cNvGrpSpPr>
              <a:grpSpLocks/>
            </p:cNvGrpSpPr>
            <p:nvPr/>
          </p:nvGrpSpPr>
          <p:grpSpPr bwMode="auto">
            <a:xfrm>
              <a:off x="3208" y="1542"/>
              <a:ext cx="2285" cy="292"/>
              <a:chOff x="3208" y="1542"/>
              <a:chExt cx="2285" cy="292"/>
            </a:xfrm>
          </p:grpSpPr>
          <p:sp>
            <p:nvSpPr>
              <p:cNvPr id="23595" name="Line 71"/>
              <p:cNvSpPr>
                <a:spLocks noChangeShapeType="1"/>
              </p:cNvSpPr>
              <p:nvPr/>
            </p:nvSpPr>
            <p:spPr bwMode="auto">
              <a:xfrm flipV="1">
                <a:off x="3208" y="1834"/>
                <a:ext cx="12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37160" bIns="137160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23596" name="Group 83"/>
              <p:cNvGrpSpPr>
                <a:grpSpLocks/>
              </p:cNvGrpSpPr>
              <p:nvPr/>
            </p:nvGrpSpPr>
            <p:grpSpPr bwMode="auto">
              <a:xfrm>
                <a:off x="3245" y="1542"/>
                <a:ext cx="1196" cy="219"/>
                <a:chOff x="1647" y="1180"/>
                <a:chExt cx="1196" cy="219"/>
              </a:xfrm>
            </p:grpSpPr>
            <p:sp>
              <p:nvSpPr>
                <p:cNvPr id="23598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662" y="1180"/>
                  <a:ext cx="181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2400" b="1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9</a:t>
                  </a:r>
                </a:p>
              </p:txBody>
            </p:sp>
            <p:sp>
              <p:nvSpPr>
                <p:cNvPr id="23599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2517" y="1180"/>
                  <a:ext cx="181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2400" b="1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B</a:t>
                  </a:r>
                </a:p>
              </p:txBody>
            </p:sp>
            <p:sp>
              <p:nvSpPr>
                <p:cNvPr id="23600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2372" y="1180"/>
                  <a:ext cx="181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2400" b="1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D</a:t>
                  </a:r>
                </a:p>
              </p:txBody>
            </p:sp>
            <p:sp>
              <p:nvSpPr>
                <p:cNvPr id="23601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227" y="1180"/>
                  <a:ext cx="181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2400" b="1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23602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2082" y="1180"/>
                  <a:ext cx="181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2400" b="1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23603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1937" y="1180"/>
                  <a:ext cx="181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2400" b="1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23604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1792" y="1180"/>
                  <a:ext cx="181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2400" b="1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C</a:t>
                  </a:r>
                </a:p>
              </p:txBody>
            </p:sp>
            <p:sp>
              <p:nvSpPr>
                <p:cNvPr id="23605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1647" y="1180"/>
                  <a:ext cx="181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2400" b="1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7</a:t>
                  </a:r>
                </a:p>
              </p:txBody>
            </p:sp>
          </p:grpSp>
          <p:sp>
            <p:nvSpPr>
              <p:cNvPr id="23597" name="Rectangle 104"/>
              <p:cNvSpPr>
                <a:spLocks noChangeArrowheads="1"/>
              </p:cNvSpPr>
              <p:nvPr/>
            </p:nvSpPr>
            <p:spPr bwMode="auto">
              <a:xfrm>
                <a:off x="4513" y="1543"/>
                <a:ext cx="98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en-US" sz="1600"/>
                  <a:t>(2's complement)</a:t>
                </a:r>
              </a:p>
            </p:txBody>
          </p:sp>
        </p:grpSp>
      </p:grpSp>
      <p:sp>
        <p:nvSpPr>
          <p:cNvPr id="134249" name="Rectangle 105"/>
          <p:cNvSpPr>
            <a:spLocks noChangeArrowheads="1"/>
          </p:cNvSpPr>
          <p:nvPr/>
        </p:nvSpPr>
        <p:spPr bwMode="auto">
          <a:xfrm>
            <a:off x="7164388" y="3082925"/>
            <a:ext cx="15557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600"/>
              <a:t>(same result)</a:t>
            </a:r>
          </a:p>
        </p:txBody>
      </p:sp>
      <p:grpSp>
        <p:nvGrpSpPr>
          <p:cNvPr id="11" name="Group 114"/>
          <p:cNvGrpSpPr>
            <a:grpSpLocks/>
          </p:cNvGrpSpPr>
          <p:nvPr/>
        </p:nvGrpSpPr>
        <p:grpSpPr bwMode="auto">
          <a:xfrm>
            <a:off x="4398963" y="1758950"/>
            <a:ext cx="2420937" cy="1670050"/>
            <a:chOff x="2771" y="1108"/>
            <a:chExt cx="1525" cy="1052"/>
          </a:xfrm>
        </p:grpSpPr>
        <p:sp>
          <p:nvSpPr>
            <p:cNvPr id="23588" name="Text Box 72"/>
            <p:cNvSpPr txBox="1">
              <a:spLocks noChangeArrowheads="1"/>
            </p:cNvSpPr>
            <p:nvPr/>
          </p:nvSpPr>
          <p:spPr bwMode="auto">
            <a:xfrm>
              <a:off x="2771" y="1108"/>
              <a:ext cx="36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>
                  <a:solidFill>
                    <a:schemeClr val="tx2"/>
                  </a:solidFill>
                </a:rPr>
                <a:t>Carry:</a:t>
              </a:r>
              <a:endParaRPr lang="en-US" altLang="en-US" sz="14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23589" name="Group 109"/>
            <p:cNvGrpSpPr>
              <a:grpSpLocks/>
            </p:cNvGrpSpPr>
            <p:nvPr/>
          </p:nvGrpSpPr>
          <p:grpSpPr bwMode="auto">
            <a:xfrm>
              <a:off x="4005" y="1108"/>
              <a:ext cx="291" cy="1052"/>
              <a:chOff x="4005" y="1108"/>
              <a:chExt cx="291" cy="1052"/>
            </a:xfrm>
          </p:grpSpPr>
          <p:sp>
            <p:nvSpPr>
              <p:cNvPr id="23590" name="Text Box 93"/>
              <p:cNvSpPr txBox="1">
                <a:spLocks noChangeArrowheads="1"/>
              </p:cNvSpPr>
              <p:nvPr/>
            </p:nvSpPr>
            <p:spPr bwMode="auto">
              <a:xfrm>
                <a:off x="4115" y="1941"/>
                <a:ext cx="181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400" b="1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</a:p>
            </p:txBody>
          </p:sp>
          <p:sp>
            <p:nvSpPr>
              <p:cNvPr id="23591" name="Text Box 106"/>
              <p:cNvSpPr txBox="1">
                <a:spLocks noChangeArrowheads="1"/>
              </p:cNvSpPr>
              <p:nvPr/>
            </p:nvSpPr>
            <p:spPr bwMode="auto">
              <a:xfrm>
                <a:off x="4005" y="1108"/>
                <a:ext cx="109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b="1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</a:p>
            </p:txBody>
          </p:sp>
        </p:grpSp>
      </p:grpSp>
      <p:grpSp>
        <p:nvGrpSpPr>
          <p:cNvPr id="13" name="Group 112"/>
          <p:cNvGrpSpPr>
            <a:grpSpLocks/>
          </p:cNvGrpSpPr>
          <p:nvPr/>
        </p:nvGrpSpPr>
        <p:grpSpPr bwMode="auto">
          <a:xfrm>
            <a:off x="5665788" y="1758950"/>
            <a:ext cx="463550" cy="1670050"/>
            <a:chOff x="3569" y="1108"/>
            <a:chExt cx="292" cy="1052"/>
          </a:xfrm>
        </p:grpSpPr>
        <p:sp>
          <p:nvSpPr>
            <p:cNvPr id="23586" name="Text Box 96"/>
            <p:cNvSpPr txBox="1">
              <a:spLocks noChangeArrowheads="1"/>
            </p:cNvSpPr>
            <p:nvPr/>
          </p:nvSpPr>
          <p:spPr bwMode="auto">
            <a:xfrm>
              <a:off x="3680" y="1941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3587" name="Text Box 107"/>
            <p:cNvSpPr txBox="1">
              <a:spLocks noChangeArrowheads="1"/>
            </p:cNvSpPr>
            <p:nvPr/>
          </p:nvSpPr>
          <p:spPr bwMode="auto">
            <a:xfrm>
              <a:off x="3569" y="1108"/>
              <a:ext cx="10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</p:grpSp>
      <p:grpSp>
        <p:nvGrpSpPr>
          <p:cNvPr id="14" name="Group 113"/>
          <p:cNvGrpSpPr>
            <a:grpSpLocks/>
          </p:cNvGrpSpPr>
          <p:nvPr/>
        </p:nvGrpSpPr>
        <p:grpSpPr bwMode="auto">
          <a:xfrm>
            <a:off x="4975225" y="1758950"/>
            <a:ext cx="463550" cy="1670050"/>
            <a:chOff x="3134" y="1108"/>
            <a:chExt cx="292" cy="1052"/>
          </a:xfrm>
        </p:grpSpPr>
        <p:sp>
          <p:nvSpPr>
            <p:cNvPr id="23584" name="Text Box 99"/>
            <p:cNvSpPr txBox="1">
              <a:spLocks noChangeArrowheads="1"/>
            </p:cNvSpPr>
            <p:nvPr/>
          </p:nvSpPr>
          <p:spPr bwMode="auto">
            <a:xfrm>
              <a:off x="3245" y="1941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3585" name="Text Box 108"/>
            <p:cNvSpPr txBox="1">
              <a:spLocks noChangeArrowheads="1"/>
            </p:cNvSpPr>
            <p:nvPr/>
          </p:nvSpPr>
          <p:spPr bwMode="auto">
            <a:xfrm>
              <a:off x="3134" y="1108"/>
              <a:ext cx="10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3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3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3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3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3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3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3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3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0" grpId="0"/>
      <p:bldP spid="134165" grpId="0" animBg="1"/>
      <p:bldP spid="134202" grpId="0"/>
      <p:bldP spid="134203" grpId="0"/>
      <p:bldP spid="134204" grpId="0"/>
      <p:bldP spid="134205" grpId="0"/>
      <p:bldP spid="134206" grpId="0"/>
      <p:bldP spid="134207" grpId="0"/>
      <p:bldP spid="134208" grpId="0"/>
      <p:bldP spid="134209" grpId="0"/>
      <p:bldP spid="134211" grpId="0"/>
      <p:bldP spid="134212" grpId="0"/>
      <p:bldP spid="134213" grpId="0"/>
      <p:bldP spid="134236" grpId="0"/>
      <p:bldP spid="134241" grpId="0"/>
      <p:bldP spid="134242" grpId="0"/>
      <p:bldP spid="1342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Ranges of Signed Integers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533400" y="1143000"/>
            <a:ext cx="80772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For </a:t>
            </a:r>
            <a:r>
              <a:rPr lang="en-US" altLang="en-US" sz="2400" i="1" dirty="0"/>
              <a:t>n</a:t>
            </a:r>
            <a:r>
              <a:rPr lang="en-US" altLang="en-US" sz="2400" dirty="0"/>
              <a:t>-bit signed integers: Range is -2</a:t>
            </a:r>
            <a:r>
              <a:rPr lang="en-US" altLang="en-US" sz="2400" i="1" baseline="30000" dirty="0"/>
              <a:t>n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to (2</a:t>
            </a:r>
            <a:r>
              <a:rPr lang="en-US" altLang="en-US" sz="2400" i="1" baseline="30000" dirty="0"/>
              <a:t>n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– 1)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Positive range: 0 to 2</a:t>
            </a:r>
            <a:r>
              <a:rPr lang="en-US" altLang="en-US" sz="2400" i="1" baseline="30000" dirty="0"/>
              <a:t>n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–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Negative range: -2</a:t>
            </a:r>
            <a:r>
              <a:rPr lang="en-US" altLang="en-US" sz="2400" i="1" baseline="30000" dirty="0"/>
              <a:t>n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to -1</a:t>
            </a:r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596900" y="5502275"/>
            <a:ext cx="8007350" cy="5572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Practice: What is the range of signed values that may be stored in 20 bits?</a:t>
            </a:r>
          </a:p>
        </p:txBody>
      </p:sp>
      <p:graphicFrame>
        <p:nvGraphicFramePr>
          <p:cNvPr id="139297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767829"/>
              </p:ext>
            </p:extLst>
          </p:nvPr>
        </p:nvGraphicFramePr>
        <p:xfrm>
          <a:off x="596900" y="3060700"/>
          <a:ext cx="8064500" cy="2214788"/>
        </p:xfrm>
        <a:graphic>
          <a:graphicData uri="http://schemas.openxmlformats.org/drawingml/2006/table">
            <a:tbl>
              <a:tblPr/>
              <a:tblGrid>
                <a:gridCol w="2032000"/>
                <a:gridCol w="4046538"/>
                <a:gridCol w="1985962"/>
              </a:tblGrid>
              <a:tr h="365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Storage Type</a:t>
                      </a:r>
                    </a:p>
                  </a:txBody>
                  <a:tcPr marT="45698" marB="4569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Signed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Range</a:t>
                      </a:r>
                    </a:p>
                  </a:txBody>
                  <a:tcPr marT="45698" marB="4569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Powers of 2</a:t>
                      </a:r>
                    </a:p>
                  </a:txBody>
                  <a:tcPr marT="45698" marB="4569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Byte</a:t>
                      </a:r>
                    </a:p>
                  </a:txBody>
                  <a:tcPr marT="45698" marB="4569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–128 to +127</a:t>
                      </a:r>
                    </a:p>
                  </a:txBody>
                  <a:tcPr marT="45698" marB="4569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–2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to (2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– 1)</a:t>
                      </a:r>
                    </a:p>
                  </a:txBody>
                  <a:tcPr marT="45698" marB="4569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Half Word</a:t>
                      </a:r>
                    </a:p>
                  </a:txBody>
                  <a:tcPr marT="45698" marB="4569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–32,768 to +32,767</a:t>
                      </a:r>
                    </a:p>
                  </a:txBody>
                  <a:tcPr marT="45698" marB="4569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–2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to (2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– 1)</a:t>
                      </a:r>
                    </a:p>
                  </a:txBody>
                  <a:tcPr marT="45698" marB="4569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Word</a:t>
                      </a:r>
                    </a:p>
                  </a:txBody>
                  <a:tcPr marT="45698" marB="4569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–2,147,483,648 to +2,147,483,647</a:t>
                      </a:r>
                    </a:p>
                  </a:txBody>
                  <a:tcPr marT="45698" marB="4569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–2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to (2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– 1)</a:t>
                      </a:r>
                    </a:p>
                  </a:txBody>
                  <a:tcPr marT="45698" marB="4569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1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Double Word</a:t>
                      </a:r>
                    </a:p>
                  </a:txBody>
                  <a:tcPr marL="90000" marR="90000" marT="46778" marB="4677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–9,223,372,036,854,775,808 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+9,223,372,036,854,775,807</a:t>
                      </a:r>
                    </a:p>
                  </a:txBody>
                  <a:tcPr marL="90000" marR="90000" marT="46778" marB="4677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–2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63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to (2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63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– 1)</a:t>
                      </a:r>
                    </a:p>
                  </a:txBody>
                  <a:tcPr marL="90000" marR="90000" marT="46778" marB="4677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Carry and Overflow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Carry is important when …</a:t>
            </a:r>
          </a:p>
          <a:p>
            <a:pPr lvl="1" eaLnBrk="1" hangingPunct="1"/>
            <a:r>
              <a:rPr lang="en-US" altLang="en-US" smtClean="0"/>
              <a:t>Adding or subtracting </a:t>
            </a:r>
            <a:r>
              <a:rPr lang="en-US" altLang="en-US" smtClean="0">
                <a:solidFill>
                  <a:srgbClr val="FF0000"/>
                </a:solidFill>
              </a:rPr>
              <a:t>unsigned integers</a:t>
            </a:r>
          </a:p>
          <a:p>
            <a:pPr lvl="1" eaLnBrk="1" hangingPunct="1"/>
            <a:r>
              <a:rPr lang="en-US" altLang="en-US" smtClean="0"/>
              <a:t>Indicates that the </a:t>
            </a:r>
            <a:r>
              <a:rPr lang="en-US" altLang="en-US" smtClean="0">
                <a:solidFill>
                  <a:srgbClr val="FF0000"/>
                </a:solidFill>
              </a:rPr>
              <a:t>unsigned sum</a:t>
            </a:r>
            <a:r>
              <a:rPr lang="en-US" altLang="en-US" smtClean="0"/>
              <a:t> is out of range</a:t>
            </a:r>
          </a:p>
          <a:p>
            <a:pPr lvl="1" eaLnBrk="1" hangingPunct="1"/>
            <a:r>
              <a:rPr lang="en-US" altLang="en-US" smtClean="0"/>
              <a:t>Either &lt; 0 or &gt;maximum unsigned </a:t>
            </a:r>
            <a:r>
              <a:rPr lang="en-US" altLang="en-US" i="1" smtClean="0"/>
              <a:t>n</a:t>
            </a:r>
            <a:r>
              <a:rPr lang="en-US" altLang="en-US" smtClean="0"/>
              <a:t>-bit value</a:t>
            </a:r>
          </a:p>
          <a:p>
            <a:pPr eaLnBrk="1" hangingPunct="1"/>
            <a:r>
              <a:rPr lang="en-US" altLang="en-US" smtClean="0"/>
              <a:t>Overflow is important when …</a:t>
            </a:r>
          </a:p>
          <a:p>
            <a:pPr lvl="1" eaLnBrk="1" hangingPunct="1"/>
            <a:r>
              <a:rPr lang="en-US" altLang="en-US" smtClean="0"/>
              <a:t>Adding or subtracting </a:t>
            </a:r>
            <a:r>
              <a:rPr lang="en-US" altLang="en-US" smtClean="0">
                <a:solidFill>
                  <a:srgbClr val="FF0000"/>
                </a:solidFill>
              </a:rPr>
              <a:t>signed integers</a:t>
            </a:r>
          </a:p>
          <a:p>
            <a:pPr lvl="1" eaLnBrk="1" hangingPunct="1"/>
            <a:r>
              <a:rPr lang="en-US" altLang="en-US" smtClean="0"/>
              <a:t>Indicates that the </a:t>
            </a:r>
            <a:r>
              <a:rPr lang="en-US" altLang="en-US" smtClean="0">
                <a:solidFill>
                  <a:srgbClr val="FF0000"/>
                </a:solidFill>
              </a:rPr>
              <a:t>signed sum</a:t>
            </a:r>
            <a:r>
              <a:rPr lang="en-US" altLang="en-US" smtClean="0"/>
              <a:t> is out of range</a:t>
            </a:r>
          </a:p>
          <a:p>
            <a:pPr eaLnBrk="1" hangingPunct="1"/>
            <a:r>
              <a:rPr lang="en-US" altLang="en-US" smtClean="0"/>
              <a:t>Overflow occurs when</a:t>
            </a:r>
          </a:p>
          <a:p>
            <a:pPr lvl="1" eaLnBrk="1" hangingPunct="1"/>
            <a:r>
              <a:rPr lang="en-US" altLang="en-US" smtClean="0"/>
              <a:t>Adding two positive numbers and the sum is negative</a:t>
            </a:r>
          </a:p>
          <a:p>
            <a:pPr lvl="1" eaLnBrk="1" hangingPunct="1"/>
            <a:r>
              <a:rPr lang="en-US" altLang="en-US" smtClean="0"/>
              <a:t>Adding two negative numbers and the sum is positive</a:t>
            </a:r>
          </a:p>
          <a:p>
            <a:pPr lvl="1" eaLnBrk="1" hangingPunct="1"/>
            <a:r>
              <a:rPr lang="en-US" altLang="en-US" smtClean="0"/>
              <a:t>Can happen because of the fixed number of sum bits</a:t>
            </a:r>
            <a:endParaRPr lang="en-US" alt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0"/>
          <p:cNvGrpSpPr>
            <a:grpSpLocks/>
          </p:cNvGrpSpPr>
          <p:nvPr/>
        </p:nvGrpSpPr>
        <p:grpSpPr bwMode="auto">
          <a:xfrm>
            <a:off x="482600" y="4235450"/>
            <a:ext cx="4032250" cy="2016125"/>
            <a:chOff x="2953" y="1398"/>
            <a:chExt cx="2540" cy="1270"/>
          </a:xfrm>
        </p:grpSpPr>
        <p:sp>
          <p:nvSpPr>
            <p:cNvPr id="26821" name="AutoShape 341"/>
            <p:cNvSpPr>
              <a:spLocks noChangeAspect="1" noChangeArrowheads="1" noTextEdit="1"/>
            </p:cNvSpPr>
            <p:nvPr/>
          </p:nvSpPr>
          <p:spPr bwMode="auto">
            <a:xfrm>
              <a:off x="2953" y="1398"/>
              <a:ext cx="2540" cy="12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2" name="Rectangle 342"/>
            <p:cNvSpPr>
              <a:spLocks noChangeArrowheads="1"/>
            </p:cNvSpPr>
            <p:nvPr/>
          </p:nvSpPr>
          <p:spPr bwMode="auto">
            <a:xfrm>
              <a:off x="3152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23" name="Rectangle 343"/>
            <p:cNvSpPr>
              <a:spLocks noChangeArrowheads="1"/>
            </p:cNvSpPr>
            <p:nvPr/>
          </p:nvSpPr>
          <p:spPr bwMode="auto">
            <a:xfrm>
              <a:off x="3227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824" name="Rectangle 344"/>
            <p:cNvSpPr>
              <a:spLocks noChangeArrowheads="1"/>
            </p:cNvSpPr>
            <p:nvPr/>
          </p:nvSpPr>
          <p:spPr bwMode="auto">
            <a:xfrm>
              <a:off x="3369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25" name="Rectangle 345"/>
            <p:cNvSpPr>
              <a:spLocks noChangeArrowheads="1"/>
            </p:cNvSpPr>
            <p:nvPr/>
          </p:nvSpPr>
          <p:spPr bwMode="auto">
            <a:xfrm>
              <a:off x="3444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826" name="Rectangle 346"/>
            <p:cNvSpPr>
              <a:spLocks noChangeArrowheads="1"/>
            </p:cNvSpPr>
            <p:nvPr/>
          </p:nvSpPr>
          <p:spPr bwMode="auto">
            <a:xfrm>
              <a:off x="3586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27" name="Rectangle 347"/>
            <p:cNvSpPr>
              <a:spLocks noChangeArrowheads="1"/>
            </p:cNvSpPr>
            <p:nvPr/>
          </p:nvSpPr>
          <p:spPr bwMode="auto">
            <a:xfrm>
              <a:off x="3661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828" name="Rectangle 348"/>
            <p:cNvSpPr>
              <a:spLocks noChangeArrowheads="1"/>
            </p:cNvSpPr>
            <p:nvPr/>
          </p:nvSpPr>
          <p:spPr bwMode="auto">
            <a:xfrm>
              <a:off x="3803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29" name="Rectangle 349"/>
            <p:cNvSpPr>
              <a:spLocks noChangeArrowheads="1"/>
            </p:cNvSpPr>
            <p:nvPr/>
          </p:nvSpPr>
          <p:spPr bwMode="auto">
            <a:xfrm>
              <a:off x="3878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830" name="Rectangle 350"/>
            <p:cNvSpPr>
              <a:spLocks noChangeArrowheads="1"/>
            </p:cNvSpPr>
            <p:nvPr/>
          </p:nvSpPr>
          <p:spPr bwMode="auto">
            <a:xfrm>
              <a:off x="4020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31" name="Rectangle 351"/>
            <p:cNvSpPr>
              <a:spLocks noChangeArrowheads="1"/>
            </p:cNvSpPr>
            <p:nvPr/>
          </p:nvSpPr>
          <p:spPr bwMode="auto">
            <a:xfrm>
              <a:off x="4095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832" name="Rectangle 352"/>
            <p:cNvSpPr>
              <a:spLocks noChangeArrowheads="1"/>
            </p:cNvSpPr>
            <p:nvPr/>
          </p:nvSpPr>
          <p:spPr bwMode="auto">
            <a:xfrm>
              <a:off x="4237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33" name="Rectangle 353"/>
            <p:cNvSpPr>
              <a:spLocks noChangeArrowheads="1"/>
            </p:cNvSpPr>
            <p:nvPr/>
          </p:nvSpPr>
          <p:spPr bwMode="auto">
            <a:xfrm>
              <a:off x="4312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834" name="Rectangle 354"/>
            <p:cNvSpPr>
              <a:spLocks noChangeArrowheads="1"/>
            </p:cNvSpPr>
            <p:nvPr/>
          </p:nvSpPr>
          <p:spPr bwMode="auto">
            <a:xfrm>
              <a:off x="4454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35" name="Rectangle 355"/>
            <p:cNvSpPr>
              <a:spLocks noChangeArrowheads="1"/>
            </p:cNvSpPr>
            <p:nvPr/>
          </p:nvSpPr>
          <p:spPr bwMode="auto">
            <a:xfrm>
              <a:off x="4529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836" name="Rectangle 356"/>
            <p:cNvSpPr>
              <a:spLocks noChangeArrowheads="1"/>
            </p:cNvSpPr>
            <p:nvPr/>
          </p:nvSpPr>
          <p:spPr bwMode="auto">
            <a:xfrm>
              <a:off x="4671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37" name="Rectangle 357"/>
            <p:cNvSpPr>
              <a:spLocks noChangeArrowheads="1"/>
            </p:cNvSpPr>
            <p:nvPr/>
          </p:nvSpPr>
          <p:spPr bwMode="auto">
            <a:xfrm>
              <a:off x="4746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838" name="Rectangle 358"/>
            <p:cNvSpPr>
              <a:spLocks noChangeArrowheads="1"/>
            </p:cNvSpPr>
            <p:nvPr/>
          </p:nvSpPr>
          <p:spPr bwMode="auto">
            <a:xfrm>
              <a:off x="3152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39" name="Rectangle 359"/>
            <p:cNvSpPr>
              <a:spLocks noChangeArrowheads="1"/>
            </p:cNvSpPr>
            <p:nvPr/>
          </p:nvSpPr>
          <p:spPr bwMode="auto">
            <a:xfrm>
              <a:off x="3227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840" name="Rectangle 360"/>
            <p:cNvSpPr>
              <a:spLocks noChangeArrowheads="1"/>
            </p:cNvSpPr>
            <p:nvPr/>
          </p:nvSpPr>
          <p:spPr bwMode="auto">
            <a:xfrm>
              <a:off x="3369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41" name="Rectangle 361"/>
            <p:cNvSpPr>
              <a:spLocks noChangeArrowheads="1"/>
            </p:cNvSpPr>
            <p:nvPr/>
          </p:nvSpPr>
          <p:spPr bwMode="auto">
            <a:xfrm>
              <a:off x="3444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842" name="Rectangle 362"/>
            <p:cNvSpPr>
              <a:spLocks noChangeArrowheads="1"/>
            </p:cNvSpPr>
            <p:nvPr/>
          </p:nvSpPr>
          <p:spPr bwMode="auto">
            <a:xfrm>
              <a:off x="3586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43" name="Rectangle 363"/>
            <p:cNvSpPr>
              <a:spLocks noChangeArrowheads="1"/>
            </p:cNvSpPr>
            <p:nvPr/>
          </p:nvSpPr>
          <p:spPr bwMode="auto">
            <a:xfrm>
              <a:off x="3661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844" name="Rectangle 364"/>
            <p:cNvSpPr>
              <a:spLocks noChangeArrowheads="1"/>
            </p:cNvSpPr>
            <p:nvPr/>
          </p:nvSpPr>
          <p:spPr bwMode="auto">
            <a:xfrm>
              <a:off x="3803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45" name="Rectangle 365"/>
            <p:cNvSpPr>
              <a:spLocks noChangeArrowheads="1"/>
            </p:cNvSpPr>
            <p:nvPr/>
          </p:nvSpPr>
          <p:spPr bwMode="auto">
            <a:xfrm>
              <a:off x="3878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846" name="Rectangle 366"/>
            <p:cNvSpPr>
              <a:spLocks noChangeArrowheads="1"/>
            </p:cNvSpPr>
            <p:nvPr/>
          </p:nvSpPr>
          <p:spPr bwMode="auto">
            <a:xfrm>
              <a:off x="4020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47" name="Rectangle 367"/>
            <p:cNvSpPr>
              <a:spLocks noChangeArrowheads="1"/>
            </p:cNvSpPr>
            <p:nvPr/>
          </p:nvSpPr>
          <p:spPr bwMode="auto">
            <a:xfrm>
              <a:off x="4095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848" name="Rectangle 368"/>
            <p:cNvSpPr>
              <a:spLocks noChangeArrowheads="1"/>
            </p:cNvSpPr>
            <p:nvPr/>
          </p:nvSpPr>
          <p:spPr bwMode="auto">
            <a:xfrm>
              <a:off x="4237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49" name="Rectangle 369"/>
            <p:cNvSpPr>
              <a:spLocks noChangeArrowheads="1"/>
            </p:cNvSpPr>
            <p:nvPr/>
          </p:nvSpPr>
          <p:spPr bwMode="auto">
            <a:xfrm>
              <a:off x="4312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850" name="Rectangle 370"/>
            <p:cNvSpPr>
              <a:spLocks noChangeArrowheads="1"/>
            </p:cNvSpPr>
            <p:nvPr/>
          </p:nvSpPr>
          <p:spPr bwMode="auto">
            <a:xfrm>
              <a:off x="4454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51" name="Rectangle 371"/>
            <p:cNvSpPr>
              <a:spLocks noChangeArrowheads="1"/>
            </p:cNvSpPr>
            <p:nvPr/>
          </p:nvSpPr>
          <p:spPr bwMode="auto">
            <a:xfrm>
              <a:off x="4529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852" name="Rectangle 372"/>
            <p:cNvSpPr>
              <a:spLocks noChangeArrowheads="1"/>
            </p:cNvSpPr>
            <p:nvPr/>
          </p:nvSpPr>
          <p:spPr bwMode="auto">
            <a:xfrm>
              <a:off x="4671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53" name="Rectangle 373"/>
            <p:cNvSpPr>
              <a:spLocks noChangeArrowheads="1"/>
            </p:cNvSpPr>
            <p:nvPr/>
          </p:nvSpPr>
          <p:spPr bwMode="auto">
            <a:xfrm>
              <a:off x="4746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854" name="Line 374"/>
            <p:cNvSpPr>
              <a:spLocks noChangeShapeType="1"/>
            </p:cNvSpPr>
            <p:nvPr/>
          </p:nvSpPr>
          <p:spPr bwMode="auto">
            <a:xfrm>
              <a:off x="3098" y="2123"/>
              <a:ext cx="217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55" name="Rectangle 375"/>
            <p:cNvSpPr>
              <a:spLocks noChangeArrowheads="1"/>
            </p:cNvSpPr>
            <p:nvPr/>
          </p:nvSpPr>
          <p:spPr bwMode="auto">
            <a:xfrm>
              <a:off x="3014" y="1733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  <a:latin typeface="Helvetica" charset="0"/>
                </a:rPr>
                <a:t>+</a:t>
              </a:r>
              <a:endParaRPr lang="en-US" altLang="en-US"/>
            </a:p>
          </p:txBody>
        </p:sp>
        <p:sp>
          <p:nvSpPr>
            <p:cNvPr id="26856" name="Rectangle 376"/>
            <p:cNvSpPr>
              <a:spLocks noChangeArrowheads="1"/>
            </p:cNvSpPr>
            <p:nvPr/>
          </p:nvSpPr>
          <p:spPr bwMode="auto">
            <a:xfrm>
              <a:off x="3152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57" name="Rectangle 377"/>
            <p:cNvSpPr>
              <a:spLocks noChangeArrowheads="1"/>
            </p:cNvSpPr>
            <p:nvPr/>
          </p:nvSpPr>
          <p:spPr bwMode="auto">
            <a:xfrm>
              <a:off x="3227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858" name="Rectangle 378"/>
            <p:cNvSpPr>
              <a:spLocks noChangeArrowheads="1"/>
            </p:cNvSpPr>
            <p:nvPr/>
          </p:nvSpPr>
          <p:spPr bwMode="auto">
            <a:xfrm>
              <a:off x="3369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59" name="Rectangle 379"/>
            <p:cNvSpPr>
              <a:spLocks noChangeArrowheads="1"/>
            </p:cNvSpPr>
            <p:nvPr/>
          </p:nvSpPr>
          <p:spPr bwMode="auto">
            <a:xfrm>
              <a:off x="3444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860" name="Rectangle 380"/>
            <p:cNvSpPr>
              <a:spLocks noChangeArrowheads="1"/>
            </p:cNvSpPr>
            <p:nvPr/>
          </p:nvSpPr>
          <p:spPr bwMode="auto">
            <a:xfrm>
              <a:off x="3586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61" name="Rectangle 381"/>
            <p:cNvSpPr>
              <a:spLocks noChangeArrowheads="1"/>
            </p:cNvSpPr>
            <p:nvPr/>
          </p:nvSpPr>
          <p:spPr bwMode="auto">
            <a:xfrm>
              <a:off x="3661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862" name="Rectangle 382"/>
            <p:cNvSpPr>
              <a:spLocks noChangeArrowheads="1"/>
            </p:cNvSpPr>
            <p:nvPr/>
          </p:nvSpPr>
          <p:spPr bwMode="auto">
            <a:xfrm>
              <a:off x="3803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63" name="Rectangle 383"/>
            <p:cNvSpPr>
              <a:spLocks noChangeArrowheads="1"/>
            </p:cNvSpPr>
            <p:nvPr/>
          </p:nvSpPr>
          <p:spPr bwMode="auto">
            <a:xfrm>
              <a:off x="3878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864" name="Rectangle 384"/>
            <p:cNvSpPr>
              <a:spLocks noChangeArrowheads="1"/>
            </p:cNvSpPr>
            <p:nvPr/>
          </p:nvSpPr>
          <p:spPr bwMode="auto">
            <a:xfrm>
              <a:off x="4020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65" name="Rectangle 385"/>
            <p:cNvSpPr>
              <a:spLocks noChangeArrowheads="1"/>
            </p:cNvSpPr>
            <p:nvPr/>
          </p:nvSpPr>
          <p:spPr bwMode="auto">
            <a:xfrm>
              <a:off x="4095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866" name="Rectangle 386"/>
            <p:cNvSpPr>
              <a:spLocks noChangeArrowheads="1"/>
            </p:cNvSpPr>
            <p:nvPr/>
          </p:nvSpPr>
          <p:spPr bwMode="auto">
            <a:xfrm>
              <a:off x="4237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67" name="Rectangle 387"/>
            <p:cNvSpPr>
              <a:spLocks noChangeArrowheads="1"/>
            </p:cNvSpPr>
            <p:nvPr/>
          </p:nvSpPr>
          <p:spPr bwMode="auto">
            <a:xfrm>
              <a:off x="4312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868" name="Rectangle 388"/>
            <p:cNvSpPr>
              <a:spLocks noChangeArrowheads="1"/>
            </p:cNvSpPr>
            <p:nvPr/>
          </p:nvSpPr>
          <p:spPr bwMode="auto">
            <a:xfrm>
              <a:off x="4454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69" name="Rectangle 389"/>
            <p:cNvSpPr>
              <a:spLocks noChangeArrowheads="1"/>
            </p:cNvSpPr>
            <p:nvPr/>
          </p:nvSpPr>
          <p:spPr bwMode="auto">
            <a:xfrm>
              <a:off x="4529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870" name="Rectangle 390"/>
            <p:cNvSpPr>
              <a:spLocks noChangeArrowheads="1"/>
            </p:cNvSpPr>
            <p:nvPr/>
          </p:nvSpPr>
          <p:spPr bwMode="auto">
            <a:xfrm>
              <a:off x="4671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71" name="Rectangle 391"/>
            <p:cNvSpPr>
              <a:spLocks noChangeArrowheads="1"/>
            </p:cNvSpPr>
            <p:nvPr/>
          </p:nvSpPr>
          <p:spPr bwMode="auto">
            <a:xfrm>
              <a:off x="4746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872" name="Rectangle 392"/>
            <p:cNvSpPr>
              <a:spLocks noChangeArrowheads="1"/>
            </p:cNvSpPr>
            <p:nvPr/>
          </p:nvSpPr>
          <p:spPr bwMode="auto">
            <a:xfrm>
              <a:off x="409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sp>
          <p:nvSpPr>
            <p:cNvPr id="26873" name="Rectangle 393"/>
            <p:cNvSpPr>
              <a:spLocks noChangeArrowheads="1"/>
            </p:cNvSpPr>
            <p:nvPr/>
          </p:nvSpPr>
          <p:spPr bwMode="auto">
            <a:xfrm>
              <a:off x="4913" y="1616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79</a:t>
              </a:r>
              <a:endParaRPr lang="en-US" altLang="en-US"/>
            </a:p>
          </p:txBody>
        </p:sp>
        <p:sp>
          <p:nvSpPr>
            <p:cNvPr id="26874" name="Rectangle 394"/>
            <p:cNvSpPr>
              <a:spLocks noChangeArrowheads="1"/>
            </p:cNvSpPr>
            <p:nvPr/>
          </p:nvSpPr>
          <p:spPr bwMode="auto">
            <a:xfrm>
              <a:off x="4913" y="1894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64</a:t>
              </a:r>
              <a:endParaRPr lang="en-US" altLang="en-US"/>
            </a:p>
          </p:txBody>
        </p:sp>
        <p:sp>
          <p:nvSpPr>
            <p:cNvPr id="26875" name="Rectangle 395"/>
            <p:cNvSpPr>
              <a:spLocks noChangeArrowheads="1"/>
            </p:cNvSpPr>
            <p:nvPr/>
          </p:nvSpPr>
          <p:spPr bwMode="auto">
            <a:xfrm>
              <a:off x="4913" y="2198"/>
              <a:ext cx="5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143</a:t>
              </a:r>
            </a:p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(-113)</a:t>
              </a:r>
              <a:endParaRPr lang="en-US" altLang="en-US"/>
            </a:p>
          </p:txBody>
        </p:sp>
        <p:sp>
          <p:nvSpPr>
            <p:cNvPr id="26876" name="Rectangle 396"/>
            <p:cNvSpPr>
              <a:spLocks noChangeArrowheads="1"/>
            </p:cNvSpPr>
            <p:nvPr/>
          </p:nvSpPr>
          <p:spPr bwMode="auto">
            <a:xfrm>
              <a:off x="3062" y="2464"/>
              <a:ext cx="185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rgbClr val="000000"/>
                  </a:solidFill>
                  <a:latin typeface="Helvetica" charset="0"/>
                </a:rPr>
                <a:t>Carry = 0    Overflow = 1</a:t>
              </a:r>
              <a:endParaRPr lang="en-US" altLang="en-US" sz="1600"/>
            </a:p>
          </p:txBody>
        </p:sp>
        <p:sp>
          <p:nvSpPr>
            <p:cNvPr id="26877" name="Rectangle 397"/>
            <p:cNvSpPr>
              <a:spLocks noChangeArrowheads="1"/>
            </p:cNvSpPr>
            <p:nvPr/>
          </p:nvSpPr>
          <p:spPr bwMode="auto">
            <a:xfrm>
              <a:off x="431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sp>
          <p:nvSpPr>
            <p:cNvPr id="26878" name="Rectangle 398"/>
            <p:cNvSpPr>
              <a:spLocks noChangeArrowheads="1"/>
            </p:cNvSpPr>
            <p:nvPr/>
          </p:nvSpPr>
          <p:spPr bwMode="auto">
            <a:xfrm>
              <a:off x="453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sp>
          <p:nvSpPr>
            <p:cNvPr id="26879" name="Rectangle 399"/>
            <p:cNvSpPr>
              <a:spLocks noChangeArrowheads="1"/>
            </p:cNvSpPr>
            <p:nvPr/>
          </p:nvSpPr>
          <p:spPr bwMode="auto">
            <a:xfrm>
              <a:off x="3880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sp>
          <p:nvSpPr>
            <p:cNvPr id="26880" name="Rectangle 400"/>
            <p:cNvSpPr>
              <a:spLocks noChangeArrowheads="1"/>
            </p:cNvSpPr>
            <p:nvPr/>
          </p:nvSpPr>
          <p:spPr bwMode="auto">
            <a:xfrm>
              <a:off x="3662" y="1434"/>
              <a:ext cx="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sz="1200" b="1"/>
            </a:p>
          </p:txBody>
        </p:sp>
        <p:sp>
          <p:nvSpPr>
            <p:cNvPr id="26881" name="Rectangle 401"/>
            <p:cNvSpPr>
              <a:spLocks noChangeArrowheads="1"/>
            </p:cNvSpPr>
            <p:nvPr/>
          </p:nvSpPr>
          <p:spPr bwMode="auto">
            <a:xfrm>
              <a:off x="3444" y="1434"/>
              <a:ext cx="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sz="1200" b="1"/>
            </a:p>
          </p:txBody>
        </p:sp>
        <p:sp>
          <p:nvSpPr>
            <p:cNvPr id="26882" name="Rectangle 402"/>
            <p:cNvSpPr>
              <a:spLocks noChangeArrowheads="1"/>
            </p:cNvSpPr>
            <p:nvPr/>
          </p:nvSpPr>
          <p:spPr bwMode="auto">
            <a:xfrm>
              <a:off x="3226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1</a:t>
              </a:r>
            </a:p>
          </p:txBody>
        </p:sp>
        <p:sp>
          <p:nvSpPr>
            <p:cNvPr id="26883" name="Rectangle 403"/>
            <p:cNvSpPr>
              <a:spLocks noChangeArrowheads="1"/>
            </p:cNvSpPr>
            <p:nvPr/>
          </p:nvSpPr>
          <p:spPr bwMode="auto">
            <a:xfrm>
              <a:off x="3026" y="1434"/>
              <a:ext cx="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sz="1200" b="1"/>
            </a:p>
          </p:txBody>
        </p:sp>
      </p:grpSp>
      <p:grpSp>
        <p:nvGrpSpPr>
          <p:cNvPr id="3" name="Group 276"/>
          <p:cNvGrpSpPr>
            <a:grpSpLocks/>
          </p:cNvGrpSpPr>
          <p:nvPr/>
        </p:nvGrpSpPr>
        <p:grpSpPr bwMode="auto">
          <a:xfrm>
            <a:off x="4629150" y="4235450"/>
            <a:ext cx="4032250" cy="2016125"/>
            <a:chOff x="2953" y="1398"/>
            <a:chExt cx="2540" cy="1270"/>
          </a:xfrm>
        </p:grpSpPr>
        <p:sp>
          <p:nvSpPr>
            <p:cNvPr id="26758" name="AutoShape 277"/>
            <p:cNvSpPr>
              <a:spLocks noChangeAspect="1" noChangeArrowheads="1" noTextEdit="1"/>
            </p:cNvSpPr>
            <p:nvPr/>
          </p:nvSpPr>
          <p:spPr bwMode="auto">
            <a:xfrm>
              <a:off x="2953" y="1398"/>
              <a:ext cx="2540" cy="12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9" name="Rectangle 278"/>
            <p:cNvSpPr>
              <a:spLocks noChangeArrowheads="1"/>
            </p:cNvSpPr>
            <p:nvPr/>
          </p:nvSpPr>
          <p:spPr bwMode="auto">
            <a:xfrm>
              <a:off x="3152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60" name="Rectangle 279"/>
            <p:cNvSpPr>
              <a:spLocks noChangeArrowheads="1"/>
            </p:cNvSpPr>
            <p:nvPr/>
          </p:nvSpPr>
          <p:spPr bwMode="auto">
            <a:xfrm>
              <a:off x="3227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61" name="Rectangle 280"/>
            <p:cNvSpPr>
              <a:spLocks noChangeArrowheads="1"/>
            </p:cNvSpPr>
            <p:nvPr/>
          </p:nvSpPr>
          <p:spPr bwMode="auto">
            <a:xfrm>
              <a:off x="3369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62" name="Rectangle 281"/>
            <p:cNvSpPr>
              <a:spLocks noChangeArrowheads="1"/>
            </p:cNvSpPr>
            <p:nvPr/>
          </p:nvSpPr>
          <p:spPr bwMode="auto">
            <a:xfrm>
              <a:off x="3444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63" name="Rectangle 282"/>
            <p:cNvSpPr>
              <a:spLocks noChangeArrowheads="1"/>
            </p:cNvSpPr>
            <p:nvPr/>
          </p:nvSpPr>
          <p:spPr bwMode="auto">
            <a:xfrm>
              <a:off x="3586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64" name="Rectangle 283"/>
            <p:cNvSpPr>
              <a:spLocks noChangeArrowheads="1"/>
            </p:cNvSpPr>
            <p:nvPr/>
          </p:nvSpPr>
          <p:spPr bwMode="auto">
            <a:xfrm>
              <a:off x="3661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65" name="Rectangle 284"/>
            <p:cNvSpPr>
              <a:spLocks noChangeArrowheads="1"/>
            </p:cNvSpPr>
            <p:nvPr/>
          </p:nvSpPr>
          <p:spPr bwMode="auto">
            <a:xfrm>
              <a:off x="3803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66" name="Rectangle 285"/>
            <p:cNvSpPr>
              <a:spLocks noChangeArrowheads="1"/>
            </p:cNvSpPr>
            <p:nvPr/>
          </p:nvSpPr>
          <p:spPr bwMode="auto">
            <a:xfrm>
              <a:off x="3878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67" name="Rectangle 286"/>
            <p:cNvSpPr>
              <a:spLocks noChangeArrowheads="1"/>
            </p:cNvSpPr>
            <p:nvPr/>
          </p:nvSpPr>
          <p:spPr bwMode="auto">
            <a:xfrm>
              <a:off x="4020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68" name="Rectangle 287"/>
            <p:cNvSpPr>
              <a:spLocks noChangeArrowheads="1"/>
            </p:cNvSpPr>
            <p:nvPr/>
          </p:nvSpPr>
          <p:spPr bwMode="auto">
            <a:xfrm>
              <a:off x="4095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69" name="Rectangle 288"/>
            <p:cNvSpPr>
              <a:spLocks noChangeArrowheads="1"/>
            </p:cNvSpPr>
            <p:nvPr/>
          </p:nvSpPr>
          <p:spPr bwMode="auto">
            <a:xfrm>
              <a:off x="4237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70" name="Rectangle 289"/>
            <p:cNvSpPr>
              <a:spLocks noChangeArrowheads="1"/>
            </p:cNvSpPr>
            <p:nvPr/>
          </p:nvSpPr>
          <p:spPr bwMode="auto">
            <a:xfrm>
              <a:off x="4312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71" name="Rectangle 290"/>
            <p:cNvSpPr>
              <a:spLocks noChangeArrowheads="1"/>
            </p:cNvSpPr>
            <p:nvPr/>
          </p:nvSpPr>
          <p:spPr bwMode="auto">
            <a:xfrm>
              <a:off x="4454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72" name="Rectangle 291"/>
            <p:cNvSpPr>
              <a:spLocks noChangeArrowheads="1"/>
            </p:cNvSpPr>
            <p:nvPr/>
          </p:nvSpPr>
          <p:spPr bwMode="auto">
            <a:xfrm>
              <a:off x="4529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73" name="Rectangle 292"/>
            <p:cNvSpPr>
              <a:spLocks noChangeArrowheads="1"/>
            </p:cNvSpPr>
            <p:nvPr/>
          </p:nvSpPr>
          <p:spPr bwMode="auto">
            <a:xfrm>
              <a:off x="4671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74" name="Rectangle 293"/>
            <p:cNvSpPr>
              <a:spLocks noChangeArrowheads="1"/>
            </p:cNvSpPr>
            <p:nvPr/>
          </p:nvSpPr>
          <p:spPr bwMode="auto">
            <a:xfrm>
              <a:off x="4746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75" name="Rectangle 294"/>
            <p:cNvSpPr>
              <a:spLocks noChangeArrowheads="1"/>
            </p:cNvSpPr>
            <p:nvPr/>
          </p:nvSpPr>
          <p:spPr bwMode="auto">
            <a:xfrm>
              <a:off x="3152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76" name="Rectangle 295"/>
            <p:cNvSpPr>
              <a:spLocks noChangeArrowheads="1"/>
            </p:cNvSpPr>
            <p:nvPr/>
          </p:nvSpPr>
          <p:spPr bwMode="auto">
            <a:xfrm>
              <a:off x="3227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77" name="Rectangle 296"/>
            <p:cNvSpPr>
              <a:spLocks noChangeArrowheads="1"/>
            </p:cNvSpPr>
            <p:nvPr/>
          </p:nvSpPr>
          <p:spPr bwMode="auto">
            <a:xfrm>
              <a:off x="3369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78" name="Rectangle 297"/>
            <p:cNvSpPr>
              <a:spLocks noChangeArrowheads="1"/>
            </p:cNvSpPr>
            <p:nvPr/>
          </p:nvSpPr>
          <p:spPr bwMode="auto">
            <a:xfrm>
              <a:off x="3444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79" name="Rectangle 298"/>
            <p:cNvSpPr>
              <a:spLocks noChangeArrowheads="1"/>
            </p:cNvSpPr>
            <p:nvPr/>
          </p:nvSpPr>
          <p:spPr bwMode="auto">
            <a:xfrm>
              <a:off x="3586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80" name="Rectangle 299"/>
            <p:cNvSpPr>
              <a:spLocks noChangeArrowheads="1"/>
            </p:cNvSpPr>
            <p:nvPr/>
          </p:nvSpPr>
          <p:spPr bwMode="auto">
            <a:xfrm>
              <a:off x="3661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81" name="Rectangle 300"/>
            <p:cNvSpPr>
              <a:spLocks noChangeArrowheads="1"/>
            </p:cNvSpPr>
            <p:nvPr/>
          </p:nvSpPr>
          <p:spPr bwMode="auto">
            <a:xfrm>
              <a:off x="3803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82" name="Rectangle 301"/>
            <p:cNvSpPr>
              <a:spLocks noChangeArrowheads="1"/>
            </p:cNvSpPr>
            <p:nvPr/>
          </p:nvSpPr>
          <p:spPr bwMode="auto">
            <a:xfrm>
              <a:off x="3878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83" name="Rectangle 302"/>
            <p:cNvSpPr>
              <a:spLocks noChangeArrowheads="1"/>
            </p:cNvSpPr>
            <p:nvPr/>
          </p:nvSpPr>
          <p:spPr bwMode="auto">
            <a:xfrm>
              <a:off x="4020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84" name="Rectangle 303"/>
            <p:cNvSpPr>
              <a:spLocks noChangeArrowheads="1"/>
            </p:cNvSpPr>
            <p:nvPr/>
          </p:nvSpPr>
          <p:spPr bwMode="auto">
            <a:xfrm>
              <a:off x="4095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85" name="Rectangle 304"/>
            <p:cNvSpPr>
              <a:spLocks noChangeArrowheads="1"/>
            </p:cNvSpPr>
            <p:nvPr/>
          </p:nvSpPr>
          <p:spPr bwMode="auto">
            <a:xfrm>
              <a:off x="4237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86" name="Rectangle 305"/>
            <p:cNvSpPr>
              <a:spLocks noChangeArrowheads="1"/>
            </p:cNvSpPr>
            <p:nvPr/>
          </p:nvSpPr>
          <p:spPr bwMode="auto">
            <a:xfrm>
              <a:off x="4312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87" name="Rectangle 306"/>
            <p:cNvSpPr>
              <a:spLocks noChangeArrowheads="1"/>
            </p:cNvSpPr>
            <p:nvPr/>
          </p:nvSpPr>
          <p:spPr bwMode="auto">
            <a:xfrm>
              <a:off x="4454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88" name="Rectangle 307"/>
            <p:cNvSpPr>
              <a:spLocks noChangeArrowheads="1"/>
            </p:cNvSpPr>
            <p:nvPr/>
          </p:nvSpPr>
          <p:spPr bwMode="auto">
            <a:xfrm>
              <a:off x="4529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89" name="Rectangle 308"/>
            <p:cNvSpPr>
              <a:spLocks noChangeArrowheads="1"/>
            </p:cNvSpPr>
            <p:nvPr/>
          </p:nvSpPr>
          <p:spPr bwMode="auto">
            <a:xfrm>
              <a:off x="4671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90" name="Rectangle 309"/>
            <p:cNvSpPr>
              <a:spLocks noChangeArrowheads="1"/>
            </p:cNvSpPr>
            <p:nvPr/>
          </p:nvSpPr>
          <p:spPr bwMode="auto">
            <a:xfrm>
              <a:off x="4746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91" name="Line 310"/>
            <p:cNvSpPr>
              <a:spLocks noChangeShapeType="1"/>
            </p:cNvSpPr>
            <p:nvPr/>
          </p:nvSpPr>
          <p:spPr bwMode="auto">
            <a:xfrm>
              <a:off x="3098" y="2123"/>
              <a:ext cx="217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92" name="Rectangle 311"/>
            <p:cNvSpPr>
              <a:spLocks noChangeArrowheads="1"/>
            </p:cNvSpPr>
            <p:nvPr/>
          </p:nvSpPr>
          <p:spPr bwMode="auto">
            <a:xfrm>
              <a:off x="3014" y="1733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  <a:latin typeface="Helvetica" charset="0"/>
                </a:rPr>
                <a:t>+</a:t>
              </a:r>
              <a:endParaRPr lang="en-US" altLang="en-US"/>
            </a:p>
          </p:txBody>
        </p:sp>
        <p:sp>
          <p:nvSpPr>
            <p:cNvPr id="26793" name="Rectangle 312"/>
            <p:cNvSpPr>
              <a:spLocks noChangeArrowheads="1"/>
            </p:cNvSpPr>
            <p:nvPr/>
          </p:nvSpPr>
          <p:spPr bwMode="auto">
            <a:xfrm>
              <a:off x="3152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94" name="Rectangle 313"/>
            <p:cNvSpPr>
              <a:spLocks noChangeArrowheads="1"/>
            </p:cNvSpPr>
            <p:nvPr/>
          </p:nvSpPr>
          <p:spPr bwMode="auto">
            <a:xfrm>
              <a:off x="3227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95" name="Rectangle 314"/>
            <p:cNvSpPr>
              <a:spLocks noChangeArrowheads="1"/>
            </p:cNvSpPr>
            <p:nvPr/>
          </p:nvSpPr>
          <p:spPr bwMode="auto">
            <a:xfrm>
              <a:off x="3369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96" name="Rectangle 315"/>
            <p:cNvSpPr>
              <a:spLocks noChangeArrowheads="1"/>
            </p:cNvSpPr>
            <p:nvPr/>
          </p:nvSpPr>
          <p:spPr bwMode="auto">
            <a:xfrm>
              <a:off x="3444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97" name="Rectangle 316"/>
            <p:cNvSpPr>
              <a:spLocks noChangeArrowheads="1"/>
            </p:cNvSpPr>
            <p:nvPr/>
          </p:nvSpPr>
          <p:spPr bwMode="auto">
            <a:xfrm>
              <a:off x="3586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98" name="Rectangle 317"/>
            <p:cNvSpPr>
              <a:spLocks noChangeArrowheads="1"/>
            </p:cNvSpPr>
            <p:nvPr/>
          </p:nvSpPr>
          <p:spPr bwMode="auto">
            <a:xfrm>
              <a:off x="3661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99" name="Rectangle 318"/>
            <p:cNvSpPr>
              <a:spLocks noChangeArrowheads="1"/>
            </p:cNvSpPr>
            <p:nvPr/>
          </p:nvSpPr>
          <p:spPr bwMode="auto">
            <a:xfrm>
              <a:off x="3803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00" name="Rectangle 319"/>
            <p:cNvSpPr>
              <a:spLocks noChangeArrowheads="1"/>
            </p:cNvSpPr>
            <p:nvPr/>
          </p:nvSpPr>
          <p:spPr bwMode="auto">
            <a:xfrm>
              <a:off x="3878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801" name="Rectangle 320"/>
            <p:cNvSpPr>
              <a:spLocks noChangeArrowheads="1"/>
            </p:cNvSpPr>
            <p:nvPr/>
          </p:nvSpPr>
          <p:spPr bwMode="auto">
            <a:xfrm>
              <a:off x="4020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02" name="Rectangle 321"/>
            <p:cNvSpPr>
              <a:spLocks noChangeArrowheads="1"/>
            </p:cNvSpPr>
            <p:nvPr/>
          </p:nvSpPr>
          <p:spPr bwMode="auto">
            <a:xfrm>
              <a:off x="4095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803" name="Rectangle 322"/>
            <p:cNvSpPr>
              <a:spLocks noChangeArrowheads="1"/>
            </p:cNvSpPr>
            <p:nvPr/>
          </p:nvSpPr>
          <p:spPr bwMode="auto">
            <a:xfrm>
              <a:off x="4237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04" name="Rectangle 323"/>
            <p:cNvSpPr>
              <a:spLocks noChangeArrowheads="1"/>
            </p:cNvSpPr>
            <p:nvPr/>
          </p:nvSpPr>
          <p:spPr bwMode="auto">
            <a:xfrm>
              <a:off x="4312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805" name="Rectangle 324"/>
            <p:cNvSpPr>
              <a:spLocks noChangeArrowheads="1"/>
            </p:cNvSpPr>
            <p:nvPr/>
          </p:nvSpPr>
          <p:spPr bwMode="auto">
            <a:xfrm>
              <a:off x="4454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06" name="Rectangle 325"/>
            <p:cNvSpPr>
              <a:spLocks noChangeArrowheads="1"/>
            </p:cNvSpPr>
            <p:nvPr/>
          </p:nvSpPr>
          <p:spPr bwMode="auto">
            <a:xfrm>
              <a:off x="4529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807" name="Rectangle 326"/>
            <p:cNvSpPr>
              <a:spLocks noChangeArrowheads="1"/>
            </p:cNvSpPr>
            <p:nvPr/>
          </p:nvSpPr>
          <p:spPr bwMode="auto">
            <a:xfrm>
              <a:off x="4671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808" name="Rectangle 327"/>
            <p:cNvSpPr>
              <a:spLocks noChangeArrowheads="1"/>
            </p:cNvSpPr>
            <p:nvPr/>
          </p:nvSpPr>
          <p:spPr bwMode="auto">
            <a:xfrm>
              <a:off x="4746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809" name="Rectangle 328"/>
            <p:cNvSpPr>
              <a:spLocks noChangeArrowheads="1"/>
            </p:cNvSpPr>
            <p:nvPr/>
          </p:nvSpPr>
          <p:spPr bwMode="auto">
            <a:xfrm>
              <a:off x="409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sp>
          <p:nvSpPr>
            <p:cNvPr id="26810" name="Rectangle 329"/>
            <p:cNvSpPr>
              <a:spLocks noChangeArrowheads="1"/>
            </p:cNvSpPr>
            <p:nvPr/>
          </p:nvSpPr>
          <p:spPr bwMode="auto">
            <a:xfrm>
              <a:off x="4913" y="1616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218 (-38)</a:t>
              </a:r>
              <a:endParaRPr lang="en-US" altLang="en-US"/>
            </a:p>
          </p:txBody>
        </p:sp>
        <p:sp>
          <p:nvSpPr>
            <p:cNvPr id="26811" name="Rectangle 330"/>
            <p:cNvSpPr>
              <a:spLocks noChangeArrowheads="1"/>
            </p:cNvSpPr>
            <p:nvPr/>
          </p:nvSpPr>
          <p:spPr bwMode="auto">
            <a:xfrm>
              <a:off x="4913" y="1894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157 (-99)</a:t>
              </a:r>
              <a:endParaRPr lang="en-US" altLang="en-US"/>
            </a:p>
          </p:txBody>
        </p:sp>
        <p:sp>
          <p:nvSpPr>
            <p:cNvPr id="26812" name="Rectangle 331"/>
            <p:cNvSpPr>
              <a:spLocks noChangeArrowheads="1"/>
            </p:cNvSpPr>
            <p:nvPr/>
          </p:nvSpPr>
          <p:spPr bwMode="auto">
            <a:xfrm>
              <a:off x="4913" y="2198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119</a:t>
              </a:r>
              <a:endParaRPr lang="en-US" altLang="en-US"/>
            </a:p>
          </p:txBody>
        </p:sp>
        <p:sp>
          <p:nvSpPr>
            <p:cNvPr id="26813" name="Rectangle 332"/>
            <p:cNvSpPr>
              <a:spLocks noChangeArrowheads="1"/>
            </p:cNvSpPr>
            <p:nvPr/>
          </p:nvSpPr>
          <p:spPr bwMode="auto">
            <a:xfrm>
              <a:off x="3062" y="2464"/>
              <a:ext cx="185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rgbClr val="000000"/>
                  </a:solidFill>
                  <a:latin typeface="Helvetica" charset="0"/>
                </a:rPr>
                <a:t>Carry = 1    Overflow = 1</a:t>
              </a:r>
              <a:endParaRPr lang="en-US" altLang="en-US" sz="1600"/>
            </a:p>
          </p:txBody>
        </p:sp>
        <p:sp>
          <p:nvSpPr>
            <p:cNvPr id="26814" name="Rectangle 333"/>
            <p:cNvSpPr>
              <a:spLocks noChangeArrowheads="1"/>
            </p:cNvSpPr>
            <p:nvPr/>
          </p:nvSpPr>
          <p:spPr bwMode="auto">
            <a:xfrm>
              <a:off x="431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sp>
          <p:nvSpPr>
            <p:cNvPr id="26815" name="Rectangle 334"/>
            <p:cNvSpPr>
              <a:spLocks noChangeArrowheads="1"/>
            </p:cNvSpPr>
            <p:nvPr/>
          </p:nvSpPr>
          <p:spPr bwMode="auto">
            <a:xfrm>
              <a:off x="453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sp>
          <p:nvSpPr>
            <p:cNvPr id="26816" name="Rectangle 335"/>
            <p:cNvSpPr>
              <a:spLocks noChangeArrowheads="1"/>
            </p:cNvSpPr>
            <p:nvPr/>
          </p:nvSpPr>
          <p:spPr bwMode="auto">
            <a:xfrm>
              <a:off x="3880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 b="1"/>
            </a:p>
          </p:txBody>
        </p:sp>
        <p:sp>
          <p:nvSpPr>
            <p:cNvPr id="26817" name="Rectangle 336"/>
            <p:cNvSpPr>
              <a:spLocks noChangeArrowheads="1"/>
            </p:cNvSpPr>
            <p:nvPr/>
          </p:nvSpPr>
          <p:spPr bwMode="auto">
            <a:xfrm>
              <a:off x="3662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1</a:t>
              </a:r>
            </a:p>
          </p:txBody>
        </p:sp>
        <p:sp>
          <p:nvSpPr>
            <p:cNvPr id="26818" name="Rectangle 337"/>
            <p:cNvSpPr>
              <a:spLocks noChangeArrowheads="1"/>
            </p:cNvSpPr>
            <p:nvPr/>
          </p:nvSpPr>
          <p:spPr bwMode="auto">
            <a:xfrm>
              <a:off x="3444" y="1434"/>
              <a:ext cx="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sz="1200" b="1"/>
            </a:p>
          </p:txBody>
        </p:sp>
        <p:sp>
          <p:nvSpPr>
            <p:cNvPr id="26819" name="Rectangle 338"/>
            <p:cNvSpPr>
              <a:spLocks noChangeArrowheads="1"/>
            </p:cNvSpPr>
            <p:nvPr/>
          </p:nvSpPr>
          <p:spPr bwMode="auto">
            <a:xfrm>
              <a:off x="3226" y="1434"/>
              <a:ext cx="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sz="1200" b="1"/>
            </a:p>
          </p:txBody>
        </p:sp>
        <p:sp>
          <p:nvSpPr>
            <p:cNvPr id="26820" name="Rectangle 339"/>
            <p:cNvSpPr>
              <a:spLocks noChangeArrowheads="1"/>
            </p:cNvSpPr>
            <p:nvPr/>
          </p:nvSpPr>
          <p:spPr bwMode="auto">
            <a:xfrm>
              <a:off x="3026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1</a:t>
              </a:r>
            </a:p>
          </p:txBody>
        </p:sp>
      </p:grp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Carry and Overflow Examples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903288"/>
          </a:xfrm>
          <a:noFill/>
        </p:spPr>
        <p:txBody>
          <a:bodyPr lIns="0" rIns="0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We can have carry without overflow and vice-versa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Four cases are possible (Examples are 8-bit numbers)</a:t>
            </a:r>
          </a:p>
        </p:txBody>
      </p:sp>
      <p:grpSp>
        <p:nvGrpSpPr>
          <p:cNvPr id="4" name="Group 211"/>
          <p:cNvGrpSpPr>
            <a:grpSpLocks/>
          </p:cNvGrpSpPr>
          <p:nvPr/>
        </p:nvGrpSpPr>
        <p:grpSpPr bwMode="auto">
          <a:xfrm>
            <a:off x="4629150" y="2103438"/>
            <a:ext cx="4032250" cy="2016125"/>
            <a:chOff x="2953" y="1398"/>
            <a:chExt cx="2540" cy="1270"/>
          </a:xfrm>
        </p:grpSpPr>
        <p:sp>
          <p:nvSpPr>
            <p:cNvPr id="26695" name="AutoShape 147"/>
            <p:cNvSpPr>
              <a:spLocks noChangeAspect="1" noChangeArrowheads="1" noTextEdit="1"/>
            </p:cNvSpPr>
            <p:nvPr/>
          </p:nvSpPr>
          <p:spPr bwMode="auto">
            <a:xfrm>
              <a:off x="2953" y="1398"/>
              <a:ext cx="2540" cy="12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6" name="Rectangle 148"/>
            <p:cNvSpPr>
              <a:spLocks noChangeArrowheads="1"/>
            </p:cNvSpPr>
            <p:nvPr/>
          </p:nvSpPr>
          <p:spPr bwMode="auto">
            <a:xfrm>
              <a:off x="3152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97" name="Rectangle 149"/>
            <p:cNvSpPr>
              <a:spLocks noChangeArrowheads="1"/>
            </p:cNvSpPr>
            <p:nvPr/>
          </p:nvSpPr>
          <p:spPr bwMode="auto">
            <a:xfrm>
              <a:off x="3227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698" name="Rectangle 150"/>
            <p:cNvSpPr>
              <a:spLocks noChangeArrowheads="1"/>
            </p:cNvSpPr>
            <p:nvPr/>
          </p:nvSpPr>
          <p:spPr bwMode="auto">
            <a:xfrm>
              <a:off x="3369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99" name="Rectangle 151"/>
            <p:cNvSpPr>
              <a:spLocks noChangeArrowheads="1"/>
            </p:cNvSpPr>
            <p:nvPr/>
          </p:nvSpPr>
          <p:spPr bwMode="auto">
            <a:xfrm>
              <a:off x="3444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00" name="Rectangle 152"/>
            <p:cNvSpPr>
              <a:spLocks noChangeArrowheads="1"/>
            </p:cNvSpPr>
            <p:nvPr/>
          </p:nvSpPr>
          <p:spPr bwMode="auto">
            <a:xfrm>
              <a:off x="3586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01" name="Rectangle 153"/>
            <p:cNvSpPr>
              <a:spLocks noChangeArrowheads="1"/>
            </p:cNvSpPr>
            <p:nvPr/>
          </p:nvSpPr>
          <p:spPr bwMode="auto">
            <a:xfrm>
              <a:off x="3661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02" name="Rectangle 154"/>
            <p:cNvSpPr>
              <a:spLocks noChangeArrowheads="1"/>
            </p:cNvSpPr>
            <p:nvPr/>
          </p:nvSpPr>
          <p:spPr bwMode="auto">
            <a:xfrm>
              <a:off x="3803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03" name="Rectangle 155"/>
            <p:cNvSpPr>
              <a:spLocks noChangeArrowheads="1"/>
            </p:cNvSpPr>
            <p:nvPr/>
          </p:nvSpPr>
          <p:spPr bwMode="auto">
            <a:xfrm>
              <a:off x="3878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04" name="Rectangle 156"/>
            <p:cNvSpPr>
              <a:spLocks noChangeArrowheads="1"/>
            </p:cNvSpPr>
            <p:nvPr/>
          </p:nvSpPr>
          <p:spPr bwMode="auto">
            <a:xfrm>
              <a:off x="4020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05" name="Rectangle 157"/>
            <p:cNvSpPr>
              <a:spLocks noChangeArrowheads="1"/>
            </p:cNvSpPr>
            <p:nvPr/>
          </p:nvSpPr>
          <p:spPr bwMode="auto">
            <a:xfrm>
              <a:off x="4095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06" name="Rectangle 158"/>
            <p:cNvSpPr>
              <a:spLocks noChangeArrowheads="1"/>
            </p:cNvSpPr>
            <p:nvPr/>
          </p:nvSpPr>
          <p:spPr bwMode="auto">
            <a:xfrm>
              <a:off x="4237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07" name="Rectangle 159"/>
            <p:cNvSpPr>
              <a:spLocks noChangeArrowheads="1"/>
            </p:cNvSpPr>
            <p:nvPr/>
          </p:nvSpPr>
          <p:spPr bwMode="auto">
            <a:xfrm>
              <a:off x="4312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08" name="Rectangle 160"/>
            <p:cNvSpPr>
              <a:spLocks noChangeArrowheads="1"/>
            </p:cNvSpPr>
            <p:nvPr/>
          </p:nvSpPr>
          <p:spPr bwMode="auto">
            <a:xfrm>
              <a:off x="4454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09" name="Rectangle 161"/>
            <p:cNvSpPr>
              <a:spLocks noChangeArrowheads="1"/>
            </p:cNvSpPr>
            <p:nvPr/>
          </p:nvSpPr>
          <p:spPr bwMode="auto">
            <a:xfrm>
              <a:off x="4529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10" name="Rectangle 162"/>
            <p:cNvSpPr>
              <a:spLocks noChangeArrowheads="1"/>
            </p:cNvSpPr>
            <p:nvPr/>
          </p:nvSpPr>
          <p:spPr bwMode="auto">
            <a:xfrm>
              <a:off x="4671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11" name="Rectangle 163"/>
            <p:cNvSpPr>
              <a:spLocks noChangeArrowheads="1"/>
            </p:cNvSpPr>
            <p:nvPr/>
          </p:nvSpPr>
          <p:spPr bwMode="auto">
            <a:xfrm>
              <a:off x="4746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12" name="Rectangle 164"/>
            <p:cNvSpPr>
              <a:spLocks noChangeArrowheads="1"/>
            </p:cNvSpPr>
            <p:nvPr/>
          </p:nvSpPr>
          <p:spPr bwMode="auto">
            <a:xfrm>
              <a:off x="3152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13" name="Rectangle 165"/>
            <p:cNvSpPr>
              <a:spLocks noChangeArrowheads="1"/>
            </p:cNvSpPr>
            <p:nvPr/>
          </p:nvSpPr>
          <p:spPr bwMode="auto">
            <a:xfrm>
              <a:off x="3227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14" name="Rectangle 166"/>
            <p:cNvSpPr>
              <a:spLocks noChangeArrowheads="1"/>
            </p:cNvSpPr>
            <p:nvPr/>
          </p:nvSpPr>
          <p:spPr bwMode="auto">
            <a:xfrm>
              <a:off x="3369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15" name="Rectangle 167"/>
            <p:cNvSpPr>
              <a:spLocks noChangeArrowheads="1"/>
            </p:cNvSpPr>
            <p:nvPr/>
          </p:nvSpPr>
          <p:spPr bwMode="auto">
            <a:xfrm>
              <a:off x="3444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16" name="Rectangle 168"/>
            <p:cNvSpPr>
              <a:spLocks noChangeArrowheads="1"/>
            </p:cNvSpPr>
            <p:nvPr/>
          </p:nvSpPr>
          <p:spPr bwMode="auto">
            <a:xfrm>
              <a:off x="3586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17" name="Rectangle 169"/>
            <p:cNvSpPr>
              <a:spLocks noChangeArrowheads="1"/>
            </p:cNvSpPr>
            <p:nvPr/>
          </p:nvSpPr>
          <p:spPr bwMode="auto">
            <a:xfrm>
              <a:off x="3661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18" name="Rectangle 170"/>
            <p:cNvSpPr>
              <a:spLocks noChangeArrowheads="1"/>
            </p:cNvSpPr>
            <p:nvPr/>
          </p:nvSpPr>
          <p:spPr bwMode="auto">
            <a:xfrm>
              <a:off x="3803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19" name="Rectangle 171"/>
            <p:cNvSpPr>
              <a:spLocks noChangeArrowheads="1"/>
            </p:cNvSpPr>
            <p:nvPr/>
          </p:nvSpPr>
          <p:spPr bwMode="auto">
            <a:xfrm>
              <a:off x="3878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20" name="Rectangle 172"/>
            <p:cNvSpPr>
              <a:spLocks noChangeArrowheads="1"/>
            </p:cNvSpPr>
            <p:nvPr/>
          </p:nvSpPr>
          <p:spPr bwMode="auto">
            <a:xfrm>
              <a:off x="4020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21" name="Rectangle 173"/>
            <p:cNvSpPr>
              <a:spLocks noChangeArrowheads="1"/>
            </p:cNvSpPr>
            <p:nvPr/>
          </p:nvSpPr>
          <p:spPr bwMode="auto">
            <a:xfrm>
              <a:off x="4095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22" name="Rectangle 174"/>
            <p:cNvSpPr>
              <a:spLocks noChangeArrowheads="1"/>
            </p:cNvSpPr>
            <p:nvPr/>
          </p:nvSpPr>
          <p:spPr bwMode="auto">
            <a:xfrm>
              <a:off x="4237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23" name="Rectangle 175"/>
            <p:cNvSpPr>
              <a:spLocks noChangeArrowheads="1"/>
            </p:cNvSpPr>
            <p:nvPr/>
          </p:nvSpPr>
          <p:spPr bwMode="auto">
            <a:xfrm>
              <a:off x="4312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24" name="Rectangle 176"/>
            <p:cNvSpPr>
              <a:spLocks noChangeArrowheads="1"/>
            </p:cNvSpPr>
            <p:nvPr/>
          </p:nvSpPr>
          <p:spPr bwMode="auto">
            <a:xfrm>
              <a:off x="4454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25" name="Rectangle 177"/>
            <p:cNvSpPr>
              <a:spLocks noChangeArrowheads="1"/>
            </p:cNvSpPr>
            <p:nvPr/>
          </p:nvSpPr>
          <p:spPr bwMode="auto">
            <a:xfrm>
              <a:off x="4529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26" name="Rectangle 178"/>
            <p:cNvSpPr>
              <a:spLocks noChangeArrowheads="1"/>
            </p:cNvSpPr>
            <p:nvPr/>
          </p:nvSpPr>
          <p:spPr bwMode="auto">
            <a:xfrm>
              <a:off x="4671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27" name="Rectangle 179"/>
            <p:cNvSpPr>
              <a:spLocks noChangeArrowheads="1"/>
            </p:cNvSpPr>
            <p:nvPr/>
          </p:nvSpPr>
          <p:spPr bwMode="auto">
            <a:xfrm>
              <a:off x="4746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28" name="Line 180"/>
            <p:cNvSpPr>
              <a:spLocks noChangeShapeType="1"/>
            </p:cNvSpPr>
            <p:nvPr/>
          </p:nvSpPr>
          <p:spPr bwMode="auto">
            <a:xfrm>
              <a:off x="3098" y="2123"/>
              <a:ext cx="217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9" name="Rectangle 181"/>
            <p:cNvSpPr>
              <a:spLocks noChangeArrowheads="1"/>
            </p:cNvSpPr>
            <p:nvPr/>
          </p:nvSpPr>
          <p:spPr bwMode="auto">
            <a:xfrm>
              <a:off x="3014" y="1733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  <a:latin typeface="Helvetica" charset="0"/>
                </a:rPr>
                <a:t>+</a:t>
              </a:r>
              <a:endParaRPr lang="en-US" altLang="en-US"/>
            </a:p>
          </p:txBody>
        </p:sp>
        <p:sp>
          <p:nvSpPr>
            <p:cNvPr id="26730" name="Rectangle 182"/>
            <p:cNvSpPr>
              <a:spLocks noChangeArrowheads="1"/>
            </p:cNvSpPr>
            <p:nvPr/>
          </p:nvSpPr>
          <p:spPr bwMode="auto">
            <a:xfrm>
              <a:off x="3152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31" name="Rectangle 183"/>
            <p:cNvSpPr>
              <a:spLocks noChangeArrowheads="1"/>
            </p:cNvSpPr>
            <p:nvPr/>
          </p:nvSpPr>
          <p:spPr bwMode="auto">
            <a:xfrm>
              <a:off x="3227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32" name="Rectangle 184"/>
            <p:cNvSpPr>
              <a:spLocks noChangeArrowheads="1"/>
            </p:cNvSpPr>
            <p:nvPr/>
          </p:nvSpPr>
          <p:spPr bwMode="auto">
            <a:xfrm>
              <a:off x="3369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33" name="Rectangle 185"/>
            <p:cNvSpPr>
              <a:spLocks noChangeArrowheads="1"/>
            </p:cNvSpPr>
            <p:nvPr/>
          </p:nvSpPr>
          <p:spPr bwMode="auto">
            <a:xfrm>
              <a:off x="3444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34" name="Rectangle 186"/>
            <p:cNvSpPr>
              <a:spLocks noChangeArrowheads="1"/>
            </p:cNvSpPr>
            <p:nvPr/>
          </p:nvSpPr>
          <p:spPr bwMode="auto">
            <a:xfrm>
              <a:off x="3586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35" name="Rectangle 187"/>
            <p:cNvSpPr>
              <a:spLocks noChangeArrowheads="1"/>
            </p:cNvSpPr>
            <p:nvPr/>
          </p:nvSpPr>
          <p:spPr bwMode="auto">
            <a:xfrm>
              <a:off x="3661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36" name="Rectangle 188"/>
            <p:cNvSpPr>
              <a:spLocks noChangeArrowheads="1"/>
            </p:cNvSpPr>
            <p:nvPr/>
          </p:nvSpPr>
          <p:spPr bwMode="auto">
            <a:xfrm>
              <a:off x="3803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37" name="Rectangle 189"/>
            <p:cNvSpPr>
              <a:spLocks noChangeArrowheads="1"/>
            </p:cNvSpPr>
            <p:nvPr/>
          </p:nvSpPr>
          <p:spPr bwMode="auto">
            <a:xfrm>
              <a:off x="3878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38" name="Rectangle 190"/>
            <p:cNvSpPr>
              <a:spLocks noChangeArrowheads="1"/>
            </p:cNvSpPr>
            <p:nvPr/>
          </p:nvSpPr>
          <p:spPr bwMode="auto">
            <a:xfrm>
              <a:off x="4020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39" name="Rectangle 191"/>
            <p:cNvSpPr>
              <a:spLocks noChangeArrowheads="1"/>
            </p:cNvSpPr>
            <p:nvPr/>
          </p:nvSpPr>
          <p:spPr bwMode="auto">
            <a:xfrm>
              <a:off x="4095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740" name="Rectangle 192"/>
            <p:cNvSpPr>
              <a:spLocks noChangeArrowheads="1"/>
            </p:cNvSpPr>
            <p:nvPr/>
          </p:nvSpPr>
          <p:spPr bwMode="auto">
            <a:xfrm>
              <a:off x="4237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41" name="Rectangle 193"/>
            <p:cNvSpPr>
              <a:spLocks noChangeArrowheads="1"/>
            </p:cNvSpPr>
            <p:nvPr/>
          </p:nvSpPr>
          <p:spPr bwMode="auto">
            <a:xfrm>
              <a:off x="4312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42" name="Rectangle 194"/>
            <p:cNvSpPr>
              <a:spLocks noChangeArrowheads="1"/>
            </p:cNvSpPr>
            <p:nvPr/>
          </p:nvSpPr>
          <p:spPr bwMode="auto">
            <a:xfrm>
              <a:off x="4454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43" name="Rectangle 195"/>
            <p:cNvSpPr>
              <a:spLocks noChangeArrowheads="1"/>
            </p:cNvSpPr>
            <p:nvPr/>
          </p:nvSpPr>
          <p:spPr bwMode="auto">
            <a:xfrm>
              <a:off x="4529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44" name="Rectangle 196"/>
            <p:cNvSpPr>
              <a:spLocks noChangeArrowheads="1"/>
            </p:cNvSpPr>
            <p:nvPr/>
          </p:nvSpPr>
          <p:spPr bwMode="auto">
            <a:xfrm>
              <a:off x="4671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745" name="Rectangle 197"/>
            <p:cNvSpPr>
              <a:spLocks noChangeArrowheads="1"/>
            </p:cNvSpPr>
            <p:nvPr/>
          </p:nvSpPr>
          <p:spPr bwMode="auto">
            <a:xfrm>
              <a:off x="4746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746" name="Rectangle 198"/>
            <p:cNvSpPr>
              <a:spLocks noChangeArrowheads="1"/>
            </p:cNvSpPr>
            <p:nvPr/>
          </p:nvSpPr>
          <p:spPr bwMode="auto">
            <a:xfrm>
              <a:off x="409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sp>
          <p:nvSpPr>
            <p:cNvPr id="26747" name="Rectangle 199"/>
            <p:cNvSpPr>
              <a:spLocks noChangeArrowheads="1"/>
            </p:cNvSpPr>
            <p:nvPr/>
          </p:nvSpPr>
          <p:spPr bwMode="auto">
            <a:xfrm>
              <a:off x="4913" y="1616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15</a:t>
              </a:r>
              <a:endParaRPr lang="en-US" altLang="en-US"/>
            </a:p>
          </p:txBody>
        </p:sp>
        <p:sp>
          <p:nvSpPr>
            <p:cNvPr id="26748" name="Rectangle 200"/>
            <p:cNvSpPr>
              <a:spLocks noChangeArrowheads="1"/>
            </p:cNvSpPr>
            <p:nvPr/>
          </p:nvSpPr>
          <p:spPr bwMode="auto">
            <a:xfrm>
              <a:off x="4913" y="1894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248 (-8)</a:t>
              </a:r>
              <a:endParaRPr lang="en-US" altLang="en-US"/>
            </a:p>
          </p:txBody>
        </p:sp>
        <p:sp>
          <p:nvSpPr>
            <p:cNvPr id="26749" name="Rectangle 201"/>
            <p:cNvSpPr>
              <a:spLocks noChangeArrowheads="1"/>
            </p:cNvSpPr>
            <p:nvPr/>
          </p:nvSpPr>
          <p:spPr bwMode="auto">
            <a:xfrm>
              <a:off x="4913" y="2198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7</a:t>
              </a:r>
              <a:endParaRPr lang="en-US" altLang="en-US"/>
            </a:p>
          </p:txBody>
        </p:sp>
        <p:sp>
          <p:nvSpPr>
            <p:cNvPr id="26750" name="Rectangle 202"/>
            <p:cNvSpPr>
              <a:spLocks noChangeArrowheads="1"/>
            </p:cNvSpPr>
            <p:nvPr/>
          </p:nvSpPr>
          <p:spPr bwMode="auto">
            <a:xfrm>
              <a:off x="3062" y="2464"/>
              <a:ext cx="185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rgbClr val="000000"/>
                  </a:solidFill>
                  <a:latin typeface="Helvetica" charset="0"/>
                </a:rPr>
                <a:t>Carry = 1    Overflow = 0</a:t>
              </a:r>
              <a:endParaRPr lang="en-US" altLang="en-US" sz="1600"/>
            </a:p>
          </p:txBody>
        </p:sp>
        <p:sp>
          <p:nvSpPr>
            <p:cNvPr id="26751" name="Rectangle 203"/>
            <p:cNvSpPr>
              <a:spLocks noChangeArrowheads="1"/>
            </p:cNvSpPr>
            <p:nvPr/>
          </p:nvSpPr>
          <p:spPr bwMode="auto">
            <a:xfrm>
              <a:off x="431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sp>
          <p:nvSpPr>
            <p:cNvPr id="26752" name="Rectangle 204"/>
            <p:cNvSpPr>
              <a:spLocks noChangeArrowheads="1"/>
            </p:cNvSpPr>
            <p:nvPr/>
          </p:nvSpPr>
          <p:spPr bwMode="auto">
            <a:xfrm>
              <a:off x="453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sp>
          <p:nvSpPr>
            <p:cNvPr id="26753" name="Rectangle 205"/>
            <p:cNvSpPr>
              <a:spLocks noChangeArrowheads="1"/>
            </p:cNvSpPr>
            <p:nvPr/>
          </p:nvSpPr>
          <p:spPr bwMode="auto">
            <a:xfrm>
              <a:off x="3880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 b="1"/>
            </a:p>
          </p:txBody>
        </p:sp>
        <p:sp>
          <p:nvSpPr>
            <p:cNvPr id="26754" name="Rectangle 206"/>
            <p:cNvSpPr>
              <a:spLocks noChangeArrowheads="1"/>
            </p:cNvSpPr>
            <p:nvPr/>
          </p:nvSpPr>
          <p:spPr bwMode="auto">
            <a:xfrm>
              <a:off x="3662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1</a:t>
              </a:r>
            </a:p>
          </p:txBody>
        </p:sp>
        <p:sp>
          <p:nvSpPr>
            <p:cNvPr id="26755" name="Rectangle 207"/>
            <p:cNvSpPr>
              <a:spLocks noChangeArrowheads="1"/>
            </p:cNvSpPr>
            <p:nvPr/>
          </p:nvSpPr>
          <p:spPr bwMode="auto">
            <a:xfrm>
              <a:off x="3444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1</a:t>
              </a:r>
            </a:p>
          </p:txBody>
        </p:sp>
        <p:sp>
          <p:nvSpPr>
            <p:cNvPr id="26756" name="Rectangle 208"/>
            <p:cNvSpPr>
              <a:spLocks noChangeArrowheads="1"/>
            </p:cNvSpPr>
            <p:nvPr/>
          </p:nvSpPr>
          <p:spPr bwMode="auto">
            <a:xfrm>
              <a:off x="3226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1</a:t>
              </a:r>
            </a:p>
          </p:txBody>
        </p:sp>
        <p:sp>
          <p:nvSpPr>
            <p:cNvPr id="26757" name="Rectangle 209"/>
            <p:cNvSpPr>
              <a:spLocks noChangeArrowheads="1"/>
            </p:cNvSpPr>
            <p:nvPr/>
          </p:nvSpPr>
          <p:spPr bwMode="auto">
            <a:xfrm>
              <a:off x="3026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1</a:t>
              </a:r>
            </a:p>
          </p:txBody>
        </p:sp>
      </p:grpSp>
      <p:grpSp>
        <p:nvGrpSpPr>
          <p:cNvPr id="5" name="Group 404"/>
          <p:cNvGrpSpPr>
            <a:grpSpLocks/>
          </p:cNvGrpSpPr>
          <p:nvPr/>
        </p:nvGrpSpPr>
        <p:grpSpPr bwMode="auto">
          <a:xfrm>
            <a:off x="482600" y="2103438"/>
            <a:ext cx="4032250" cy="2016125"/>
            <a:chOff x="2953" y="1398"/>
            <a:chExt cx="2540" cy="1270"/>
          </a:xfrm>
        </p:grpSpPr>
        <p:sp>
          <p:nvSpPr>
            <p:cNvPr id="26632" name="AutoShape 405"/>
            <p:cNvSpPr>
              <a:spLocks noChangeAspect="1" noChangeArrowheads="1" noTextEdit="1"/>
            </p:cNvSpPr>
            <p:nvPr/>
          </p:nvSpPr>
          <p:spPr bwMode="auto">
            <a:xfrm>
              <a:off x="2953" y="1398"/>
              <a:ext cx="2540" cy="12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Rectangle 406"/>
            <p:cNvSpPr>
              <a:spLocks noChangeArrowheads="1"/>
            </p:cNvSpPr>
            <p:nvPr/>
          </p:nvSpPr>
          <p:spPr bwMode="auto">
            <a:xfrm>
              <a:off x="3152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34" name="Rectangle 407"/>
            <p:cNvSpPr>
              <a:spLocks noChangeArrowheads="1"/>
            </p:cNvSpPr>
            <p:nvPr/>
          </p:nvSpPr>
          <p:spPr bwMode="auto">
            <a:xfrm>
              <a:off x="3227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635" name="Rectangle 408"/>
            <p:cNvSpPr>
              <a:spLocks noChangeArrowheads="1"/>
            </p:cNvSpPr>
            <p:nvPr/>
          </p:nvSpPr>
          <p:spPr bwMode="auto">
            <a:xfrm>
              <a:off x="3369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36" name="Rectangle 409"/>
            <p:cNvSpPr>
              <a:spLocks noChangeArrowheads="1"/>
            </p:cNvSpPr>
            <p:nvPr/>
          </p:nvSpPr>
          <p:spPr bwMode="auto">
            <a:xfrm>
              <a:off x="3444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637" name="Rectangle 410"/>
            <p:cNvSpPr>
              <a:spLocks noChangeArrowheads="1"/>
            </p:cNvSpPr>
            <p:nvPr/>
          </p:nvSpPr>
          <p:spPr bwMode="auto">
            <a:xfrm>
              <a:off x="3586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38" name="Rectangle 411"/>
            <p:cNvSpPr>
              <a:spLocks noChangeArrowheads="1"/>
            </p:cNvSpPr>
            <p:nvPr/>
          </p:nvSpPr>
          <p:spPr bwMode="auto">
            <a:xfrm>
              <a:off x="3661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639" name="Rectangle 412"/>
            <p:cNvSpPr>
              <a:spLocks noChangeArrowheads="1"/>
            </p:cNvSpPr>
            <p:nvPr/>
          </p:nvSpPr>
          <p:spPr bwMode="auto">
            <a:xfrm>
              <a:off x="3803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0" name="Rectangle 413"/>
            <p:cNvSpPr>
              <a:spLocks noChangeArrowheads="1"/>
            </p:cNvSpPr>
            <p:nvPr/>
          </p:nvSpPr>
          <p:spPr bwMode="auto">
            <a:xfrm>
              <a:off x="3878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641" name="Rectangle 414"/>
            <p:cNvSpPr>
              <a:spLocks noChangeArrowheads="1"/>
            </p:cNvSpPr>
            <p:nvPr/>
          </p:nvSpPr>
          <p:spPr bwMode="auto">
            <a:xfrm>
              <a:off x="4020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2" name="Rectangle 415"/>
            <p:cNvSpPr>
              <a:spLocks noChangeArrowheads="1"/>
            </p:cNvSpPr>
            <p:nvPr/>
          </p:nvSpPr>
          <p:spPr bwMode="auto">
            <a:xfrm>
              <a:off x="4095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643" name="Rectangle 416"/>
            <p:cNvSpPr>
              <a:spLocks noChangeArrowheads="1"/>
            </p:cNvSpPr>
            <p:nvPr/>
          </p:nvSpPr>
          <p:spPr bwMode="auto">
            <a:xfrm>
              <a:off x="4237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4" name="Rectangle 417"/>
            <p:cNvSpPr>
              <a:spLocks noChangeArrowheads="1"/>
            </p:cNvSpPr>
            <p:nvPr/>
          </p:nvSpPr>
          <p:spPr bwMode="auto">
            <a:xfrm>
              <a:off x="4312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645" name="Rectangle 418"/>
            <p:cNvSpPr>
              <a:spLocks noChangeArrowheads="1"/>
            </p:cNvSpPr>
            <p:nvPr/>
          </p:nvSpPr>
          <p:spPr bwMode="auto">
            <a:xfrm>
              <a:off x="4454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6" name="Rectangle 419"/>
            <p:cNvSpPr>
              <a:spLocks noChangeArrowheads="1"/>
            </p:cNvSpPr>
            <p:nvPr/>
          </p:nvSpPr>
          <p:spPr bwMode="auto">
            <a:xfrm>
              <a:off x="4529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647" name="Rectangle 420"/>
            <p:cNvSpPr>
              <a:spLocks noChangeArrowheads="1"/>
            </p:cNvSpPr>
            <p:nvPr/>
          </p:nvSpPr>
          <p:spPr bwMode="auto">
            <a:xfrm>
              <a:off x="4671" y="1856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8" name="Rectangle 421"/>
            <p:cNvSpPr>
              <a:spLocks noChangeArrowheads="1"/>
            </p:cNvSpPr>
            <p:nvPr/>
          </p:nvSpPr>
          <p:spPr bwMode="auto">
            <a:xfrm>
              <a:off x="4746" y="189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649" name="Rectangle 422"/>
            <p:cNvSpPr>
              <a:spLocks noChangeArrowheads="1"/>
            </p:cNvSpPr>
            <p:nvPr/>
          </p:nvSpPr>
          <p:spPr bwMode="auto">
            <a:xfrm>
              <a:off x="3152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0" name="Rectangle 423"/>
            <p:cNvSpPr>
              <a:spLocks noChangeArrowheads="1"/>
            </p:cNvSpPr>
            <p:nvPr/>
          </p:nvSpPr>
          <p:spPr bwMode="auto">
            <a:xfrm>
              <a:off x="3227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651" name="Rectangle 424"/>
            <p:cNvSpPr>
              <a:spLocks noChangeArrowheads="1"/>
            </p:cNvSpPr>
            <p:nvPr/>
          </p:nvSpPr>
          <p:spPr bwMode="auto">
            <a:xfrm>
              <a:off x="3369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2" name="Rectangle 425"/>
            <p:cNvSpPr>
              <a:spLocks noChangeArrowheads="1"/>
            </p:cNvSpPr>
            <p:nvPr/>
          </p:nvSpPr>
          <p:spPr bwMode="auto">
            <a:xfrm>
              <a:off x="3444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653" name="Rectangle 426"/>
            <p:cNvSpPr>
              <a:spLocks noChangeArrowheads="1"/>
            </p:cNvSpPr>
            <p:nvPr/>
          </p:nvSpPr>
          <p:spPr bwMode="auto">
            <a:xfrm>
              <a:off x="3586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4" name="Rectangle 427"/>
            <p:cNvSpPr>
              <a:spLocks noChangeArrowheads="1"/>
            </p:cNvSpPr>
            <p:nvPr/>
          </p:nvSpPr>
          <p:spPr bwMode="auto">
            <a:xfrm>
              <a:off x="3661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655" name="Rectangle 428"/>
            <p:cNvSpPr>
              <a:spLocks noChangeArrowheads="1"/>
            </p:cNvSpPr>
            <p:nvPr/>
          </p:nvSpPr>
          <p:spPr bwMode="auto">
            <a:xfrm>
              <a:off x="3803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6" name="Rectangle 429"/>
            <p:cNvSpPr>
              <a:spLocks noChangeArrowheads="1"/>
            </p:cNvSpPr>
            <p:nvPr/>
          </p:nvSpPr>
          <p:spPr bwMode="auto">
            <a:xfrm>
              <a:off x="3878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657" name="Rectangle 430"/>
            <p:cNvSpPr>
              <a:spLocks noChangeArrowheads="1"/>
            </p:cNvSpPr>
            <p:nvPr/>
          </p:nvSpPr>
          <p:spPr bwMode="auto">
            <a:xfrm>
              <a:off x="4020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8" name="Rectangle 431"/>
            <p:cNvSpPr>
              <a:spLocks noChangeArrowheads="1"/>
            </p:cNvSpPr>
            <p:nvPr/>
          </p:nvSpPr>
          <p:spPr bwMode="auto">
            <a:xfrm>
              <a:off x="4095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659" name="Rectangle 432"/>
            <p:cNvSpPr>
              <a:spLocks noChangeArrowheads="1"/>
            </p:cNvSpPr>
            <p:nvPr/>
          </p:nvSpPr>
          <p:spPr bwMode="auto">
            <a:xfrm>
              <a:off x="4237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60" name="Rectangle 433"/>
            <p:cNvSpPr>
              <a:spLocks noChangeArrowheads="1"/>
            </p:cNvSpPr>
            <p:nvPr/>
          </p:nvSpPr>
          <p:spPr bwMode="auto">
            <a:xfrm>
              <a:off x="4312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661" name="Rectangle 434"/>
            <p:cNvSpPr>
              <a:spLocks noChangeArrowheads="1"/>
            </p:cNvSpPr>
            <p:nvPr/>
          </p:nvSpPr>
          <p:spPr bwMode="auto">
            <a:xfrm>
              <a:off x="4454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62" name="Rectangle 435"/>
            <p:cNvSpPr>
              <a:spLocks noChangeArrowheads="1"/>
            </p:cNvSpPr>
            <p:nvPr/>
          </p:nvSpPr>
          <p:spPr bwMode="auto">
            <a:xfrm>
              <a:off x="4529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663" name="Rectangle 436"/>
            <p:cNvSpPr>
              <a:spLocks noChangeArrowheads="1"/>
            </p:cNvSpPr>
            <p:nvPr/>
          </p:nvSpPr>
          <p:spPr bwMode="auto">
            <a:xfrm>
              <a:off x="4671" y="1580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64" name="Rectangle 437"/>
            <p:cNvSpPr>
              <a:spLocks noChangeArrowheads="1"/>
            </p:cNvSpPr>
            <p:nvPr/>
          </p:nvSpPr>
          <p:spPr bwMode="auto">
            <a:xfrm>
              <a:off x="4746" y="16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665" name="Line 438"/>
            <p:cNvSpPr>
              <a:spLocks noChangeShapeType="1"/>
            </p:cNvSpPr>
            <p:nvPr/>
          </p:nvSpPr>
          <p:spPr bwMode="auto">
            <a:xfrm>
              <a:off x="3098" y="2123"/>
              <a:ext cx="217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6" name="Rectangle 439"/>
            <p:cNvSpPr>
              <a:spLocks noChangeArrowheads="1"/>
            </p:cNvSpPr>
            <p:nvPr/>
          </p:nvSpPr>
          <p:spPr bwMode="auto">
            <a:xfrm>
              <a:off x="3014" y="1733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  <a:latin typeface="Helvetica" charset="0"/>
                </a:rPr>
                <a:t>+</a:t>
              </a:r>
              <a:endParaRPr lang="en-US" altLang="en-US"/>
            </a:p>
          </p:txBody>
        </p:sp>
        <p:sp>
          <p:nvSpPr>
            <p:cNvPr id="26667" name="Rectangle 440"/>
            <p:cNvSpPr>
              <a:spLocks noChangeArrowheads="1"/>
            </p:cNvSpPr>
            <p:nvPr/>
          </p:nvSpPr>
          <p:spPr bwMode="auto">
            <a:xfrm>
              <a:off x="3152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68" name="Rectangle 441"/>
            <p:cNvSpPr>
              <a:spLocks noChangeArrowheads="1"/>
            </p:cNvSpPr>
            <p:nvPr/>
          </p:nvSpPr>
          <p:spPr bwMode="auto">
            <a:xfrm>
              <a:off x="3227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669" name="Rectangle 442"/>
            <p:cNvSpPr>
              <a:spLocks noChangeArrowheads="1"/>
            </p:cNvSpPr>
            <p:nvPr/>
          </p:nvSpPr>
          <p:spPr bwMode="auto">
            <a:xfrm>
              <a:off x="3369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70" name="Rectangle 443"/>
            <p:cNvSpPr>
              <a:spLocks noChangeArrowheads="1"/>
            </p:cNvSpPr>
            <p:nvPr/>
          </p:nvSpPr>
          <p:spPr bwMode="auto">
            <a:xfrm>
              <a:off x="3444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671" name="Rectangle 444"/>
            <p:cNvSpPr>
              <a:spLocks noChangeArrowheads="1"/>
            </p:cNvSpPr>
            <p:nvPr/>
          </p:nvSpPr>
          <p:spPr bwMode="auto">
            <a:xfrm>
              <a:off x="3586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72" name="Rectangle 445"/>
            <p:cNvSpPr>
              <a:spLocks noChangeArrowheads="1"/>
            </p:cNvSpPr>
            <p:nvPr/>
          </p:nvSpPr>
          <p:spPr bwMode="auto">
            <a:xfrm>
              <a:off x="3661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673" name="Rectangle 446"/>
            <p:cNvSpPr>
              <a:spLocks noChangeArrowheads="1"/>
            </p:cNvSpPr>
            <p:nvPr/>
          </p:nvSpPr>
          <p:spPr bwMode="auto">
            <a:xfrm>
              <a:off x="3803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74" name="Rectangle 447"/>
            <p:cNvSpPr>
              <a:spLocks noChangeArrowheads="1"/>
            </p:cNvSpPr>
            <p:nvPr/>
          </p:nvSpPr>
          <p:spPr bwMode="auto">
            <a:xfrm>
              <a:off x="3878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675" name="Rectangle 448"/>
            <p:cNvSpPr>
              <a:spLocks noChangeArrowheads="1"/>
            </p:cNvSpPr>
            <p:nvPr/>
          </p:nvSpPr>
          <p:spPr bwMode="auto">
            <a:xfrm>
              <a:off x="4020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76" name="Rectangle 449"/>
            <p:cNvSpPr>
              <a:spLocks noChangeArrowheads="1"/>
            </p:cNvSpPr>
            <p:nvPr/>
          </p:nvSpPr>
          <p:spPr bwMode="auto">
            <a:xfrm>
              <a:off x="4095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altLang="en-US"/>
            </a:p>
          </p:txBody>
        </p:sp>
        <p:sp>
          <p:nvSpPr>
            <p:cNvPr id="26677" name="Rectangle 450"/>
            <p:cNvSpPr>
              <a:spLocks noChangeArrowheads="1"/>
            </p:cNvSpPr>
            <p:nvPr/>
          </p:nvSpPr>
          <p:spPr bwMode="auto">
            <a:xfrm>
              <a:off x="4237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78" name="Rectangle 451"/>
            <p:cNvSpPr>
              <a:spLocks noChangeArrowheads="1"/>
            </p:cNvSpPr>
            <p:nvPr/>
          </p:nvSpPr>
          <p:spPr bwMode="auto">
            <a:xfrm>
              <a:off x="4312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679" name="Rectangle 452"/>
            <p:cNvSpPr>
              <a:spLocks noChangeArrowheads="1"/>
            </p:cNvSpPr>
            <p:nvPr/>
          </p:nvSpPr>
          <p:spPr bwMode="auto">
            <a:xfrm>
              <a:off x="4454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80" name="Rectangle 453"/>
            <p:cNvSpPr>
              <a:spLocks noChangeArrowheads="1"/>
            </p:cNvSpPr>
            <p:nvPr/>
          </p:nvSpPr>
          <p:spPr bwMode="auto">
            <a:xfrm>
              <a:off x="4529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681" name="Rectangle 454"/>
            <p:cNvSpPr>
              <a:spLocks noChangeArrowheads="1"/>
            </p:cNvSpPr>
            <p:nvPr/>
          </p:nvSpPr>
          <p:spPr bwMode="auto">
            <a:xfrm>
              <a:off x="4671" y="2160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82" name="Rectangle 455"/>
            <p:cNvSpPr>
              <a:spLocks noChangeArrowheads="1"/>
            </p:cNvSpPr>
            <p:nvPr/>
          </p:nvSpPr>
          <p:spPr bwMode="auto">
            <a:xfrm>
              <a:off x="4746" y="219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/>
            </a:p>
          </p:txBody>
        </p:sp>
        <p:sp>
          <p:nvSpPr>
            <p:cNvPr id="26683" name="Rectangle 456"/>
            <p:cNvSpPr>
              <a:spLocks noChangeArrowheads="1"/>
            </p:cNvSpPr>
            <p:nvPr/>
          </p:nvSpPr>
          <p:spPr bwMode="auto">
            <a:xfrm>
              <a:off x="409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sp>
          <p:nvSpPr>
            <p:cNvPr id="26684" name="Rectangle 457"/>
            <p:cNvSpPr>
              <a:spLocks noChangeArrowheads="1"/>
            </p:cNvSpPr>
            <p:nvPr/>
          </p:nvSpPr>
          <p:spPr bwMode="auto">
            <a:xfrm>
              <a:off x="4913" y="1616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15</a:t>
              </a:r>
              <a:endParaRPr lang="en-US" altLang="en-US"/>
            </a:p>
          </p:txBody>
        </p:sp>
        <p:sp>
          <p:nvSpPr>
            <p:cNvPr id="26685" name="Rectangle 458"/>
            <p:cNvSpPr>
              <a:spLocks noChangeArrowheads="1"/>
            </p:cNvSpPr>
            <p:nvPr/>
          </p:nvSpPr>
          <p:spPr bwMode="auto">
            <a:xfrm>
              <a:off x="4913" y="1894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8</a:t>
              </a:r>
              <a:endParaRPr lang="en-US" altLang="en-US"/>
            </a:p>
          </p:txBody>
        </p:sp>
        <p:sp>
          <p:nvSpPr>
            <p:cNvPr id="26686" name="Rectangle 459"/>
            <p:cNvSpPr>
              <a:spLocks noChangeArrowheads="1"/>
            </p:cNvSpPr>
            <p:nvPr/>
          </p:nvSpPr>
          <p:spPr bwMode="auto">
            <a:xfrm>
              <a:off x="4913" y="2198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500">
                  <a:solidFill>
                    <a:srgbClr val="000000"/>
                  </a:solidFill>
                  <a:latin typeface="Helvetica" charset="0"/>
                </a:rPr>
                <a:t>23</a:t>
              </a:r>
              <a:endParaRPr lang="en-US" altLang="en-US"/>
            </a:p>
          </p:txBody>
        </p:sp>
        <p:sp>
          <p:nvSpPr>
            <p:cNvPr id="26687" name="Rectangle 460"/>
            <p:cNvSpPr>
              <a:spLocks noChangeArrowheads="1"/>
            </p:cNvSpPr>
            <p:nvPr/>
          </p:nvSpPr>
          <p:spPr bwMode="auto">
            <a:xfrm>
              <a:off x="3062" y="2464"/>
              <a:ext cx="185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rgbClr val="000000"/>
                  </a:solidFill>
                  <a:latin typeface="Helvetica" charset="0"/>
                </a:rPr>
                <a:t>Carry = 0    Overflow = 0</a:t>
              </a:r>
              <a:endParaRPr lang="en-US" altLang="en-US" sz="1600"/>
            </a:p>
          </p:txBody>
        </p:sp>
        <p:sp>
          <p:nvSpPr>
            <p:cNvPr id="26688" name="Rectangle 461"/>
            <p:cNvSpPr>
              <a:spLocks noChangeArrowheads="1"/>
            </p:cNvSpPr>
            <p:nvPr/>
          </p:nvSpPr>
          <p:spPr bwMode="auto">
            <a:xfrm>
              <a:off x="431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sp>
          <p:nvSpPr>
            <p:cNvPr id="26689" name="Rectangle 462"/>
            <p:cNvSpPr>
              <a:spLocks noChangeArrowheads="1"/>
            </p:cNvSpPr>
            <p:nvPr/>
          </p:nvSpPr>
          <p:spPr bwMode="auto">
            <a:xfrm>
              <a:off x="4535" y="1434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b="1"/>
            </a:p>
          </p:txBody>
        </p:sp>
        <p:sp>
          <p:nvSpPr>
            <p:cNvPr id="26690" name="Rectangle 463"/>
            <p:cNvSpPr>
              <a:spLocks noChangeArrowheads="1"/>
            </p:cNvSpPr>
            <p:nvPr/>
          </p:nvSpPr>
          <p:spPr bwMode="auto">
            <a:xfrm>
              <a:off x="3880" y="14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altLang="en-US" b="1"/>
            </a:p>
          </p:txBody>
        </p:sp>
        <p:sp>
          <p:nvSpPr>
            <p:cNvPr id="26691" name="Rectangle 464"/>
            <p:cNvSpPr>
              <a:spLocks noChangeArrowheads="1"/>
            </p:cNvSpPr>
            <p:nvPr/>
          </p:nvSpPr>
          <p:spPr bwMode="auto">
            <a:xfrm>
              <a:off x="3662" y="1434"/>
              <a:ext cx="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sz="1200" b="1"/>
            </a:p>
          </p:txBody>
        </p:sp>
        <p:sp>
          <p:nvSpPr>
            <p:cNvPr id="26692" name="Rectangle 465"/>
            <p:cNvSpPr>
              <a:spLocks noChangeArrowheads="1"/>
            </p:cNvSpPr>
            <p:nvPr/>
          </p:nvSpPr>
          <p:spPr bwMode="auto">
            <a:xfrm>
              <a:off x="3444" y="1434"/>
              <a:ext cx="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sz="1200" b="1"/>
            </a:p>
          </p:txBody>
        </p:sp>
        <p:sp>
          <p:nvSpPr>
            <p:cNvPr id="26693" name="Rectangle 466"/>
            <p:cNvSpPr>
              <a:spLocks noChangeArrowheads="1"/>
            </p:cNvSpPr>
            <p:nvPr/>
          </p:nvSpPr>
          <p:spPr bwMode="auto">
            <a:xfrm>
              <a:off x="3226" y="1434"/>
              <a:ext cx="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sz="1200" b="1"/>
            </a:p>
          </p:txBody>
        </p:sp>
        <p:sp>
          <p:nvSpPr>
            <p:cNvPr id="26694" name="Rectangle 467"/>
            <p:cNvSpPr>
              <a:spLocks noChangeArrowheads="1"/>
            </p:cNvSpPr>
            <p:nvPr/>
          </p:nvSpPr>
          <p:spPr bwMode="auto">
            <a:xfrm>
              <a:off x="3026" y="1434"/>
              <a:ext cx="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 sz="12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84" name="Rectangle 21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Unsigned Integers: </a:t>
            </a:r>
            <a:r>
              <a:rPr lang="en-US" altLang="en-US" i="1" smtClean="0"/>
              <a:t>n</a:t>
            </a:r>
            <a:r>
              <a:rPr lang="en-US" altLang="en-US" smtClean="0"/>
              <a:t>-bit representation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Signed Integers: </a:t>
            </a:r>
            <a:r>
              <a:rPr lang="en-US" altLang="en-US" i="1" smtClean="0"/>
              <a:t>n</a:t>
            </a:r>
            <a:r>
              <a:rPr lang="en-US" altLang="en-US" smtClean="0"/>
              <a:t>-bit 2's complement representation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Range, Carry, Borrow, and Overflow</a:t>
            </a: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6184900" y="3198813"/>
            <a:ext cx="12684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max = 2</a:t>
            </a:r>
            <a:r>
              <a:rPr lang="en-US" altLang="en-US" i="1" baseline="50000"/>
              <a:t>n</a:t>
            </a:r>
            <a:r>
              <a:rPr lang="en-US" altLang="en-US"/>
              <a:t>–1</a:t>
            </a:r>
          </a:p>
        </p:txBody>
      </p:sp>
      <p:sp>
        <p:nvSpPr>
          <p:cNvPr id="212076" name="Text Box 108"/>
          <p:cNvSpPr txBox="1">
            <a:spLocks noChangeArrowheads="1"/>
          </p:cNvSpPr>
          <p:nvPr/>
        </p:nvSpPr>
        <p:spPr bwMode="auto">
          <a:xfrm>
            <a:off x="1576388" y="3255963"/>
            <a:ext cx="12684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min = 0</a:t>
            </a:r>
          </a:p>
        </p:txBody>
      </p:sp>
      <p:grpSp>
        <p:nvGrpSpPr>
          <p:cNvPr id="2" name="Group 219"/>
          <p:cNvGrpSpPr>
            <a:grpSpLocks/>
          </p:cNvGrpSpPr>
          <p:nvPr/>
        </p:nvGrpSpPr>
        <p:grpSpPr bwMode="auto">
          <a:xfrm>
            <a:off x="6704013" y="1816100"/>
            <a:ext cx="1727200" cy="1209675"/>
            <a:chOff x="4223" y="1144"/>
            <a:chExt cx="1088" cy="762"/>
          </a:xfrm>
        </p:grpSpPr>
        <p:sp>
          <p:nvSpPr>
            <p:cNvPr id="27844" name="Text Box 87"/>
            <p:cNvSpPr txBox="1">
              <a:spLocks noChangeArrowheads="1"/>
            </p:cNvSpPr>
            <p:nvPr/>
          </p:nvSpPr>
          <p:spPr bwMode="auto">
            <a:xfrm>
              <a:off x="4295" y="1471"/>
              <a:ext cx="943" cy="4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10000"/>
                </a:spcBef>
              </a:pPr>
              <a:r>
                <a:rPr lang="en-US" altLang="en-US"/>
                <a:t>Carry = 1</a:t>
              </a:r>
            </a:p>
            <a:p>
              <a:pPr algn="ctr" eaLnBrk="1" hangingPunct="1">
                <a:spcBef>
                  <a:spcPct val="10000"/>
                </a:spcBef>
              </a:pPr>
              <a:r>
                <a:rPr lang="en-US" altLang="en-US"/>
                <a:t>Addition</a:t>
              </a:r>
            </a:p>
          </p:txBody>
        </p:sp>
        <p:grpSp>
          <p:nvGrpSpPr>
            <p:cNvPr id="27845" name="Group 111"/>
            <p:cNvGrpSpPr>
              <a:grpSpLocks/>
            </p:cNvGrpSpPr>
            <p:nvPr/>
          </p:nvGrpSpPr>
          <p:grpSpPr bwMode="auto">
            <a:xfrm>
              <a:off x="4223" y="1144"/>
              <a:ext cx="1088" cy="291"/>
              <a:chOff x="4223" y="2051"/>
              <a:chExt cx="1088" cy="291"/>
            </a:xfrm>
          </p:grpSpPr>
          <p:sp>
            <p:nvSpPr>
              <p:cNvPr id="27846" name="Text Box 109"/>
              <p:cNvSpPr txBox="1">
                <a:spLocks noChangeArrowheads="1"/>
              </p:cNvSpPr>
              <p:nvPr/>
            </p:nvSpPr>
            <p:spPr bwMode="auto">
              <a:xfrm>
                <a:off x="4223" y="2051"/>
                <a:ext cx="108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Numbers &gt; max</a:t>
                </a:r>
              </a:p>
            </p:txBody>
          </p:sp>
          <p:sp>
            <p:nvSpPr>
              <p:cNvPr id="27847" name="AutoShape 110"/>
              <p:cNvSpPr>
                <a:spLocks/>
              </p:cNvSpPr>
              <p:nvPr/>
            </p:nvSpPr>
            <p:spPr bwMode="auto">
              <a:xfrm rot="-5400000">
                <a:off x="4730" y="1834"/>
                <a:ext cx="73" cy="944"/>
              </a:xfrm>
              <a:prstGeom prst="rightBrace">
                <a:avLst>
                  <a:gd name="adj1" fmla="val 107763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596900" y="1816100"/>
            <a:ext cx="1727200" cy="1209675"/>
            <a:chOff x="376" y="1144"/>
            <a:chExt cx="1088" cy="762"/>
          </a:xfrm>
        </p:grpSpPr>
        <p:sp>
          <p:nvSpPr>
            <p:cNvPr id="27840" name="Text Box 88"/>
            <p:cNvSpPr txBox="1">
              <a:spLocks noChangeArrowheads="1"/>
            </p:cNvSpPr>
            <p:nvPr/>
          </p:nvSpPr>
          <p:spPr bwMode="auto">
            <a:xfrm>
              <a:off x="449" y="1471"/>
              <a:ext cx="944" cy="4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lang="en-US" altLang="en-US"/>
                <a:t>Borrow = 1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altLang="en-US"/>
                <a:t>Subtraction</a:t>
              </a:r>
            </a:p>
          </p:txBody>
        </p:sp>
        <p:grpSp>
          <p:nvGrpSpPr>
            <p:cNvPr id="27841" name="Group 112"/>
            <p:cNvGrpSpPr>
              <a:grpSpLocks/>
            </p:cNvGrpSpPr>
            <p:nvPr/>
          </p:nvGrpSpPr>
          <p:grpSpPr bwMode="auto">
            <a:xfrm>
              <a:off x="376" y="1144"/>
              <a:ext cx="1088" cy="291"/>
              <a:chOff x="4223" y="2051"/>
              <a:chExt cx="1088" cy="291"/>
            </a:xfrm>
          </p:grpSpPr>
          <p:sp>
            <p:nvSpPr>
              <p:cNvPr id="27842" name="Text Box 113"/>
              <p:cNvSpPr txBox="1">
                <a:spLocks noChangeArrowheads="1"/>
              </p:cNvSpPr>
              <p:nvPr/>
            </p:nvSpPr>
            <p:spPr bwMode="auto">
              <a:xfrm>
                <a:off x="4223" y="2051"/>
                <a:ext cx="108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Numbers &lt; min</a:t>
                </a:r>
              </a:p>
            </p:txBody>
          </p:sp>
          <p:sp>
            <p:nvSpPr>
              <p:cNvPr id="27843" name="AutoShape 114"/>
              <p:cNvSpPr>
                <a:spLocks/>
              </p:cNvSpPr>
              <p:nvPr/>
            </p:nvSpPr>
            <p:spPr bwMode="auto">
              <a:xfrm rot="-5400000">
                <a:off x="4730" y="1834"/>
                <a:ext cx="73" cy="944"/>
              </a:xfrm>
              <a:prstGeom prst="rightBrace">
                <a:avLst>
                  <a:gd name="adj1" fmla="val 107763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6" name="Group 222"/>
          <p:cNvGrpSpPr>
            <a:grpSpLocks/>
          </p:cNvGrpSpPr>
          <p:nvPr/>
        </p:nvGrpSpPr>
        <p:grpSpPr bwMode="auto">
          <a:xfrm>
            <a:off x="6704013" y="4351338"/>
            <a:ext cx="1727200" cy="1209675"/>
            <a:chOff x="4223" y="2741"/>
            <a:chExt cx="1088" cy="762"/>
          </a:xfrm>
        </p:grpSpPr>
        <p:sp>
          <p:nvSpPr>
            <p:cNvPr id="27836" name="Text Box 118"/>
            <p:cNvSpPr txBox="1">
              <a:spLocks noChangeArrowheads="1"/>
            </p:cNvSpPr>
            <p:nvPr/>
          </p:nvSpPr>
          <p:spPr bwMode="auto">
            <a:xfrm>
              <a:off x="4295" y="3068"/>
              <a:ext cx="943" cy="4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10000"/>
                </a:spcBef>
              </a:pPr>
              <a:r>
                <a:rPr lang="en-US" altLang="en-US"/>
                <a:t>Positive</a:t>
              </a:r>
            </a:p>
            <a:p>
              <a:pPr algn="ctr" eaLnBrk="1" hangingPunct="1">
                <a:spcBef>
                  <a:spcPct val="10000"/>
                </a:spcBef>
              </a:pPr>
              <a:r>
                <a:rPr lang="en-US" altLang="en-US"/>
                <a:t>Overflow</a:t>
              </a:r>
            </a:p>
          </p:txBody>
        </p:sp>
        <p:grpSp>
          <p:nvGrpSpPr>
            <p:cNvPr id="27837" name="Group 205"/>
            <p:cNvGrpSpPr>
              <a:grpSpLocks/>
            </p:cNvGrpSpPr>
            <p:nvPr/>
          </p:nvGrpSpPr>
          <p:grpSpPr bwMode="auto">
            <a:xfrm>
              <a:off x="4223" y="2741"/>
              <a:ext cx="1088" cy="291"/>
              <a:chOff x="4223" y="2051"/>
              <a:chExt cx="1088" cy="291"/>
            </a:xfrm>
          </p:grpSpPr>
          <p:sp>
            <p:nvSpPr>
              <p:cNvPr id="27838" name="Text Box 206"/>
              <p:cNvSpPr txBox="1">
                <a:spLocks noChangeArrowheads="1"/>
              </p:cNvSpPr>
              <p:nvPr/>
            </p:nvSpPr>
            <p:spPr bwMode="auto">
              <a:xfrm>
                <a:off x="4223" y="2051"/>
                <a:ext cx="108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Numbers &gt; max</a:t>
                </a:r>
              </a:p>
            </p:txBody>
          </p:sp>
          <p:sp>
            <p:nvSpPr>
              <p:cNvPr id="27839" name="AutoShape 207"/>
              <p:cNvSpPr>
                <a:spLocks/>
              </p:cNvSpPr>
              <p:nvPr/>
            </p:nvSpPr>
            <p:spPr bwMode="auto">
              <a:xfrm rot="-5400000">
                <a:off x="4730" y="1834"/>
                <a:ext cx="73" cy="944"/>
              </a:xfrm>
              <a:prstGeom prst="rightBrace">
                <a:avLst>
                  <a:gd name="adj1" fmla="val 107763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8" name="Group 223"/>
          <p:cNvGrpSpPr>
            <a:grpSpLocks/>
          </p:cNvGrpSpPr>
          <p:nvPr/>
        </p:nvGrpSpPr>
        <p:grpSpPr bwMode="auto">
          <a:xfrm>
            <a:off x="596900" y="4351338"/>
            <a:ext cx="1727200" cy="1209675"/>
            <a:chOff x="376" y="2741"/>
            <a:chExt cx="1088" cy="762"/>
          </a:xfrm>
        </p:grpSpPr>
        <p:sp>
          <p:nvSpPr>
            <p:cNvPr id="27832" name="Text Box 117"/>
            <p:cNvSpPr txBox="1">
              <a:spLocks noChangeArrowheads="1"/>
            </p:cNvSpPr>
            <p:nvPr/>
          </p:nvSpPr>
          <p:spPr bwMode="auto">
            <a:xfrm>
              <a:off x="449" y="3068"/>
              <a:ext cx="944" cy="4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lang="en-US" altLang="en-US"/>
                <a:t>Negative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altLang="en-US"/>
                <a:t>Overflow</a:t>
              </a:r>
            </a:p>
          </p:txBody>
        </p:sp>
        <p:grpSp>
          <p:nvGrpSpPr>
            <p:cNvPr id="27833" name="Group 208"/>
            <p:cNvGrpSpPr>
              <a:grpSpLocks/>
            </p:cNvGrpSpPr>
            <p:nvPr/>
          </p:nvGrpSpPr>
          <p:grpSpPr bwMode="auto">
            <a:xfrm>
              <a:off x="376" y="2741"/>
              <a:ext cx="1088" cy="291"/>
              <a:chOff x="4223" y="2051"/>
              <a:chExt cx="1088" cy="291"/>
            </a:xfrm>
          </p:grpSpPr>
          <p:sp>
            <p:nvSpPr>
              <p:cNvPr id="27834" name="Text Box 209"/>
              <p:cNvSpPr txBox="1">
                <a:spLocks noChangeArrowheads="1"/>
              </p:cNvSpPr>
              <p:nvPr/>
            </p:nvSpPr>
            <p:spPr bwMode="auto">
              <a:xfrm>
                <a:off x="4223" y="2051"/>
                <a:ext cx="108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Numbers &lt; min</a:t>
                </a:r>
              </a:p>
            </p:txBody>
          </p:sp>
          <p:sp>
            <p:nvSpPr>
              <p:cNvPr id="27835" name="AutoShape 210"/>
              <p:cNvSpPr>
                <a:spLocks/>
              </p:cNvSpPr>
              <p:nvPr/>
            </p:nvSpPr>
            <p:spPr bwMode="auto">
              <a:xfrm rot="-5400000">
                <a:off x="4730" y="1834"/>
                <a:ext cx="73" cy="944"/>
              </a:xfrm>
              <a:prstGeom prst="rightBrace">
                <a:avLst>
                  <a:gd name="adj1" fmla="val 107763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212090" name="Text Box 122"/>
          <p:cNvSpPr txBox="1">
            <a:spLocks noChangeArrowheads="1"/>
          </p:cNvSpPr>
          <p:nvPr/>
        </p:nvSpPr>
        <p:spPr bwMode="auto">
          <a:xfrm>
            <a:off x="6069013" y="5734050"/>
            <a:ext cx="14986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max = 2</a:t>
            </a:r>
            <a:r>
              <a:rPr lang="en-US" altLang="en-US" i="1" baseline="50000"/>
              <a:t>n</a:t>
            </a:r>
            <a:r>
              <a:rPr lang="en-US" altLang="en-US" baseline="50000"/>
              <a:t>-1</a:t>
            </a:r>
            <a:r>
              <a:rPr lang="en-US" altLang="en-US"/>
              <a:t>–1</a:t>
            </a:r>
          </a:p>
        </p:txBody>
      </p:sp>
      <p:grpSp>
        <p:nvGrpSpPr>
          <p:cNvPr id="10" name="Group 225"/>
          <p:cNvGrpSpPr>
            <a:grpSpLocks/>
          </p:cNvGrpSpPr>
          <p:nvPr/>
        </p:nvGrpSpPr>
        <p:grpSpPr bwMode="auto">
          <a:xfrm>
            <a:off x="482600" y="4870450"/>
            <a:ext cx="8121650" cy="1266825"/>
            <a:chOff x="304" y="3068"/>
            <a:chExt cx="5116" cy="798"/>
          </a:xfrm>
        </p:grpSpPr>
        <p:sp>
          <p:nvSpPr>
            <p:cNvPr id="27746" name="Text Box 119"/>
            <p:cNvSpPr txBox="1">
              <a:spLocks noChangeArrowheads="1"/>
            </p:cNvSpPr>
            <p:nvPr/>
          </p:nvSpPr>
          <p:spPr bwMode="auto">
            <a:xfrm>
              <a:off x="1392" y="3068"/>
              <a:ext cx="2903" cy="43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Finite Set of Signed Integers</a:t>
              </a:r>
            </a:p>
          </p:txBody>
        </p:sp>
        <p:grpSp>
          <p:nvGrpSpPr>
            <p:cNvPr id="27747" name="Group 224"/>
            <p:cNvGrpSpPr>
              <a:grpSpLocks/>
            </p:cNvGrpSpPr>
            <p:nvPr/>
          </p:nvGrpSpPr>
          <p:grpSpPr bwMode="auto">
            <a:xfrm>
              <a:off x="304" y="3394"/>
              <a:ext cx="5116" cy="472"/>
              <a:chOff x="304" y="3394"/>
              <a:chExt cx="5116" cy="472"/>
            </a:xfrm>
          </p:grpSpPr>
          <p:grpSp>
            <p:nvGrpSpPr>
              <p:cNvPr id="27748" name="Group 221"/>
              <p:cNvGrpSpPr>
                <a:grpSpLocks/>
              </p:cNvGrpSpPr>
              <p:nvPr/>
            </p:nvGrpSpPr>
            <p:grpSpPr bwMode="auto">
              <a:xfrm>
                <a:off x="304" y="3394"/>
                <a:ext cx="5116" cy="218"/>
                <a:chOff x="304" y="3394"/>
                <a:chExt cx="5116" cy="218"/>
              </a:xfrm>
            </p:grpSpPr>
            <p:sp>
              <p:nvSpPr>
                <p:cNvPr id="27750" name="Line 121"/>
                <p:cNvSpPr>
                  <a:spLocks noChangeShapeType="1"/>
                </p:cNvSpPr>
                <p:nvPr/>
              </p:nvSpPr>
              <p:spPr bwMode="auto">
                <a:xfrm>
                  <a:off x="304" y="3503"/>
                  <a:ext cx="5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1" name="Line 123"/>
                <p:cNvSpPr>
                  <a:spLocks noChangeShapeType="1"/>
                </p:cNvSpPr>
                <p:nvPr/>
              </p:nvSpPr>
              <p:spPr bwMode="auto">
                <a:xfrm>
                  <a:off x="200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2" name="Line 124"/>
                <p:cNvSpPr>
                  <a:spLocks noChangeShapeType="1"/>
                </p:cNvSpPr>
                <p:nvPr/>
              </p:nvSpPr>
              <p:spPr bwMode="auto">
                <a:xfrm>
                  <a:off x="197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3" name="Line 125"/>
                <p:cNvSpPr>
                  <a:spLocks noChangeShapeType="1"/>
                </p:cNvSpPr>
                <p:nvPr/>
              </p:nvSpPr>
              <p:spPr bwMode="auto">
                <a:xfrm>
                  <a:off x="1935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4" name="Line 126"/>
                <p:cNvSpPr>
                  <a:spLocks noChangeShapeType="1"/>
                </p:cNvSpPr>
                <p:nvPr/>
              </p:nvSpPr>
              <p:spPr bwMode="auto">
                <a:xfrm>
                  <a:off x="1899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5" name="Line 127"/>
                <p:cNvSpPr>
                  <a:spLocks noChangeShapeType="1"/>
                </p:cNvSpPr>
                <p:nvPr/>
              </p:nvSpPr>
              <p:spPr bwMode="auto">
                <a:xfrm>
                  <a:off x="1863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6" name="Line 128"/>
                <p:cNvSpPr>
                  <a:spLocks noChangeShapeType="1"/>
                </p:cNvSpPr>
                <p:nvPr/>
              </p:nvSpPr>
              <p:spPr bwMode="auto">
                <a:xfrm>
                  <a:off x="2189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7" name="Line 129"/>
                <p:cNvSpPr>
                  <a:spLocks noChangeShapeType="1"/>
                </p:cNvSpPr>
                <p:nvPr/>
              </p:nvSpPr>
              <p:spPr bwMode="auto">
                <a:xfrm>
                  <a:off x="2153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8" name="Line 130"/>
                <p:cNvSpPr>
                  <a:spLocks noChangeShapeType="1"/>
                </p:cNvSpPr>
                <p:nvPr/>
              </p:nvSpPr>
              <p:spPr bwMode="auto">
                <a:xfrm>
                  <a:off x="211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9" name="Line 131"/>
                <p:cNvSpPr>
                  <a:spLocks noChangeShapeType="1"/>
                </p:cNvSpPr>
                <p:nvPr/>
              </p:nvSpPr>
              <p:spPr bwMode="auto">
                <a:xfrm>
                  <a:off x="208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0" name="Line 132"/>
                <p:cNvSpPr>
                  <a:spLocks noChangeShapeType="1"/>
                </p:cNvSpPr>
                <p:nvPr/>
              </p:nvSpPr>
              <p:spPr bwMode="auto">
                <a:xfrm>
                  <a:off x="2045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1" name="Line 133"/>
                <p:cNvSpPr>
                  <a:spLocks noChangeShapeType="1"/>
                </p:cNvSpPr>
                <p:nvPr/>
              </p:nvSpPr>
              <p:spPr bwMode="auto">
                <a:xfrm>
                  <a:off x="2370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2" name="Line 134"/>
                <p:cNvSpPr>
                  <a:spLocks noChangeShapeType="1"/>
                </p:cNvSpPr>
                <p:nvPr/>
              </p:nvSpPr>
              <p:spPr bwMode="auto">
                <a:xfrm>
                  <a:off x="2334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3" name="Line 135"/>
                <p:cNvSpPr>
                  <a:spLocks noChangeShapeType="1"/>
                </p:cNvSpPr>
                <p:nvPr/>
              </p:nvSpPr>
              <p:spPr bwMode="auto">
                <a:xfrm>
                  <a:off x="2298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4" name="Line 136"/>
                <p:cNvSpPr>
                  <a:spLocks noChangeShapeType="1"/>
                </p:cNvSpPr>
                <p:nvPr/>
              </p:nvSpPr>
              <p:spPr bwMode="auto">
                <a:xfrm>
                  <a:off x="2262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5" name="Line 137"/>
                <p:cNvSpPr>
                  <a:spLocks noChangeShapeType="1"/>
                </p:cNvSpPr>
                <p:nvPr/>
              </p:nvSpPr>
              <p:spPr bwMode="auto">
                <a:xfrm>
                  <a:off x="2226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6" name="Line 138"/>
                <p:cNvSpPr>
                  <a:spLocks noChangeShapeType="1"/>
                </p:cNvSpPr>
                <p:nvPr/>
              </p:nvSpPr>
              <p:spPr bwMode="auto">
                <a:xfrm>
                  <a:off x="2552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7" name="Line 139"/>
                <p:cNvSpPr>
                  <a:spLocks noChangeShapeType="1"/>
                </p:cNvSpPr>
                <p:nvPr/>
              </p:nvSpPr>
              <p:spPr bwMode="auto">
                <a:xfrm>
                  <a:off x="2516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8" name="Line 140"/>
                <p:cNvSpPr>
                  <a:spLocks noChangeShapeType="1"/>
                </p:cNvSpPr>
                <p:nvPr/>
              </p:nvSpPr>
              <p:spPr bwMode="auto">
                <a:xfrm>
                  <a:off x="2480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9" name="Line 141"/>
                <p:cNvSpPr>
                  <a:spLocks noChangeShapeType="1"/>
                </p:cNvSpPr>
                <p:nvPr/>
              </p:nvSpPr>
              <p:spPr bwMode="auto">
                <a:xfrm>
                  <a:off x="2444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0" name="Line 142"/>
                <p:cNvSpPr>
                  <a:spLocks noChangeShapeType="1"/>
                </p:cNvSpPr>
                <p:nvPr/>
              </p:nvSpPr>
              <p:spPr bwMode="auto">
                <a:xfrm>
                  <a:off x="2408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1" name="Line 143"/>
                <p:cNvSpPr>
                  <a:spLocks noChangeShapeType="1"/>
                </p:cNvSpPr>
                <p:nvPr/>
              </p:nvSpPr>
              <p:spPr bwMode="auto">
                <a:xfrm>
                  <a:off x="2733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2" name="Line 144"/>
                <p:cNvSpPr>
                  <a:spLocks noChangeShapeType="1"/>
                </p:cNvSpPr>
                <p:nvPr/>
              </p:nvSpPr>
              <p:spPr bwMode="auto">
                <a:xfrm>
                  <a:off x="269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3" name="Line 145"/>
                <p:cNvSpPr>
                  <a:spLocks noChangeShapeType="1"/>
                </p:cNvSpPr>
                <p:nvPr/>
              </p:nvSpPr>
              <p:spPr bwMode="auto">
                <a:xfrm>
                  <a:off x="266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4" name="Line 146"/>
                <p:cNvSpPr>
                  <a:spLocks noChangeShapeType="1"/>
                </p:cNvSpPr>
                <p:nvPr/>
              </p:nvSpPr>
              <p:spPr bwMode="auto">
                <a:xfrm>
                  <a:off x="2625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5" name="Line 147"/>
                <p:cNvSpPr>
                  <a:spLocks noChangeShapeType="1"/>
                </p:cNvSpPr>
                <p:nvPr/>
              </p:nvSpPr>
              <p:spPr bwMode="auto">
                <a:xfrm>
                  <a:off x="2589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6" name="Line 148"/>
                <p:cNvSpPr>
                  <a:spLocks noChangeShapeType="1"/>
                </p:cNvSpPr>
                <p:nvPr/>
              </p:nvSpPr>
              <p:spPr bwMode="auto">
                <a:xfrm>
                  <a:off x="2915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7" name="Line 149"/>
                <p:cNvSpPr>
                  <a:spLocks noChangeShapeType="1"/>
                </p:cNvSpPr>
                <p:nvPr/>
              </p:nvSpPr>
              <p:spPr bwMode="auto">
                <a:xfrm>
                  <a:off x="2879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8" name="Line 151"/>
                <p:cNvSpPr>
                  <a:spLocks noChangeShapeType="1"/>
                </p:cNvSpPr>
                <p:nvPr/>
              </p:nvSpPr>
              <p:spPr bwMode="auto">
                <a:xfrm>
                  <a:off x="280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9" name="Line 152"/>
                <p:cNvSpPr>
                  <a:spLocks noChangeShapeType="1"/>
                </p:cNvSpPr>
                <p:nvPr/>
              </p:nvSpPr>
              <p:spPr bwMode="auto">
                <a:xfrm>
                  <a:off x="277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0" name="Line 153"/>
                <p:cNvSpPr>
                  <a:spLocks noChangeShapeType="1"/>
                </p:cNvSpPr>
                <p:nvPr/>
              </p:nvSpPr>
              <p:spPr bwMode="auto">
                <a:xfrm>
                  <a:off x="3096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1" name="Line 154"/>
                <p:cNvSpPr>
                  <a:spLocks noChangeShapeType="1"/>
                </p:cNvSpPr>
                <p:nvPr/>
              </p:nvSpPr>
              <p:spPr bwMode="auto">
                <a:xfrm>
                  <a:off x="3060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2" name="Line 155"/>
                <p:cNvSpPr>
                  <a:spLocks noChangeShapeType="1"/>
                </p:cNvSpPr>
                <p:nvPr/>
              </p:nvSpPr>
              <p:spPr bwMode="auto">
                <a:xfrm>
                  <a:off x="3024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3" name="Line 156"/>
                <p:cNvSpPr>
                  <a:spLocks noChangeShapeType="1"/>
                </p:cNvSpPr>
                <p:nvPr/>
              </p:nvSpPr>
              <p:spPr bwMode="auto">
                <a:xfrm>
                  <a:off x="2988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4" name="Line 157"/>
                <p:cNvSpPr>
                  <a:spLocks noChangeShapeType="1"/>
                </p:cNvSpPr>
                <p:nvPr/>
              </p:nvSpPr>
              <p:spPr bwMode="auto">
                <a:xfrm>
                  <a:off x="2952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5" name="Line 158"/>
                <p:cNvSpPr>
                  <a:spLocks noChangeShapeType="1"/>
                </p:cNvSpPr>
                <p:nvPr/>
              </p:nvSpPr>
              <p:spPr bwMode="auto">
                <a:xfrm>
                  <a:off x="3278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6" name="Line 159"/>
                <p:cNvSpPr>
                  <a:spLocks noChangeShapeType="1"/>
                </p:cNvSpPr>
                <p:nvPr/>
              </p:nvSpPr>
              <p:spPr bwMode="auto">
                <a:xfrm>
                  <a:off x="3242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7" name="Line 160"/>
                <p:cNvSpPr>
                  <a:spLocks noChangeShapeType="1"/>
                </p:cNvSpPr>
                <p:nvPr/>
              </p:nvSpPr>
              <p:spPr bwMode="auto">
                <a:xfrm>
                  <a:off x="3206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8" name="Line 161"/>
                <p:cNvSpPr>
                  <a:spLocks noChangeShapeType="1"/>
                </p:cNvSpPr>
                <p:nvPr/>
              </p:nvSpPr>
              <p:spPr bwMode="auto">
                <a:xfrm>
                  <a:off x="3170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9" name="Line 162"/>
                <p:cNvSpPr>
                  <a:spLocks noChangeShapeType="1"/>
                </p:cNvSpPr>
                <p:nvPr/>
              </p:nvSpPr>
              <p:spPr bwMode="auto">
                <a:xfrm>
                  <a:off x="3134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0" name="Line 163"/>
                <p:cNvSpPr>
                  <a:spLocks noChangeShapeType="1"/>
                </p:cNvSpPr>
                <p:nvPr/>
              </p:nvSpPr>
              <p:spPr bwMode="auto">
                <a:xfrm>
                  <a:off x="3459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1" name="Line 164"/>
                <p:cNvSpPr>
                  <a:spLocks noChangeShapeType="1"/>
                </p:cNvSpPr>
                <p:nvPr/>
              </p:nvSpPr>
              <p:spPr bwMode="auto">
                <a:xfrm>
                  <a:off x="3423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2" name="Line 165"/>
                <p:cNvSpPr>
                  <a:spLocks noChangeShapeType="1"/>
                </p:cNvSpPr>
                <p:nvPr/>
              </p:nvSpPr>
              <p:spPr bwMode="auto">
                <a:xfrm>
                  <a:off x="338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3" name="Line 166"/>
                <p:cNvSpPr>
                  <a:spLocks noChangeShapeType="1"/>
                </p:cNvSpPr>
                <p:nvPr/>
              </p:nvSpPr>
              <p:spPr bwMode="auto">
                <a:xfrm>
                  <a:off x="335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4" name="Line 167"/>
                <p:cNvSpPr>
                  <a:spLocks noChangeShapeType="1"/>
                </p:cNvSpPr>
                <p:nvPr/>
              </p:nvSpPr>
              <p:spPr bwMode="auto">
                <a:xfrm>
                  <a:off x="3315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5" name="Line 168"/>
                <p:cNvSpPr>
                  <a:spLocks noChangeShapeType="1"/>
                </p:cNvSpPr>
                <p:nvPr/>
              </p:nvSpPr>
              <p:spPr bwMode="auto">
                <a:xfrm>
                  <a:off x="364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6" name="Line 169"/>
                <p:cNvSpPr>
                  <a:spLocks noChangeShapeType="1"/>
                </p:cNvSpPr>
                <p:nvPr/>
              </p:nvSpPr>
              <p:spPr bwMode="auto">
                <a:xfrm>
                  <a:off x="3605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7" name="Line 170"/>
                <p:cNvSpPr>
                  <a:spLocks noChangeShapeType="1"/>
                </p:cNvSpPr>
                <p:nvPr/>
              </p:nvSpPr>
              <p:spPr bwMode="auto">
                <a:xfrm>
                  <a:off x="3569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8" name="Line 171"/>
                <p:cNvSpPr>
                  <a:spLocks noChangeShapeType="1"/>
                </p:cNvSpPr>
                <p:nvPr/>
              </p:nvSpPr>
              <p:spPr bwMode="auto">
                <a:xfrm>
                  <a:off x="3533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9" name="Line 172"/>
                <p:cNvSpPr>
                  <a:spLocks noChangeShapeType="1"/>
                </p:cNvSpPr>
                <p:nvPr/>
              </p:nvSpPr>
              <p:spPr bwMode="auto">
                <a:xfrm>
                  <a:off x="349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0" name="Line 173"/>
                <p:cNvSpPr>
                  <a:spLocks noChangeShapeType="1"/>
                </p:cNvSpPr>
                <p:nvPr/>
              </p:nvSpPr>
              <p:spPr bwMode="auto">
                <a:xfrm>
                  <a:off x="3786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1" name="Line 174"/>
                <p:cNvSpPr>
                  <a:spLocks noChangeShapeType="1"/>
                </p:cNvSpPr>
                <p:nvPr/>
              </p:nvSpPr>
              <p:spPr bwMode="auto">
                <a:xfrm>
                  <a:off x="3750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2" name="Line 175"/>
                <p:cNvSpPr>
                  <a:spLocks noChangeShapeType="1"/>
                </p:cNvSpPr>
                <p:nvPr/>
              </p:nvSpPr>
              <p:spPr bwMode="auto">
                <a:xfrm>
                  <a:off x="3714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3" name="Line 176"/>
                <p:cNvSpPr>
                  <a:spLocks noChangeShapeType="1"/>
                </p:cNvSpPr>
                <p:nvPr/>
              </p:nvSpPr>
              <p:spPr bwMode="auto">
                <a:xfrm>
                  <a:off x="3678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4" name="Line 177"/>
                <p:cNvSpPr>
                  <a:spLocks noChangeShapeType="1"/>
                </p:cNvSpPr>
                <p:nvPr/>
              </p:nvSpPr>
              <p:spPr bwMode="auto">
                <a:xfrm>
                  <a:off x="3968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5" name="Line 178"/>
                <p:cNvSpPr>
                  <a:spLocks noChangeShapeType="1"/>
                </p:cNvSpPr>
                <p:nvPr/>
              </p:nvSpPr>
              <p:spPr bwMode="auto">
                <a:xfrm>
                  <a:off x="3932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6" name="Line 179"/>
                <p:cNvSpPr>
                  <a:spLocks noChangeShapeType="1"/>
                </p:cNvSpPr>
                <p:nvPr/>
              </p:nvSpPr>
              <p:spPr bwMode="auto">
                <a:xfrm>
                  <a:off x="3896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7" name="Line 180"/>
                <p:cNvSpPr>
                  <a:spLocks noChangeShapeType="1"/>
                </p:cNvSpPr>
                <p:nvPr/>
              </p:nvSpPr>
              <p:spPr bwMode="auto">
                <a:xfrm>
                  <a:off x="3860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8" name="Line 181"/>
                <p:cNvSpPr>
                  <a:spLocks noChangeShapeType="1"/>
                </p:cNvSpPr>
                <p:nvPr/>
              </p:nvSpPr>
              <p:spPr bwMode="auto">
                <a:xfrm>
                  <a:off x="3824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9" name="Line 182"/>
                <p:cNvSpPr>
                  <a:spLocks noChangeShapeType="1"/>
                </p:cNvSpPr>
                <p:nvPr/>
              </p:nvSpPr>
              <p:spPr bwMode="auto">
                <a:xfrm>
                  <a:off x="4113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0" name="Line 183"/>
                <p:cNvSpPr>
                  <a:spLocks noChangeShapeType="1"/>
                </p:cNvSpPr>
                <p:nvPr/>
              </p:nvSpPr>
              <p:spPr bwMode="auto">
                <a:xfrm>
                  <a:off x="407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1" name="Line 184"/>
                <p:cNvSpPr>
                  <a:spLocks noChangeShapeType="1"/>
                </p:cNvSpPr>
                <p:nvPr/>
              </p:nvSpPr>
              <p:spPr bwMode="auto">
                <a:xfrm>
                  <a:off x="404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2" name="Line 185"/>
                <p:cNvSpPr>
                  <a:spLocks noChangeShapeType="1"/>
                </p:cNvSpPr>
                <p:nvPr/>
              </p:nvSpPr>
              <p:spPr bwMode="auto">
                <a:xfrm>
                  <a:off x="4005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3" name="Line 186"/>
                <p:cNvSpPr>
                  <a:spLocks noChangeShapeType="1"/>
                </p:cNvSpPr>
                <p:nvPr/>
              </p:nvSpPr>
              <p:spPr bwMode="auto">
                <a:xfrm>
                  <a:off x="4295" y="3394"/>
                  <a:ext cx="0" cy="21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4" name="Line 187"/>
                <p:cNvSpPr>
                  <a:spLocks noChangeShapeType="1"/>
                </p:cNvSpPr>
                <p:nvPr/>
              </p:nvSpPr>
              <p:spPr bwMode="auto">
                <a:xfrm>
                  <a:off x="4259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5" name="Line 188"/>
                <p:cNvSpPr>
                  <a:spLocks noChangeShapeType="1"/>
                </p:cNvSpPr>
                <p:nvPr/>
              </p:nvSpPr>
              <p:spPr bwMode="auto">
                <a:xfrm>
                  <a:off x="4223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6" name="Line 189"/>
                <p:cNvSpPr>
                  <a:spLocks noChangeShapeType="1"/>
                </p:cNvSpPr>
                <p:nvPr/>
              </p:nvSpPr>
              <p:spPr bwMode="auto">
                <a:xfrm>
                  <a:off x="418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7" name="Line 190"/>
                <p:cNvSpPr>
                  <a:spLocks noChangeShapeType="1"/>
                </p:cNvSpPr>
                <p:nvPr/>
              </p:nvSpPr>
              <p:spPr bwMode="auto">
                <a:xfrm>
                  <a:off x="415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8" name="Line 191"/>
                <p:cNvSpPr>
                  <a:spLocks noChangeShapeType="1"/>
                </p:cNvSpPr>
                <p:nvPr/>
              </p:nvSpPr>
              <p:spPr bwMode="auto">
                <a:xfrm>
                  <a:off x="153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9" name="Line 192"/>
                <p:cNvSpPr>
                  <a:spLocks noChangeShapeType="1"/>
                </p:cNvSpPr>
                <p:nvPr/>
              </p:nvSpPr>
              <p:spPr bwMode="auto">
                <a:xfrm>
                  <a:off x="150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0" name="Line 193"/>
                <p:cNvSpPr>
                  <a:spLocks noChangeShapeType="1"/>
                </p:cNvSpPr>
                <p:nvPr/>
              </p:nvSpPr>
              <p:spPr bwMode="auto">
                <a:xfrm>
                  <a:off x="1465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1" name="Line 194"/>
                <p:cNvSpPr>
                  <a:spLocks noChangeShapeType="1"/>
                </p:cNvSpPr>
                <p:nvPr/>
              </p:nvSpPr>
              <p:spPr bwMode="auto">
                <a:xfrm>
                  <a:off x="1429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2" name="Line 195"/>
                <p:cNvSpPr>
                  <a:spLocks noChangeShapeType="1"/>
                </p:cNvSpPr>
                <p:nvPr/>
              </p:nvSpPr>
              <p:spPr bwMode="auto">
                <a:xfrm>
                  <a:off x="1718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3" name="Line 196"/>
                <p:cNvSpPr>
                  <a:spLocks noChangeShapeType="1"/>
                </p:cNvSpPr>
                <p:nvPr/>
              </p:nvSpPr>
              <p:spPr bwMode="auto">
                <a:xfrm>
                  <a:off x="1682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4" name="Line 197"/>
                <p:cNvSpPr>
                  <a:spLocks noChangeShapeType="1"/>
                </p:cNvSpPr>
                <p:nvPr/>
              </p:nvSpPr>
              <p:spPr bwMode="auto">
                <a:xfrm>
                  <a:off x="1646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5" name="Line 198"/>
                <p:cNvSpPr>
                  <a:spLocks noChangeShapeType="1"/>
                </p:cNvSpPr>
                <p:nvPr/>
              </p:nvSpPr>
              <p:spPr bwMode="auto">
                <a:xfrm>
                  <a:off x="1610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6" name="Line 199"/>
                <p:cNvSpPr>
                  <a:spLocks noChangeShapeType="1"/>
                </p:cNvSpPr>
                <p:nvPr/>
              </p:nvSpPr>
              <p:spPr bwMode="auto">
                <a:xfrm>
                  <a:off x="1574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7" name="Line 200"/>
                <p:cNvSpPr>
                  <a:spLocks noChangeShapeType="1"/>
                </p:cNvSpPr>
                <p:nvPr/>
              </p:nvSpPr>
              <p:spPr bwMode="auto">
                <a:xfrm>
                  <a:off x="1828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8" name="Line 201"/>
                <p:cNvSpPr>
                  <a:spLocks noChangeShapeType="1"/>
                </p:cNvSpPr>
                <p:nvPr/>
              </p:nvSpPr>
              <p:spPr bwMode="auto">
                <a:xfrm>
                  <a:off x="1792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9" name="Line 202"/>
                <p:cNvSpPr>
                  <a:spLocks noChangeShapeType="1"/>
                </p:cNvSpPr>
                <p:nvPr/>
              </p:nvSpPr>
              <p:spPr bwMode="auto">
                <a:xfrm>
                  <a:off x="1756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0" name="Line 203"/>
                <p:cNvSpPr>
                  <a:spLocks noChangeShapeType="1"/>
                </p:cNvSpPr>
                <p:nvPr/>
              </p:nvSpPr>
              <p:spPr bwMode="auto">
                <a:xfrm>
                  <a:off x="1392" y="3394"/>
                  <a:ext cx="0" cy="21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1" name="Line 211"/>
                <p:cNvSpPr>
                  <a:spLocks noChangeShapeType="1"/>
                </p:cNvSpPr>
                <p:nvPr/>
              </p:nvSpPr>
              <p:spPr bwMode="auto">
                <a:xfrm>
                  <a:off x="2844" y="3431"/>
                  <a:ext cx="0" cy="18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49" name="Text Box 212"/>
              <p:cNvSpPr txBox="1">
                <a:spLocks noChangeArrowheads="1"/>
              </p:cNvSpPr>
              <p:nvPr/>
            </p:nvSpPr>
            <p:spPr bwMode="auto">
              <a:xfrm>
                <a:off x="2735" y="3648"/>
                <a:ext cx="21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</p:grpSp>
      <p:sp>
        <p:nvSpPr>
          <p:cNvPr id="212181" name="Text Box 213"/>
          <p:cNvSpPr txBox="1">
            <a:spLocks noChangeArrowheads="1"/>
          </p:cNvSpPr>
          <p:nvPr/>
        </p:nvSpPr>
        <p:spPr bwMode="auto">
          <a:xfrm>
            <a:off x="1633538" y="5791200"/>
            <a:ext cx="11541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min = -2</a:t>
            </a:r>
            <a:r>
              <a:rPr lang="en-US" altLang="en-US" i="1" baseline="50000"/>
              <a:t>n</a:t>
            </a:r>
            <a:r>
              <a:rPr lang="en-US" altLang="en-US" baseline="50000"/>
              <a:t>-1</a:t>
            </a:r>
            <a:endParaRPr lang="en-US" altLang="en-US"/>
          </a:p>
        </p:txBody>
      </p:sp>
      <p:grpSp>
        <p:nvGrpSpPr>
          <p:cNvPr id="27661" name="Group 218"/>
          <p:cNvGrpSpPr>
            <a:grpSpLocks/>
          </p:cNvGrpSpPr>
          <p:nvPr/>
        </p:nvGrpSpPr>
        <p:grpSpPr bwMode="auto">
          <a:xfrm>
            <a:off x="482600" y="2335213"/>
            <a:ext cx="8121650" cy="863600"/>
            <a:chOff x="304" y="1471"/>
            <a:chExt cx="5116" cy="544"/>
          </a:xfrm>
        </p:grpSpPr>
        <p:sp>
          <p:nvSpPr>
            <p:cNvPr id="27662" name="Text Box 14"/>
            <p:cNvSpPr txBox="1">
              <a:spLocks noChangeArrowheads="1"/>
            </p:cNvSpPr>
            <p:nvPr/>
          </p:nvSpPr>
          <p:spPr bwMode="auto">
            <a:xfrm>
              <a:off x="1392" y="1471"/>
              <a:ext cx="2903" cy="43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Finite Set of Unsigned Integers</a:t>
              </a:r>
            </a:p>
          </p:txBody>
        </p:sp>
        <p:grpSp>
          <p:nvGrpSpPr>
            <p:cNvPr id="27663" name="Group 217"/>
            <p:cNvGrpSpPr>
              <a:grpSpLocks/>
            </p:cNvGrpSpPr>
            <p:nvPr/>
          </p:nvGrpSpPr>
          <p:grpSpPr bwMode="auto">
            <a:xfrm>
              <a:off x="304" y="1797"/>
              <a:ext cx="5116" cy="218"/>
              <a:chOff x="304" y="1797"/>
              <a:chExt cx="5116" cy="218"/>
            </a:xfrm>
          </p:grpSpPr>
          <p:sp>
            <p:nvSpPr>
              <p:cNvPr id="27664" name="Line 8"/>
              <p:cNvSpPr>
                <a:spLocks noChangeShapeType="1"/>
              </p:cNvSpPr>
              <p:nvPr/>
            </p:nvSpPr>
            <p:spPr bwMode="auto">
              <a:xfrm>
                <a:off x="304" y="1906"/>
                <a:ext cx="5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5" name="Line 19"/>
              <p:cNvSpPr>
                <a:spLocks noChangeShapeType="1"/>
              </p:cNvSpPr>
              <p:nvPr/>
            </p:nvSpPr>
            <p:spPr bwMode="auto">
              <a:xfrm>
                <a:off x="200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6" name="Line 20"/>
              <p:cNvSpPr>
                <a:spLocks noChangeShapeType="1"/>
              </p:cNvSpPr>
              <p:nvPr/>
            </p:nvSpPr>
            <p:spPr bwMode="auto">
              <a:xfrm>
                <a:off x="197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7" name="Line 21"/>
              <p:cNvSpPr>
                <a:spLocks noChangeShapeType="1"/>
              </p:cNvSpPr>
              <p:nvPr/>
            </p:nvSpPr>
            <p:spPr bwMode="auto">
              <a:xfrm>
                <a:off x="1935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8" name="Line 22"/>
              <p:cNvSpPr>
                <a:spLocks noChangeShapeType="1"/>
              </p:cNvSpPr>
              <p:nvPr/>
            </p:nvSpPr>
            <p:spPr bwMode="auto">
              <a:xfrm>
                <a:off x="1899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9" name="Line 23"/>
              <p:cNvSpPr>
                <a:spLocks noChangeShapeType="1"/>
              </p:cNvSpPr>
              <p:nvPr/>
            </p:nvSpPr>
            <p:spPr bwMode="auto">
              <a:xfrm>
                <a:off x="1863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0" name="Line 24"/>
              <p:cNvSpPr>
                <a:spLocks noChangeShapeType="1"/>
              </p:cNvSpPr>
              <p:nvPr/>
            </p:nvSpPr>
            <p:spPr bwMode="auto">
              <a:xfrm>
                <a:off x="2189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1" name="Line 25"/>
              <p:cNvSpPr>
                <a:spLocks noChangeShapeType="1"/>
              </p:cNvSpPr>
              <p:nvPr/>
            </p:nvSpPr>
            <p:spPr bwMode="auto">
              <a:xfrm>
                <a:off x="2153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2" name="Line 26"/>
              <p:cNvSpPr>
                <a:spLocks noChangeShapeType="1"/>
              </p:cNvSpPr>
              <p:nvPr/>
            </p:nvSpPr>
            <p:spPr bwMode="auto">
              <a:xfrm>
                <a:off x="211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3" name="Line 27"/>
              <p:cNvSpPr>
                <a:spLocks noChangeShapeType="1"/>
              </p:cNvSpPr>
              <p:nvPr/>
            </p:nvSpPr>
            <p:spPr bwMode="auto">
              <a:xfrm>
                <a:off x="208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4" name="Line 28"/>
              <p:cNvSpPr>
                <a:spLocks noChangeShapeType="1"/>
              </p:cNvSpPr>
              <p:nvPr/>
            </p:nvSpPr>
            <p:spPr bwMode="auto">
              <a:xfrm>
                <a:off x="2045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5" name="Line 29"/>
              <p:cNvSpPr>
                <a:spLocks noChangeShapeType="1"/>
              </p:cNvSpPr>
              <p:nvPr/>
            </p:nvSpPr>
            <p:spPr bwMode="auto">
              <a:xfrm>
                <a:off x="2370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6" name="Line 30"/>
              <p:cNvSpPr>
                <a:spLocks noChangeShapeType="1"/>
              </p:cNvSpPr>
              <p:nvPr/>
            </p:nvSpPr>
            <p:spPr bwMode="auto">
              <a:xfrm>
                <a:off x="2334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7" name="Line 31"/>
              <p:cNvSpPr>
                <a:spLocks noChangeShapeType="1"/>
              </p:cNvSpPr>
              <p:nvPr/>
            </p:nvSpPr>
            <p:spPr bwMode="auto">
              <a:xfrm>
                <a:off x="2298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8" name="Line 32"/>
              <p:cNvSpPr>
                <a:spLocks noChangeShapeType="1"/>
              </p:cNvSpPr>
              <p:nvPr/>
            </p:nvSpPr>
            <p:spPr bwMode="auto">
              <a:xfrm>
                <a:off x="2262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9" name="Line 33"/>
              <p:cNvSpPr>
                <a:spLocks noChangeShapeType="1"/>
              </p:cNvSpPr>
              <p:nvPr/>
            </p:nvSpPr>
            <p:spPr bwMode="auto">
              <a:xfrm>
                <a:off x="2226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0" name="Line 34"/>
              <p:cNvSpPr>
                <a:spLocks noChangeShapeType="1"/>
              </p:cNvSpPr>
              <p:nvPr/>
            </p:nvSpPr>
            <p:spPr bwMode="auto">
              <a:xfrm>
                <a:off x="2552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1" name="Line 35"/>
              <p:cNvSpPr>
                <a:spLocks noChangeShapeType="1"/>
              </p:cNvSpPr>
              <p:nvPr/>
            </p:nvSpPr>
            <p:spPr bwMode="auto">
              <a:xfrm>
                <a:off x="2516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2" name="Line 36"/>
              <p:cNvSpPr>
                <a:spLocks noChangeShapeType="1"/>
              </p:cNvSpPr>
              <p:nvPr/>
            </p:nvSpPr>
            <p:spPr bwMode="auto">
              <a:xfrm>
                <a:off x="2480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3" name="Line 37"/>
              <p:cNvSpPr>
                <a:spLocks noChangeShapeType="1"/>
              </p:cNvSpPr>
              <p:nvPr/>
            </p:nvSpPr>
            <p:spPr bwMode="auto">
              <a:xfrm>
                <a:off x="2444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4" name="Line 38"/>
              <p:cNvSpPr>
                <a:spLocks noChangeShapeType="1"/>
              </p:cNvSpPr>
              <p:nvPr/>
            </p:nvSpPr>
            <p:spPr bwMode="auto">
              <a:xfrm>
                <a:off x="2408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5" name="Line 39"/>
              <p:cNvSpPr>
                <a:spLocks noChangeShapeType="1"/>
              </p:cNvSpPr>
              <p:nvPr/>
            </p:nvSpPr>
            <p:spPr bwMode="auto">
              <a:xfrm>
                <a:off x="2733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6" name="Line 40"/>
              <p:cNvSpPr>
                <a:spLocks noChangeShapeType="1"/>
              </p:cNvSpPr>
              <p:nvPr/>
            </p:nvSpPr>
            <p:spPr bwMode="auto">
              <a:xfrm>
                <a:off x="269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7" name="Line 41"/>
              <p:cNvSpPr>
                <a:spLocks noChangeShapeType="1"/>
              </p:cNvSpPr>
              <p:nvPr/>
            </p:nvSpPr>
            <p:spPr bwMode="auto">
              <a:xfrm>
                <a:off x="266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8" name="Line 42"/>
              <p:cNvSpPr>
                <a:spLocks noChangeShapeType="1"/>
              </p:cNvSpPr>
              <p:nvPr/>
            </p:nvSpPr>
            <p:spPr bwMode="auto">
              <a:xfrm>
                <a:off x="2625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9" name="Line 43"/>
              <p:cNvSpPr>
                <a:spLocks noChangeShapeType="1"/>
              </p:cNvSpPr>
              <p:nvPr/>
            </p:nvSpPr>
            <p:spPr bwMode="auto">
              <a:xfrm>
                <a:off x="2589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0" name="Line 44"/>
              <p:cNvSpPr>
                <a:spLocks noChangeShapeType="1"/>
              </p:cNvSpPr>
              <p:nvPr/>
            </p:nvSpPr>
            <p:spPr bwMode="auto">
              <a:xfrm>
                <a:off x="2915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1" name="Line 45"/>
              <p:cNvSpPr>
                <a:spLocks noChangeShapeType="1"/>
              </p:cNvSpPr>
              <p:nvPr/>
            </p:nvSpPr>
            <p:spPr bwMode="auto">
              <a:xfrm>
                <a:off x="2879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2" name="Line 46"/>
              <p:cNvSpPr>
                <a:spLocks noChangeShapeType="1"/>
              </p:cNvSpPr>
              <p:nvPr/>
            </p:nvSpPr>
            <p:spPr bwMode="auto">
              <a:xfrm>
                <a:off x="2843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3" name="Line 47"/>
              <p:cNvSpPr>
                <a:spLocks noChangeShapeType="1"/>
              </p:cNvSpPr>
              <p:nvPr/>
            </p:nvSpPr>
            <p:spPr bwMode="auto">
              <a:xfrm>
                <a:off x="280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4" name="Line 48"/>
              <p:cNvSpPr>
                <a:spLocks noChangeShapeType="1"/>
              </p:cNvSpPr>
              <p:nvPr/>
            </p:nvSpPr>
            <p:spPr bwMode="auto">
              <a:xfrm>
                <a:off x="277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5" name="Line 49"/>
              <p:cNvSpPr>
                <a:spLocks noChangeShapeType="1"/>
              </p:cNvSpPr>
              <p:nvPr/>
            </p:nvSpPr>
            <p:spPr bwMode="auto">
              <a:xfrm>
                <a:off x="3096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6" name="Line 50"/>
              <p:cNvSpPr>
                <a:spLocks noChangeShapeType="1"/>
              </p:cNvSpPr>
              <p:nvPr/>
            </p:nvSpPr>
            <p:spPr bwMode="auto">
              <a:xfrm>
                <a:off x="3060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7" name="Line 51"/>
              <p:cNvSpPr>
                <a:spLocks noChangeShapeType="1"/>
              </p:cNvSpPr>
              <p:nvPr/>
            </p:nvSpPr>
            <p:spPr bwMode="auto">
              <a:xfrm>
                <a:off x="3024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8" name="Line 52"/>
              <p:cNvSpPr>
                <a:spLocks noChangeShapeType="1"/>
              </p:cNvSpPr>
              <p:nvPr/>
            </p:nvSpPr>
            <p:spPr bwMode="auto">
              <a:xfrm>
                <a:off x="2988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9" name="Line 53"/>
              <p:cNvSpPr>
                <a:spLocks noChangeShapeType="1"/>
              </p:cNvSpPr>
              <p:nvPr/>
            </p:nvSpPr>
            <p:spPr bwMode="auto">
              <a:xfrm>
                <a:off x="2952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0" name="Line 54"/>
              <p:cNvSpPr>
                <a:spLocks noChangeShapeType="1"/>
              </p:cNvSpPr>
              <p:nvPr/>
            </p:nvSpPr>
            <p:spPr bwMode="auto">
              <a:xfrm>
                <a:off x="3278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1" name="Line 55"/>
              <p:cNvSpPr>
                <a:spLocks noChangeShapeType="1"/>
              </p:cNvSpPr>
              <p:nvPr/>
            </p:nvSpPr>
            <p:spPr bwMode="auto">
              <a:xfrm>
                <a:off x="3242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2" name="Line 56"/>
              <p:cNvSpPr>
                <a:spLocks noChangeShapeType="1"/>
              </p:cNvSpPr>
              <p:nvPr/>
            </p:nvSpPr>
            <p:spPr bwMode="auto">
              <a:xfrm>
                <a:off x="3206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3" name="Line 57"/>
              <p:cNvSpPr>
                <a:spLocks noChangeShapeType="1"/>
              </p:cNvSpPr>
              <p:nvPr/>
            </p:nvSpPr>
            <p:spPr bwMode="auto">
              <a:xfrm>
                <a:off x="3170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4" name="Line 58"/>
              <p:cNvSpPr>
                <a:spLocks noChangeShapeType="1"/>
              </p:cNvSpPr>
              <p:nvPr/>
            </p:nvSpPr>
            <p:spPr bwMode="auto">
              <a:xfrm>
                <a:off x="3134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5" name="Line 59"/>
              <p:cNvSpPr>
                <a:spLocks noChangeShapeType="1"/>
              </p:cNvSpPr>
              <p:nvPr/>
            </p:nvSpPr>
            <p:spPr bwMode="auto">
              <a:xfrm>
                <a:off x="3459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6" name="Line 60"/>
              <p:cNvSpPr>
                <a:spLocks noChangeShapeType="1"/>
              </p:cNvSpPr>
              <p:nvPr/>
            </p:nvSpPr>
            <p:spPr bwMode="auto">
              <a:xfrm>
                <a:off x="3423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7" name="Line 61"/>
              <p:cNvSpPr>
                <a:spLocks noChangeShapeType="1"/>
              </p:cNvSpPr>
              <p:nvPr/>
            </p:nvSpPr>
            <p:spPr bwMode="auto">
              <a:xfrm>
                <a:off x="338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8" name="Line 62"/>
              <p:cNvSpPr>
                <a:spLocks noChangeShapeType="1"/>
              </p:cNvSpPr>
              <p:nvPr/>
            </p:nvSpPr>
            <p:spPr bwMode="auto">
              <a:xfrm>
                <a:off x="335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9" name="Line 63"/>
              <p:cNvSpPr>
                <a:spLocks noChangeShapeType="1"/>
              </p:cNvSpPr>
              <p:nvPr/>
            </p:nvSpPr>
            <p:spPr bwMode="auto">
              <a:xfrm>
                <a:off x="3315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0" name="Line 64"/>
              <p:cNvSpPr>
                <a:spLocks noChangeShapeType="1"/>
              </p:cNvSpPr>
              <p:nvPr/>
            </p:nvSpPr>
            <p:spPr bwMode="auto">
              <a:xfrm>
                <a:off x="364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1" name="Line 65"/>
              <p:cNvSpPr>
                <a:spLocks noChangeShapeType="1"/>
              </p:cNvSpPr>
              <p:nvPr/>
            </p:nvSpPr>
            <p:spPr bwMode="auto">
              <a:xfrm>
                <a:off x="3605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2" name="Line 66"/>
              <p:cNvSpPr>
                <a:spLocks noChangeShapeType="1"/>
              </p:cNvSpPr>
              <p:nvPr/>
            </p:nvSpPr>
            <p:spPr bwMode="auto">
              <a:xfrm>
                <a:off x="3569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3" name="Line 67"/>
              <p:cNvSpPr>
                <a:spLocks noChangeShapeType="1"/>
              </p:cNvSpPr>
              <p:nvPr/>
            </p:nvSpPr>
            <p:spPr bwMode="auto">
              <a:xfrm>
                <a:off x="3533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4" name="Line 68"/>
              <p:cNvSpPr>
                <a:spLocks noChangeShapeType="1"/>
              </p:cNvSpPr>
              <p:nvPr/>
            </p:nvSpPr>
            <p:spPr bwMode="auto">
              <a:xfrm>
                <a:off x="349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5" name="Line 69"/>
              <p:cNvSpPr>
                <a:spLocks noChangeShapeType="1"/>
              </p:cNvSpPr>
              <p:nvPr/>
            </p:nvSpPr>
            <p:spPr bwMode="auto">
              <a:xfrm>
                <a:off x="3786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6" name="Line 70"/>
              <p:cNvSpPr>
                <a:spLocks noChangeShapeType="1"/>
              </p:cNvSpPr>
              <p:nvPr/>
            </p:nvSpPr>
            <p:spPr bwMode="auto">
              <a:xfrm>
                <a:off x="3750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7" name="Line 71"/>
              <p:cNvSpPr>
                <a:spLocks noChangeShapeType="1"/>
              </p:cNvSpPr>
              <p:nvPr/>
            </p:nvSpPr>
            <p:spPr bwMode="auto">
              <a:xfrm>
                <a:off x="3714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8" name="Line 72"/>
              <p:cNvSpPr>
                <a:spLocks noChangeShapeType="1"/>
              </p:cNvSpPr>
              <p:nvPr/>
            </p:nvSpPr>
            <p:spPr bwMode="auto">
              <a:xfrm>
                <a:off x="3678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9" name="Line 73"/>
              <p:cNvSpPr>
                <a:spLocks noChangeShapeType="1"/>
              </p:cNvSpPr>
              <p:nvPr/>
            </p:nvSpPr>
            <p:spPr bwMode="auto">
              <a:xfrm>
                <a:off x="3968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0" name="Line 74"/>
              <p:cNvSpPr>
                <a:spLocks noChangeShapeType="1"/>
              </p:cNvSpPr>
              <p:nvPr/>
            </p:nvSpPr>
            <p:spPr bwMode="auto">
              <a:xfrm>
                <a:off x="3932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1" name="Line 75"/>
              <p:cNvSpPr>
                <a:spLocks noChangeShapeType="1"/>
              </p:cNvSpPr>
              <p:nvPr/>
            </p:nvSpPr>
            <p:spPr bwMode="auto">
              <a:xfrm>
                <a:off x="3896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2" name="Line 76"/>
              <p:cNvSpPr>
                <a:spLocks noChangeShapeType="1"/>
              </p:cNvSpPr>
              <p:nvPr/>
            </p:nvSpPr>
            <p:spPr bwMode="auto">
              <a:xfrm>
                <a:off x="3860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3" name="Line 77"/>
              <p:cNvSpPr>
                <a:spLocks noChangeShapeType="1"/>
              </p:cNvSpPr>
              <p:nvPr/>
            </p:nvSpPr>
            <p:spPr bwMode="auto">
              <a:xfrm>
                <a:off x="3824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4" name="Line 78"/>
              <p:cNvSpPr>
                <a:spLocks noChangeShapeType="1"/>
              </p:cNvSpPr>
              <p:nvPr/>
            </p:nvSpPr>
            <p:spPr bwMode="auto">
              <a:xfrm>
                <a:off x="4113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5" name="Line 79"/>
              <p:cNvSpPr>
                <a:spLocks noChangeShapeType="1"/>
              </p:cNvSpPr>
              <p:nvPr/>
            </p:nvSpPr>
            <p:spPr bwMode="auto">
              <a:xfrm>
                <a:off x="407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6" name="Line 80"/>
              <p:cNvSpPr>
                <a:spLocks noChangeShapeType="1"/>
              </p:cNvSpPr>
              <p:nvPr/>
            </p:nvSpPr>
            <p:spPr bwMode="auto">
              <a:xfrm>
                <a:off x="404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7" name="Line 81"/>
              <p:cNvSpPr>
                <a:spLocks noChangeShapeType="1"/>
              </p:cNvSpPr>
              <p:nvPr/>
            </p:nvSpPr>
            <p:spPr bwMode="auto">
              <a:xfrm>
                <a:off x="4005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8" name="Line 82"/>
              <p:cNvSpPr>
                <a:spLocks noChangeShapeType="1"/>
              </p:cNvSpPr>
              <p:nvPr/>
            </p:nvSpPr>
            <p:spPr bwMode="auto">
              <a:xfrm>
                <a:off x="4295" y="1797"/>
                <a:ext cx="0" cy="2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9" name="Line 83"/>
              <p:cNvSpPr>
                <a:spLocks noChangeShapeType="1"/>
              </p:cNvSpPr>
              <p:nvPr/>
            </p:nvSpPr>
            <p:spPr bwMode="auto">
              <a:xfrm>
                <a:off x="4259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0" name="Line 84"/>
              <p:cNvSpPr>
                <a:spLocks noChangeShapeType="1"/>
              </p:cNvSpPr>
              <p:nvPr/>
            </p:nvSpPr>
            <p:spPr bwMode="auto">
              <a:xfrm>
                <a:off x="4223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1" name="Line 85"/>
              <p:cNvSpPr>
                <a:spLocks noChangeShapeType="1"/>
              </p:cNvSpPr>
              <p:nvPr/>
            </p:nvSpPr>
            <p:spPr bwMode="auto">
              <a:xfrm>
                <a:off x="418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2" name="Line 86"/>
              <p:cNvSpPr>
                <a:spLocks noChangeShapeType="1"/>
              </p:cNvSpPr>
              <p:nvPr/>
            </p:nvSpPr>
            <p:spPr bwMode="auto">
              <a:xfrm>
                <a:off x="415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3" name="Line 94"/>
              <p:cNvSpPr>
                <a:spLocks noChangeShapeType="1"/>
              </p:cNvSpPr>
              <p:nvPr/>
            </p:nvSpPr>
            <p:spPr bwMode="auto">
              <a:xfrm>
                <a:off x="153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4" name="Line 95"/>
              <p:cNvSpPr>
                <a:spLocks noChangeShapeType="1"/>
              </p:cNvSpPr>
              <p:nvPr/>
            </p:nvSpPr>
            <p:spPr bwMode="auto">
              <a:xfrm>
                <a:off x="150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5" name="Line 96"/>
              <p:cNvSpPr>
                <a:spLocks noChangeShapeType="1"/>
              </p:cNvSpPr>
              <p:nvPr/>
            </p:nvSpPr>
            <p:spPr bwMode="auto">
              <a:xfrm>
                <a:off x="1465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6" name="Line 97"/>
              <p:cNvSpPr>
                <a:spLocks noChangeShapeType="1"/>
              </p:cNvSpPr>
              <p:nvPr/>
            </p:nvSpPr>
            <p:spPr bwMode="auto">
              <a:xfrm>
                <a:off x="1429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7" name="Line 99"/>
              <p:cNvSpPr>
                <a:spLocks noChangeShapeType="1"/>
              </p:cNvSpPr>
              <p:nvPr/>
            </p:nvSpPr>
            <p:spPr bwMode="auto">
              <a:xfrm>
                <a:off x="1718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8" name="Line 100"/>
              <p:cNvSpPr>
                <a:spLocks noChangeShapeType="1"/>
              </p:cNvSpPr>
              <p:nvPr/>
            </p:nvSpPr>
            <p:spPr bwMode="auto">
              <a:xfrm>
                <a:off x="1682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9" name="Line 101"/>
              <p:cNvSpPr>
                <a:spLocks noChangeShapeType="1"/>
              </p:cNvSpPr>
              <p:nvPr/>
            </p:nvSpPr>
            <p:spPr bwMode="auto">
              <a:xfrm>
                <a:off x="1646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0" name="Line 102"/>
              <p:cNvSpPr>
                <a:spLocks noChangeShapeType="1"/>
              </p:cNvSpPr>
              <p:nvPr/>
            </p:nvSpPr>
            <p:spPr bwMode="auto">
              <a:xfrm>
                <a:off x="1610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1" name="Line 103"/>
              <p:cNvSpPr>
                <a:spLocks noChangeShapeType="1"/>
              </p:cNvSpPr>
              <p:nvPr/>
            </p:nvSpPr>
            <p:spPr bwMode="auto">
              <a:xfrm>
                <a:off x="1574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2" name="Line 104"/>
              <p:cNvSpPr>
                <a:spLocks noChangeShapeType="1"/>
              </p:cNvSpPr>
              <p:nvPr/>
            </p:nvSpPr>
            <p:spPr bwMode="auto">
              <a:xfrm>
                <a:off x="1828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3" name="Line 105"/>
              <p:cNvSpPr>
                <a:spLocks noChangeShapeType="1"/>
              </p:cNvSpPr>
              <p:nvPr/>
            </p:nvSpPr>
            <p:spPr bwMode="auto">
              <a:xfrm>
                <a:off x="1792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4" name="Line 106"/>
              <p:cNvSpPr>
                <a:spLocks noChangeShapeType="1"/>
              </p:cNvSpPr>
              <p:nvPr/>
            </p:nvSpPr>
            <p:spPr bwMode="auto">
              <a:xfrm>
                <a:off x="1756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5" name="Line 107"/>
              <p:cNvSpPr>
                <a:spLocks noChangeShapeType="1"/>
              </p:cNvSpPr>
              <p:nvPr/>
            </p:nvSpPr>
            <p:spPr bwMode="auto">
              <a:xfrm>
                <a:off x="1392" y="1797"/>
                <a:ext cx="0" cy="2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2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9" grpId="0"/>
      <p:bldP spid="212076" grpId="0"/>
      <p:bldP spid="212090" grpId="0"/>
      <p:bldP spid="21218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Character Storage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863" y="1143000"/>
            <a:ext cx="8237537" cy="5143500"/>
          </a:xfrm>
        </p:spPr>
        <p:txBody>
          <a:bodyPr/>
          <a:lstStyle/>
          <a:p>
            <a:pPr eaLnBrk="1" hangingPunct="1"/>
            <a:r>
              <a:rPr lang="en-US" altLang="en-US" smtClean="0"/>
              <a:t>Character sets</a:t>
            </a:r>
          </a:p>
          <a:p>
            <a:pPr lvl="1" eaLnBrk="1" hangingPunct="1"/>
            <a:r>
              <a:rPr lang="en-US" altLang="en-US" smtClean="0"/>
              <a:t>Standard ASCII: 7-bit character codes (0 – 127)</a:t>
            </a:r>
          </a:p>
          <a:p>
            <a:pPr lvl="1" eaLnBrk="1" hangingPunct="1"/>
            <a:r>
              <a:rPr lang="en-US" altLang="en-US" smtClean="0"/>
              <a:t>Extended ASCII: 8-bit character codes (0 – 255)</a:t>
            </a:r>
          </a:p>
          <a:p>
            <a:pPr lvl="1" eaLnBrk="1" hangingPunct="1"/>
            <a:r>
              <a:rPr lang="en-US" altLang="en-US" smtClean="0"/>
              <a:t>Unicode: 16-bit character codes (0 – 65,535)</a:t>
            </a:r>
          </a:p>
          <a:p>
            <a:pPr lvl="1" eaLnBrk="1" hangingPunct="1"/>
            <a:r>
              <a:rPr lang="en-US" altLang="en-US" smtClean="0"/>
              <a:t>Unicode standard represents a universal character set</a:t>
            </a:r>
          </a:p>
          <a:p>
            <a:pPr lvl="2" eaLnBrk="1" hangingPunct="1"/>
            <a:r>
              <a:rPr lang="en-US" altLang="en-US" smtClean="0"/>
              <a:t>Defines codes for characters used in all major languages</a:t>
            </a:r>
          </a:p>
          <a:p>
            <a:pPr lvl="2" eaLnBrk="1" hangingPunct="1"/>
            <a:r>
              <a:rPr lang="en-US" altLang="en-US" smtClean="0"/>
              <a:t>Used in Windows-XP: each character is encoded as 16 bits</a:t>
            </a:r>
          </a:p>
          <a:p>
            <a:pPr lvl="1" eaLnBrk="1" hangingPunct="1"/>
            <a:r>
              <a:rPr lang="en-US" altLang="en-US" smtClean="0"/>
              <a:t>UTF-8: variable-length encoding used in HTML</a:t>
            </a:r>
          </a:p>
          <a:p>
            <a:pPr lvl="2" eaLnBrk="1" hangingPunct="1"/>
            <a:r>
              <a:rPr lang="en-US" altLang="en-US" smtClean="0"/>
              <a:t>Encodes all Unicode characters</a:t>
            </a:r>
          </a:p>
          <a:p>
            <a:pPr lvl="2" eaLnBrk="1" hangingPunct="1"/>
            <a:r>
              <a:rPr lang="en-US" altLang="en-US" smtClean="0"/>
              <a:t>Uses 1 byte for ASCII, but multiple bytes for other characters</a:t>
            </a:r>
          </a:p>
          <a:p>
            <a:pPr eaLnBrk="1" hangingPunct="1"/>
            <a:r>
              <a:rPr lang="en-US" altLang="en-US" smtClean="0"/>
              <a:t>Null-terminated String</a:t>
            </a:r>
          </a:p>
          <a:p>
            <a:pPr lvl="1" eaLnBrk="1" hangingPunct="1"/>
            <a:r>
              <a:rPr lang="en-US" altLang="en-US" smtClean="0"/>
              <a:t>Array of characters followed by a NULL character</a:t>
            </a:r>
            <a:endParaRPr lang="en-US" alt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Printable ASCII Codes</a:t>
            </a:r>
          </a:p>
        </p:txBody>
      </p:sp>
      <p:graphicFrame>
        <p:nvGraphicFramePr>
          <p:cNvPr id="181534" name="Group 286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3321051"/>
        </p:xfrm>
        <a:graphic>
          <a:graphicData uri="http://schemas.openxmlformats.org/drawingml/2006/table">
            <a:tbl>
              <a:tblPr/>
              <a:tblGrid>
                <a:gridCol w="484188"/>
                <a:gridCol w="484187"/>
                <a:gridCol w="484188"/>
                <a:gridCol w="473075"/>
                <a:gridCol w="493712"/>
                <a:gridCol w="484188"/>
                <a:gridCol w="484187"/>
                <a:gridCol w="484188"/>
                <a:gridCol w="485775"/>
                <a:gridCol w="484187"/>
                <a:gridCol w="484188"/>
                <a:gridCol w="484187"/>
                <a:gridCol w="482600"/>
                <a:gridCol w="484188"/>
                <a:gridCol w="484187"/>
                <a:gridCol w="484188"/>
                <a:gridCol w="484187"/>
              </a:tblGrid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space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!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&amp;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?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@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\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^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_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`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|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~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845" name="Rectangle 289"/>
          <p:cNvSpPr>
            <a:spLocks noChangeArrowheads="1"/>
          </p:cNvSpPr>
          <p:nvPr/>
        </p:nvSpPr>
        <p:spPr bwMode="auto">
          <a:xfrm>
            <a:off x="457200" y="4522788"/>
            <a:ext cx="822960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98513" indent="-3365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v"/>
            </a:pPr>
            <a:r>
              <a:rPr lang="en-US" altLang="en-US" sz="2400"/>
              <a:t>Examples: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Char char="²"/>
            </a:pPr>
            <a:r>
              <a:rPr lang="en-US" altLang="en-US" sz="2000"/>
              <a:t>ASCII code for space character = 20 (hex) = 32 (decimal)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Char char="²"/>
            </a:pPr>
            <a:r>
              <a:rPr lang="en-US" altLang="en-US" sz="2000"/>
              <a:t>ASCII code for 'L' = 4C (hex) = 76 (decimal)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Char char="²"/>
            </a:pPr>
            <a:r>
              <a:rPr lang="en-US" altLang="en-US" sz="2000"/>
              <a:t>ASCII code for 'a' = 61 (hex) = 97 (decimal)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Control Characters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0" rIns="0"/>
          <a:lstStyle/>
          <a:p>
            <a:pPr eaLnBrk="1" hangingPunct="1">
              <a:spcBef>
                <a:spcPct val="30000"/>
              </a:spcBef>
            </a:pPr>
            <a:r>
              <a:rPr lang="en-US" altLang="en-US" dirty="0" smtClean="0"/>
              <a:t>The first 32 characters of ASCII table are used for control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dirty="0" smtClean="0"/>
              <a:t>Control character codes = 00 to 1F (hexadecimal)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dirty="0" smtClean="0"/>
              <a:t>Not shown in previous slide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dirty="0" smtClean="0"/>
              <a:t>Examples of Control Characters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dirty="0" smtClean="0"/>
              <a:t>Character 0 is the </a:t>
            </a:r>
            <a:r>
              <a:rPr lang="en-US" altLang="en-US" dirty="0" smtClean="0">
                <a:solidFill>
                  <a:srgbClr val="FF0000"/>
                </a:solidFill>
              </a:rPr>
              <a:t>NULL</a:t>
            </a:r>
            <a:r>
              <a:rPr lang="en-US" altLang="en-US" dirty="0" smtClean="0"/>
              <a:t> character </a:t>
            </a:r>
            <a:r>
              <a:rPr lang="en-US" altLang="en-US" dirty="0" smtClean="0">
                <a:sym typeface="Symbol" pitchFamily="18" charset="2"/>
              </a:rPr>
              <a:t></a:t>
            </a:r>
            <a:r>
              <a:rPr lang="en-US" altLang="en-US" dirty="0" smtClean="0"/>
              <a:t> used to terminate a string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dirty="0" smtClean="0"/>
              <a:t>Character 9 is the </a:t>
            </a:r>
            <a:r>
              <a:rPr lang="en-US" altLang="en-US" dirty="0" smtClean="0">
                <a:solidFill>
                  <a:srgbClr val="FF0000"/>
                </a:solidFill>
              </a:rPr>
              <a:t>Horizontal Tab (HT)</a:t>
            </a:r>
            <a:r>
              <a:rPr lang="en-US" altLang="en-US" dirty="0" smtClean="0"/>
              <a:t> character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dirty="0" smtClean="0"/>
              <a:t>Character 0A (hex) = 10 (decimal) is the </a:t>
            </a:r>
            <a:r>
              <a:rPr lang="en-US" altLang="en-US" dirty="0" smtClean="0">
                <a:solidFill>
                  <a:srgbClr val="FF0000"/>
                </a:solidFill>
              </a:rPr>
              <a:t>Line Feed (LF)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dirty="0" smtClean="0"/>
              <a:t>Character 0D (hex) = 13 (decimal) is the </a:t>
            </a:r>
            <a:r>
              <a:rPr lang="en-US" altLang="en-US" dirty="0" smtClean="0">
                <a:solidFill>
                  <a:srgbClr val="FF0000"/>
                </a:solidFill>
              </a:rPr>
              <a:t>Carriage Return (CR)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dirty="0" smtClean="0"/>
              <a:t>The LF and CR characters are used together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altLang="en-US" dirty="0" smtClean="0"/>
              <a:t>They advance the cursor to the beginning of next line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dirty="0" smtClean="0"/>
              <a:t>One control character appears at end of ASCII table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dirty="0" smtClean="0"/>
              <a:t>Character 7F (hex) is the </a:t>
            </a:r>
            <a:r>
              <a:rPr lang="en-US" altLang="en-US" dirty="0" smtClean="0">
                <a:solidFill>
                  <a:srgbClr val="FF0000"/>
                </a:solidFill>
              </a:rPr>
              <a:t>Delete (DEL)</a:t>
            </a:r>
            <a:r>
              <a:rPr lang="en-US" altLang="en-US" dirty="0" smtClean="0"/>
              <a:t> character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82600" y="1123950"/>
            <a:ext cx="817880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895350" algn="r"/>
                <a:tab pos="1257300" algn="l"/>
                <a:tab pos="16192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895350" algn="r"/>
                <a:tab pos="1257300" algn="l"/>
                <a:tab pos="16192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895350" algn="r"/>
                <a:tab pos="1257300" algn="l"/>
                <a:tab pos="16192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895350" algn="r"/>
                <a:tab pos="1257300" algn="l"/>
                <a:tab pos="16192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895350" algn="r"/>
                <a:tab pos="1257300" algn="l"/>
                <a:tab pos="16192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5350" algn="r"/>
                <a:tab pos="1257300" algn="l"/>
                <a:tab pos="16192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5350" algn="r"/>
                <a:tab pos="1257300" algn="l"/>
                <a:tab pos="16192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5350" algn="r"/>
                <a:tab pos="1257300" algn="l"/>
                <a:tab pos="16192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5350" algn="r"/>
                <a:tab pos="1257300" algn="l"/>
                <a:tab pos="16192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10000"/>
              </a:spcAft>
            </a:pPr>
            <a:r>
              <a:rPr lang="en-US" altLang="en-US" sz="2400">
                <a:cs typeface="Times New Roman" pitchFamily="18" charset="0"/>
              </a:rPr>
              <a:t>Different Representations of Natural Numbers</a:t>
            </a:r>
          </a:p>
          <a:p>
            <a:pPr eaLnBrk="1" hangingPunct="1">
              <a:spcAft>
                <a:spcPct val="10000"/>
              </a:spcAft>
            </a:pPr>
            <a:endParaRPr lang="en-US" altLang="en-US" sz="2000">
              <a:cs typeface="Times New Roman" pitchFamily="18" charset="0"/>
            </a:endParaRPr>
          </a:p>
          <a:p>
            <a:pPr algn="just" eaLnBrk="1" hangingPunct="1">
              <a:spcAft>
                <a:spcPct val="10000"/>
              </a:spcAft>
            </a:pP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	XXVII	Roman numerals (not positional)</a:t>
            </a:r>
          </a:p>
          <a:p>
            <a:pPr algn="just" eaLnBrk="1" hangingPunct="1">
              <a:spcAft>
                <a:spcPct val="10000"/>
              </a:spcAft>
            </a:pP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	27	Radix-10 or </a:t>
            </a:r>
            <a:r>
              <a:rPr lang="en-US" altLang="en-US" sz="2400">
                <a:solidFill>
                  <a:srgbClr val="FF0000"/>
                </a:solidFill>
                <a:cs typeface="Times New Roman" pitchFamily="18" charset="0"/>
              </a:rPr>
              <a:t>decimal</a:t>
            </a: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 number (positional)</a:t>
            </a:r>
          </a:p>
          <a:p>
            <a:pPr algn="just" eaLnBrk="1" hangingPunct="1">
              <a:spcAft>
                <a:spcPct val="10000"/>
              </a:spcAft>
            </a:pP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	11011</a:t>
            </a:r>
            <a:r>
              <a:rPr lang="en-US" altLang="en-US" sz="2400" baseline="-2500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	Radix-2 or </a:t>
            </a:r>
            <a:r>
              <a:rPr lang="en-US" altLang="en-US" sz="2400">
                <a:solidFill>
                  <a:srgbClr val="FF0000"/>
                </a:solidFill>
                <a:cs typeface="Times New Roman" pitchFamily="18" charset="0"/>
              </a:rPr>
              <a:t>binary</a:t>
            </a: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 number (also positional)</a:t>
            </a:r>
            <a:endParaRPr lang="en-US" altLang="en-US" sz="2400"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spcAft>
                <a:spcPct val="10000"/>
              </a:spcAft>
            </a:pPr>
            <a:r>
              <a:rPr lang="en-US" altLang="en-US" sz="2400" b="1">
                <a:solidFill>
                  <a:srgbClr val="FF0000"/>
                </a:solidFill>
                <a:cs typeface="Times New Roman" pitchFamily="18" charset="0"/>
              </a:rPr>
              <a:t>Fixed-radix positional representation with </a:t>
            </a:r>
            <a:r>
              <a:rPr lang="en-US" altLang="en-US" sz="2400" b="1" i="1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altLang="en-US" sz="2400" b="1">
                <a:solidFill>
                  <a:srgbClr val="FF0000"/>
                </a:solidFill>
                <a:cs typeface="Times New Roman" pitchFamily="18" charset="0"/>
              </a:rPr>
              <a:t> digits</a:t>
            </a:r>
            <a:endParaRPr lang="en-US" alt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spcAft>
                <a:spcPct val="10000"/>
              </a:spcAft>
            </a:pP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Number </a:t>
            </a:r>
            <a:r>
              <a:rPr lang="en-US" altLang="en-US" sz="2400" i="1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 in radix </a:t>
            </a:r>
            <a:r>
              <a:rPr lang="en-US" altLang="en-US" sz="2400" i="1">
                <a:solidFill>
                  <a:srgbClr val="000000"/>
                </a:solidFill>
                <a:cs typeface="Times New Roman" pitchFamily="18" charset="0"/>
              </a:rPr>
              <a:t>r </a:t>
            </a: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= (</a:t>
            </a:r>
            <a:r>
              <a:rPr lang="en-US" altLang="en-US" sz="2400" i="1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en-US" sz="2400" i="1" baseline="-30000">
                <a:solidFill>
                  <a:srgbClr val="000000"/>
                </a:solidFill>
                <a:cs typeface="Times New Roman" pitchFamily="18" charset="0"/>
              </a:rPr>
              <a:t>k</a:t>
            </a:r>
            <a:r>
              <a:rPr lang="en-US" altLang="en-US" sz="2400" baseline="-30000">
                <a:solidFill>
                  <a:srgbClr val="000000"/>
                </a:solidFill>
                <a:cs typeface="Times New Roman" pitchFamily="18" charset="0"/>
              </a:rPr>
              <a:t>–1</a:t>
            </a:r>
            <a:r>
              <a:rPr lang="en-US" altLang="en-US" sz="2400" i="1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en-US" sz="2400" i="1" baseline="-30000">
                <a:solidFill>
                  <a:srgbClr val="000000"/>
                </a:solidFill>
                <a:cs typeface="Times New Roman" pitchFamily="18" charset="0"/>
              </a:rPr>
              <a:t>k</a:t>
            </a:r>
            <a:r>
              <a:rPr lang="en-US" altLang="en-US" sz="2400" baseline="-30000">
                <a:solidFill>
                  <a:srgbClr val="000000"/>
                </a:solidFill>
                <a:cs typeface="Times New Roman" pitchFamily="18" charset="0"/>
              </a:rPr>
              <a:t>–2</a:t>
            </a: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 . . . </a:t>
            </a:r>
            <a:r>
              <a:rPr lang="en-US" altLang="en-US" sz="2400" i="1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en-US" sz="2400" baseline="-3000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en-US" sz="2400" i="1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en-US" altLang="en-US" sz="2400" baseline="-3000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en-US" sz="2400" i="1" baseline="-30000">
                <a:solidFill>
                  <a:srgbClr val="000000"/>
                </a:solidFill>
                <a:cs typeface="Times New Roman" pitchFamily="18" charset="0"/>
              </a:rPr>
              <a:t>r</a:t>
            </a:r>
            <a:endParaRPr lang="en-US" altLang="en-US" sz="2400" baseline="3000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spcAft>
                <a:spcPct val="10000"/>
              </a:spcAft>
            </a:pP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	Value = d</a:t>
            </a:r>
            <a:r>
              <a:rPr lang="en-US" altLang="en-US" sz="2400" i="1" baseline="-25000">
                <a:solidFill>
                  <a:srgbClr val="000000"/>
                </a:solidFill>
              </a:rPr>
              <a:t>k</a:t>
            </a:r>
            <a:r>
              <a:rPr lang="en-US" altLang="en-US" sz="2400" baseline="-25000">
                <a:solidFill>
                  <a:srgbClr val="000000"/>
                </a:solidFill>
              </a:rPr>
              <a:t>–1</a:t>
            </a:r>
            <a:r>
              <a:rPr lang="en-US" altLang="en-US" sz="2400">
                <a:solidFill>
                  <a:srgbClr val="000000"/>
                </a:solidFill>
              </a:rPr>
              <a:t>×</a:t>
            </a:r>
            <a:r>
              <a:rPr lang="en-US" altLang="en-US" sz="2400" i="1">
                <a:solidFill>
                  <a:srgbClr val="000000"/>
                </a:solidFill>
                <a:cs typeface="Times New Roman" pitchFamily="18" charset="0"/>
              </a:rPr>
              <a:t>r </a:t>
            </a:r>
            <a:r>
              <a:rPr lang="en-US" altLang="en-US" sz="2400" i="1" baseline="30000">
                <a:solidFill>
                  <a:srgbClr val="000000"/>
                </a:solidFill>
              </a:rPr>
              <a:t>k</a:t>
            </a:r>
            <a:r>
              <a:rPr lang="en-US" altLang="en-US" sz="2400" baseline="30000">
                <a:solidFill>
                  <a:srgbClr val="000000"/>
                </a:solidFill>
              </a:rPr>
              <a:t>–1</a:t>
            </a: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 + d</a:t>
            </a:r>
            <a:r>
              <a:rPr lang="en-US" altLang="en-US" sz="2400" i="1" baseline="-25000">
                <a:solidFill>
                  <a:srgbClr val="000000"/>
                </a:solidFill>
              </a:rPr>
              <a:t>k</a:t>
            </a:r>
            <a:r>
              <a:rPr lang="en-US" altLang="en-US" sz="2400" baseline="-25000">
                <a:solidFill>
                  <a:srgbClr val="000000"/>
                </a:solidFill>
              </a:rPr>
              <a:t>–2</a:t>
            </a:r>
            <a:r>
              <a:rPr lang="en-US" altLang="en-US" sz="2400">
                <a:solidFill>
                  <a:srgbClr val="000000"/>
                </a:solidFill>
              </a:rPr>
              <a:t>×</a:t>
            </a:r>
            <a:r>
              <a:rPr lang="en-US" altLang="en-US" sz="2400" i="1">
                <a:solidFill>
                  <a:srgbClr val="000000"/>
                </a:solidFill>
                <a:cs typeface="Times New Roman" pitchFamily="18" charset="0"/>
              </a:rPr>
              <a:t>r </a:t>
            </a:r>
            <a:r>
              <a:rPr lang="en-US" altLang="en-US" sz="2400" i="1" baseline="30000">
                <a:solidFill>
                  <a:srgbClr val="000000"/>
                </a:solidFill>
              </a:rPr>
              <a:t>k</a:t>
            </a:r>
            <a:r>
              <a:rPr lang="en-US" altLang="en-US" sz="2400" baseline="30000">
                <a:solidFill>
                  <a:srgbClr val="000000"/>
                </a:solidFill>
              </a:rPr>
              <a:t>–2</a:t>
            </a: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 + … + d</a:t>
            </a:r>
            <a:r>
              <a:rPr lang="en-US" altLang="en-US" sz="2400" baseline="-2500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en-US" sz="2400">
                <a:solidFill>
                  <a:srgbClr val="000000"/>
                </a:solidFill>
              </a:rPr>
              <a:t>×</a:t>
            </a:r>
            <a:r>
              <a:rPr lang="en-US" altLang="en-US" sz="2400" i="1">
                <a:solidFill>
                  <a:srgbClr val="000000"/>
                </a:solidFill>
                <a:cs typeface="Times New Roman" pitchFamily="18" charset="0"/>
              </a:rPr>
              <a:t>r</a:t>
            </a: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 + d</a:t>
            </a:r>
            <a:r>
              <a:rPr lang="en-US" altLang="en-US" sz="2400" baseline="-25000">
                <a:solidFill>
                  <a:srgbClr val="000000"/>
                </a:solidFill>
                <a:cs typeface="Times New Roman" pitchFamily="18" charset="0"/>
              </a:rPr>
              <a:t>0</a:t>
            </a:r>
          </a:p>
          <a:p>
            <a:pPr eaLnBrk="1" hangingPunct="1">
              <a:spcBef>
                <a:spcPct val="50000"/>
              </a:spcBef>
              <a:spcAft>
                <a:spcPct val="10000"/>
              </a:spcAft>
            </a:pP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Examples:	(11011)</a:t>
            </a:r>
            <a:r>
              <a:rPr lang="en-US" altLang="en-US" sz="2400" baseline="-2500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 = 1</a:t>
            </a:r>
            <a:r>
              <a:rPr lang="en-US" altLang="en-US" sz="2400">
                <a:solidFill>
                  <a:srgbClr val="000000"/>
                </a:solidFill>
              </a:rPr>
              <a:t>×2</a:t>
            </a:r>
            <a:r>
              <a:rPr lang="en-US" altLang="en-US" sz="2400" baseline="30000">
                <a:solidFill>
                  <a:srgbClr val="000000"/>
                </a:solidFill>
              </a:rPr>
              <a:t>4 </a:t>
            </a:r>
            <a:r>
              <a:rPr lang="en-US" altLang="en-US" sz="2400">
                <a:solidFill>
                  <a:srgbClr val="000000"/>
                </a:solidFill>
              </a:rPr>
              <a:t>+ 1×2</a:t>
            </a:r>
            <a:r>
              <a:rPr lang="en-US" altLang="en-US" sz="2400" baseline="30000">
                <a:solidFill>
                  <a:srgbClr val="000000"/>
                </a:solidFill>
              </a:rPr>
              <a:t>3 </a:t>
            </a:r>
            <a:r>
              <a:rPr lang="en-US" altLang="en-US" sz="2400">
                <a:solidFill>
                  <a:srgbClr val="000000"/>
                </a:solidFill>
              </a:rPr>
              <a:t>+ </a:t>
            </a: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en-US" sz="2400">
                <a:solidFill>
                  <a:srgbClr val="000000"/>
                </a:solidFill>
              </a:rPr>
              <a:t>×2</a:t>
            </a:r>
            <a:r>
              <a:rPr lang="en-US" altLang="en-US" sz="2400" baseline="30000">
                <a:solidFill>
                  <a:srgbClr val="000000"/>
                </a:solidFill>
              </a:rPr>
              <a:t>2 </a:t>
            </a:r>
            <a:r>
              <a:rPr lang="en-US" altLang="en-US" sz="2400">
                <a:solidFill>
                  <a:srgbClr val="000000"/>
                </a:solidFill>
              </a:rPr>
              <a:t>+ 1×2 + 1 = 27</a:t>
            </a:r>
          </a:p>
          <a:p>
            <a:pPr eaLnBrk="1" hangingPunct="1">
              <a:spcBef>
                <a:spcPct val="50000"/>
              </a:spcBef>
              <a:spcAft>
                <a:spcPct val="10000"/>
              </a:spcAft>
            </a:pPr>
            <a:r>
              <a:rPr lang="en-US" altLang="en-US" sz="2400">
                <a:solidFill>
                  <a:srgbClr val="000000"/>
                </a:solidFill>
              </a:rPr>
              <a:t>			(2103)</a:t>
            </a:r>
            <a:r>
              <a:rPr lang="en-US" altLang="en-US" sz="2400" baseline="-25000">
                <a:solidFill>
                  <a:srgbClr val="000000"/>
                </a:solidFill>
              </a:rPr>
              <a:t>4</a:t>
            </a:r>
            <a:r>
              <a:rPr lang="en-US" altLang="en-US" sz="2400">
                <a:solidFill>
                  <a:srgbClr val="000000"/>
                </a:solidFill>
              </a:rPr>
              <a:t> = 2×4</a:t>
            </a:r>
            <a:r>
              <a:rPr lang="en-US" altLang="en-US" sz="2400" baseline="30000">
                <a:solidFill>
                  <a:srgbClr val="000000"/>
                </a:solidFill>
              </a:rPr>
              <a:t>3 </a:t>
            </a:r>
            <a:r>
              <a:rPr lang="en-US" altLang="en-US" sz="2400">
                <a:solidFill>
                  <a:srgbClr val="000000"/>
                </a:solidFill>
              </a:rPr>
              <a:t>+ </a:t>
            </a:r>
            <a:r>
              <a:rPr lang="en-US" altLang="en-US" sz="240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en-US" sz="2400">
                <a:solidFill>
                  <a:srgbClr val="000000"/>
                </a:solidFill>
              </a:rPr>
              <a:t>×4</a:t>
            </a:r>
            <a:r>
              <a:rPr lang="en-US" altLang="en-US" sz="2400" baseline="30000">
                <a:solidFill>
                  <a:srgbClr val="000000"/>
                </a:solidFill>
              </a:rPr>
              <a:t>2 </a:t>
            </a:r>
            <a:r>
              <a:rPr lang="en-US" altLang="en-US" sz="2400">
                <a:solidFill>
                  <a:srgbClr val="000000"/>
                </a:solidFill>
              </a:rPr>
              <a:t>+ 0×4 + 3 = 147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Positional Number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Numbers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123950"/>
            <a:ext cx="8121650" cy="5184775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en-US" smtClean="0"/>
              <a:t>Each binary digit (called bit) is either 1 or 0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smtClean="0"/>
              <a:t>Bits have no inherent meaning, can represent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en-US" smtClean="0"/>
              <a:t>Unsigned and signed integers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en-US" smtClean="0"/>
              <a:t>Characters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en-US" smtClean="0"/>
              <a:t>Floating-point numbers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en-US" smtClean="0"/>
              <a:t>Images, sound, etc.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mtClean="0"/>
              <a:t>Bit Numbering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en-US" smtClean="0"/>
              <a:t>Least significant bit (LSB) is rightmost (bit 0)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en-US" smtClean="0"/>
              <a:t>Most significant bit (MSB) is leftmost (bit 7 in an 8-bit number)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130800" y="3871913"/>
            <a:ext cx="2895600" cy="996950"/>
            <a:chOff x="3134" y="1979"/>
            <a:chExt cx="1824" cy="628"/>
          </a:xfrm>
        </p:grpSpPr>
        <p:sp>
          <p:nvSpPr>
            <p:cNvPr id="6155" name="AutoShape 16"/>
            <p:cNvSpPr>
              <a:spLocks noChangeAspect="1" noChangeArrowheads="1" noTextEdit="1"/>
            </p:cNvSpPr>
            <p:nvPr/>
          </p:nvSpPr>
          <p:spPr bwMode="auto">
            <a:xfrm>
              <a:off x="3134" y="1979"/>
              <a:ext cx="1824" cy="6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Freeform 17"/>
            <p:cNvSpPr>
              <a:spLocks/>
            </p:cNvSpPr>
            <p:nvPr/>
          </p:nvSpPr>
          <p:spPr bwMode="auto">
            <a:xfrm>
              <a:off x="3198" y="2346"/>
              <a:ext cx="243" cy="32"/>
            </a:xfrm>
            <a:custGeom>
              <a:avLst/>
              <a:gdLst>
                <a:gd name="T0" fmla="*/ 215 w 243"/>
                <a:gd name="T1" fmla="*/ 0 h 32"/>
                <a:gd name="T2" fmla="*/ 0 w 243"/>
                <a:gd name="T3" fmla="*/ 0 h 32"/>
                <a:gd name="T4" fmla="*/ 28 w 243"/>
                <a:gd name="T5" fmla="*/ 32 h 32"/>
                <a:gd name="T6" fmla="*/ 243 w 243"/>
                <a:gd name="T7" fmla="*/ 32 h 32"/>
                <a:gd name="T8" fmla="*/ 215 w 24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3"/>
                <a:gd name="T16" fmla="*/ 0 h 32"/>
                <a:gd name="T17" fmla="*/ 243 w 24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3" h="32">
                  <a:moveTo>
                    <a:pt x="215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43" y="3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Freeform 18"/>
            <p:cNvSpPr>
              <a:spLocks/>
            </p:cNvSpPr>
            <p:nvPr/>
          </p:nvSpPr>
          <p:spPr bwMode="auto">
            <a:xfrm>
              <a:off x="3413" y="219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Rectangle 19"/>
            <p:cNvSpPr>
              <a:spLocks noChangeArrowheads="1"/>
            </p:cNvSpPr>
            <p:nvPr/>
          </p:nvSpPr>
          <p:spPr bwMode="auto">
            <a:xfrm>
              <a:off x="3198" y="2199"/>
              <a:ext cx="215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59" name="Rectangle 20"/>
            <p:cNvSpPr>
              <a:spLocks noChangeArrowheads="1"/>
            </p:cNvSpPr>
            <p:nvPr/>
          </p:nvSpPr>
          <p:spPr bwMode="auto">
            <a:xfrm>
              <a:off x="3272" y="220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60" name="Freeform 21"/>
            <p:cNvSpPr>
              <a:spLocks/>
            </p:cNvSpPr>
            <p:nvPr/>
          </p:nvSpPr>
          <p:spPr bwMode="auto">
            <a:xfrm>
              <a:off x="3405" y="2346"/>
              <a:ext cx="235" cy="32"/>
            </a:xfrm>
            <a:custGeom>
              <a:avLst/>
              <a:gdLst>
                <a:gd name="T0" fmla="*/ 208 w 235"/>
                <a:gd name="T1" fmla="*/ 0 h 32"/>
                <a:gd name="T2" fmla="*/ 0 w 235"/>
                <a:gd name="T3" fmla="*/ 0 h 32"/>
                <a:gd name="T4" fmla="*/ 28 w 235"/>
                <a:gd name="T5" fmla="*/ 32 h 32"/>
                <a:gd name="T6" fmla="*/ 235 w 235"/>
                <a:gd name="T7" fmla="*/ 32 h 32"/>
                <a:gd name="T8" fmla="*/ 208 w 235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32"/>
                <a:gd name="T17" fmla="*/ 235 w 235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32">
                  <a:moveTo>
                    <a:pt x="208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35" y="3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Freeform 22"/>
            <p:cNvSpPr>
              <a:spLocks/>
            </p:cNvSpPr>
            <p:nvPr/>
          </p:nvSpPr>
          <p:spPr bwMode="auto">
            <a:xfrm>
              <a:off x="3613" y="2199"/>
              <a:ext cx="27" cy="179"/>
            </a:xfrm>
            <a:custGeom>
              <a:avLst/>
              <a:gdLst>
                <a:gd name="T0" fmla="*/ 27 w 27"/>
                <a:gd name="T1" fmla="*/ 179 h 179"/>
                <a:gd name="T2" fmla="*/ 0 w 27"/>
                <a:gd name="T3" fmla="*/ 147 h 179"/>
                <a:gd name="T4" fmla="*/ 0 w 27"/>
                <a:gd name="T5" fmla="*/ 0 h 179"/>
                <a:gd name="T6" fmla="*/ 27 w 27"/>
                <a:gd name="T7" fmla="*/ 32 h 179"/>
                <a:gd name="T8" fmla="*/ 27 w 27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79"/>
                <a:gd name="T17" fmla="*/ 27 w 27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79">
                  <a:moveTo>
                    <a:pt x="27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7" y="32"/>
                  </a:lnTo>
                  <a:lnTo>
                    <a:pt x="27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Rectangle 23"/>
            <p:cNvSpPr>
              <a:spLocks noChangeArrowheads="1"/>
            </p:cNvSpPr>
            <p:nvPr/>
          </p:nvSpPr>
          <p:spPr bwMode="auto">
            <a:xfrm>
              <a:off x="3405" y="2199"/>
              <a:ext cx="208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63" name="Rectangle 24"/>
            <p:cNvSpPr>
              <a:spLocks noChangeArrowheads="1"/>
            </p:cNvSpPr>
            <p:nvPr/>
          </p:nvSpPr>
          <p:spPr bwMode="auto">
            <a:xfrm>
              <a:off x="3474" y="220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64" name="Freeform 25"/>
            <p:cNvSpPr>
              <a:spLocks/>
            </p:cNvSpPr>
            <p:nvPr/>
          </p:nvSpPr>
          <p:spPr bwMode="auto">
            <a:xfrm>
              <a:off x="3613" y="2346"/>
              <a:ext cx="233" cy="32"/>
            </a:xfrm>
            <a:custGeom>
              <a:avLst/>
              <a:gdLst>
                <a:gd name="T0" fmla="*/ 207 w 233"/>
                <a:gd name="T1" fmla="*/ 0 h 32"/>
                <a:gd name="T2" fmla="*/ 0 w 233"/>
                <a:gd name="T3" fmla="*/ 0 h 32"/>
                <a:gd name="T4" fmla="*/ 27 w 233"/>
                <a:gd name="T5" fmla="*/ 32 h 32"/>
                <a:gd name="T6" fmla="*/ 233 w 233"/>
                <a:gd name="T7" fmla="*/ 32 h 32"/>
                <a:gd name="T8" fmla="*/ 207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7" y="0"/>
                  </a:moveTo>
                  <a:lnTo>
                    <a:pt x="0" y="0"/>
                  </a:lnTo>
                  <a:lnTo>
                    <a:pt x="27" y="32"/>
                  </a:lnTo>
                  <a:lnTo>
                    <a:pt x="233" y="3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Freeform 26"/>
            <p:cNvSpPr>
              <a:spLocks/>
            </p:cNvSpPr>
            <p:nvPr/>
          </p:nvSpPr>
          <p:spPr bwMode="auto">
            <a:xfrm>
              <a:off x="3820" y="2199"/>
              <a:ext cx="26" cy="179"/>
            </a:xfrm>
            <a:custGeom>
              <a:avLst/>
              <a:gdLst>
                <a:gd name="T0" fmla="*/ 26 w 26"/>
                <a:gd name="T1" fmla="*/ 179 h 179"/>
                <a:gd name="T2" fmla="*/ 0 w 26"/>
                <a:gd name="T3" fmla="*/ 147 h 179"/>
                <a:gd name="T4" fmla="*/ 0 w 26"/>
                <a:gd name="T5" fmla="*/ 0 h 179"/>
                <a:gd name="T6" fmla="*/ 26 w 26"/>
                <a:gd name="T7" fmla="*/ 32 h 179"/>
                <a:gd name="T8" fmla="*/ 26 w 26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79"/>
                <a:gd name="T17" fmla="*/ 26 w 26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79">
                  <a:moveTo>
                    <a:pt x="26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6" y="32"/>
                  </a:lnTo>
                  <a:lnTo>
                    <a:pt x="26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Rectangle 27"/>
            <p:cNvSpPr>
              <a:spLocks noChangeArrowheads="1"/>
            </p:cNvSpPr>
            <p:nvPr/>
          </p:nvSpPr>
          <p:spPr bwMode="auto">
            <a:xfrm>
              <a:off x="3613" y="2199"/>
              <a:ext cx="207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67" name="Rectangle 28"/>
            <p:cNvSpPr>
              <a:spLocks noChangeArrowheads="1"/>
            </p:cNvSpPr>
            <p:nvPr/>
          </p:nvSpPr>
          <p:spPr bwMode="auto">
            <a:xfrm>
              <a:off x="3682" y="220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68" name="Freeform 29"/>
            <p:cNvSpPr>
              <a:spLocks/>
            </p:cNvSpPr>
            <p:nvPr/>
          </p:nvSpPr>
          <p:spPr bwMode="auto">
            <a:xfrm>
              <a:off x="3820" y="2346"/>
              <a:ext cx="233" cy="32"/>
            </a:xfrm>
            <a:custGeom>
              <a:avLst/>
              <a:gdLst>
                <a:gd name="T0" fmla="*/ 205 w 233"/>
                <a:gd name="T1" fmla="*/ 0 h 32"/>
                <a:gd name="T2" fmla="*/ 0 w 233"/>
                <a:gd name="T3" fmla="*/ 0 h 32"/>
                <a:gd name="T4" fmla="*/ 26 w 233"/>
                <a:gd name="T5" fmla="*/ 32 h 32"/>
                <a:gd name="T6" fmla="*/ 233 w 233"/>
                <a:gd name="T7" fmla="*/ 32 h 32"/>
                <a:gd name="T8" fmla="*/ 205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5" y="0"/>
                  </a:moveTo>
                  <a:lnTo>
                    <a:pt x="0" y="0"/>
                  </a:lnTo>
                  <a:lnTo>
                    <a:pt x="26" y="32"/>
                  </a:lnTo>
                  <a:lnTo>
                    <a:pt x="233" y="3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Freeform 30"/>
            <p:cNvSpPr>
              <a:spLocks/>
            </p:cNvSpPr>
            <p:nvPr/>
          </p:nvSpPr>
          <p:spPr bwMode="auto">
            <a:xfrm>
              <a:off x="4025" y="219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Rectangle 31"/>
            <p:cNvSpPr>
              <a:spLocks noChangeArrowheads="1"/>
            </p:cNvSpPr>
            <p:nvPr/>
          </p:nvSpPr>
          <p:spPr bwMode="auto">
            <a:xfrm>
              <a:off x="3820" y="2199"/>
              <a:ext cx="205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71" name="Rectangle 32"/>
            <p:cNvSpPr>
              <a:spLocks noChangeArrowheads="1"/>
            </p:cNvSpPr>
            <p:nvPr/>
          </p:nvSpPr>
          <p:spPr bwMode="auto">
            <a:xfrm>
              <a:off x="3889" y="220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72" name="Freeform 33"/>
            <p:cNvSpPr>
              <a:spLocks/>
            </p:cNvSpPr>
            <p:nvPr/>
          </p:nvSpPr>
          <p:spPr bwMode="auto">
            <a:xfrm>
              <a:off x="4025" y="2346"/>
              <a:ext cx="236" cy="32"/>
            </a:xfrm>
            <a:custGeom>
              <a:avLst/>
              <a:gdLst>
                <a:gd name="T0" fmla="*/ 208 w 236"/>
                <a:gd name="T1" fmla="*/ 0 h 32"/>
                <a:gd name="T2" fmla="*/ 0 w 236"/>
                <a:gd name="T3" fmla="*/ 0 h 32"/>
                <a:gd name="T4" fmla="*/ 28 w 236"/>
                <a:gd name="T5" fmla="*/ 32 h 32"/>
                <a:gd name="T6" fmla="*/ 236 w 236"/>
                <a:gd name="T7" fmla="*/ 32 h 32"/>
                <a:gd name="T8" fmla="*/ 208 w 236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6"/>
                <a:gd name="T16" fmla="*/ 0 h 32"/>
                <a:gd name="T17" fmla="*/ 236 w 23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6" h="32">
                  <a:moveTo>
                    <a:pt x="208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36" y="3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Freeform 34"/>
            <p:cNvSpPr>
              <a:spLocks/>
            </p:cNvSpPr>
            <p:nvPr/>
          </p:nvSpPr>
          <p:spPr bwMode="auto">
            <a:xfrm>
              <a:off x="4233" y="219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Rectangle 35"/>
            <p:cNvSpPr>
              <a:spLocks noChangeArrowheads="1"/>
            </p:cNvSpPr>
            <p:nvPr/>
          </p:nvSpPr>
          <p:spPr bwMode="auto">
            <a:xfrm>
              <a:off x="4025" y="2199"/>
              <a:ext cx="208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75" name="Rectangle 36"/>
            <p:cNvSpPr>
              <a:spLocks noChangeArrowheads="1"/>
            </p:cNvSpPr>
            <p:nvPr/>
          </p:nvSpPr>
          <p:spPr bwMode="auto">
            <a:xfrm>
              <a:off x="4094" y="220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76" name="Freeform 37"/>
            <p:cNvSpPr>
              <a:spLocks/>
            </p:cNvSpPr>
            <p:nvPr/>
          </p:nvSpPr>
          <p:spPr bwMode="auto">
            <a:xfrm>
              <a:off x="4233" y="2346"/>
              <a:ext cx="233" cy="32"/>
            </a:xfrm>
            <a:custGeom>
              <a:avLst/>
              <a:gdLst>
                <a:gd name="T0" fmla="*/ 207 w 233"/>
                <a:gd name="T1" fmla="*/ 0 h 32"/>
                <a:gd name="T2" fmla="*/ 0 w 233"/>
                <a:gd name="T3" fmla="*/ 0 h 32"/>
                <a:gd name="T4" fmla="*/ 28 w 233"/>
                <a:gd name="T5" fmla="*/ 32 h 32"/>
                <a:gd name="T6" fmla="*/ 233 w 233"/>
                <a:gd name="T7" fmla="*/ 32 h 32"/>
                <a:gd name="T8" fmla="*/ 207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7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33" y="3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38"/>
            <p:cNvSpPr>
              <a:spLocks/>
            </p:cNvSpPr>
            <p:nvPr/>
          </p:nvSpPr>
          <p:spPr bwMode="auto">
            <a:xfrm>
              <a:off x="4440" y="2199"/>
              <a:ext cx="26" cy="179"/>
            </a:xfrm>
            <a:custGeom>
              <a:avLst/>
              <a:gdLst>
                <a:gd name="T0" fmla="*/ 26 w 26"/>
                <a:gd name="T1" fmla="*/ 179 h 179"/>
                <a:gd name="T2" fmla="*/ 0 w 26"/>
                <a:gd name="T3" fmla="*/ 147 h 179"/>
                <a:gd name="T4" fmla="*/ 0 w 26"/>
                <a:gd name="T5" fmla="*/ 0 h 179"/>
                <a:gd name="T6" fmla="*/ 26 w 26"/>
                <a:gd name="T7" fmla="*/ 32 h 179"/>
                <a:gd name="T8" fmla="*/ 26 w 26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79"/>
                <a:gd name="T17" fmla="*/ 26 w 26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79">
                  <a:moveTo>
                    <a:pt x="26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6" y="32"/>
                  </a:lnTo>
                  <a:lnTo>
                    <a:pt x="26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Rectangle 39"/>
            <p:cNvSpPr>
              <a:spLocks noChangeArrowheads="1"/>
            </p:cNvSpPr>
            <p:nvPr/>
          </p:nvSpPr>
          <p:spPr bwMode="auto">
            <a:xfrm>
              <a:off x="4233" y="2199"/>
              <a:ext cx="207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79" name="Rectangle 40"/>
            <p:cNvSpPr>
              <a:spLocks noChangeArrowheads="1"/>
            </p:cNvSpPr>
            <p:nvPr/>
          </p:nvSpPr>
          <p:spPr bwMode="auto">
            <a:xfrm>
              <a:off x="4302" y="220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80" name="Freeform 41"/>
            <p:cNvSpPr>
              <a:spLocks/>
            </p:cNvSpPr>
            <p:nvPr/>
          </p:nvSpPr>
          <p:spPr bwMode="auto">
            <a:xfrm>
              <a:off x="4440" y="2346"/>
              <a:ext cx="233" cy="32"/>
            </a:xfrm>
            <a:custGeom>
              <a:avLst/>
              <a:gdLst>
                <a:gd name="T0" fmla="*/ 206 w 233"/>
                <a:gd name="T1" fmla="*/ 0 h 32"/>
                <a:gd name="T2" fmla="*/ 0 w 233"/>
                <a:gd name="T3" fmla="*/ 0 h 32"/>
                <a:gd name="T4" fmla="*/ 26 w 233"/>
                <a:gd name="T5" fmla="*/ 32 h 32"/>
                <a:gd name="T6" fmla="*/ 233 w 233"/>
                <a:gd name="T7" fmla="*/ 32 h 32"/>
                <a:gd name="T8" fmla="*/ 206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6" y="0"/>
                  </a:moveTo>
                  <a:lnTo>
                    <a:pt x="0" y="0"/>
                  </a:lnTo>
                  <a:lnTo>
                    <a:pt x="26" y="32"/>
                  </a:lnTo>
                  <a:lnTo>
                    <a:pt x="233" y="3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Freeform 42"/>
            <p:cNvSpPr>
              <a:spLocks/>
            </p:cNvSpPr>
            <p:nvPr/>
          </p:nvSpPr>
          <p:spPr bwMode="auto">
            <a:xfrm>
              <a:off x="4646" y="2199"/>
              <a:ext cx="27" cy="179"/>
            </a:xfrm>
            <a:custGeom>
              <a:avLst/>
              <a:gdLst>
                <a:gd name="T0" fmla="*/ 27 w 27"/>
                <a:gd name="T1" fmla="*/ 179 h 179"/>
                <a:gd name="T2" fmla="*/ 0 w 27"/>
                <a:gd name="T3" fmla="*/ 147 h 179"/>
                <a:gd name="T4" fmla="*/ 0 w 27"/>
                <a:gd name="T5" fmla="*/ 0 h 179"/>
                <a:gd name="T6" fmla="*/ 27 w 27"/>
                <a:gd name="T7" fmla="*/ 32 h 179"/>
                <a:gd name="T8" fmla="*/ 27 w 27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79"/>
                <a:gd name="T17" fmla="*/ 27 w 27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79">
                  <a:moveTo>
                    <a:pt x="27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7" y="32"/>
                  </a:lnTo>
                  <a:lnTo>
                    <a:pt x="27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Rectangle 43"/>
            <p:cNvSpPr>
              <a:spLocks noChangeArrowheads="1"/>
            </p:cNvSpPr>
            <p:nvPr/>
          </p:nvSpPr>
          <p:spPr bwMode="auto">
            <a:xfrm>
              <a:off x="4440" y="2199"/>
              <a:ext cx="206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3" name="Rectangle 44"/>
            <p:cNvSpPr>
              <a:spLocks noChangeArrowheads="1"/>
            </p:cNvSpPr>
            <p:nvPr/>
          </p:nvSpPr>
          <p:spPr bwMode="auto">
            <a:xfrm>
              <a:off x="4509" y="220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84" name="Freeform 45"/>
            <p:cNvSpPr>
              <a:spLocks/>
            </p:cNvSpPr>
            <p:nvPr/>
          </p:nvSpPr>
          <p:spPr bwMode="auto">
            <a:xfrm>
              <a:off x="4646" y="2346"/>
              <a:ext cx="235" cy="32"/>
            </a:xfrm>
            <a:custGeom>
              <a:avLst/>
              <a:gdLst>
                <a:gd name="T0" fmla="*/ 207 w 235"/>
                <a:gd name="T1" fmla="*/ 0 h 32"/>
                <a:gd name="T2" fmla="*/ 0 w 235"/>
                <a:gd name="T3" fmla="*/ 0 h 32"/>
                <a:gd name="T4" fmla="*/ 27 w 235"/>
                <a:gd name="T5" fmla="*/ 32 h 32"/>
                <a:gd name="T6" fmla="*/ 235 w 235"/>
                <a:gd name="T7" fmla="*/ 32 h 32"/>
                <a:gd name="T8" fmla="*/ 207 w 235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32"/>
                <a:gd name="T17" fmla="*/ 235 w 235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32">
                  <a:moveTo>
                    <a:pt x="207" y="0"/>
                  </a:moveTo>
                  <a:lnTo>
                    <a:pt x="0" y="0"/>
                  </a:lnTo>
                  <a:lnTo>
                    <a:pt x="27" y="32"/>
                  </a:lnTo>
                  <a:lnTo>
                    <a:pt x="235" y="3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46"/>
            <p:cNvSpPr>
              <a:spLocks/>
            </p:cNvSpPr>
            <p:nvPr/>
          </p:nvSpPr>
          <p:spPr bwMode="auto">
            <a:xfrm>
              <a:off x="4853" y="219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Rectangle 47"/>
            <p:cNvSpPr>
              <a:spLocks noChangeArrowheads="1"/>
            </p:cNvSpPr>
            <p:nvPr/>
          </p:nvSpPr>
          <p:spPr bwMode="auto">
            <a:xfrm>
              <a:off x="4646" y="2199"/>
              <a:ext cx="207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7" name="Rectangle 48"/>
            <p:cNvSpPr>
              <a:spLocks noChangeArrowheads="1"/>
            </p:cNvSpPr>
            <p:nvPr/>
          </p:nvSpPr>
          <p:spPr bwMode="auto">
            <a:xfrm>
              <a:off x="4716" y="220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88" name="Rectangle 49"/>
            <p:cNvSpPr>
              <a:spLocks noChangeArrowheads="1"/>
            </p:cNvSpPr>
            <p:nvPr/>
          </p:nvSpPr>
          <p:spPr bwMode="auto">
            <a:xfrm>
              <a:off x="3270" y="244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89" name="Rectangle 50"/>
            <p:cNvSpPr>
              <a:spLocks noChangeArrowheads="1"/>
            </p:cNvSpPr>
            <p:nvPr/>
          </p:nvSpPr>
          <p:spPr bwMode="auto">
            <a:xfrm>
              <a:off x="3325" y="2440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90" name="Rectangle 51"/>
            <p:cNvSpPr>
              <a:spLocks noChangeArrowheads="1"/>
            </p:cNvSpPr>
            <p:nvPr/>
          </p:nvSpPr>
          <p:spPr bwMode="auto">
            <a:xfrm>
              <a:off x="3477" y="244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91" name="Rectangle 52"/>
            <p:cNvSpPr>
              <a:spLocks noChangeArrowheads="1"/>
            </p:cNvSpPr>
            <p:nvPr/>
          </p:nvSpPr>
          <p:spPr bwMode="auto">
            <a:xfrm>
              <a:off x="3532" y="2440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92" name="Rectangle 53"/>
            <p:cNvSpPr>
              <a:spLocks noChangeArrowheads="1"/>
            </p:cNvSpPr>
            <p:nvPr/>
          </p:nvSpPr>
          <p:spPr bwMode="auto">
            <a:xfrm>
              <a:off x="3698" y="244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93" name="Rectangle 54"/>
            <p:cNvSpPr>
              <a:spLocks noChangeArrowheads="1"/>
            </p:cNvSpPr>
            <p:nvPr/>
          </p:nvSpPr>
          <p:spPr bwMode="auto">
            <a:xfrm>
              <a:off x="3752" y="2440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94" name="Rectangle 55"/>
            <p:cNvSpPr>
              <a:spLocks noChangeArrowheads="1"/>
            </p:cNvSpPr>
            <p:nvPr/>
          </p:nvSpPr>
          <p:spPr bwMode="auto">
            <a:xfrm>
              <a:off x="3905" y="244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95" name="Rectangle 56"/>
            <p:cNvSpPr>
              <a:spLocks noChangeArrowheads="1"/>
            </p:cNvSpPr>
            <p:nvPr/>
          </p:nvSpPr>
          <p:spPr bwMode="auto">
            <a:xfrm>
              <a:off x="3959" y="2440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96" name="Rectangle 57"/>
            <p:cNvSpPr>
              <a:spLocks noChangeArrowheads="1"/>
            </p:cNvSpPr>
            <p:nvPr/>
          </p:nvSpPr>
          <p:spPr bwMode="auto">
            <a:xfrm>
              <a:off x="4097" y="244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97" name="Rectangle 58"/>
            <p:cNvSpPr>
              <a:spLocks noChangeArrowheads="1"/>
            </p:cNvSpPr>
            <p:nvPr/>
          </p:nvSpPr>
          <p:spPr bwMode="auto">
            <a:xfrm>
              <a:off x="4152" y="2440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98" name="Rectangle 59"/>
            <p:cNvSpPr>
              <a:spLocks noChangeArrowheads="1"/>
            </p:cNvSpPr>
            <p:nvPr/>
          </p:nvSpPr>
          <p:spPr bwMode="auto">
            <a:xfrm>
              <a:off x="4318" y="244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99" name="Rectangle 60"/>
            <p:cNvSpPr>
              <a:spLocks noChangeArrowheads="1"/>
            </p:cNvSpPr>
            <p:nvPr/>
          </p:nvSpPr>
          <p:spPr bwMode="auto">
            <a:xfrm>
              <a:off x="4372" y="2440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00" name="Rectangle 61"/>
            <p:cNvSpPr>
              <a:spLocks noChangeArrowheads="1"/>
            </p:cNvSpPr>
            <p:nvPr/>
          </p:nvSpPr>
          <p:spPr bwMode="auto">
            <a:xfrm>
              <a:off x="4525" y="244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01" name="Rectangle 62"/>
            <p:cNvSpPr>
              <a:spLocks noChangeArrowheads="1"/>
            </p:cNvSpPr>
            <p:nvPr/>
          </p:nvSpPr>
          <p:spPr bwMode="auto">
            <a:xfrm>
              <a:off x="4579" y="2440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02" name="Rectangle 63"/>
            <p:cNvSpPr>
              <a:spLocks noChangeArrowheads="1"/>
            </p:cNvSpPr>
            <p:nvPr/>
          </p:nvSpPr>
          <p:spPr bwMode="auto">
            <a:xfrm>
              <a:off x="4732" y="244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03" name="Rectangle 64"/>
            <p:cNvSpPr>
              <a:spLocks noChangeArrowheads="1"/>
            </p:cNvSpPr>
            <p:nvPr/>
          </p:nvSpPr>
          <p:spPr bwMode="auto">
            <a:xfrm>
              <a:off x="4787" y="2440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04" name="Rectangle 65"/>
            <p:cNvSpPr>
              <a:spLocks noChangeArrowheads="1"/>
            </p:cNvSpPr>
            <p:nvPr/>
          </p:nvSpPr>
          <p:spPr bwMode="auto">
            <a:xfrm>
              <a:off x="4714" y="204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alt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05" name="Rectangle 66"/>
            <p:cNvSpPr>
              <a:spLocks noChangeArrowheads="1"/>
            </p:cNvSpPr>
            <p:nvPr/>
          </p:nvSpPr>
          <p:spPr bwMode="auto">
            <a:xfrm>
              <a:off x="4513" y="204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06" name="Rectangle 67"/>
            <p:cNvSpPr>
              <a:spLocks noChangeArrowheads="1"/>
            </p:cNvSpPr>
            <p:nvPr/>
          </p:nvSpPr>
          <p:spPr bwMode="auto">
            <a:xfrm>
              <a:off x="4312" y="204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07" name="Rectangle 68"/>
            <p:cNvSpPr>
              <a:spLocks noChangeArrowheads="1"/>
            </p:cNvSpPr>
            <p:nvPr/>
          </p:nvSpPr>
          <p:spPr bwMode="auto">
            <a:xfrm>
              <a:off x="4097" y="204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08" name="Rectangle 69"/>
            <p:cNvSpPr>
              <a:spLocks noChangeArrowheads="1"/>
            </p:cNvSpPr>
            <p:nvPr/>
          </p:nvSpPr>
          <p:spPr bwMode="auto">
            <a:xfrm>
              <a:off x="3896" y="204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09" name="Rectangle 70"/>
            <p:cNvSpPr>
              <a:spLocks noChangeArrowheads="1"/>
            </p:cNvSpPr>
            <p:nvPr/>
          </p:nvSpPr>
          <p:spPr bwMode="auto">
            <a:xfrm>
              <a:off x="3698" y="204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alt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10" name="Rectangle 71"/>
            <p:cNvSpPr>
              <a:spLocks noChangeArrowheads="1"/>
            </p:cNvSpPr>
            <p:nvPr/>
          </p:nvSpPr>
          <p:spPr bwMode="auto">
            <a:xfrm>
              <a:off x="3480" y="204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alt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11" name="Rectangle 72"/>
            <p:cNvSpPr>
              <a:spLocks noChangeArrowheads="1"/>
            </p:cNvSpPr>
            <p:nvPr/>
          </p:nvSpPr>
          <p:spPr bwMode="auto">
            <a:xfrm>
              <a:off x="3279" y="204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altLang="en-US" sz="1200" b="1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4454525" y="3009900"/>
            <a:ext cx="1671638" cy="977900"/>
            <a:chOff x="2806" y="1896"/>
            <a:chExt cx="1053" cy="616"/>
          </a:xfrm>
        </p:grpSpPr>
        <p:sp>
          <p:nvSpPr>
            <p:cNvPr id="6153" name="Line 74"/>
            <p:cNvSpPr>
              <a:spLocks noChangeShapeType="1"/>
            </p:cNvSpPr>
            <p:nvPr/>
          </p:nvSpPr>
          <p:spPr bwMode="auto">
            <a:xfrm>
              <a:off x="3315" y="2305"/>
              <a:ext cx="72" cy="20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Text Box 75"/>
            <p:cNvSpPr txBox="1">
              <a:spLocks noChangeArrowheads="1"/>
            </p:cNvSpPr>
            <p:nvPr/>
          </p:nvSpPr>
          <p:spPr bwMode="auto">
            <a:xfrm>
              <a:off x="2806" y="1896"/>
              <a:ext cx="105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rgbClr val="FF0000"/>
                  </a:solidFill>
                </a:rPr>
                <a:t>Most</a:t>
              </a:r>
            </a:p>
            <a:p>
              <a:pPr algn="ctr" eaLnBrk="1" hangingPunct="1"/>
              <a:r>
                <a:rPr lang="en-US" altLang="en-US">
                  <a:solidFill>
                    <a:srgbClr val="FF0000"/>
                  </a:solidFill>
                </a:rPr>
                <a:t>Significant Bit</a:t>
              </a:r>
            </a:p>
          </p:txBody>
        </p:sp>
      </p:grp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6932613" y="3017838"/>
            <a:ext cx="1671637" cy="969962"/>
            <a:chOff x="4367" y="1901"/>
            <a:chExt cx="1053" cy="611"/>
          </a:xfrm>
        </p:grpSpPr>
        <p:sp>
          <p:nvSpPr>
            <p:cNvPr id="6151" name="Line 73"/>
            <p:cNvSpPr>
              <a:spLocks noChangeShapeType="1"/>
            </p:cNvSpPr>
            <p:nvPr/>
          </p:nvSpPr>
          <p:spPr bwMode="auto">
            <a:xfrm flipH="1">
              <a:off x="4838" y="2305"/>
              <a:ext cx="72" cy="20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2" name="Text Box 76"/>
            <p:cNvSpPr txBox="1">
              <a:spLocks noChangeArrowheads="1"/>
            </p:cNvSpPr>
            <p:nvPr/>
          </p:nvSpPr>
          <p:spPr bwMode="auto">
            <a:xfrm>
              <a:off x="4367" y="1901"/>
              <a:ext cx="105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rgbClr val="FF0000"/>
                  </a:solidFill>
                </a:rPr>
                <a:t>Least</a:t>
              </a:r>
            </a:p>
            <a:p>
              <a:pPr algn="ctr" eaLnBrk="1" hangingPunct="1"/>
              <a:r>
                <a:rPr lang="en-US" altLang="en-US">
                  <a:solidFill>
                    <a:srgbClr val="FF0000"/>
                  </a:solidFill>
                </a:rPr>
                <a:t>Significant Bit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Converting Binary to Decimal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157288"/>
            <a:ext cx="8153400" cy="5094287"/>
          </a:xfrm>
        </p:spPr>
        <p:txBody>
          <a:bodyPr/>
          <a:lstStyle/>
          <a:p>
            <a:pPr marL="542925" indent="-428625" eaLnBrk="1" hangingPunct="1">
              <a:spcBef>
                <a:spcPct val="60000"/>
              </a:spcBef>
            </a:pPr>
            <a:r>
              <a:rPr lang="en-US" altLang="en-US" smtClean="0"/>
              <a:t>Each bit represents a power of 2</a:t>
            </a:r>
          </a:p>
          <a:p>
            <a:pPr marL="542925" indent="-428625" eaLnBrk="1" hangingPunct="1">
              <a:spcBef>
                <a:spcPct val="60000"/>
              </a:spcBef>
            </a:pPr>
            <a:r>
              <a:rPr lang="en-US" altLang="en-US" smtClean="0"/>
              <a:t>Every binary number is a sum of powers of 2</a:t>
            </a:r>
          </a:p>
          <a:p>
            <a:pPr marL="542925" indent="-428625" eaLnBrk="1" hangingPunct="1">
              <a:spcBef>
                <a:spcPct val="60000"/>
              </a:spcBef>
            </a:pPr>
            <a:r>
              <a:rPr lang="en-US" altLang="en-US" smtClean="0">
                <a:solidFill>
                  <a:schemeClr val="tx2"/>
                </a:solidFill>
              </a:rPr>
              <a:t>Decimal Value = (</a:t>
            </a:r>
            <a:r>
              <a:rPr lang="en-US" altLang="en-US" i="1" smtClean="0">
                <a:solidFill>
                  <a:schemeClr val="tx2"/>
                </a:solidFill>
              </a:rPr>
              <a:t>d</a:t>
            </a:r>
            <a:r>
              <a:rPr lang="en-US" altLang="en-US" i="1" baseline="-25000" smtClean="0">
                <a:solidFill>
                  <a:schemeClr val="tx2"/>
                </a:solidFill>
              </a:rPr>
              <a:t>n</a:t>
            </a:r>
            <a:r>
              <a:rPr lang="en-US" altLang="en-US" baseline="-25000" smtClean="0">
                <a:solidFill>
                  <a:schemeClr val="tx2"/>
                </a:solidFill>
              </a:rPr>
              <a:t>-1</a:t>
            </a:r>
            <a:r>
              <a:rPr lang="en-US" altLang="en-US" smtClean="0">
                <a:solidFill>
                  <a:schemeClr val="tx2"/>
                </a:solidFill>
              </a:rPr>
              <a:t> </a:t>
            </a:r>
            <a:r>
              <a:rPr lang="en-US" altLang="en-US" smtClean="0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 altLang="en-US" smtClean="0">
                <a:solidFill>
                  <a:schemeClr val="tx2"/>
                </a:solidFill>
              </a:rPr>
              <a:t> 2</a:t>
            </a:r>
            <a:r>
              <a:rPr lang="en-US" altLang="en-US" i="1" baseline="30000" smtClean="0">
                <a:solidFill>
                  <a:schemeClr val="tx2"/>
                </a:solidFill>
              </a:rPr>
              <a:t>n</a:t>
            </a:r>
            <a:r>
              <a:rPr lang="en-US" altLang="en-US" baseline="30000" smtClean="0">
                <a:solidFill>
                  <a:schemeClr val="tx2"/>
                </a:solidFill>
              </a:rPr>
              <a:t>-1</a:t>
            </a:r>
            <a:r>
              <a:rPr lang="en-US" altLang="en-US" smtClean="0">
                <a:solidFill>
                  <a:schemeClr val="tx2"/>
                </a:solidFill>
              </a:rPr>
              <a:t>) + ... + (</a:t>
            </a:r>
            <a:r>
              <a:rPr lang="en-US" altLang="en-US" i="1" smtClean="0">
                <a:solidFill>
                  <a:schemeClr val="tx2"/>
                </a:solidFill>
              </a:rPr>
              <a:t>d</a:t>
            </a:r>
            <a:r>
              <a:rPr lang="en-US" altLang="en-US" baseline="-25000" smtClean="0">
                <a:solidFill>
                  <a:schemeClr val="tx2"/>
                </a:solidFill>
              </a:rPr>
              <a:t>1</a:t>
            </a:r>
            <a:r>
              <a:rPr lang="en-US" altLang="en-US" smtClean="0">
                <a:solidFill>
                  <a:schemeClr val="tx2"/>
                </a:solidFill>
              </a:rPr>
              <a:t> </a:t>
            </a:r>
            <a:r>
              <a:rPr lang="en-US" altLang="en-US" smtClean="0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 altLang="en-US" smtClean="0">
                <a:solidFill>
                  <a:schemeClr val="tx2"/>
                </a:solidFill>
              </a:rPr>
              <a:t> 2</a:t>
            </a:r>
            <a:r>
              <a:rPr lang="en-US" altLang="en-US" baseline="30000" smtClean="0">
                <a:solidFill>
                  <a:schemeClr val="tx2"/>
                </a:solidFill>
              </a:rPr>
              <a:t>1</a:t>
            </a:r>
            <a:r>
              <a:rPr lang="en-US" altLang="en-US" smtClean="0">
                <a:solidFill>
                  <a:schemeClr val="tx2"/>
                </a:solidFill>
              </a:rPr>
              <a:t>) + (</a:t>
            </a:r>
            <a:r>
              <a:rPr lang="en-US" altLang="en-US" i="1" smtClean="0">
                <a:solidFill>
                  <a:schemeClr val="tx2"/>
                </a:solidFill>
              </a:rPr>
              <a:t>d</a:t>
            </a:r>
            <a:r>
              <a:rPr lang="en-US" altLang="en-US" baseline="-25000" smtClean="0">
                <a:solidFill>
                  <a:schemeClr val="tx2"/>
                </a:solidFill>
              </a:rPr>
              <a:t>0</a:t>
            </a:r>
            <a:r>
              <a:rPr lang="en-US" altLang="en-US" smtClean="0">
                <a:solidFill>
                  <a:schemeClr val="tx2"/>
                </a:solidFill>
              </a:rPr>
              <a:t> </a:t>
            </a:r>
            <a:r>
              <a:rPr lang="en-US" altLang="en-US" smtClean="0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 altLang="en-US" smtClean="0">
                <a:solidFill>
                  <a:schemeClr val="tx2"/>
                </a:solidFill>
              </a:rPr>
              <a:t> 2</a:t>
            </a:r>
            <a:r>
              <a:rPr lang="en-US" altLang="en-US" baseline="30000" smtClean="0">
                <a:solidFill>
                  <a:schemeClr val="tx2"/>
                </a:solidFill>
              </a:rPr>
              <a:t>0</a:t>
            </a:r>
            <a:r>
              <a:rPr lang="en-US" altLang="en-US" smtClean="0">
                <a:solidFill>
                  <a:schemeClr val="tx2"/>
                </a:solidFill>
              </a:rPr>
              <a:t>)</a:t>
            </a:r>
            <a:endParaRPr lang="en-US" altLang="en-US" smtClean="0"/>
          </a:p>
          <a:p>
            <a:pPr marL="542925" indent="-428625" eaLnBrk="1" hangingPunct="1">
              <a:spcBef>
                <a:spcPct val="60000"/>
              </a:spcBef>
            </a:pPr>
            <a:r>
              <a:rPr lang="en-US" altLang="en-US" smtClean="0"/>
              <a:t>Binary (10011101)</a:t>
            </a:r>
            <a:r>
              <a:rPr lang="en-US" altLang="en-US" baseline="-25000" smtClean="0"/>
              <a:t>2</a:t>
            </a:r>
            <a:r>
              <a:rPr lang="en-US" altLang="en-US" smtClean="0"/>
              <a:t> = 2</a:t>
            </a:r>
            <a:r>
              <a:rPr lang="en-US" altLang="en-US" baseline="30000" smtClean="0"/>
              <a:t>7</a:t>
            </a:r>
            <a:r>
              <a:rPr lang="en-US" altLang="en-US" smtClean="0"/>
              <a:t> + 2</a:t>
            </a:r>
            <a:r>
              <a:rPr lang="en-US" altLang="en-US" baseline="30000" smtClean="0"/>
              <a:t>4</a:t>
            </a:r>
            <a:r>
              <a:rPr lang="en-US" altLang="en-US" smtClean="0"/>
              <a:t> + 2</a:t>
            </a:r>
            <a:r>
              <a:rPr lang="en-US" altLang="en-US" baseline="30000" smtClean="0"/>
              <a:t>3</a:t>
            </a:r>
            <a:r>
              <a:rPr lang="en-US" altLang="en-US" smtClean="0"/>
              <a:t> + 2</a:t>
            </a:r>
            <a:r>
              <a:rPr lang="en-US" altLang="en-US" baseline="30000" smtClean="0"/>
              <a:t>2</a:t>
            </a:r>
            <a:r>
              <a:rPr lang="en-US" altLang="en-US" smtClean="0"/>
              <a:t> + 1 = 157</a:t>
            </a:r>
          </a:p>
        </p:txBody>
      </p:sp>
      <p:grpSp>
        <p:nvGrpSpPr>
          <p:cNvPr id="7172" name="Group 66"/>
          <p:cNvGrpSpPr>
            <a:grpSpLocks/>
          </p:cNvGrpSpPr>
          <p:nvPr/>
        </p:nvGrpSpPr>
        <p:grpSpPr bwMode="auto">
          <a:xfrm>
            <a:off x="769938" y="3641725"/>
            <a:ext cx="2895600" cy="996950"/>
            <a:chOff x="3134" y="1979"/>
            <a:chExt cx="1824" cy="628"/>
          </a:xfrm>
        </p:grpSpPr>
        <p:sp>
          <p:nvSpPr>
            <p:cNvPr id="7178" name="AutoShape 67"/>
            <p:cNvSpPr>
              <a:spLocks noChangeAspect="1" noChangeArrowheads="1" noTextEdit="1"/>
            </p:cNvSpPr>
            <p:nvPr/>
          </p:nvSpPr>
          <p:spPr bwMode="auto">
            <a:xfrm>
              <a:off x="3134" y="1979"/>
              <a:ext cx="1824" cy="6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Freeform 68"/>
            <p:cNvSpPr>
              <a:spLocks/>
            </p:cNvSpPr>
            <p:nvPr/>
          </p:nvSpPr>
          <p:spPr bwMode="auto">
            <a:xfrm>
              <a:off x="3198" y="2346"/>
              <a:ext cx="243" cy="32"/>
            </a:xfrm>
            <a:custGeom>
              <a:avLst/>
              <a:gdLst>
                <a:gd name="T0" fmla="*/ 215 w 243"/>
                <a:gd name="T1" fmla="*/ 0 h 32"/>
                <a:gd name="T2" fmla="*/ 0 w 243"/>
                <a:gd name="T3" fmla="*/ 0 h 32"/>
                <a:gd name="T4" fmla="*/ 28 w 243"/>
                <a:gd name="T5" fmla="*/ 32 h 32"/>
                <a:gd name="T6" fmla="*/ 243 w 243"/>
                <a:gd name="T7" fmla="*/ 32 h 32"/>
                <a:gd name="T8" fmla="*/ 215 w 24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3"/>
                <a:gd name="T16" fmla="*/ 0 h 32"/>
                <a:gd name="T17" fmla="*/ 243 w 24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3" h="32">
                  <a:moveTo>
                    <a:pt x="215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43" y="3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Freeform 69"/>
            <p:cNvSpPr>
              <a:spLocks/>
            </p:cNvSpPr>
            <p:nvPr/>
          </p:nvSpPr>
          <p:spPr bwMode="auto">
            <a:xfrm>
              <a:off x="3413" y="219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Rectangle 70"/>
            <p:cNvSpPr>
              <a:spLocks noChangeArrowheads="1"/>
            </p:cNvSpPr>
            <p:nvPr/>
          </p:nvSpPr>
          <p:spPr bwMode="auto">
            <a:xfrm>
              <a:off x="3198" y="2199"/>
              <a:ext cx="215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2" name="Rectangle 71"/>
            <p:cNvSpPr>
              <a:spLocks noChangeArrowheads="1"/>
            </p:cNvSpPr>
            <p:nvPr/>
          </p:nvSpPr>
          <p:spPr bwMode="auto">
            <a:xfrm>
              <a:off x="3272" y="220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183" name="Freeform 72"/>
            <p:cNvSpPr>
              <a:spLocks/>
            </p:cNvSpPr>
            <p:nvPr/>
          </p:nvSpPr>
          <p:spPr bwMode="auto">
            <a:xfrm>
              <a:off x="3405" y="2346"/>
              <a:ext cx="235" cy="32"/>
            </a:xfrm>
            <a:custGeom>
              <a:avLst/>
              <a:gdLst>
                <a:gd name="T0" fmla="*/ 208 w 235"/>
                <a:gd name="T1" fmla="*/ 0 h 32"/>
                <a:gd name="T2" fmla="*/ 0 w 235"/>
                <a:gd name="T3" fmla="*/ 0 h 32"/>
                <a:gd name="T4" fmla="*/ 28 w 235"/>
                <a:gd name="T5" fmla="*/ 32 h 32"/>
                <a:gd name="T6" fmla="*/ 235 w 235"/>
                <a:gd name="T7" fmla="*/ 32 h 32"/>
                <a:gd name="T8" fmla="*/ 208 w 235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32"/>
                <a:gd name="T17" fmla="*/ 235 w 235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32">
                  <a:moveTo>
                    <a:pt x="208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35" y="3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Freeform 73"/>
            <p:cNvSpPr>
              <a:spLocks/>
            </p:cNvSpPr>
            <p:nvPr/>
          </p:nvSpPr>
          <p:spPr bwMode="auto">
            <a:xfrm>
              <a:off x="3613" y="2199"/>
              <a:ext cx="27" cy="179"/>
            </a:xfrm>
            <a:custGeom>
              <a:avLst/>
              <a:gdLst>
                <a:gd name="T0" fmla="*/ 27 w 27"/>
                <a:gd name="T1" fmla="*/ 179 h 179"/>
                <a:gd name="T2" fmla="*/ 0 w 27"/>
                <a:gd name="T3" fmla="*/ 147 h 179"/>
                <a:gd name="T4" fmla="*/ 0 w 27"/>
                <a:gd name="T5" fmla="*/ 0 h 179"/>
                <a:gd name="T6" fmla="*/ 27 w 27"/>
                <a:gd name="T7" fmla="*/ 32 h 179"/>
                <a:gd name="T8" fmla="*/ 27 w 27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79"/>
                <a:gd name="T17" fmla="*/ 27 w 27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79">
                  <a:moveTo>
                    <a:pt x="27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7" y="32"/>
                  </a:lnTo>
                  <a:lnTo>
                    <a:pt x="27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Rectangle 74"/>
            <p:cNvSpPr>
              <a:spLocks noChangeArrowheads="1"/>
            </p:cNvSpPr>
            <p:nvPr/>
          </p:nvSpPr>
          <p:spPr bwMode="auto">
            <a:xfrm>
              <a:off x="3405" y="2199"/>
              <a:ext cx="208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6" name="Rectangle 75"/>
            <p:cNvSpPr>
              <a:spLocks noChangeArrowheads="1"/>
            </p:cNvSpPr>
            <p:nvPr/>
          </p:nvSpPr>
          <p:spPr bwMode="auto">
            <a:xfrm>
              <a:off x="3474" y="220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187" name="Freeform 76"/>
            <p:cNvSpPr>
              <a:spLocks/>
            </p:cNvSpPr>
            <p:nvPr/>
          </p:nvSpPr>
          <p:spPr bwMode="auto">
            <a:xfrm>
              <a:off x="3613" y="2346"/>
              <a:ext cx="233" cy="32"/>
            </a:xfrm>
            <a:custGeom>
              <a:avLst/>
              <a:gdLst>
                <a:gd name="T0" fmla="*/ 207 w 233"/>
                <a:gd name="T1" fmla="*/ 0 h 32"/>
                <a:gd name="T2" fmla="*/ 0 w 233"/>
                <a:gd name="T3" fmla="*/ 0 h 32"/>
                <a:gd name="T4" fmla="*/ 27 w 233"/>
                <a:gd name="T5" fmla="*/ 32 h 32"/>
                <a:gd name="T6" fmla="*/ 233 w 233"/>
                <a:gd name="T7" fmla="*/ 32 h 32"/>
                <a:gd name="T8" fmla="*/ 207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7" y="0"/>
                  </a:moveTo>
                  <a:lnTo>
                    <a:pt x="0" y="0"/>
                  </a:lnTo>
                  <a:lnTo>
                    <a:pt x="27" y="32"/>
                  </a:lnTo>
                  <a:lnTo>
                    <a:pt x="233" y="3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Freeform 77"/>
            <p:cNvSpPr>
              <a:spLocks/>
            </p:cNvSpPr>
            <p:nvPr/>
          </p:nvSpPr>
          <p:spPr bwMode="auto">
            <a:xfrm>
              <a:off x="3820" y="2199"/>
              <a:ext cx="26" cy="179"/>
            </a:xfrm>
            <a:custGeom>
              <a:avLst/>
              <a:gdLst>
                <a:gd name="T0" fmla="*/ 26 w 26"/>
                <a:gd name="T1" fmla="*/ 179 h 179"/>
                <a:gd name="T2" fmla="*/ 0 w 26"/>
                <a:gd name="T3" fmla="*/ 147 h 179"/>
                <a:gd name="T4" fmla="*/ 0 w 26"/>
                <a:gd name="T5" fmla="*/ 0 h 179"/>
                <a:gd name="T6" fmla="*/ 26 w 26"/>
                <a:gd name="T7" fmla="*/ 32 h 179"/>
                <a:gd name="T8" fmla="*/ 26 w 26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79"/>
                <a:gd name="T17" fmla="*/ 26 w 26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79">
                  <a:moveTo>
                    <a:pt x="26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6" y="32"/>
                  </a:lnTo>
                  <a:lnTo>
                    <a:pt x="26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Rectangle 78"/>
            <p:cNvSpPr>
              <a:spLocks noChangeArrowheads="1"/>
            </p:cNvSpPr>
            <p:nvPr/>
          </p:nvSpPr>
          <p:spPr bwMode="auto">
            <a:xfrm>
              <a:off x="3613" y="2199"/>
              <a:ext cx="207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0" name="Rectangle 79"/>
            <p:cNvSpPr>
              <a:spLocks noChangeArrowheads="1"/>
            </p:cNvSpPr>
            <p:nvPr/>
          </p:nvSpPr>
          <p:spPr bwMode="auto">
            <a:xfrm>
              <a:off x="3682" y="220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191" name="Freeform 80"/>
            <p:cNvSpPr>
              <a:spLocks/>
            </p:cNvSpPr>
            <p:nvPr/>
          </p:nvSpPr>
          <p:spPr bwMode="auto">
            <a:xfrm>
              <a:off x="3820" y="2346"/>
              <a:ext cx="233" cy="32"/>
            </a:xfrm>
            <a:custGeom>
              <a:avLst/>
              <a:gdLst>
                <a:gd name="T0" fmla="*/ 205 w 233"/>
                <a:gd name="T1" fmla="*/ 0 h 32"/>
                <a:gd name="T2" fmla="*/ 0 w 233"/>
                <a:gd name="T3" fmla="*/ 0 h 32"/>
                <a:gd name="T4" fmla="*/ 26 w 233"/>
                <a:gd name="T5" fmla="*/ 32 h 32"/>
                <a:gd name="T6" fmla="*/ 233 w 233"/>
                <a:gd name="T7" fmla="*/ 32 h 32"/>
                <a:gd name="T8" fmla="*/ 205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5" y="0"/>
                  </a:moveTo>
                  <a:lnTo>
                    <a:pt x="0" y="0"/>
                  </a:lnTo>
                  <a:lnTo>
                    <a:pt x="26" y="32"/>
                  </a:lnTo>
                  <a:lnTo>
                    <a:pt x="233" y="3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Freeform 81"/>
            <p:cNvSpPr>
              <a:spLocks/>
            </p:cNvSpPr>
            <p:nvPr/>
          </p:nvSpPr>
          <p:spPr bwMode="auto">
            <a:xfrm>
              <a:off x="4025" y="219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Rectangle 82"/>
            <p:cNvSpPr>
              <a:spLocks noChangeArrowheads="1"/>
            </p:cNvSpPr>
            <p:nvPr/>
          </p:nvSpPr>
          <p:spPr bwMode="auto">
            <a:xfrm>
              <a:off x="3820" y="2199"/>
              <a:ext cx="205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4" name="Rectangle 83"/>
            <p:cNvSpPr>
              <a:spLocks noChangeArrowheads="1"/>
            </p:cNvSpPr>
            <p:nvPr/>
          </p:nvSpPr>
          <p:spPr bwMode="auto">
            <a:xfrm>
              <a:off x="3889" y="220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195" name="Freeform 84"/>
            <p:cNvSpPr>
              <a:spLocks/>
            </p:cNvSpPr>
            <p:nvPr/>
          </p:nvSpPr>
          <p:spPr bwMode="auto">
            <a:xfrm>
              <a:off x="4025" y="2346"/>
              <a:ext cx="236" cy="32"/>
            </a:xfrm>
            <a:custGeom>
              <a:avLst/>
              <a:gdLst>
                <a:gd name="T0" fmla="*/ 208 w 236"/>
                <a:gd name="T1" fmla="*/ 0 h 32"/>
                <a:gd name="T2" fmla="*/ 0 w 236"/>
                <a:gd name="T3" fmla="*/ 0 h 32"/>
                <a:gd name="T4" fmla="*/ 28 w 236"/>
                <a:gd name="T5" fmla="*/ 32 h 32"/>
                <a:gd name="T6" fmla="*/ 236 w 236"/>
                <a:gd name="T7" fmla="*/ 32 h 32"/>
                <a:gd name="T8" fmla="*/ 208 w 236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6"/>
                <a:gd name="T16" fmla="*/ 0 h 32"/>
                <a:gd name="T17" fmla="*/ 236 w 23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6" h="32">
                  <a:moveTo>
                    <a:pt x="208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36" y="3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Freeform 85"/>
            <p:cNvSpPr>
              <a:spLocks/>
            </p:cNvSpPr>
            <p:nvPr/>
          </p:nvSpPr>
          <p:spPr bwMode="auto">
            <a:xfrm>
              <a:off x="4233" y="219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Rectangle 86"/>
            <p:cNvSpPr>
              <a:spLocks noChangeArrowheads="1"/>
            </p:cNvSpPr>
            <p:nvPr/>
          </p:nvSpPr>
          <p:spPr bwMode="auto">
            <a:xfrm>
              <a:off x="4025" y="2199"/>
              <a:ext cx="208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8" name="Rectangle 87"/>
            <p:cNvSpPr>
              <a:spLocks noChangeArrowheads="1"/>
            </p:cNvSpPr>
            <p:nvPr/>
          </p:nvSpPr>
          <p:spPr bwMode="auto">
            <a:xfrm>
              <a:off x="4094" y="220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199" name="Freeform 88"/>
            <p:cNvSpPr>
              <a:spLocks/>
            </p:cNvSpPr>
            <p:nvPr/>
          </p:nvSpPr>
          <p:spPr bwMode="auto">
            <a:xfrm>
              <a:off x="4233" y="2346"/>
              <a:ext cx="233" cy="32"/>
            </a:xfrm>
            <a:custGeom>
              <a:avLst/>
              <a:gdLst>
                <a:gd name="T0" fmla="*/ 207 w 233"/>
                <a:gd name="T1" fmla="*/ 0 h 32"/>
                <a:gd name="T2" fmla="*/ 0 w 233"/>
                <a:gd name="T3" fmla="*/ 0 h 32"/>
                <a:gd name="T4" fmla="*/ 28 w 233"/>
                <a:gd name="T5" fmla="*/ 32 h 32"/>
                <a:gd name="T6" fmla="*/ 233 w 233"/>
                <a:gd name="T7" fmla="*/ 32 h 32"/>
                <a:gd name="T8" fmla="*/ 207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7" y="0"/>
                  </a:moveTo>
                  <a:lnTo>
                    <a:pt x="0" y="0"/>
                  </a:lnTo>
                  <a:lnTo>
                    <a:pt x="28" y="32"/>
                  </a:lnTo>
                  <a:lnTo>
                    <a:pt x="233" y="3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Freeform 89"/>
            <p:cNvSpPr>
              <a:spLocks/>
            </p:cNvSpPr>
            <p:nvPr/>
          </p:nvSpPr>
          <p:spPr bwMode="auto">
            <a:xfrm>
              <a:off x="4440" y="2199"/>
              <a:ext cx="26" cy="179"/>
            </a:xfrm>
            <a:custGeom>
              <a:avLst/>
              <a:gdLst>
                <a:gd name="T0" fmla="*/ 26 w 26"/>
                <a:gd name="T1" fmla="*/ 179 h 179"/>
                <a:gd name="T2" fmla="*/ 0 w 26"/>
                <a:gd name="T3" fmla="*/ 147 h 179"/>
                <a:gd name="T4" fmla="*/ 0 w 26"/>
                <a:gd name="T5" fmla="*/ 0 h 179"/>
                <a:gd name="T6" fmla="*/ 26 w 26"/>
                <a:gd name="T7" fmla="*/ 32 h 179"/>
                <a:gd name="T8" fmla="*/ 26 w 26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79"/>
                <a:gd name="T17" fmla="*/ 26 w 26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79">
                  <a:moveTo>
                    <a:pt x="26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6" y="32"/>
                  </a:lnTo>
                  <a:lnTo>
                    <a:pt x="26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Rectangle 90"/>
            <p:cNvSpPr>
              <a:spLocks noChangeArrowheads="1"/>
            </p:cNvSpPr>
            <p:nvPr/>
          </p:nvSpPr>
          <p:spPr bwMode="auto">
            <a:xfrm>
              <a:off x="4233" y="2199"/>
              <a:ext cx="207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02" name="Rectangle 91"/>
            <p:cNvSpPr>
              <a:spLocks noChangeArrowheads="1"/>
            </p:cNvSpPr>
            <p:nvPr/>
          </p:nvSpPr>
          <p:spPr bwMode="auto">
            <a:xfrm>
              <a:off x="4302" y="220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03" name="Freeform 92"/>
            <p:cNvSpPr>
              <a:spLocks/>
            </p:cNvSpPr>
            <p:nvPr/>
          </p:nvSpPr>
          <p:spPr bwMode="auto">
            <a:xfrm>
              <a:off x="4440" y="2346"/>
              <a:ext cx="233" cy="32"/>
            </a:xfrm>
            <a:custGeom>
              <a:avLst/>
              <a:gdLst>
                <a:gd name="T0" fmla="*/ 206 w 233"/>
                <a:gd name="T1" fmla="*/ 0 h 32"/>
                <a:gd name="T2" fmla="*/ 0 w 233"/>
                <a:gd name="T3" fmla="*/ 0 h 32"/>
                <a:gd name="T4" fmla="*/ 26 w 233"/>
                <a:gd name="T5" fmla="*/ 32 h 32"/>
                <a:gd name="T6" fmla="*/ 233 w 233"/>
                <a:gd name="T7" fmla="*/ 32 h 32"/>
                <a:gd name="T8" fmla="*/ 206 w 233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2"/>
                <a:gd name="T17" fmla="*/ 233 w 23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2">
                  <a:moveTo>
                    <a:pt x="206" y="0"/>
                  </a:moveTo>
                  <a:lnTo>
                    <a:pt x="0" y="0"/>
                  </a:lnTo>
                  <a:lnTo>
                    <a:pt x="26" y="32"/>
                  </a:lnTo>
                  <a:lnTo>
                    <a:pt x="233" y="3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4" name="Freeform 93"/>
            <p:cNvSpPr>
              <a:spLocks/>
            </p:cNvSpPr>
            <p:nvPr/>
          </p:nvSpPr>
          <p:spPr bwMode="auto">
            <a:xfrm>
              <a:off x="4646" y="2199"/>
              <a:ext cx="27" cy="179"/>
            </a:xfrm>
            <a:custGeom>
              <a:avLst/>
              <a:gdLst>
                <a:gd name="T0" fmla="*/ 27 w 27"/>
                <a:gd name="T1" fmla="*/ 179 h 179"/>
                <a:gd name="T2" fmla="*/ 0 w 27"/>
                <a:gd name="T3" fmla="*/ 147 h 179"/>
                <a:gd name="T4" fmla="*/ 0 w 27"/>
                <a:gd name="T5" fmla="*/ 0 h 179"/>
                <a:gd name="T6" fmla="*/ 27 w 27"/>
                <a:gd name="T7" fmla="*/ 32 h 179"/>
                <a:gd name="T8" fmla="*/ 27 w 27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79"/>
                <a:gd name="T17" fmla="*/ 27 w 27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79">
                  <a:moveTo>
                    <a:pt x="27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7" y="32"/>
                  </a:lnTo>
                  <a:lnTo>
                    <a:pt x="27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5" name="Rectangle 94"/>
            <p:cNvSpPr>
              <a:spLocks noChangeArrowheads="1"/>
            </p:cNvSpPr>
            <p:nvPr/>
          </p:nvSpPr>
          <p:spPr bwMode="auto">
            <a:xfrm>
              <a:off x="4440" y="2199"/>
              <a:ext cx="206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06" name="Rectangle 95"/>
            <p:cNvSpPr>
              <a:spLocks noChangeArrowheads="1"/>
            </p:cNvSpPr>
            <p:nvPr/>
          </p:nvSpPr>
          <p:spPr bwMode="auto">
            <a:xfrm>
              <a:off x="4509" y="220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07" name="Freeform 96"/>
            <p:cNvSpPr>
              <a:spLocks/>
            </p:cNvSpPr>
            <p:nvPr/>
          </p:nvSpPr>
          <p:spPr bwMode="auto">
            <a:xfrm>
              <a:off x="4646" y="2346"/>
              <a:ext cx="235" cy="32"/>
            </a:xfrm>
            <a:custGeom>
              <a:avLst/>
              <a:gdLst>
                <a:gd name="T0" fmla="*/ 207 w 235"/>
                <a:gd name="T1" fmla="*/ 0 h 32"/>
                <a:gd name="T2" fmla="*/ 0 w 235"/>
                <a:gd name="T3" fmla="*/ 0 h 32"/>
                <a:gd name="T4" fmla="*/ 27 w 235"/>
                <a:gd name="T5" fmla="*/ 32 h 32"/>
                <a:gd name="T6" fmla="*/ 235 w 235"/>
                <a:gd name="T7" fmla="*/ 32 h 32"/>
                <a:gd name="T8" fmla="*/ 207 w 235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32"/>
                <a:gd name="T17" fmla="*/ 235 w 235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32">
                  <a:moveTo>
                    <a:pt x="207" y="0"/>
                  </a:moveTo>
                  <a:lnTo>
                    <a:pt x="0" y="0"/>
                  </a:lnTo>
                  <a:lnTo>
                    <a:pt x="27" y="32"/>
                  </a:lnTo>
                  <a:lnTo>
                    <a:pt x="235" y="3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Freeform 97"/>
            <p:cNvSpPr>
              <a:spLocks/>
            </p:cNvSpPr>
            <p:nvPr/>
          </p:nvSpPr>
          <p:spPr bwMode="auto">
            <a:xfrm>
              <a:off x="4853" y="2199"/>
              <a:ext cx="28" cy="179"/>
            </a:xfrm>
            <a:custGeom>
              <a:avLst/>
              <a:gdLst>
                <a:gd name="T0" fmla="*/ 28 w 28"/>
                <a:gd name="T1" fmla="*/ 179 h 179"/>
                <a:gd name="T2" fmla="*/ 0 w 28"/>
                <a:gd name="T3" fmla="*/ 147 h 179"/>
                <a:gd name="T4" fmla="*/ 0 w 28"/>
                <a:gd name="T5" fmla="*/ 0 h 179"/>
                <a:gd name="T6" fmla="*/ 28 w 28"/>
                <a:gd name="T7" fmla="*/ 32 h 179"/>
                <a:gd name="T8" fmla="*/ 28 w 28"/>
                <a:gd name="T9" fmla="*/ 17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79"/>
                <a:gd name="T17" fmla="*/ 28 w 28"/>
                <a:gd name="T18" fmla="*/ 179 h 1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79">
                  <a:moveTo>
                    <a:pt x="28" y="179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28" y="32"/>
                  </a:lnTo>
                  <a:lnTo>
                    <a:pt x="28" y="179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Rectangle 98"/>
            <p:cNvSpPr>
              <a:spLocks noChangeArrowheads="1"/>
            </p:cNvSpPr>
            <p:nvPr/>
          </p:nvSpPr>
          <p:spPr bwMode="auto">
            <a:xfrm>
              <a:off x="4646" y="2199"/>
              <a:ext cx="207" cy="14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10" name="Rectangle 99"/>
            <p:cNvSpPr>
              <a:spLocks noChangeArrowheads="1"/>
            </p:cNvSpPr>
            <p:nvPr/>
          </p:nvSpPr>
          <p:spPr bwMode="auto">
            <a:xfrm>
              <a:off x="4716" y="220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11" name="Rectangle 100"/>
            <p:cNvSpPr>
              <a:spLocks noChangeArrowheads="1"/>
            </p:cNvSpPr>
            <p:nvPr/>
          </p:nvSpPr>
          <p:spPr bwMode="auto">
            <a:xfrm>
              <a:off x="3270" y="244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12" name="Rectangle 101"/>
            <p:cNvSpPr>
              <a:spLocks noChangeArrowheads="1"/>
            </p:cNvSpPr>
            <p:nvPr/>
          </p:nvSpPr>
          <p:spPr bwMode="auto">
            <a:xfrm>
              <a:off x="3325" y="2440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13" name="Rectangle 102"/>
            <p:cNvSpPr>
              <a:spLocks noChangeArrowheads="1"/>
            </p:cNvSpPr>
            <p:nvPr/>
          </p:nvSpPr>
          <p:spPr bwMode="auto">
            <a:xfrm>
              <a:off x="3477" y="244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14" name="Rectangle 103"/>
            <p:cNvSpPr>
              <a:spLocks noChangeArrowheads="1"/>
            </p:cNvSpPr>
            <p:nvPr/>
          </p:nvSpPr>
          <p:spPr bwMode="auto">
            <a:xfrm>
              <a:off x="3532" y="2440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15" name="Rectangle 104"/>
            <p:cNvSpPr>
              <a:spLocks noChangeArrowheads="1"/>
            </p:cNvSpPr>
            <p:nvPr/>
          </p:nvSpPr>
          <p:spPr bwMode="auto">
            <a:xfrm>
              <a:off x="3698" y="244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16" name="Rectangle 105"/>
            <p:cNvSpPr>
              <a:spLocks noChangeArrowheads="1"/>
            </p:cNvSpPr>
            <p:nvPr/>
          </p:nvSpPr>
          <p:spPr bwMode="auto">
            <a:xfrm>
              <a:off x="3752" y="2440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17" name="Rectangle 106"/>
            <p:cNvSpPr>
              <a:spLocks noChangeArrowheads="1"/>
            </p:cNvSpPr>
            <p:nvPr/>
          </p:nvSpPr>
          <p:spPr bwMode="auto">
            <a:xfrm>
              <a:off x="3905" y="244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18" name="Rectangle 107"/>
            <p:cNvSpPr>
              <a:spLocks noChangeArrowheads="1"/>
            </p:cNvSpPr>
            <p:nvPr/>
          </p:nvSpPr>
          <p:spPr bwMode="auto">
            <a:xfrm>
              <a:off x="3959" y="2440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19" name="Rectangle 108"/>
            <p:cNvSpPr>
              <a:spLocks noChangeArrowheads="1"/>
            </p:cNvSpPr>
            <p:nvPr/>
          </p:nvSpPr>
          <p:spPr bwMode="auto">
            <a:xfrm>
              <a:off x="4097" y="244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20" name="Rectangle 109"/>
            <p:cNvSpPr>
              <a:spLocks noChangeArrowheads="1"/>
            </p:cNvSpPr>
            <p:nvPr/>
          </p:nvSpPr>
          <p:spPr bwMode="auto">
            <a:xfrm>
              <a:off x="4152" y="2440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21" name="Rectangle 110"/>
            <p:cNvSpPr>
              <a:spLocks noChangeArrowheads="1"/>
            </p:cNvSpPr>
            <p:nvPr/>
          </p:nvSpPr>
          <p:spPr bwMode="auto">
            <a:xfrm>
              <a:off x="4318" y="244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22" name="Rectangle 111"/>
            <p:cNvSpPr>
              <a:spLocks noChangeArrowheads="1"/>
            </p:cNvSpPr>
            <p:nvPr/>
          </p:nvSpPr>
          <p:spPr bwMode="auto">
            <a:xfrm>
              <a:off x="4372" y="2440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23" name="Rectangle 112"/>
            <p:cNvSpPr>
              <a:spLocks noChangeArrowheads="1"/>
            </p:cNvSpPr>
            <p:nvPr/>
          </p:nvSpPr>
          <p:spPr bwMode="auto">
            <a:xfrm>
              <a:off x="4525" y="244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24" name="Rectangle 113"/>
            <p:cNvSpPr>
              <a:spLocks noChangeArrowheads="1"/>
            </p:cNvSpPr>
            <p:nvPr/>
          </p:nvSpPr>
          <p:spPr bwMode="auto">
            <a:xfrm>
              <a:off x="4579" y="2440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25" name="Rectangle 114"/>
            <p:cNvSpPr>
              <a:spLocks noChangeArrowheads="1"/>
            </p:cNvSpPr>
            <p:nvPr/>
          </p:nvSpPr>
          <p:spPr bwMode="auto">
            <a:xfrm>
              <a:off x="4732" y="244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26" name="Rectangle 115"/>
            <p:cNvSpPr>
              <a:spLocks noChangeArrowheads="1"/>
            </p:cNvSpPr>
            <p:nvPr/>
          </p:nvSpPr>
          <p:spPr bwMode="auto">
            <a:xfrm>
              <a:off x="4787" y="2440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altLang="en-US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27" name="Rectangle 116"/>
            <p:cNvSpPr>
              <a:spLocks noChangeArrowheads="1"/>
            </p:cNvSpPr>
            <p:nvPr/>
          </p:nvSpPr>
          <p:spPr bwMode="auto">
            <a:xfrm>
              <a:off x="4714" y="204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alt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28" name="Rectangle 117"/>
            <p:cNvSpPr>
              <a:spLocks noChangeArrowheads="1"/>
            </p:cNvSpPr>
            <p:nvPr/>
          </p:nvSpPr>
          <p:spPr bwMode="auto">
            <a:xfrm>
              <a:off x="4513" y="204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29" name="Rectangle 118"/>
            <p:cNvSpPr>
              <a:spLocks noChangeArrowheads="1"/>
            </p:cNvSpPr>
            <p:nvPr/>
          </p:nvSpPr>
          <p:spPr bwMode="auto">
            <a:xfrm>
              <a:off x="4312" y="204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30" name="Rectangle 119"/>
            <p:cNvSpPr>
              <a:spLocks noChangeArrowheads="1"/>
            </p:cNvSpPr>
            <p:nvPr/>
          </p:nvSpPr>
          <p:spPr bwMode="auto">
            <a:xfrm>
              <a:off x="4097" y="204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31" name="Rectangle 120"/>
            <p:cNvSpPr>
              <a:spLocks noChangeArrowheads="1"/>
            </p:cNvSpPr>
            <p:nvPr/>
          </p:nvSpPr>
          <p:spPr bwMode="auto">
            <a:xfrm>
              <a:off x="3896" y="204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32" name="Rectangle 121"/>
            <p:cNvSpPr>
              <a:spLocks noChangeArrowheads="1"/>
            </p:cNvSpPr>
            <p:nvPr/>
          </p:nvSpPr>
          <p:spPr bwMode="auto">
            <a:xfrm>
              <a:off x="3698" y="204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alt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33" name="Rectangle 122"/>
            <p:cNvSpPr>
              <a:spLocks noChangeArrowheads="1"/>
            </p:cNvSpPr>
            <p:nvPr/>
          </p:nvSpPr>
          <p:spPr bwMode="auto">
            <a:xfrm>
              <a:off x="3480" y="204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endParaRPr lang="en-US" altLang="en-US" sz="12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34" name="Rectangle 123"/>
            <p:cNvSpPr>
              <a:spLocks noChangeArrowheads="1"/>
            </p:cNvSpPr>
            <p:nvPr/>
          </p:nvSpPr>
          <p:spPr bwMode="auto">
            <a:xfrm>
              <a:off x="3279" y="204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 altLang="en-US" sz="1200" b="1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Group 127"/>
          <p:cNvGrpSpPr>
            <a:grpSpLocks/>
          </p:cNvGrpSpPr>
          <p:nvPr/>
        </p:nvGrpSpPr>
        <p:grpSpPr bwMode="auto">
          <a:xfrm>
            <a:off x="1577975" y="3579813"/>
            <a:ext cx="7142163" cy="2728912"/>
            <a:chOff x="994" y="2255"/>
            <a:chExt cx="4499" cy="1719"/>
          </a:xfrm>
        </p:grpSpPr>
        <p:pic>
          <p:nvPicPr>
            <p:cNvPr id="7174" name="Picture 4" descr="Picture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" y="2255"/>
              <a:ext cx="3004" cy="1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175" name="Group 126"/>
            <p:cNvGrpSpPr>
              <a:grpSpLocks/>
            </p:cNvGrpSpPr>
            <p:nvPr/>
          </p:nvGrpSpPr>
          <p:grpSpPr bwMode="auto">
            <a:xfrm>
              <a:off x="994" y="3278"/>
              <a:ext cx="1451" cy="442"/>
              <a:chOff x="994" y="3278"/>
              <a:chExt cx="1451" cy="442"/>
            </a:xfrm>
          </p:grpSpPr>
          <p:sp>
            <p:nvSpPr>
              <p:cNvPr id="7176" name="Text Box 124"/>
              <p:cNvSpPr txBox="1">
                <a:spLocks noChangeArrowheads="1"/>
              </p:cNvSpPr>
              <p:nvPr/>
            </p:nvSpPr>
            <p:spPr bwMode="auto">
              <a:xfrm>
                <a:off x="994" y="3278"/>
                <a:ext cx="1197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FF0000"/>
                    </a:solidFill>
                  </a:rPr>
                  <a:t>Some common powers of 2</a:t>
                </a:r>
              </a:p>
            </p:txBody>
          </p:sp>
          <p:sp>
            <p:nvSpPr>
              <p:cNvPr id="7177" name="AutoShape 125"/>
              <p:cNvSpPr>
                <a:spLocks noChangeArrowheads="1"/>
              </p:cNvSpPr>
              <p:nvPr/>
            </p:nvSpPr>
            <p:spPr bwMode="auto">
              <a:xfrm>
                <a:off x="2263" y="3394"/>
                <a:ext cx="182" cy="181"/>
              </a:xfrm>
              <a:prstGeom prst="rightArrow">
                <a:avLst>
                  <a:gd name="adj1" fmla="val 50278"/>
                  <a:gd name="adj2" fmla="val 4475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Convert Unsigned Decimal to Binary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1738"/>
            <a:ext cx="8229600" cy="1133475"/>
          </a:xfrm>
        </p:spPr>
        <p:txBody>
          <a:bodyPr/>
          <a:lstStyle/>
          <a:p>
            <a:pPr eaLnBrk="1" hangingPunct="1"/>
            <a:r>
              <a:rPr lang="en-US" altLang="en-US" smtClean="0"/>
              <a:t>Repeatedly divide the decimal integer by 2</a:t>
            </a:r>
          </a:p>
          <a:p>
            <a:pPr eaLnBrk="1" hangingPunct="1"/>
            <a:r>
              <a:rPr lang="en-US" altLang="en-US" smtClean="0"/>
              <a:t>Each remainder is a binary digit in the translated value</a:t>
            </a:r>
          </a:p>
        </p:txBody>
      </p:sp>
      <p:grpSp>
        <p:nvGrpSpPr>
          <p:cNvPr id="8196" name="Group 8"/>
          <p:cNvGrpSpPr>
            <a:grpSpLocks/>
          </p:cNvGrpSpPr>
          <p:nvPr/>
        </p:nvGrpSpPr>
        <p:grpSpPr bwMode="auto">
          <a:xfrm>
            <a:off x="677863" y="2363788"/>
            <a:ext cx="5257800" cy="3257550"/>
            <a:chOff x="1008" y="1344"/>
            <a:chExt cx="3312" cy="2052"/>
          </a:xfrm>
        </p:grpSpPr>
        <p:pic>
          <p:nvPicPr>
            <p:cNvPr id="820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2208"/>
              <a:ext cx="3312" cy="1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344"/>
              <a:ext cx="3312" cy="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6107113" y="3775075"/>
            <a:ext cx="2209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37 = (100101)</a:t>
            </a:r>
            <a:r>
              <a:rPr lang="en-US" altLang="en-US" sz="2400" baseline="-25000"/>
              <a:t>2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378450" y="2909888"/>
            <a:ext cx="3455988" cy="366712"/>
            <a:chOff x="3388" y="1688"/>
            <a:chExt cx="2177" cy="231"/>
          </a:xfrm>
        </p:grpSpPr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 flipH="1" flipV="1">
              <a:off x="3388" y="1833"/>
              <a:ext cx="61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Text Box 14"/>
            <p:cNvSpPr txBox="1">
              <a:spLocks noChangeArrowheads="1"/>
            </p:cNvSpPr>
            <p:nvPr/>
          </p:nvSpPr>
          <p:spPr bwMode="auto">
            <a:xfrm>
              <a:off x="3787" y="1688"/>
              <a:ext cx="17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least significant bit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378450" y="5041900"/>
            <a:ext cx="3455988" cy="366713"/>
            <a:chOff x="3388" y="3031"/>
            <a:chExt cx="2177" cy="231"/>
          </a:xfrm>
        </p:grpSpPr>
        <p:sp>
          <p:nvSpPr>
            <p:cNvPr id="8203" name="Line 15"/>
            <p:cNvSpPr>
              <a:spLocks noChangeShapeType="1"/>
            </p:cNvSpPr>
            <p:nvPr/>
          </p:nvSpPr>
          <p:spPr bwMode="auto">
            <a:xfrm flipH="1" flipV="1">
              <a:off x="3388" y="3176"/>
              <a:ext cx="61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Text Box 16"/>
            <p:cNvSpPr txBox="1">
              <a:spLocks noChangeArrowheads="1"/>
            </p:cNvSpPr>
            <p:nvPr/>
          </p:nvSpPr>
          <p:spPr bwMode="auto">
            <a:xfrm>
              <a:off x="3787" y="3031"/>
              <a:ext cx="17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most significant bit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476625" y="5329238"/>
            <a:ext cx="4781550" cy="749300"/>
            <a:chOff x="2299" y="3212"/>
            <a:chExt cx="3012" cy="472"/>
          </a:xfrm>
        </p:grpSpPr>
        <p:sp>
          <p:nvSpPr>
            <p:cNvPr id="8201" name="Text Box 9"/>
            <p:cNvSpPr txBox="1">
              <a:spLocks noChangeArrowheads="1"/>
            </p:cNvSpPr>
            <p:nvPr/>
          </p:nvSpPr>
          <p:spPr bwMode="auto">
            <a:xfrm>
              <a:off x="3497" y="3453"/>
              <a:ext cx="18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stop when quotient is zero</a:t>
              </a:r>
            </a:p>
          </p:txBody>
        </p:sp>
        <p:sp>
          <p:nvSpPr>
            <p:cNvPr id="8202" name="Freeform 21"/>
            <p:cNvSpPr>
              <a:spLocks/>
            </p:cNvSpPr>
            <p:nvPr/>
          </p:nvSpPr>
          <p:spPr bwMode="auto">
            <a:xfrm>
              <a:off x="2299" y="3212"/>
              <a:ext cx="1162" cy="363"/>
            </a:xfrm>
            <a:custGeom>
              <a:avLst/>
              <a:gdLst>
                <a:gd name="T0" fmla="*/ 0 w 908"/>
                <a:gd name="T1" fmla="*/ 0 h 254"/>
                <a:gd name="T2" fmla="*/ 178 w 908"/>
                <a:gd name="T3" fmla="*/ 519 h 254"/>
                <a:gd name="T4" fmla="*/ 1487 w 908"/>
                <a:gd name="T5" fmla="*/ 519 h 254"/>
                <a:gd name="T6" fmla="*/ 0 60000 65536"/>
                <a:gd name="T7" fmla="*/ 0 60000 65536"/>
                <a:gd name="T8" fmla="*/ 0 60000 65536"/>
                <a:gd name="T9" fmla="*/ 0 w 908"/>
                <a:gd name="T10" fmla="*/ 0 h 254"/>
                <a:gd name="T11" fmla="*/ 908 w 908"/>
                <a:gd name="T12" fmla="*/ 254 h 2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8" h="254">
                  <a:moveTo>
                    <a:pt x="0" y="0"/>
                  </a:moveTo>
                  <a:lnTo>
                    <a:pt x="109" y="254"/>
                  </a:lnTo>
                  <a:lnTo>
                    <a:pt x="908" y="254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Hexadecimal Integers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133475"/>
          </a:xfrm>
        </p:spPr>
        <p:txBody>
          <a:bodyPr/>
          <a:lstStyle/>
          <a:p>
            <a:pPr eaLnBrk="1" hangingPunct="1"/>
            <a:r>
              <a:rPr lang="en-US" altLang="en-US" smtClean="0"/>
              <a:t>16 Hexadecimal Digits: 0 – 9, A – F</a:t>
            </a:r>
          </a:p>
          <a:p>
            <a:pPr eaLnBrk="1" hangingPunct="1"/>
            <a:r>
              <a:rPr lang="en-US" altLang="en-US" smtClean="0"/>
              <a:t>More convenient to use than binary numbers</a:t>
            </a:r>
          </a:p>
        </p:txBody>
      </p:sp>
      <p:grpSp>
        <p:nvGrpSpPr>
          <p:cNvPr id="9220" name="Group 7"/>
          <p:cNvGrpSpPr>
            <a:grpSpLocks/>
          </p:cNvGrpSpPr>
          <p:nvPr/>
        </p:nvGrpSpPr>
        <p:grpSpPr bwMode="auto">
          <a:xfrm>
            <a:off x="1219200" y="2162175"/>
            <a:ext cx="6708775" cy="4037013"/>
            <a:chOff x="768" y="1362"/>
            <a:chExt cx="4226" cy="2543"/>
          </a:xfrm>
        </p:grpSpPr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812" y="1362"/>
              <a:ext cx="4136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Binary, Decimal, and Hexadecimal Equivalents</a:t>
              </a:r>
            </a:p>
          </p:txBody>
        </p:sp>
        <p:pic>
          <p:nvPicPr>
            <p:cNvPr id="9222" name="Picture 6" descr="Picture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746"/>
              <a:ext cx="4226" cy="2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Converting Binary to Hexadecimal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82600" y="1182688"/>
            <a:ext cx="8178800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70000"/>
              </a:spcBef>
              <a:buFont typeface="Wingdings" pitchFamily="2" charset="2"/>
              <a:buChar char="v"/>
            </a:pPr>
            <a:r>
              <a:rPr lang="en-US" altLang="en-US" sz="2400"/>
              <a:t>Each hexadecimal digit corresponds to 4 binary bits</a:t>
            </a:r>
          </a:p>
          <a:p>
            <a:pPr eaLnBrk="1" hangingPunct="1">
              <a:spcBef>
                <a:spcPct val="70000"/>
              </a:spcBef>
              <a:buFont typeface="Wingdings" pitchFamily="2" charset="2"/>
              <a:buChar char="v"/>
            </a:pPr>
            <a:r>
              <a:rPr lang="en-US" altLang="en-US" sz="2400"/>
              <a:t>Example:</a:t>
            </a:r>
          </a:p>
          <a:p>
            <a:pPr eaLnBrk="1" hangingPunct="1">
              <a:spcBef>
                <a:spcPct val="70000"/>
              </a:spcBef>
              <a:buFont typeface="Wingdings" pitchFamily="2" charset="2"/>
              <a:buNone/>
            </a:pPr>
            <a:r>
              <a:rPr lang="en-US" altLang="en-US" sz="2400"/>
              <a:t>	Convert the 32-bit binary number to hexadecimal</a:t>
            </a:r>
          </a:p>
          <a:p>
            <a:pPr eaLnBrk="1" hangingPunct="1">
              <a:spcBef>
                <a:spcPct val="70000"/>
              </a:spcBef>
              <a:buFont typeface="Wingdings" pitchFamily="2" charset="2"/>
              <a:buNone/>
            </a:pPr>
            <a:r>
              <a:rPr lang="en-US" altLang="en-US" sz="2400"/>
              <a:t>	</a:t>
            </a:r>
            <a:r>
              <a:rPr lang="en-US" altLang="en-US" sz="2400" b="1">
                <a:latin typeface="Courier New" pitchFamily="49" charset="0"/>
                <a:cs typeface="Courier New" pitchFamily="49" charset="0"/>
              </a:rPr>
              <a:t>1110 1011 0001 0110 1010 0111 1001 0100</a:t>
            </a:r>
          </a:p>
          <a:p>
            <a:pPr eaLnBrk="1" hangingPunct="1">
              <a:spcBef>
                <a:spcPct val="70000"/>
              </a:spcBef>
              <a:buFont typeface="Wingdings" pitchFamily="2" charset="2"/>
              <a:buChar char="v"/>
            </a:pPr>
            <a:r>
              <a:rPr lang="en-US" altLang="en-US" sz="2400"/>
              <a:t>Solution: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7107238" y="4983163"/>
            <a:ext cx="863600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0100</a:t>
            </a:r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7107238" y="4522788"/>
            <a:ext cx="863600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6242050" y="4983163"/>
            <a:ext cx="863600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1001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6242050" y="4522788"/>
            <a:ext cx="863600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5378450" y="4983163"/>
            <a:ext cx="863600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0111</a:t>
            </a:r>
          </a:p>
        </p:txBody>
      </p:sp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5378450" y="4522788"/>
            <a:ext cx="863600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4514850" y="4983163"/>
            <a:ext cx="863600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1010</a:t>
            </a:r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4514850" y="4522788"/>
            <a:ext cx="863600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129037" name="Text Box 13"/>
          <p:cNvSpPr txBox="1">
            <a:spLocks noChangeArrowheads="1"/>
          </p:cNvSpPr>
          <p:nvPr/>
        </p:nvSpPr>
        <p:spPr bwMode="auto">
          <a:xfrm>
            <a:off x="3649663" y="4983163"/>
            <a:ext cx="863600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0110</a:t>
            </a:r>
          </a:p>
        </p:txBody>
      </p:sp>
      <p:sp>
        <p:nvSpPr>
          <p:cNvPr id="129038" name="Text Box 14"/>
          <p:cNvSpPr txBox="1">
            <a:spLocks noChangeArrowheads="1"/>
          </p:cNvSpPr>
          <p:nvPr/>
        </p:nvSpPr>
        <p:spPr bwMode="auto">
          <a:xfrm>
            <a:off x="3649663" y="4522788"/>
            <a:ext cx="863600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sp>
        <p:nvSpPr>
          <p:cNvPr id="129039" name="Text Box 15"/>
          <p:cNvSpPr txBox="1">
            <a:spLocks noChangeArrowheads="1"/>
          </p:cNvSpPr>
          <p:nvPr/>
        </p:nvSpPr>
        <p:spPr bwMode="auto">
          <a:xfrm>
            <a:off x="2786063" y="4983163"/>
            <a:ext cx="863600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0001</a:t>
            </a:r>
          </a:p>
        </p:txBody>
      </p:sp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2786063" y="4522788"/>
            <a:ext cx="863600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1922463" y="4984750"/>
            <a:ext cx="863600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1011</a:t>
            </a:r>
          </a:p>
        </p:txBody>
      </p:sp>
      <p:sp>
        <p:nvSpPr>
          <p:cNvPr id="129042" name="Text Box 18"/>
          <p:cNvSpPr txBox="1">
            <a:spLocks noChangeArrowheads="1"/>
          </p:cNvSpPr>
          <p:nvPr/>
        </p:nvSpPr>
        <p:spPr bwMode="auto">
          <a:xfrm>
            <a:off x="1922463" y="4524375"/>
            <a:ext cx="863600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1057275" y="4983163"/>
            <a:ext cx="863600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1110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1057275" y="4522788"/>
            <a:ext cx="863600" cy="460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 animBg="1"/>
      <p:bldP spid="129030" grpId="0" animBg="1"/>
      <p:bldP spid="129031" grpId="0" animBg="1"/>
      <p:bldP spid="129032" grpId="0" animBg="1"/>
      <p:bldP spid="129033" grpId="0" animBg="1"/>
      <p:bldP spid="129034" grpId="0" animBg="1"/>
      <p:bldP spid="129035" grpId="0" animBg="1"/>
      <p:bldP spid="129036" grpId="0" animBg="1"/>
      <p:bldP spid="129037" grpId="0" animBg="1"/>
      <p:bldP spid="129038" grpId="0" animBg="1"/>
      <p:bldP spid="129039" grpId="0" animBg="1"/>
      <p:bldP spid="129040" grpId="0" animBg="1"/>
      <p:bldP spid="129041" grpId="0" animBg="1"/>
      <p:bldP spid="129042" grpId="0" animBg="1"/>
      <p:bldP spid="129043" grpId="0" animBg="1"/>
      <p:bldP spid="1290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182688"/>
            <a:ext cx="8178800" cy="5011737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en-US" smtClean="0"/>
              <a:t>Multiply each digit by its corresponding power of 16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</a:pPr>
            <a:r>
              <a:rPr lang="en-US" altLang="en-US" i="1" smtClean="0"/>
              <a:t>	</a:t>
            </a:r>
            <a:r>
              <a:rPr lang="en-US" altLang="en-US" smtClean="0">
                <a:solidFill>
                  <a:schemeClr val="tx2"/>
                </a:solidFill>
              </a:rPr>
              <a:t>Value = (</a:t>
            </a:r>
            <a:r>
              <a:rPr lang="en-US" altLang="en-US" i="1" smtClean="0">
                <a:solidFill>
                  <a:schemeClr val="tx2"/>
                </a:solidFill>
              </a:rPr>
              <a:t>d</a:t>
            </a:r>
            <a:r>
              <a:rPr lang="en-US" altLang="en-US" i="1" baseline="-25000" smtClean="0">
                <a:solidFill>
                  <a:schemeClr val="tx2"/>
                </a:solidFill>
              </a:rPr>
              <a:t>n</a:t>
            </a:r>
            <a:r>
              <a:rPr lang="en-US" altLang="en-US" baseline="-25000" smtClean="0">
                <a:solidFill>
                  <a:schemeClr val="tx2"/>
                </a:solidFill>
              </a:rPr>
              <a:t>-1</a:t>
            </a:r>
            <a:r>
              <a:rPr lang="en-US" altLang="en-US" smtClean="0">
                <a:solidFill>
                  <a:schemeClr val="tx2"/>
                </a:solidFill>
              </a:rPr>
              <a:t> </a:t>
            </a:r>
            <a:r>
              <a:rPr lang="en-US" altLang="en-US" smtClean="0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 altLang="en-US" smtClean="0">
                <a:solidFill>
                  <a:schemeClr val="tx2"/>
                </a:solidFill>
              </a:rPr>
              <a:t> 16</a:t>
            </a:r>
            <a:r>
              <a:rPr lang="en-US" altLang="en-US" i="1" baseline="30000" smtClean="0">
                <a:solidFill>
                  <a:schemeClr val="tx2"/>
                </a:solidFill>
              </a:rPr>
              <a:t>n</a:t>
            </a:r>
            <a:r>
              <a:rPr lang="en-US" altLang="en-US" baseline="30000" smtClean="0">
                <a:solidFill>
                  <a:schemeClr val="tx2"/>
                </a:solidFill>
              </a:rPr>
              <a:t>-1</a:t>
            </a:r>
            <a:r>
              <a:rPr lang="en-US" altLang="en-US" smtClean="0">
                <a:solidFill>
                  <a:schemeClr val="tx2"/>
                </a:solidFill>
              </a:rPr>
              <a:t>) + (</a:t>
            </a:r>
            <a:r>
              <a:rPr lang="en-US" altLang="en-US" i="1" smtClean="0">
                <a:solidFill>
                  <a:schemeClr val="tx2"/>
                </a:solidFill>
              </a:rPr>
              <a:t>d</a:t>
            </a:r>
            <a:r>
              <a:rPr lang="en-US" altLang="en-US" i="1" baseline="-25000" smtClean="0">
                <a:solidFill>
                  <a:schemeClr val="tx2"/>
                </a:solidFill>
              </a:rPr>
              <a:t>n</a:t>
            </a:r>
            <a:r>
              <a:rPr lang="en-US" altLang="en-US" baseline="-25000" smtClean="0">
                <a:solidFill>
                  <a:schemeClr val="tx2"/>
                </a:solidFill>
              </a:rPr>
              <a:t>-2</a:t>
            </a:r>
            <a:r>
              <a:rPr lang="en-US" altLang="en-US" smtClean="0">
                <a:solidFill>
                  <a:schemeClr val="tx2"/>
                </a:solidFill>
              </a:rPr>
              <a:t> </a:t>
            </a:r>
            <a:r>
              <a:rPr lang="en-US" altLang="en-US" smtClean="0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 altLang="en-US" smtClean="0">
                <a:solidFill>
                  <a:schemeClr val="tx2"/>
                </a:solidFill>
              </a:rPr>
              <a:t> 16</a:t>
            </a:r>
            <a:r>
              <a:rPr lang="en-US" altLang="en-US" i="1" baseline="30000" smtClean="0">
                <a:solidFill>
                  <a:schemeClr val="tx2"/>
                </a:solidFill>
              </a:rPr>
              <a:t>n</a:t>
            </a:r>
            <a:r>
              <a:rPr lang="en-US" altLang="en-US" baseline="30000" smtClean="0">
                <a:solidFill>
                  <a:schemeClr val="tx2"/>
                </a:solidFill>
              </a:rPr>
              <a:t>-2</a:t>
            </a:r>
            <a:r>
              <a:rPr lang="en-US" altLang="en-US" smtClean="0">
                <a:solidFill>
                  <a:schemeClr val="tx2"/>
                </a:solidFill>
              </a:rPr>
              <a:t>) + ... + (</a:t>
            </a:r>
            <a:r>
              <a:rPr lang="en-US" altLang="en-US" i="1" smtClean="0">
                <a:solidFill>
                  <a:schemeClr val="tx2"/>
                </a:solidFill>
              </a:rPr>
              <a:t>d</a:t>
            </a:r>
            <a:r>
              <a:rPr lang="en-US" altLang="en-US" baseline="-25000" smtClean="0">
                <a:solidFill>
                  <a:schemeClr val="tx2"/>
                </a:solidFill>
              </a:rPr>
              <a:t>1</a:t>
            </a:r>
            <a:r>
              <a:rPr lang="en-US" altLang="en-US" smtClean="0">
                <a:solidFill>
                  <a:schemeClr val="tx2"/>
                </a:solidFill>
              </a:rPr>
              <a:t> </a:t>
            </a:r>
            <a:r>
              <a:rPr lang="en-US" altLang="en-US" smtClean="0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 altLang="en-US" smtClean="0">
                <a:solidFill>
                  <a:schemeClr val="tx2"/>
                </a:solidFill>
              </a:rPr>
              <a:t> 16) + </a:t>
            </a:r>
            <a:r>
              <a:rPr lang="en-US" altLang="en-US" i="1" smtClean="0">
                <a:solidFill>
                  <a:schemeClr val="tx2"/>
                </a:solidFill>
              </a:rPr>
              <a:t>d</a:t>
            </a:r>
            <a:r>
              <a:rPr lang="en-US" altLang="en-US" baseline="-25000" smtClean="0">
                <a:solidFill>
                  <a:schemeClr val="tx2"/>
                </a:solidFill>
              </a:rPr>
              <a:t>0</a:t>
            </a:r>
            <a:endParaRPr lang="en-US" altLang="en-US" smtClean="0"/>
          </a:p>
          <a:p>
            <a:pPr eaLnBrk="1" hangingPunct="1">
              <a:spcBef>
                <a:spcPct val="80000"/>
              </a:spcBef>
              <a:spcAft>
                <a:spcPts val="600"/>
              </a:spcAft>
            </a:pPr>
            <a:r>
              <a:rPr lang="en-US" altLang="en-US" smtClean="0"/>
              <a:t>Examples:</a:t>
            </a:r>
          </a:p>
          <a:p>
            <a:pPr eaLnBrk="1" hangingPunct="1">
              <a:spcBef>
                <a:spcPct val="8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en-US" smtClean="0"/>
              <a:t>	(1234)</a:t>
            </a:r>
            <a:r>
              <a:rPr lang="en-US" altLang="en-US" baseline="-25000" smtClean="0"/>
              <a:t>16</a:t>
            </a:r>
            <a:r>
              <a:rPr lang="en-US" altLang="en-US" smtClean="0"/>
              <a:t> = (1 </a:t>
            </a:r>
            <a:r>
              <a:rPr lang="en-US" altLang="en-US" smtClean="0">
                <a:sym typeface="Symbol" pitchFamily="18" charset="2"/>
              </a:rPr>
              <a:t></a:t>
            </a:r>
            <a:r>
              <a:rPr lang="en-US" altLang="en-US" smtClean="0"/>
              <a:t> 16</a:t>
            </a:r>
            <a:r>
              <a:rPr lang="en-US" altLang="en-US" baseline="30000" smtClean="0"/>
              <a:t>3</a:t>
            </a:r>
            <a:r>
              <a:rPr lang="en-US" altLang="en-US" smtClean="0"/>
              <a:t>) + (2 </a:t>
            </a:r>
            <a:r>
              <a:rPr lang="en-US" altLang="en-US" smtClean="0">
                <a:sym typeface="Symbol" pitchFamily="18" charset="2"/>
              </a:rPr>
              <a:t></a:t>
            </a:r>
            <a:r>
              <a:rPr lang="en-US" altLang="en-US" smtClean="0"/>
              <a:t> 16</a:t>
            </a:r>
            <a:r>
              <a:rPr lang="en-US" altLang="en-US" baseline="30000" smtClean="0"/>
              <a:t>2</a:t>
            </a:r>
            <a:r>
              <a:rPr lang="en-US" altLang="en-US" smtClean="0"/>
              <a:t>) + (3 </a:t>
            </a:r>
            <a:r>
              <a:rPr lang="en-US" altLang="en-US" smtClean="0">
                <a:sym typeface="Symbol" pitchFamily="18" charset="2"/>
              </a:rPr>
              <a:t></a:t>
            </a:r>
            <a:r>
              <a:rPr lang="en-US" altLang="en-US" smtClean="0"/>
              <a:t> 16) + 4 =</a:t>
            </a:r>
          </a:p>
          <a:p>
            <a:pPr eaLnBrk="1" hangingPunct="1">
              <a:spcBef>
                <a:spcPct val="8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en-US" smtClean="0"/>
              <a:t>	Decimal Value 4660</a:t>
            </a:r>
          </a:p>
          <a:p>
            <a:pPr eaLnBrk="1" hangingPunct="1">
              <a:spcBef>
                <a:spcPct val="8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en-US" smtClean="0"/>
              <a:t>	(3BA4)</a:t>
            </a:r>
            <a:r>
              <a:rPr lang="en-US" altLang="en-US" baseline="-25000" smtClean="0"/>
              <a:t>16</a:t>
            </a:r>
            <a:r>
              <a:rPr lang="en-US" altLang="en-US" smtClean="0"/>
              <a:t> = (3 </a:t>
            </a:r>
            <a:r>
              <a:rPr lang="en-US" altLang="en-US" smtClean="0">
                <a:sym typeface="Symbol" pitchFamily="18" charset="2"/>
              </a:rPr>
              <a:t></a:t>
            </a:r>
            <a:r>
              <a:rPr lang="en-US" altLang="en-US" smtClean="0"/>
              <a:t> 16</a:t>
            </a:r>
            <a:r>
              <a:rPr lang="en-US" altLang="en-US" baseline="30000" smtClean="0"/>
              <a:t>3</a:t>
            </a:r>
            <a:r>
              <a:rPr lang="en-US" altLang="en-US" smtClean="0"/>
              <a:t>) + (11 </a:t>
            </a:r>
            <a:r>
              <a:rPr lang="en-US" altLang="en-US" smtClean="0">
                <a:sym typeface="Symbol" pitchFamily="18" charset="2"/>
              </a:rPr>
              <a:t></a:t>
            </a:r>
            <a:r>
              <a:rPr lang="en-US" altLang="en-US" smtClean="0"/>
              <a:t> 16</a:t>
            </a:r>
            <a:r>
              <a:rPr lang="en-US" altLang="en-US" baseline="30000" smtClean="0"/>
              <a:t>2</a:t>
            </a:r>
            <a:r>
              <a:rPr lang="en-US" altLang="en-US" smtClean="0"/>
              <a:t>) + (10 </a:t>
            </a:r>
            <a:r>
              <a:rPr lang="en-US" altLang="en-US" smtClean="0">
                <a:sym typeface="Symbol" pitchFamily="18" charset="2"/>
              </a:rPr>
              <a:t></a:t>
            </a:r>
            <a:r>
              <a:rPr lang="en-US" altLang="en-US" smtClean="0"/>
              <a:t> 16) + 4 =</a:t>
            </a:r>
          </a:p>
          <a:p>
            <a:pPr eaLnBrk="1" hangingPunct="1">
              <a:spcBef>
                <a:spcPct val="8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en-US" smtClean="0"/>
              <a:t>	Decimal Value 15268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Converting Hexadecimal to Decimal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10386</TotalTime>
  <Words>2145</Words>
  <Application>Microsoft Office PowerPoint</Application>
  <PresentationFormat>On-screen Show (4:3)</PresentationFormat>
  <Paragraphs>849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  <vt:variant>
        <vt:lpstr>Custom Shows</vt:lpstr>
      </vt:variant>
      <vt:variant>
        <vt:i4>1</vt:i4>
      </vt:variant>
    </vt:vector>
  </HeadingPairs>
  <TitlesOfParts>
    <vt:vector size="38" baseType="lpstr">
      <vt:lpstr>Arial</vt:lpstr>
      <vt:lpstr>Comic Sans MS</vt:lpstr>
      <vt:lpstr>Wingdings</vt:lpstr>
      <vt:lpstr>Calibri</vt:lpstr>
      <vt:lpstr>Times New Roman</vt:lpstr>
      <vt:lpstr>Courier New</vt:lpstr>
      <vt:lpstr>Symbol</vt:lpstr>
      <vt:lpstr>Helvetica</vt:lpstr>
      <vt:lpstr>Default Design</vt:lpstr>
      <vt:lpstr>Data Representation</vt:lpstr>
      <vt:lpstr>Presentation Outline</vt:lpstr>
      <vt:lpstr>Positional Number Systems</vt:lpstr>
      <vt:lpstr>Binary Numbers</vt:lpstr>
      <vt:lpstr>Converting Binary to Decimal</vt:lpstr>
      <vt:lpstr>Convert Unsigned Decimal to Binary</vt:lpstr>
      <vt:lpstr>Hexadecimal Integers</vt:lpstr>
      <vt:lpstr>Converting Binary to Hexadecimal</vt:lpstr>
      <vt:lpstr>Converting Hexadecimal to Decimal</vt:lpstr>
      <vt:lpstr>Converting Decimal to Hexadecimal</vt:lpstr>
      <vt:lpstr>Integer Storage Sizes</vt:lpstr>
      <vt:lpstr>Binary Addition</vt:lpstr>
      <vt:lpstr>Hexadecimal Addition</vt:lpstr>
      <vt:lpstr>Signed Integers</vt:lpstr>
      <vt:lpstr>Two's Complement Representation</vt:lpstr>
      <vt:lpstr>Forming the Two's Complement</vt:lpstr>
      <vt:lpstr>Sign Bit</vt:lpstr>
      <vt:lpstr>Sign Extension</vt:lpstr>
      <vt:lpstr>Two's Complement of a Hexadecimal</vt:lpstr>
      <vt:lpstr>Binary Subtraction</vt:lpstr>
      <vt:lpstr>Hexadecimal Subtraction</vt:lpstr>
      <vt:lpstr>Ranges of Signed Integers</vt:lpstr>
      <vt:lpstr>Carry and Overflow</vt:lpstr>
      <vt:lpstr>Carry and Overflow Examples</vt:lpstr>
      <vt:lpstr>Range, Carry, Borrow, and Overflow</vt:lpstr>
      <vt:lpstr>Character Storage</vt:lpstr>
      <vt:lpstr>Printable ASCII Codes</vt:lpstr>
      <vt:lpstr>Control Characters</vt:lpstr>
      <vt:lpstr>Shl</vt:lpstr>
    </vt:vector>
  </TitlesOfParts>
  <Company>KFUPM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</dc:title>
  <dc:creator>Dr. Muhamed Mudawar</dc:creator>
  <dc:description>2 lecture hours</dc:description>
  <cp:lastModifiedBy>mudawar</cp:lastModifiedBy>
  <cp:revision>292</cp:revision>
  <cp:lastPrinted>2016-01-17T20:30:43Z</cp:lastPrinted>
  <dcterms:created xsi:type="dcterms:W3CDTF">2004-09-12T13:54:39Z</dcterms:created>
  <dcterms:modified xsi:type="dcterms:W3CDTF">2016-01-17T20:31:34Z</dcterms:modified>
</cp:coreProperties>
</file>