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44" r:id="rId2"/>
    <p:sldId id="392" r:id="rId3"/>
    <p:sldId id="480" r:id="rId4"/>
    <p:sldId id="552" r:id="rId5"/>
    <p:sldId id="452" r:id="rId6"/>
    <p:sldId id="560" r:id="rId7"/>
    <p:sldId id="449" r:id="rId8"/>
    <p:sldId id="555" r:id="rId9"/>
    <p:sldId id="564" r:id="rId10"/>
    <p:sldId id="563" r:id="rId11"/>
    <p:sldId id="566" r:id="rId12"/>
    <p:sldId id="453" r:id="rId13"/>
    <p:sldId id="489" r:id="rId14"/>
    <p:sldId id="556" r:id="rId15"/>
    <p:sldId id="456" r:id="rId16"/>
    <p:sldId id="557" r:id="rId17"/>
    <p:sldId id="494" r:id="rId18"/>
    <p:sldId id="536" r:id="rId19"/>
    <p:sldId id="537" r:id="rId20"/>
    <p:sldId id="561" r:id="rId21"/>
    <p:sldId id="450" r:id="rId22"/>
    <p:sldId id="558" r:id="rId23"/>
    <p:sldId id="454" r:id="rId24"/>
    <p:sldId id="458" r:id="rId25"/>
    <p:sldId id="562" r:id="rId26"/>
  </p:sldIdLst>
  <p:sldSz cx="9144000" cy="6858000" type="screen4x3"/>
  <p:notesSz cx="7099300" cy="10234613"/>
  <p:custShowLst>
    <p:custShow name="Shl" id="0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6600"/>
    <a:srgbClr val="009900"/>
    <a:srgbClr val="99CCFF"/>
    <a:srgbClr val="66CCFF"/>
    <a:srgbClr val="FFFF99"/>
    <a:srgbClr val="99FF33"/>
    <a:srgbClr val="00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01" autoAdjust="0"/>
    <p:restoredTop sz="94660"/>
  </p:normalViewPr>
  <p:slideViewPr>
    <p:cSldViewPr>
      <p:cViewPr>
        <p:scale>
          <a:sx n="100" d="100"/>
          <a:sy n="100" d="100"/>
        </p:scale>
        <p:origin x="-1197" y="-27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57607" cy="5760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3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3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CB9B3BB9-ECDD-4D94-9742-1139D4CAF5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39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9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9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AC036B4-826C-4822-9F19-379B1F6497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174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D3424E0-79C7-4E3D-AEB2-00DA3DF5D45B}" type="slidenum">
              <a:rPr lang="en-US" altLang="en-US" smtClean="0"/>
              <a:pPr eaLnBrk="1" hangingPunct="1"/>
              <a:t>23</a:t>
            </a:fld>
            <a:endParaRPr lang="en-US" altLang="en-US" smtClean="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 lIns="98017" tIns="48148" rIns="98017" bIns="48148"/>
          <a:lstStyle/>
          <a:p>
            <a:pPr eaLnBrk="1" hangingPunct="1"/>
            <a:endParaRPr lang="en-US" altLang="en-US" smtClean="0"/>
          </a:p>
        </p:txBody>
      </p:sp>
      <p:sp>
        <p:nvSpPr>
          <p:cNvPr id="6656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BB0E9B9-AA56-4167-B79B-A561DDB04475}" type="slidenum">
              <a:rPr lang="en-US" altLang="en-US" smtClean="0"/>
              <a:pPr eaLnBrk="1" hangingPunct="1"/>
              <a:t>24</a:t>
            </a:fld>
            <a:endParaRPr lang="en-US" altLang="en-US" smtClean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 lIns="98017" tIns="48148" rIns="98017" bIns="48148"/>
          <a:lstStyle/>
          <a:p>
            <a:pPr eaLnBrk="1" hangingPunct="1"/>
            <a:endParaRPr lang="en-US" altLang="en-US" smtClean="0"/>
          </a:p>
        </p:txBody>
      </p:sp>
      <p:sp>
        <p:nvSpPr>
          <p:cNvPr id="6758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800100"/>
            <a:ext cx="8229600" cy="26860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698875"/>
            <a:ext cx="8229600" cy="2552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44324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4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011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011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07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3000"/>
            <a:ext cx="8229600" cy="51435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493226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9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833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75" y="951899"/>
            <a:ext cx="8698657" cy="53346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65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0156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0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2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635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290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134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1"/>
            <a:ext cx="9144000" cy="782433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3868" y="951899"/>
            <a:ext cx="8756264" cy="5334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6213" indent="0">
              <a:spcBef>
                <a:spcPct val="50000"/>
              </a:spcBef>
              <a:tabLst>
                <a:tab pos="4308475" algn="ctr"/>
                <a:tab pos="8791575" algn="r"/>
              </a:tabLst>
              <a:defRPr/>
            </a:pPr>
            <a:r>
              <a:rPr lang="en-US" sz="1000" i="1" dirty="0" smtClean="0">
                <a:latin typeface="Times New Roman" pitchFamily="18" charset="0"/>
                <a:cs typeface="Times New Roman" pitchFamily="18" charset="0"/>
              </a:rPr>
              <a:t>MIPS Instruction Set Architecture	COE 301 – Computer Organization – KFUPM	© </a:t>
            </a:r>
            <a:r>
              <a:rPr lang="en-US" sz="1000" i="1" dirty="0" err="1" smtClean="0">
                <a:latin typeface="Times New Roman" pitchFamily="18" charset="0"/>
                <a:cs typeface="Times New Roman" pitchFamily="18" charset="0"/>
              </a:rPr>
              <a:t>Muhamed</a:t>
            </a:r>
            <a:r>
              <a:rPr lang="en-US" sz="1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i="1" dirty="0" err="1" smtClean="0">
                <a:latin typeface="Times New Roman" pitchFamily="18" charset="0"/>
                <a:cs typeface="Times New Roman" pitchFamily="18" charset="0"/>
              </a:rPr>
              <a:t>Mudawar</a:t>
            </a:r>
            <a:r>
              <a:rPr lang="en-US" sz="1000" i="1" dirty="0" smtClean="0">
                <a:latin typeface="Times New Roman" pitchFamily="18" charset="0"/>
                <a:cs typeface="Times New Roman" pitchFamily="18" charset="0"/>
              </a:rPr>
              <a:t> – slide </a:t>
            </a:r>
            <a:fld id="{AD5BE4B9-8DCB-4672-B735-CEAF426AE6C1}" type="slidenum">
              <a:rPr lang="en-US" sz="1000" i="1" smtClean="0">
                <a:latin typeface="Times New Roman" pitchFamily="18" charset="0"/>
                <a:cs typeface="Times New Roman" pitchFamily="18" charset="0"/>
              </a:rPr>
              <a:pPr marL="176213" indent="0">
                <a:spcBef>
                  <a:spcPct val="50000"/>
                </a:spcBef>
                <a:tabLst>
                  <a:tab pos="4308475" algn="ctr"/>
                  <a:tab pos="8791575" algn="r"/>
                </a:tabLst>
                <a:defRPr/>
              </a:pPr>
              <a:t>‹#›</a:t>
            </a:fld>
            <a:endParaRPr lang="en-US" sz="1000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9pPr>
    </p:titleStyle>
    <p:bodyStyle>
      <a:lvl1pPr marL="347663" indent="-347663" algn="l" rtl="0" eaLnBrk="0" fontAlgn="base" hangingPunct="0">
        <a:spcBef>
          <a:spcPct val="40000"/>
        </a:spcBef>
        <a:spcAft>
          <a:spcPct val="0"/>
        </a:spcAft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98513" indent="-336550" algn="l" rtl="0" eaLnBrk="0" fontAlgn="base" hangingPunct="0">
        <a:spcBef>
          <a:spcPct val="40000"/>
        </a:spcBef>
        <a:spcAft>
          <a:spcPct val="0"/>
        </a:spcAft>
        <a:buFont typeface="Wingdings" pitchFamily="2" charset="2"/>
        <a:buChar char="²"/>
        <a:defRPr sz="2000">
          <a:solidFill>
            <a:schemeClr val="tx1"/>
          </a:solidFill>
          <a:latin typeface="+mn-lt"/>
          <a:cs typeface="+mn-cs"/>
        </a:defRPr>
      </a:lvl2pPr>
      <a:lvl3pPr marL="1144588" indent="-231775" algn="l" rtl="0" eaLnBrk="0" fontAlgn="base" hangingPunct="0">
        <a:spcBef>
          <a:spcPct val="4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3pPr>
      <a:lvl4pPr marL="1481138" indent="-222250" algn="l" rtl="0" eaLnBrk="0" fontAlgn="base" hangingPunct="0">
        <a:spcBef>
          <a:spcPct val="4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1828800" indent="-233363" algn="l" rtl="0" eaLnBrk="0" fontAlgn="base" hangingPunct="0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2286000" indent="-233363" algn="l" rtl="0" fontAlgn="base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743200" indent="-233363" algn="l" rtl="0" fontAlgn="base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200400" indent="-233363" algn="l" rtl="0" fontAlgn="base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657600" indent="-233363" algn="l" rtl="0" fontAlgn="base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800100"/>
            <a:ext cx="8229600" cy="2632075"/>
          </a:xfrm>
        </p:spPr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en-US" altLang="en-US" sz="4400" dirty="0" smtClean="0"/>
              <a:t>MIPS Arithmetic</a:t>
            </a:r>
            <a:br>
              <a:rPr lang="en-US" altLang="en-US" sz="4400" dirty="0" smtClean="0"/>
            </a:br>
            <a:r>
              <a:rPr lang="en-US" altLang="en-US" sz="4400" dirty="0" smtClean="0"/>
              <a:t>and Logic Instructions</a:t>
            </a:r>
            <a:endParaRPr lang="en-US" altLang="en-US" sz="28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544888"/>
            <a:ext cx="8229600" cy="2879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200" smtClean="0"/>
              <a:t>COE 301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Computer Organization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Prof. Muhamed Mudawar</a:t>
            </a:r>
          </a:p>
          <a:p>
            <a:pPr eaLnBrk="1" hangingPunct="1">
              <a:lnSpc>
                <a:spcPct val="90000"/>
              </a:lnSpc>
              <a:spcBef>
                <a:spcPct val="100000"/>
              </a:spcBef>
            </a:pPr>
            <a:r>
              <a:rPr lang="en-US" altLang="en-US" smtClean="0"/>
              <a:t>College of Computer Sciences and Engineering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King Fahd University of Petroleum and Minerals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 and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75" y="836685"/>
            <a:ext cx="8698657" cy="2995563"/>
          </a:xfrm>
        </p:spPr>
        <p:txBody>
          <a:bodyPr/>
          <a:lstStyle/>
          <a:p>
            <a:pPr eaLnBrk="1" hangingPunct="1"/>
            <a:r>
              <a:rPr lang="en-US" altLang="en-US" dirty="0"/>
              <a:t>Carry is </a:t>
            </a:r>
            <a:r>
              <a:rPr lang="en-US" altLang="en-US" dirty="0" smtClean="0"/>
              <a:t>useful when </a:t>
            </a:r>
            <a:r>
              <a:rPr lang="en-US" altLang="en-US" dirty="0"/>
              <a:t>a</a:t>
            </a:r>
            <a:r>
              <a:rPr lang="en-US" altLang="en-US" dirty="0" smtClean="0"/>
              <a:t>dding (subtracting) </a:t>
            </a:r>
            <a:r>
              <a:rPr lang="en-US" altLang="en-US" dirty="0">
                <a:solidFill>
                  <a:srgbClr val="FF0000"/>
                </a:solidFill>
              </a:rPr>
              <a:t>unsigned integers</a:t>
            </a:r>
          </a:p>
          <a:p>
            <a:pPr lvl="1" eaLnBrk="1" hangingPunct="1"/>
            <a:r>
              <a:rPr lang="en-US" altLang="en-US" dirty="0" smtClean="0"/>
              <a:t>Carry indicates that the </a:t>
            </a:r>
            <a:r>
              <a:rPr lang="en-US" altLang="en-US" b="1" dirty="0" smtClean="0">
                <a:solidFill>
                  <a:srgbClr val="FF0000"/>
                </a:solidFill>
              </a:rPr>
              <a:t>unsigned sum </a:t>
            </a:r>
            <a:r>
              <a:rPr lang="en-US" altLang="en-US" b="1" dirty="0" smtClean="0"/>
              <a:t>is out of range</a:t>
            </a:r>
          </a:p>
          <a:p>
            <a:pPr eaLnBrk="1" hangingPunct="1"/>
            <a:r>
              <a:rPr lang="en-US" altLang="en-US" dirty="0" smtClean="0"/>
              <a:t>Overflow </a:t>
            </a:r>
            <a:r>
              <a:rPr lang="en-US" altLang="en-US" dirty="0"/>
              <a:t>is </a:t>
            </a:r>
            <a:r>
              <a:rPr lang="en-US" altLang="en-US" dirty="0" smtClean="0"/>
              <a:t>useful when </a:t>
            </a:r>
            <a:r>
              <a:rPr lang="en-US" altLang="en-US" dirty="0"/>
              <a:t>a</a:t>
            </a:r>
            <a:r>
              <a:rPr lang="en-US" altLang="en-US" dirty="0" smtClean="0"/>
              <a:t>dding (subtracting) </a:t>
            </a:r>
            <a:r>
              <a:rPr lang="en-US" altLang="en-US" dirty="0">
                <a:solidFill>
                  <a:srgbClr val="FF0000"/>
                </a:solidFill>
              </a:rPr>
              <a:t>signed </a:t>
            </a:r>
            <a:r>
              <a:rPr lang="en-US" altLang="en-US" dirty="0" smtClean="0">
                <a:solidFill>
                  <a:srgbClr val="FF0000"/>
                </a:solidFill>
              </a:rPr>
              <a:t>integers</a:t>
            </a:r>
          </a:p>
          <a:p>
            <a:pPr lvl="1" eaLnBrk="1" hangingPunct="1"/>
            <a:r>
              <a:rPr lang="en-US" altLang="en-US" dirty="0" smtClean="0"/>
              <a:t>Overflow indicates </a:t>
            </a:r>
            <a:r>
              <a:rPr lang="en-US" altLang="en-US" dirty="0"/>
              <a:t>that the </a:t>
            </a:r>
            <a:r>
              <a:rPr lang="en-US" altLang="en-US" b="1" dirty="0" smtClean="0">
                <a:solidFill>
                  <a:srgbClr val="FF0000"/>
                </a:solidFill>
              </a:rPr>
              <a:t>signed </a:t>
            </a:r>
            <a:r>
              <a:rPr lang="en-US" altLang="en-US" b="1" dirty="0">
                <a:solidFill>
                  <a:srgbClr val="FF0000"/>
                </a:solidFill>
              </a:rPr>
              <a:t>sum </a:t>
            </a:r>
            <a:r>
              <a:rPr lang="en-US" altLang="en-US" b="1" dirty="0"/>
              <a:t>is out of </a:t>
            </a:r>
            <a:r>
              <a:rPr lang="en-US" altLang="en-US" b="1" dirty="0" smtClean="0"/>
              <a:t>range</a:t>
            </a:r>
          </a:p>
          <a:p>
            <a:pPr eaLnBrk="1" hangingPunct="1"/>
            <a:r>
              <a:rPr lang="en-US" altLang="en-US" dirty="0" smtClean="0"/>
              <a:t>Range for 32-bit unsigned integers = 0 to (2</a:t>
            </a:r>
            <a:r>
              <a:rPr lang="en-US" altLang="en-US" baseline="30000" dirty="0" smtClean="0"/>
              <a:t>32</a:t>
            </a:r>
            <a:r>
              <a:rPr lang="en-US" altLang="en-US" dirty="0" smtClean="0"/>
              <a:t> – 1)</a:t>
            </a:r>
          </a:p>
          <a:p>
            <a:pPr eaLnBrk="1" hangingPunct="1"/>
            <a:r>
              <a:rPr lang="en-US" altLang="en-US" dirty="0" smtClean="0"/>
              <a:t>Range for 32-bit signed integers = -2</a:t>
            </a:r>
            <a:r>
              <a:rPr lang="en-US" altLang="en-US" baseline="30000" dirty="0" smtClean="0"/>
              <a:t>31</a:t>
            </a:r>
            <a:r>
              <a:rPr lang="en-US" altLang="en-US" dirty="0" smtClean="0"/>
              <a:t> </a:t>
            </a:r>
            <a:r>
              <a:rPr lang="en-US" altLang="en-US" dirty="0"/>
              <a:t>to (</a:t>
            </a:r>
            <a:r>
              <a:rPr lang="en-US" altLang="en-US" dirty="0" smtClean="0"/>
              <a:t>2</a:t>
            </a:r>
            <a:r>
              <a:rPr lang="en-US" altLang="en-US" baseline="30000" dirty="0" smtClean="0"/>
              <a:t>31</a:t>
            </a:r>
            <a:r>
              <a:rPr lang="en-US" altLang="en-US" dirty="0" smtClean="0"/>
              <a:t> </a:t>
            </a:r>
            <a:r>
              <a:rPr lang="en-US" altLang="en-US" dirty="0"/>
              <a:t>– </a:t>
            </a:r>
            <a:r>
              <a:rPr lang="en-US" altLang="en-US" dirty="0" smtClean="0"/>
              <a:t>1)</a:t>
            </a:r>
            <a:endParaRPr lang="en-US" altLang="en-US" dirty="0"/>
          </a:p>
        </p:txBody>
      </p:sp>
      <p:grpSp>
        <p:nvGrpSpPr>
          <p:cNvPr id="83" name="Group 82"/>
          <p:cNvGrpSpPr/>
          <p:nvPr/>
        </p:nvGrpSpPr>
        <p:grpSpPr>
          <a:xfrm>
            <a:off x="251476" y="3832249"/>
            <a:ext cx="8641049" cy="2649922"/>
            <a:chOff x="251476" y="1988824"/>
            <a:chExt cx="8641049" cy="2649922"/>
          </a:xfrm>
        </p:grpSpPr>
        <p:grpSp>
          <p:nvGrpSpPr>
            <p:cNvPr id="76" name="Group 75"/>
            <p:cNvGrpSpPr/>
            <p:nvPr/>
          </p:nvGrpSpPr>
          <p:grpSpPr>
            <a:xfrm>
              <a:off x="666268" y="2454342"/>
              <a:ext cx="7131724" cy="1723549"/>
              <a:chOff x="885152" y="2334467"/>
              <a:chExt cx="7131724" cy="1723549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1000366" y="2334467"/>
                <a:ext cx="7016510" cy="1723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11111 1            1 11     1</a:t>
                </a:r>
              </a:p>
              <a:p>
                <a:r>
                  <a:rPr 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1000 0100 0000 0000 1110 0001 0100 0001</a:t>
                </a:r>
              </a:p>
              <a:p>
                <a:r>
                  <a:rPr 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1111 1111 0000 0000 1111 0101 0010 0000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1000 0011 0000 0001 1101 0110 0110 0001</a:t>
                </a:r>
              </a:p>
            </p:txBody>
          </p:sp>
          <p:cxnSp>
            <p:nvCxnSpPr>
              <p:cNvPr id="70" name="Straight Connector 69"/>
              <p:cNvCxnSpPr/>
              <p:nvPr/>
            </p:nvCxnSpPr>
            <p:spPr>
              <a:xfrm>
                <a:off x="1057973" y="3544214"/>
                <a:ext cx="69128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885152" y="2852121"/>
                <a:ext cx="3642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+</a:t>
                </a:r>
                <a:endParaRPr lang="en-US" sz="24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77" name="Content Placeholder 2"/>
            <p:cNvSpPr txBox="1">
              <a:spLocks/>
            </p:cNvSpPr>
            <p:nvPr/>
          </p:nvSpPr>
          <p:spPr bwMode="auto">
            <a:xfrm>
              <a:off x="251476" y="1988824"/>
              <a:ext cx="7604124" cy="518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7663" indent="-347663" algn="l" rtl="0" eaLnBrk="0" fontAlgn="base" hangingPunct="0">
                <a:spcBef>
                  <a:spcPct val="40000"/>
                </a:spcBef>
                <a:spcAft>
                  <a:spcPct val="0"/>
                </a:spcAft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98513" indent="-336550" algn="l" rtl="0" eaLnBrk="0" fontAlgn="base" hangingPunct="0">
                <a:spcBef>
                  <a:spcPct val="40000"/>
                </a:spcBef>
                <a:spcAft>
                  <a:spcPct val="0"/>
                </a:spcAft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1144588" indent="-231775" algn="l" rtl="0" eaLnBrk="0" fontAlgn="base" hangingPunct="0">
                <a:spcBef>
                  <a:spcPct val="40000"/>
                </a:spcBef>
                <a:spcAft>
                  <a:spcPct val="0"/>
                </a:spcAft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1481138" indent="-22225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828800" indent="-233363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286000" indent="-233363" algn="l" rtl="0" fontAlgn="base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743200" indent="-233363" algn="l" rtl="0" fontAlgn="base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200400" indent="-233363" algn="l" rtl="0" fontAlgn="base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657600" indent="-233363" algn="l" rtl="0" fontAlgn="base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eaLnBrk="1" hangingPunct="1"/>
              <a:r>
                <a:rPr lang="en-US" altLang="en-US" kern="0" dirty="0" smtClean="0"/>
                <a:t>Example 1: Carry = 1, Overflow = 0 (NO overflow) </a:t>
              </a:r>
              <a:endParaRPr lang="en-US" altLang="en-US" kern="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85" name="Content Placeholder 2"/>
            <p:cNvSpPr txBox="1">
              <a:spLocks/>
            </p:cNvSpPr>
            <p:nvPr/>
          </p:nvSpPr>
          <p:spPr bwMode="auto">
            <a:xfrm>
              <a:off x="539511" y="4235497"/>
              <a:ext cx="8353014" cy="403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7663" indent="-347663" algn="l" rtl="0" eaLnBrk="0" fontAlgn="base" hangingPunct="0">
                <a:spcBef>
                  <a:spcPct val="40000"/>
                </a:spcBef>
                <a:spcAft>
                  <a:spcPct val="0"/>
                </a:spcAft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98513" indent="-336550" algn="l" rtl="0" eaLnBrk="0" fontAlgn="base" hangingPunct="0">
                <a:spcBef>
                  <a:spcPct val="40000"/>
                </a:spcBef>
                <a:spcAft>
                  <a:spcPct val="0"/>
                </a:spcAft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1144588" indent="-231775" algn="l" rtl="0" eaLnBrk="0" fontAlgn="base" hangingPunct="0">
                <a:spcBef>
                  <a:spcPct val="40000"/>
                </a:spcBef>
                <a:spcAft>
                  <a:spcPct val="0"/>
                </a:spcAft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1481138" indent="-22225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828800" indent="-233363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286000" indent="-233363" algn="l" rtl="0" fontAlgn="base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743200" indent="-233363" algn="l" rtl="0" fontAlgn="base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200400" indent="-233363" algn="l" rtl="0" fontAlgn="base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657600" indent="-233363" algn="l" rtl="0" fontAlgn="base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eaLnBrk="1" hangingPunct="1">
                <a:buNone/>
              </a:pPr>
              <a:r>
                <a:rPr lang="en-US" altLang="en-US" kern="0" dirty="0" smtClean="0"/>
                <a:t>Unsigned sum is out-of-range, but the Signed sum is correct</a:t>
              </a:r>
              <a:endParaRPr lang="en-US" altLang="en-US" kern="0" dirty="0" smtClean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973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 of Carry and Overflow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251474" y="951899"/>
            <a:ext cx="8641051" cy="2592315"/>
            <a:chOff x="251474" y="4235498"/>
            <a:chExt cx="8641051" cy="2592315"/>
          </a:xfrm>
        </p:grpSpPr>
        <p:sp>
          <p:nvSpPr>
            <p:cNvPr id="43" name="Content Placeholder 2"/>
            <p:cNvSpPr txBox="1">
              <a:spLocks/>
            </p:cNvSpPr>
            <p:nvPr/>
          </p:nvSpPr>
          <p:spPr bwMode="auto">
            <a:xfrm>
              <a:off x="251474" y="4235498"/>
              <a:ext cx="5875915" cy="518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7663" indent="-347663" algn="l" rtl="0" eaLnBrk="0" fontAlgn="base" hangingPunct="0">
                <a:spcBef>
                  <a:spcPct val="40000"/>
                </a:spcBef>
                <a:spcAft>
                  <a:spcPct val="0"/>
                </a:spcAft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98513" indent="-336550" algn="l" rtl="0" eaLnBrk="0" fontAlgn="base" hangingPunct="0">
                <a:spcBef>
                  <a:spcPct val="40000"/>
                </a:spcBef>
                <a:spcAft>
                  <a:spcPct val="0"/>
                </a:spcAft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1144588" indent="-231775" algn="l" rtl="0" eaLnBrk="0" fontAlgn="base" hangingPunct="0">
                <a:spcBef>
                  <a:spcPct val="40000"/>
                </a:spcBef>
                <a:spcAft>
                  <a:spcPct val="0"/>
                </a:spcAft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1481138" indent="-22225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828800" indent="-233363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286000" indent="-233363" algn="l" rtl="0" fontAlgn="base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743200" indent="-233363" algn="l" rtl="0" fontAlgn="base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200400" indent="-233363" algn="l" rtl="0" fontAlgn="base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657600" indent="-233363" algn="l" rtl="0" fontAlgn="base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eaLnBrk="1" hangingPunct="1"/>
              <a:r>
                <a:rPr lang="en-US" altLang="en-US" kern="0" dirty="0" smtClean="0"/>
                <a:t>Example 2: Carry = 0, Overflow = 1</a:t>
              </a:r>
              <a:endParaRPr lang="en-US" altLang="en-US" kern="0" dirty="0" smtClean="0">
                <a:solidFill>
                  <a:srgbClr val="FF0000"/>
                </a:solidFill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666268" y="4696354"/>
              <a:ext cx="7131724" cy="1723549"/>
              <a:chOff x="885152" y="2334467"/>
              <a:chExt cx="7131724" cy="1723549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000366" y="2334467"/>
                <a:ext cx="7016510" cy="1723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01111 1               11    1</a:t>
                </a:r>
              </a:p>
              <a:p>
                <a:r>
                  <a:rPr 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0010 0100 0000 0100 1011 0001 0100 0100</a:t>
                </a:r>
              </a:p>
              <a:p>
                <a:r>
                  <a:rPr 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0111 1111 0111 0000 0011 0101 0000 0010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1010 0011 0111 0100 1110 0110 0100 0110</a:t>
                </a:r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1057973" y="3544214"/>
                <a:ext cx="69128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885152" y="2852121"/>
                <a:ext cx="3642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+</a:t>
                </a:r>
                <a:endParaRPr lang="en-US" sz="24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48" name="Content Placeholder 2"/>
            <p:cNvSpPr txBox="1">
              <a:spLocks/>
            </p:cNvSpPr>
            <p:nvPr/>
          </p:nvSpPr>
          <p:spPr bwMode="auto">
            <a:xfrm>
              <a:off x="539510" y="6424564"/>
              <a:ext cx="8353015" cy="403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7663" indent="-347663" algn="l" rtl="0" eaLnBrk="0" fontAlgn="base" hangingPunct="0">
                <a:spcBef>
                  <a:spcPct val="40000"/>
                </a:spcBef>
                <a:spcAft>
                  <a:spcPct val="0"/>
                </a:spcAft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98513" indent="-336550" algn="l" rtl="0" eaLnBrk="0" fontAlgn="base" hangingPunct="0">
                <a:spcBef>
                  <a:spcPct val="40000"/>
                </a:spcBef>
                <a:spcAft>
                  <a:spcPct val="0"/>
                </a:spcAft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1144588" indent="-231775" algn="l" rtl="0" eaLnBrk="0" fontAlgn="base" hangingPunct="0">
                <a:spcBef>
                  <a:spcPct val="40000"/>
                </a:spcBef>
                <a:spcAft>
                  <a:spcPct val="0"/>
                </a:spcAft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1481138" indent="-22225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828800" indent="-233363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286000" indent="-233363" algn="l" rtl="0" fontAlgn="base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743200" indent="-233363" algn="l" rtl="0" fontAlgn="base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200400" indent="-233363" algn="l" rtl="0" fontAlgn="base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657600" indent="-233363" algn="l" rtl="0" fontAlgn="base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eaLnBrk="1" hangingPunct="1">
                <a:buNone/>
              </a:pPr>
              <a:r>
                <a:rPr lang="en-US" altLang="en-US" kern="0" dirty="0" smtClean="0"/>
                <a:t>Unsigned sum is correct, but the Signed sum is out-of-range</a:t>
              </a:r>
              <a:endParaRPr lang="en-US" altLang="en-US" kern="0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51475" y="3832249"/>
            <a:ext cx="7834552" cy="2592315"/>
            <a:chOff x="251474" y="4235498"/>
            <a:chExt cx="7834552" cy="2592315"/>
          </a:xfrm>
        </p:grpSpPr>
        <p:sp>
          <p:nvSpPr>
            <p:cNvPr id="50" name="Content Placeholder 2"/>
            <p:cNvSpPr txBox="1">
              <a:spLocks/>
            </p:cNvSpPr>
            <p:nvPr/>
          </p:nvSpPr>
          <p:spPr bwMode="auto">
            <a:xfrm>
              <a:off x="251474" y="4235498"/>
              <a:ext cx="5875915" cy="518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7663" indent="-347663" algn="l" rtl="0" eaLnBrk="0" fontAlgn="base" hangingPunct="0">
                <a:spcBef>
                  <a:spcPct val="40000"/>
                </a:spcBef>
                <a:spcAft>
                  <a:spcPct val="0"/>
                </a:spcAft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98513" indent="-336550" algn="l" rtl="0" eaLnBrk="0" fontAlgn="base" hangingPunct="0">
                <a:spcBef>
                  <a:spcPct val="40000"/>
                </a:spcBef>
                <a:spcAft>
                  <a:spcPct val="0"/>
                </a:spcAft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1144588" indent="-231775" algn="l" rtl="0" eaLnBrk="0" fontAlgn="base" hangingPunct="0">
                <a:spcBef>
                  <a:spcPct val="40000"/>
                </a:spcBef>
                <a:spcAft>
                  <a:spcPct val="0"/>
                </a:spcAft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1481138" indent="-22225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828800" indent="-233363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286000" indent="-233363" algn="l" rtl="0" fontAlgn="base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743200" indent="-233363" algn="l" rtl="0" fontAlgn="base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200400" indent="-233363" algn="l" rtl="0" fontAlgn="base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657600" indent="-233363" algn="l" rtl="0" fontAlgn="base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eaLnBrk="1" hangingPunct="1"/>
              <a:r>
                <a:rPr lang="en-US" altLang="en-US" kern="0" dirty="0" smtClean="0"/>
                <a:t>Example 3: Carry = 1, Overflow = 1</a:t>
              </a:r>
              <a:endParaRPr lang="en-US" altLang="en-US" kern="0" dirty="0" smtClean="0">
                <a:solidFill>
                  <a:srgbClr val="FF0000"/>
                </a:solidFill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66268" y="4696354"/>
              <a:ext cx="7131724" cy="1723549"/>
              <a:chOff x="885152" y="2334467"/>
              <a:chExt cx="7131724" cy="1723549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1000366" y="2334467"/>
                <a:ext cx="7016510" cy="1723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1  11 1               11    1</a:t>
                </a:r>
              </a:p>
              <a:p>
                <a:r>
                  <a:rPr 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1000 0100 0000 0100 1011 0001 0100 0100</a:t>
                </a:r>
              </a:p>
              <a:p>
                <a:r>
                  <a:rPr 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1001 1111 0111 0000 0011 0101 0000 0010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0010 0011 0111 0100 1110 0110 0100 0110</a:t>
                </a:r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>
                <a:off x="1057973" y="3544214"/>
                <a:ext cx="69128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885152" y="2852121"/>
                <a:ext cx="3642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+</a:t>
                </a:r>
                <a:endParaRPr lang="en-US" sz="24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52" name="Content Placeholder 2"/>
            <p:cNvSpPr txBox="1">
              <a:spLocks/>
            </p:cNvSpPr>
            <p:nvPr/>
          </p:nvSpPr>
          <p:spPr bwMode="auto">
            <a:xfrm>
              <a:off x="539510" y="6424564"/>
              <a:ext cx="7546516" cy="403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7663" indent="-347663" algn="l" rtl="0" eaLnBrk="0" fontAlgn="base" hangingPunct="0">
                <a:spcBef>
                  <a:spcPct val="40000"/>
                </a:spcBef>
                <a:spcAft>
                  <a:spcPct val="0"/>
                </a:spcAft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98513" indent="-336550" algn="l" rtl="0" eaLnBrk="0" fontAlgn="base" hangingPunct="0">
                <a:spcBef>
                  <a:spcPct val="40000"/>
                </a:spcBef>
                <a:spcAft>
                  <a:spcPct val="0"/>
                </a:spcAft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1144588" indent="-231775" algn="l" rtl="0" eaLnBrk="0" fontAlgn="base" hangingPunct="0">
                <a:spcBef>
                  <a:spcPct val="40000"/>
                </a:spcBef>
                <a:spcAft>
                  <a:spcPct val="0"/>
                </a:spcAft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1481138" indent="-22225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828800" indent="-233363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286000" indent="-233363" algn="l" rtl="0" fontAlgn="base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743200" indent="-233363" algn="l" rtl="0" fontAlgn="base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200400" indent="-233363" algn="l" rtl="0" fontAlgn="base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657600" indent="-233363" algn="l" rtl="0" fontAlgn="base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eaLnBrk="1" hangingPunct="1">
                <a:buNone/>
              </a:pPr>
              <a:r>
                <a:rPr lang="en-US" altLang="en-US" kern="0" dirty="0" smtClean="0"/>
                <a:t>Both the Unsigned and Signed sums are out-of-range</a:t>
              </a:r>
              <a:endParaRPr lang="en-US" altLang="en-US" kern="0" dirty="0" smtClean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959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Using Add / Subtract Instructions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688" y="951900"/>
            <a:ext cx="8468229" cy="5587878"/>
          </a:xfrm>
        </p:spPr>
        <p:txBody>
          <a:bodyPr/>
          <a:lstStyle/>
          <a:p>
            <a:pPr marL="349250" indent="-349250" eaLnBrk="1" hangingPunct="1">
              <a:lnSpc>
                <a:spcPct val="110000"/>
              </a:lnSpc>
              <a:tabLst>
                <a:tab pos="1143000" algn="l"/>
                <a:tab pos="3657600" algn="l"/>
              </a:tabLst>
            </a:pPr>
            <a:r>
              <a:rPr lang="en-US" altLang="en-US" dirty="0" smtClean="0"/>
              <a:t>Consider the translation of: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 = (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g+h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)–(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i+j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349250" indent="-349250" eaLnBrk="1" hangingPunct="1">
              <a:lnSpc>
                <a:spcPct val="110000"/>
              </a:lnSpc>
              <a:tabLst>
                <a:tab pos="1143000" algn="l"/>
                <a:tab pos="3657600" algn="l"/>
              </a:tabLst>
            </a:pPr>
            <a:r>
              <a:rPr lang="en-US" altLang="en-US" dirty="0" smtClean="0"/>
              <a:t>Programmer / Compiler allocates registers to variables</a:t>
            </a:r>
          </a:p>
          <a:p>
            <a:pPr marL="360363" eaLnBrk="1" hangingPunct="1">
              <a:lnSpc>
                <a:spcPct val="110000"/>
              </a:lnSpc>
              <a:tabLst>
                <a:tab pos="1143000" algn="l"/>
                <a:tab pos="3657600" algn="l"/>
              </a:tabLst>
            </a:pPr>
            <a:r>
              <a:rPr lang="en-US" altLang="en-US" dirty="0" smtClean="0"/>
              <a:t>Given that: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$t0=f,</a:t>
            </a:r>
            <a:r>
              <a:rPr lang="en-US" altLang="en-US" dirty="0" smtClean="0">
                <a:solidFill>
                  <a:srgbClr val="000099"/>
                </a:solidFill>
              </a:rPr>
              <a:t>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$t1=g,</a:t>
            </a:r>
            <a:r>
              <a:rPr lang="en-US" altLang="en-US" dirty="0" smtClean="0">
                <a:solidFill>
                  <a:srgbClr val="000099"/>
                </a:solidFill>
              </a:rPr>
              <a:t>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$t2=h,</a:t>
            </a:r>
            <a:r>
              <a:rPr lang="en-US" altLang="en-US" dirty="0" smtClean="0">
                <a:solidFill>
                  <a:srgbClr val="000099"/>
                </a:solidFill>
              </a:rPr>
              <a:t>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$t3=i,</a:t>
            </a:r>
            <a:r>
              <a:rPr lang="en-US" altLang="en-US" dirty="0" smtClean="0">
                <a:solidFill>
                  <a:srgbClr val="000099"/>
                </a:solidFill>
              </a:rPr>
              <a:t>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 smtClean="0">
                <a:solidFill>
                  <a:srgbClr val="000099"/>
                </a:solidFill>
              </a:rPr>
              <a:t>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$t4=j</a:t>
            </a:r>
          </a:p>
          <a:p>
            <a:pPr marL="360363" eaLnBrk="1" hangingPunct="1">
              <a:lnSpc>
                <a:spcPct val="110000"/>
              </a:lnSpc>
              <a:tabLst>
                <a:tab pos="1143000" algn="l"/>
                <a:tab pos="3657600" algn="l"/>
              </a:tabLst>
            </a:pPr>
            <a:r>
              <a:rPr lang="en-US" altLang="en-US" dirty="0" smtClean="0"/>
              <a:t>Called temporary registers: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$t0=$8, $t1=$9, …</a:t>
            </a:r>
          </a:p>
          <a:p>
            <a:pPr marL="349250" indent="-349250" eaLnBrk="1" hangingPunct="1">
              <a:lnSpc>
                <a:spcPct val="110000"/>
              </a:lnSpc>
              <a:tabLst>
                <a:tab pos="1143000" algn="l"/>
                <a:tab pos="3657600" algn="l"/>
              </a:tabLst>
            </a:pPr>
            <a:r>
              <a:rPr lang="en-US" altLang="en-US" dirty="0" smtClean="0"/>
              <a:t>Translation of:</a:t>
            </a:r>
            <a:r>
              <a:rPr lang="en-US" altLang="en-US" dirty="0" smtClean="0">
                <a:solidFill>
                  <a:schemeClr val="hlink"/>
                </a:solidFill>
              </a:rPr>
              <a:t>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 = (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g+h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)–(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i+j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en-US" dirty="0" smtClean="0">
              <a:solidFill>
                <a:srgbClr val="000099"/>
              </a:solidFill>
            </a:endParaRPr>
          </a:p>
          <a:p>
            <a:pPr marL="349250" indent="-349250" eaLnBrk="1" hangingPunct="1">
              <a:lnSpc>
                <a:spcPct val="110000"/>
              </a:lnSpc>
              <a:buFont typeface="Wingdings" pitchFamily="2" charset="2"/>
              <a:buNone/>
              <a:tabLst>
                <a:tab pos="1143000" algn="l"/>
                <a:tab pos="3657600" algn="l"/>
              </a:tabLst>
            </a:pP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addu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$t5, $t1, $t2	# $t5 = g + h</a:t>
            </a:r>
          </a:p>
          <a:p>
            <a:pPr marL="349250" indent="-349250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  <a:tabLst>
                <a:tab pos="1143000" algn="l"/>
                <a:tab pos="3657600" algn="l"/>
              </a:tabLst>
            </a:pP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addu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$t6, $t3, $t4	# $t6 = i + j</a:t>
            </a:r>
          </a:p>
          <a:p>
            <a:pPr marL="349250" indent="-349250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  <a:tabLst>
                <a:tab pos="1143000" algn="l"/>
                <a:tab pos="3657600" algn="l"/>
              </a:tabLst>
            </a:pP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subu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$t0, $t5, $t6	# f = (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g+h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)–(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i+j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349250" indent="-349250" eaLnBrk="1" hangingPunct="1">
              <a:lnSpc>
                <a:spcPct val="110000"/>
              </a:lnSpc>
              <a:tabLst>
                <a:tab pos="1143000" algn="l"/>
                <a:tab pos="3657600" algn="l"/>
              </a:tabLst>
            </a:pPr>
            <a:r>
              <a:rPr lang="en-US" altLang="en-US" dirty="0" smtClean="0"/>
              <a:t>Assembler translates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addu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$t5,$t1,$t2</a:t>
            </a:r>
            <a:r>
              <a:rPr lang="en-US" altLang="en-US" dirty="0" smtClean="0"/>
              <a:t> into binary code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18829" y="5789564"/>
            <a:ext cx="6221556" cy="635000"/>
            <a:chOff x="2728913" y="5789564"/>
            <a:chExt cx="5184775" cy="635000"/>
          </a:xfrm>
        </p:grpSpPr>
        <p:grpSp>
          <p:nvGrpSpPr>
            <p:cNvPr id="405515" name="Group 11"/>
            <p:cNvGrpSpPr>
              <a:grpSpLocks/>
            </p:cNvGrpSpPr>
            <p:nvPr/>
          </p:nvGrpSpPr>
          <p:grpSpPr bwMode="auto">
            <a:xfrm>
              <a:off x="2728913" y="5789564"/>
              <a:ext cx="979487" cy="635000"/>
              <a:chOff x="666" y="3466"/>
              <a:chExt cx="617" cy="400"/>
            </a:xfrm>
          </p:grpSpPr>
          <p:sp>
            <p:nvSpPr>
              <p:cNvPr id="19476" name="Text Box 4"/>
              <p:cNvSpPr txBox="1">
                <a:spLocks noChangeArrowheads="1"/>
              </p:cNvSpPr>
              <p:nvPr/>
            </p:nvSpPr>
            <p:spPr bwMode="auto">
              <a:xfrm>
                <a:off x="666" y="3648"/>
                <a:ext cx="617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000" b="1">
                    <a:latin typeface="Consolas" panose="020B0609020204030204" pitchFamily="49" charset="0"/>
                    <a:cs typeface="Consolas" panose="020B0609020204030204" pitchFamily="49" charset="0"/>
                  </a:rPr>
                  <a:t>000000</a:t>
                </a:r>
              </a:p>
            </p:txBody>
          </p:sp>
          <p:sp>
            <p:nvSpPr>
              <p:cNvPr id="19477" name="Text Box 10"/>
              <p:cNvSpPr txBox="1">
                <a:spLocks noChangeArrowheads="1"/>
              </p:cNvSpPr>
              <p:nvPr/>
            </p:nvSpPr>
            <p:spPr bwMode="auto">
              <a:xfrm>
                <a:off x="666" y="3466"/>
                <a:ext cx="617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Op</a:t>
                </a:r>
                <a:endParaRPr lang="en-US" altLang="en-US" sz="20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405516" name="Group 12"/>
            <p:cNvGrpSpPr>
              <a:grpSpLocks/>
            </p:cNvGrpSpPr>
            <p:nvPr/>
          </p:nvGrpSpPr>
          <p:grpSpPr bwMode="auto">
            <a:xfrm>
              <a:off x="3708400" y="5789564"/>
              <a:ext cx="806450" cy="635000"/>
              <a:chOff x="666" y="3466"/>
              <a:chExt cx="617" cy="400"/>
            </a:xfrm>
          </p:grpSpPr>
          <p:sp>
            <p:nvSpPr>
              <p:cNvPr id="19474" name="Text Box 13"/>
              <p:cNvSpPr txBox="1">
                <a:spLocks noChangeArrowheads="1"/>
              </p:cNvSpPr>
              <p:nvPr/>
            </p:nvSpPr>
            <p:spPr bwMode="auto">
              <a:xfrm>
                <a:off x="666" y="3648"/>
                <a:ext cx="617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01001</a:t>
                </a:r>
                <a:endParaRPr lang="en-US" altLang="en-US" sz="20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9475" name="Text Box 14"/>
              <p:cNvSpPr txBox="1">
                <a:spLocks noChangeArrowheads="1"/>
              </p:cNvSpPr>
              <p:nvPr/>
            </p:nvSpPr>
            <p:spPr bwMode="auto">
              <a:xfrm>
                <a:off x="666" y="3466"/>
                <a:ext cx="617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$t1</a:t>
                </a:r>
                <a:endParaRPr lang="en-US" altLang="en-US" sz="20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405519" name="Group 15"/>
            <p:cNvGrpSpPr>
              <a:grpSpLocks/>
            </p:cNvGrpSpPr>
            <p:nvPr/>
          </p:nvGrpSpPr>
          <p:grpSpPr bwMode="auto">
            <a:xfrm>
              <a:off x="4514850" y="5789564"/>
              <a:ext cx="806450" cy="635000"/>
              <a:chOff x="666" y="3466"/>
              <a:chExt cx="617" cy="400"/>
            </a:xfrm>
          </p:grpSpPr>
          <p:sp>
            <p:nvSpPr>
              <p:cNvPr id="19472" name="Text Box 16"/>
              <p:cNvSpPr txBox="1">
                <a:spLocks noChangeArrowheads="1"/>
              </p:cNvSpPr>
              <p:nvPr/>
            </p:nvSpPr>
            <p:spPr bwMode="auto">
              <a:xfrm>
                <a:off x="666" y="3648"/>
                <a:ext cx="617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01010</a:t>
                </a:r>
                <a:endParaRPr lang="en-US" altLang="en-US" sz="20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9473" name="Text Box 17"/>
              <p:cNvSpPr txBox="1">
                <a:spLocks noChangeArrowheads="1"/>
              </p:cNvSpPr>
              <p:nvPr/>
            </p:nvSpPr>
            <p:spPr bwMode="auto">
              <a:xfrm>
                <a:off x="666" y="3466"/>
                <a:ext cx="617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$t2</a:t>
                </a:r>
                <a:endParaRPr lang="en-US" altLang="en-US" sz="20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405522" name="Group 18"/>
            <p:cNvGrpSpPr>
              <a:grpSpLocks/>
            </p:cNvGrpSpPr>
            <p:nvPr/>
          </p:nvGrpSpPr>
          <p:grpSpPr bwMode="auto">
            <a:xfrm>
              <a:off x="5321300" y="5789564"/>
              <a:ext cx="806450" cy="635000"/>
              <a:chOff x="666" y="3466"/>
              <a:chExt cx="617" cy="400"/>
            </a:xfrm>
          </p:grpSpPr>
          <p:sp>
            <p:nvSpPr>
              <p:cNvPr id="19470" name="Text Box 19"/>
              <p:cNvSpPr txBox="1">
                <a:spLocks noChangeArrowheads="1"/>
              </p:cNvSpPr>
              <p:nvPr/>
            </p:nvSpPr>
            <p:spPr bwMode="auto">
              <a:xfrm>
                <a:off x="666" y="3648"/>
                <a:ext cx="617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01101</a:t>
                </a:r>
                <a:endParaRPr lang="en-US" altLang="en-US" sz="20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9471" name="Text Box 20"/>
              <p:cNvSpPr txBox="1">
                <a:spLocks noChangeArrowheads="1"/>
              </p:cNvSpPr>
              <p:nvPr/>
            </p:nvSpPr>
            <p:spPr bwMode="auto">
              <a:xfrm>
                <a:off x="666" y="3466"/>
                <a:ext cx="617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$t5</a:t>
                </a:r>
                <a:endParaRPr lang="en-US" altLang="en-US" sz="20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405525" name="Group 21"/>
            <p:cNvGrpSpPr>
              <a:grpSpLocks/>
            </p:cNvGrpSpPr>
            <p:nvPr/>
          </p:nvGrpSpPr>
          <p:grpSpPr bwMode="auto">
            <a:xfrm>
              <a:off x="6127750" y="5789564"/>
              <a:ext cx="806450" cy="635000"/>
              <a:chOff x="666" y="3466"/>
              <a:chExt cx="617" cy="400"/>
            </a:xfrm>
          </p:grpSpPr>
          <p:sp>
            <p:nvSpPr>
              <p:cNvPr id="19468" name="Text Box 22"/>
              <p:cNvSpPr txBox="1">
                <a:spLocks noChangeArrowheads="1"/>
              </p:cNvSpPr>
              <p:nvPr/>
            </p:nvSpPr>
            <p:spPr bwMode="auto">
              <a:xfrm>
                <a:off x="666" y="3648"/>
                <a:ext cx="617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000" b="1">
                    <a:latin typeface="Consolas" panose="020B0609020204030204" pitchFamily="49" charset="0"/>
                    <a:cs typeface="Consolas" panose="020B0609020204030204" pitchFamily="49" charset="0"/>
                  </a:rPr>
                  <a:t>00000</a:t>
                </a:r>
              </a:p>
            </p:txBody>
          </p:sp>
          <p:sp>
            <p:nvSpPr>
              <p:cNvPr id="19469" name="Text Box 23"/>
              <p:cNvSpPr txBox="1">
                <a:spLocks noChangeArrowheads="1"/>
              </p:cNvSpPr>
              <p:nvPr/>
            </p:nvSpPr>
            <p:spPr bwMode="auto">
              <a:xfrm>
                <a:off x="666" y="3466"/>
                <a:ext cx="617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000" b="1">
                    <a:latin typeface="Consolas" panose="020B0609020204030204" pitchFamily="49" charset="0"/>
                    <a:cs typeface="Consolas" panose="020B0609020204030204" pitchFamily="49" charset="0"/>
                  </a:rPr>
                  <a:t>sa</a:t>
                </a:r>
              </a:p>
            </p:txBody>
          </p:sp>
        </p:grpSp>
        <p:grpSp>
          <p:nvGrpSpPr>
            <p:cNvPr id="405531" name="Group 27"/>
            <p:cNvGrpSpPr>
              <a:grpSpLocks/>
            </p:cNvGrpSpPr>
            <p:nvPr/>
          </p:nvGrpSpPr>
          <p:grpSpPr bwMode="auto">
            <a:xfrm>
              <a:off x="6934200" y="5789564"/>
              <a:ext cx="979488" cy="635000"/>
              <a:chOff x="666" y="3466"/>
              <a:chExt cx="617" cy="400"/>
            </a:xfrm>
          </p:grpSpPr>
          <p:sp>
            <p:nvSpPr>
              <p:cNvPr id="19466" name="Text Box 28"/>
              <p:cNvSpPr txBox="1">
                <a:spLocks noChangeArrowheads="1"/>
              </p:cNvSpPr>
              <p:nvPr/>
            </p:nvSpPr>
            <p:spPr bwMode="auto">
              <a:xfrm>
                <a:off x="666" y="3648"/>
                <a:ext cx="617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000" b="1">
                    <a:latin typeface="Consolas" panose="020B0609020204030204" pitchFamily="49" charset="0"/>
                    <a:cs typeface="Consolas" panose="020B0609020204030204" pitchFamily="49" charset="0"/>
                  </a:rPr>
                  <a:t>100001</a:t>
                </a:r>
              </a:p>
            </p:txBody>
          </p:sp>
          <p:sp>
            <p:nvSpPr>
              <p:cNvPr id="19467" name="Text Box 29"/>
              <p:cNvSpPr txBox="1">
                <a:spLocks noChangeArrowheads="1"/>
              </p:cNvSpPr>
              <p:nvPr/>
            </p:nvSpPr>
            <p:spPr bwMode="auto">
              <a:xfrm>
                <a:off x="666" y="3466"/>
                <a:ext cx="617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000" b="1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addu</a:t>
                </a:r>
                <a:endParaRPr lang="en-US" altLang="en-US" sz="20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5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5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Logic Bitwise Operations</a:t>
            </a:r>
          </a:p>
        </p:txBody>
      </p:sp>
      <p:sp>
        <p:nvSpPr>
          <p:cNvPr id="448524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09082" y="894293"/>
            <a:ext cx="8641050" cy="5587878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en-US" dirty="0" smtClean="0"/>
              <a:t>Logic bitwise operations: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and, or,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nor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endParaRPr lang="en-US" altLang="en-US" dirty="0" smtClean="0">
              <a:solidFill>
                <a:srgbClr val="000099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endParaRPr lang="en-US" altLang="en-US" dirty="0" smtClean="0">
              <a:solidFill>
                <a:srgbClr val="000099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endParaRPr lang="en-US" altLang="en-US" dirty="0" smtClean="0"/>
          </a:p>
          <a:p>
            <a:pPr eaLnBrk="1" hangingPunct="1">
              <a:lnSpc>
                <a:spcPct val="110000"/>
              </a:lnSpc>
              <a:spcBef>
                <a:spcPct val="150000"/>
              </a:spcBef>
            </a:pPr>
            <a:r>
              <a:rPr lang="en-US" altLang="en-US" dirty="0" smtClean="0"/>
              <a:t>AND instruction is used to clear bits: </a:t>
            </a:r>
            <a:r>
              <a:rPr lang="en-US" altLang="en-US" b="1" i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0 </a:t>
            </a:r>
            <a:r>
              <a:rPr lang="en-US" alt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</a:t>
            </a:r>
            <a:r>
              <a:rPr lang="en-US" alt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en-US" dirty="0" smtClean="0"/>
              <a:t>OR instruction is used to set bits: </a:t>
            </a:r>
            <a:r>
              <a:rPr lang="en-US" altLang="en-US" b="1" i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or 1 </a:t>
            </a:r>
            <a:r>
              <a:rPr lang="en-US" alt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en-US" alt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en-US" dirty="0" smtClean="0"/>
              <a:t>XOR instruction is used to toggle bits: </a:t>
            </a:r>
            <a:r>
              <a:rPr lang="en-US" altLang="en-US" b="1" i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</a:t>
            </a:r>
            <a:r>
              <a:rPr lang="en-US" alt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US" alt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en-US" alt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</a:t>
            </a:r>
            <a:r>
              <a:rPr lang="en-US" altLang="en-US" b="1" i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en-US" dirty="0" smtClean="0"/>
              <a:t>NOT instruction is not needed, why?</a:t>
            </a:r>
          </a:p>
          <a:p>
            <a:pPr marL="360363" indent="0" eaLnBrk="1" hangingPunct="1">
              <a:lnSpc>
                <a:spcPct val="110000"/>
              </a:lnSpc>
              <a:spcBef>
                <a:spcPct val="50000"/>
              </a:spcBef>
              <a:buNone/>
            </a:pP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$t1, $t2 </a:t>
            </a:r>
            <a:r>
              <a:rPr lang="en-US" altLang="en-US" dirty="0" smtClean="0"/>
              <a:t>is equivalent to:</a:t>
            </a:r>
            <a:r>
              <a:rPr lang="en-US" alt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 $t1, $t2, $t2</a:t>
            </a:r>
            <a:r>
              <a:rPr lang="en-US" altLang="en-US" dirty="0" smtClean="0"/>
              <a:t> </a:t>
            </a:r>
          </a:p>
        </p:txBody>
      </p:sp>
      <p:grpSp>
        <p:nvGrpSpPr>
          <p:cNvPr id="448554" name="Group 42"/>
          <p:cNvGrpSpPr>
            <a:grpSpLocks/>
          </p:cNvGrpSpPr>
          <p:nvPr/>
        </p:nvGrpSpPr>
        <p:grpSpPr bwMode="auto">
          <a:xfrm>
            <a:off x="827545" y="1643183"/>
            <a:ext cx="1670050" cy="1728787"/>
            <a:chOff x="558" y="999"/>
            <a:chExt cx="1052" cy="1089"/>
          </a:xfrm>
        </p:grpSpPr>
        <p:sp>
          <p:nvSpPr>
            <p:cNvPr id="20500" name="Text Box 19"/>
            <p:cNvSpPr txBox="1">
              <a:spLocks noChangeArrowheads="1"/>
            </p:cNvSpPr>
            <p:nvPr/>
          </p:nvSpPr>
          <p:spPr bwMode="auto">
            <a:xfrm>
              <a:off x="558" y="999"/>
              <a:ext cx="217" cy="10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i="1"/>
                <a:t>x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/>
                <a:t>0</a:t>
              </a:r>
            </a:p>
            <a:p>
              <a:pPr algn="ctr" eaLnBrk="1" hangingPunct="1"/>
              <a:r>
                <a:rPr lang="en-US" altLang="en-US" sz="2000"/>
                <a:t>0</a:t>
              </a:r>
            </a:p>
            <a:p>
              <a:pPr algn="ctr" eaLnBrk="1" hangingPunct="1"/>
              <a:r>
                <a:rPr lang="en-US" altLang="en-US" sz="2000"/>
                <a:t>1</a:t>
              </a:r>
            </a:p>
            <a:p>
              <a:pPr algn="ctr" eaLnBrk="1" hangingPunct="1"/>
              <a:r>
                <a:rPr lang="en-US" altLang="en-US" sz="2000"/>
                <a:t>1</a:t>
              </a:r>
            </a:p>
          </p:txBody>
        </p:sp>
        <p:sp>
          <p:nvSpPr>
            <p:cNvPr id="20501" name="Text Box 23"/>
            <p:cNvSpPr txBox="1">
              <a:spLocks noChangeArrowheads="1"/>
            </p:cNvSpPr>
            <p:nvPr/>
          </p:nvSpPr>
          <p:spPr bwMode="auto">
            <a:xfrm>
              <a:off x="775" y="999"/>
              <a:ext cx="218" cy="10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i="1"/>
                <a:t>y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/>
                <a:t>0</a:t>
              </a:r>
            </a:p>
            <a:p>
              <a:pPr algn="ctr" eaLnBrk="1" hangingPunct="1"/>
              <a:r>
                <a:rPr lang="en-US" altLang="en-US" sz="2000"/>
                <a:t>1</a:t>
              </a:r>
            </a:p>
            <a:p>
              <a:pPr algn="ctr" eaLnBrk="1" hangingPunct="1"/>
              <a:r>
                <a:rPr lang="en-US" altLang="en-US" sz="2000"/>
                <a:t>0</a:t>
              </a:r>
            </a:p>
            <a:p>
              <a:pPr algn="ctr" eaLnBrk="1" hangingPunct="1"/>
              <a:r>
                <a:rPr lang="en-US" altLang="en-US" sz="2000"/>
                <a:t>1</a:t>
              </a:r>
            </a:p>
          </p:txBody>
        </p:sp>
        <p:sp>
          <p:nvSpPr>
            <p:cNvPr id="20502" name="Text Box 24"/>
            <p:cNvSpPr txBox="1">
              <a:spLocks noChangeArrowheads="1"/>
            </p:cNvSpPr>
            <p:nvPr/>
          </p:nvSpPr>
          <p:spPr bwMode="auto">
            <a:xfrm>
              <a:off x="993" y="999"/>
              <a:ext cx="617" cy="10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i="1"/>
                <a:t>x</a:t>
              </a:r>
              <a:r>
                <a:rPr lang="en-US" altLang="en-US" sz="2000"/>
                <a:t> and </a:t>
              </a:r>
              <a:r>
                <a:rPr lang="en-US" altLang="en-US" sz="2000" i="1"/>
                <a:t>y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/>
                <a:t>0</a:t>
              </a:r>
            </a:p>
            <a:p>
              <a:pPr algn="ctr" eaLnBrk="1" hangingPunct="1"/>
              <a:r>
                <a:rPr lang="en-US" altLang="en-US" sz="2000"/>
                <a:t>0</a:t>
              </a:r>
            </a:p>
            <a:p>
              <a:pPr algn="ctr" eaLnBrk="1" hangingPunct="1"/>
              <a:r>
                <a:rPr lang="en-US" altLang="en-US" sz="2000"/>
                <a:t>0</a:t>
              </a:r>
            </a:p>
            <a:p>
              <a:pPr algn="ctr" eaLnBrk="1" hangingPunct="1"/>
              <a:r>
                <a:rPr lang="en-US" altLang="en-US" sz="2000"/>
                <a:t>1</a:t>
              </a:r>
            </a:p>
          </p:txBody>
        </p:sp>
        <p:sp>
          <p:nvSpPr>
            <p:cNvPr id="20503" name="Line 25"/>
            <p:cNvSpPr>
              <a:spLocks noChangeShapeType="1"/>
            </p:cNvSpPr>
            <p:nvPr/>
          </p:nvSpPr>
          <p:spPr bwMode="auto">
            <a:xfrm>
              <a:off x="558" y="1253"/>
              <a:ext cx="10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8555" name="Group 43"/>
          <p:cNvGrpSpPr>
            <a:grpSpLocks/>
          </p:cNvGrpSpPr>
          <p:nvPr/>
        </p:nvGrpSpPr>
        <p:grpSpPr bwMode="auto">
          <a:xfrm>
            <a:off x="2843670" y="1643183"/>
            <a:ext cx="1670050" cy="1728787"/>
            <a:chOff x="558" y="999"/>
            <a:chExt cx="1052" cy="1089"/>
          </a:xfrm>
        </p:grpSpPr>
        <p:sp>
          <p:nvSpPr>
            <p:cNvPr id="20496" name="Text Box 44"/>
            <p:cNvSpPr txBox="1">
              <a:spLocks noChangeArrowheads="1"/>
            </p:cNvSpPr>
            <p:nvPr/>
          </p:nvSpPr>
          <p:spPr bwMode="auto">
            <a:xfrm>
              <a:off x="558" y="999"/>
              <a:ext cx="217" cy="10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i="1"/>
                <a:t>x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/>
                <a:t>0</a:t>
              </a:r>
            </a:p>
            <a:p>
              <a:pPr algn="ctr" eaLnBrk="1" hangingPunct="1"/>
              <a:r>
                <a:rPr lang="en-US" altLang="en-US" sz="2000"/>
                <a:t>0</a:t>
              </a:r>
            </a:p>
            <a:p>
              <a:pPr algn="ctr" eaLnBrk="1" hangingPunct="1"/>
              <a:r>
                <a:rPr lang="en-US" altLang="en-US" sz="2000"/>
                <a:t>1</a:t>
              </a:r>
            </a:p>
            <a:p>
              <a:pPr algn="ctr" eaLnBrk="1" hangingPunct="1"/>
              <a:r>
                <a:rPr lang="en-US" altLang="en-US" sz="2000"/>
                <a:t>1</a:t>
              </a:r>
            </a:p>
          </p:txBody>
        </p:sp>
        <p:sp>
          <p:nvSpPr>
            <p:cNvPr id="20497" name="Text Box 45"/>
            <p:cNvSpPr txBox="1">
              <a:spLocks noChangeArrowheads="1"/>
            </p:cNvSpPr>
            <p:nvPr/>
          </p:nvSpPr>
          <p:spPr bwMode="auto">
            <a:xfrm>
              <a:off x="775" y="999"/>
              <a:ext cx="218" cy="10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i="1"/>
                <a:t>y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/>
                <a:t>0</a:t>
              </a:r>
            </a:p>
            <a:p>
              <a:pPr algn="ctr" eaLnBrk="1" hangingPunct="1"/>
              <a:r>
                <a:rPr lang="en-US" altLang="en-US" sz="2000"/>
                <a:t>1</a:t>
              </a:r>
            </a:p>
            <a:p>
              <a:pPr algn="ctr" eaLnBrk="1" hangingPunct="1"/>
              <a:r>
                <a:rPr lang="en-US" altLang="en-US" sz="2000"/>
                <a:t>0</a:t>
              </a:r>
            </a:p>
            <a:p>
              <a:pPr algn="ctr" eaLnBrk="1" hangingPunct="1"/>
              <a:r>
                <a:rPr lang="en-US" altLang="en-US" sz="2000"/>
                <a:t>1</a:t>
              </a:r>
            </a:p>
          </p:txBody>
        </p:sp>
        <p:sp>
          <p:nvSpPr>
            <p:cNvPr id="20498" name="Text Box 46"/>
            <p:cNvSpPr txBox="1">
              <a:spLocks noChangeArrowheads="1"/>
            </p:cNvSpPr>
            <p:nvPr/>
          </p:nvSpPr>
          <p:spPr bwMode="auto">
            <a:xfrm>
              <a:off x="993" y="999"/>
              <a:ext cx="617" cy="10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i="1"/>
                <a:t>x</a:t>
              </a:r>
              <a:r>
                <a:rPr lang="en-US" altLang="en-US" sz="2000"/>
                <a:t> or </a:t>
              </a:r>
              <a:r>
                <a:rPr lang="en-US" altLang="en-US" sz="2000" i="1"/>
                <a:t>y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/>
                <a:t>0</a:t>
              </a:r>
            </a:p>
            <a:p>
              <a:pPr algn="ctr" eaLnBrk="1" hangingPunct="1"/>
              <a:r>
                <a:rPr lang="en-US" altLang="en-US" sz="2000"/>
                <a:t>1</a:t>
              </a:r>
            </a:p>
            <a:p>
              <a:pPr algn="ctr" eaLnBrk="1" hangingPunct="1"/>
              <a:r>
                <a:rPr lang="en-US" altLang="en-US" sz="2000"/>
                <a:t>1</a:t>
              </a:r>
            </a:p>
            <a:p>
              <a:pPr algn="ctr" eaLnBrk="1" hangingPunct="1"/>
              <a:r>
                <a:rPr lang="en-US" altLang="en-US" sz="2000"/>
                <a:t>1</a:t>
              </a:r>
            </a:p>
          </p:txBody>
        </p:sp>
        <p:sp>
          <p:nvSpPr>
            <p:cNvPr id="20499" name="Line 47"/>
            <p:cNvSpPr>
              <a:spLocks noChangeShapeType="1"/>
            </p:cNvSpPr>
            <p:nvPr/>
          </p:nvSpPr>
          <p:spPr bwMode="auto">
            <a:xfrm>
              <a:off x="558" y="1253"/>
              <a:ext cx="10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8560" name="Group 48"/>
          <p:cNvGrpSpPr>
            <a:grpSpLocks/>
          </p:cNvGrpSpPr>
          <p:nvPr/>
        </p:nvGrpSpPr>
        <p:grpSpPr bwMode="auto">
          <a:xfrm>
            <a:off x="4859795" y="1643183"/>
            <a:ext cx="1670050" cy="1728787"/>
            <a:chOff x="558" y="999"/>
            <a:chExt cx="1052" cy="1089"/>
          </a:xfrm>
        </p:grpSpPr>
        <p:sp>
          <p:nvSpPr>
            <p:cNvPr id="20492" name="Text Box 49"/>
            <p:cNvSpPr txBox="1">
              <a:spLocks noChangeArrowheads="1"/>
            </p:cNvSpPr>
            <p:nvPr/>
          </p:nvSpPr>
          <p:spPr bwMode="auto">
            <a:xfrm>
              <a:off x="558" y="999"/>
              <a:ext cx="217" cy="10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i="1"/>
                <a:t>x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/>
                <a:t>0</a:t>
              </a:r>
            </a:p>
            <a:p>
              <a:pPr algn="ctr" eaLnBrk="1" hangingPunct="1"/>
              <a:r>
                <a:rPr lang="en-US" altLang="en-US" sz="2000"/>
                <a:t>0</a:t>
              </a:r>
            </a:p>
            <a:p>
              <a:pPr algn="ctr" eaLnBrk="1" hangingPunct="1"/>
              <a:r>
                <a:rPr lang="en-US" altLang="en-US" sz="2000"/>
                <a:t>1</a:t>
              </a:r>
            </a:p>
            <a:p>
              <a:pPr algn="ctr" eaLnBrk="1" hangingPunct="1"/>
              <a:r>
                <a:rPr lang="en-US" altLang="en-US" sz="2000"/>
                <a:t>1</a:t>
              </a:r>
            </a:p>
          </p:txBody>
        </p:sp>
        <p:sp>
          <p:nvSpPr>
            <p:cNvPr id="20493" name="Text Box 50"/>
            <p:cNvSpPr txBox="1">
              <a:spLocks noChangeArrowheads="1"/>
            </p:cNvSpPr>
            <p:nvPr/>
          </p:nvSpPr>
          <p:spPr bwMode="auto">
            <a:xfrm>
              <a:off x="775" y="999"/>
              <a:ext cx="218" cy="10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i="1"/>
                <a:t>y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/>
                <a:t>0</a:t>
              </a:r>
            </a:p>
            <a:p>
              <a:pPr algn="ctr" eaLnBrk="1" hangingPunct="1"/>
              <a:r>
                <a:rPr lang="en-US" altLang="en-US" sz="2000"/>
                <a:t>1</a:t>
              </a:r>
            </a:p>
            <a:p>
              <a:pPr algn="ctr" eaLnBrk="1" hangingPunct="1"/>
              <a:r>
                <a:rPr lang="en-US" altLang="en-US" sz="2000"/>
                <a:t>0</a:t>
              </a:r>
            </a:p>
            <a:p>
              <a:pPr algn="ctr" eaLnBrk="1" hangingPunct="1"/>
              <a:r>
                <a:rPr lang="en-US" altLang="en-US" sz="2000"/>
                <a:t>1</a:t>
              </a:r>
            </a:p>
          </p:txBody>
        </p:sp>
        <p:sp>
          <p:nvSpPr>
            <p:cNvPr id="20494" name="Text Box 51"/>
            <p:cNvSpPr txBox="1">
              <a:spLocks noChangeArrowheads="1"/>
            </p:cNvSpPr>
            <p:nvPr/>
          </p:nvSpPr>
          <p:spPr bwMode="auto">
            <a:xfrm>
              <a:off x="993" y="999"/>
              <a:ext cx="617" cy="10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i="1"/>
                <a:t>x</a:t>
              </a:r>
              <a:r>
                <a:rPr lang="en-US" altLang="en-US" sz="2000"/>
                <a:t> xor </a:t>
              </a:r>
              <a:r>
                <a:rPr lang="en-US" altLang="en-US" sz="2000" i="1"/>
                <a:t>y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/>
                <a:t>0</a:t>
              </a:r>
            </a:p>
            <a:p>
              <a:pPr algn="ctr" eaLnBrk="1" hangingPunct="1"/>
              <a:r>
                <a:rPr lang="en-US" altLang="en-US" sz="2000"/>
                <a:t>1</a:t>
              </a:r>
            </a:p>
            <a:p>
              <a:pPr algn="ctr" eaLnBrk="1" hangingPunct="1"/>
              <a:r>
                <a:rPr lang="en-US" altLang="en-US" sz="2000"/>
                <a:t>1</a:t>
              </a:r>
            </a:p>
            <a:p>
              <a:pPr algn="ctr" eaLnBrk="1" hangingPunct="1"/>
              <a:r>
                <a:rPr lang="en-US" altLang="en-US" sz="2000"/>
                <a:t>0</a:t>
              </a:r>
            </a:p>
          </p:txBody>
        </p:sp>
        <p:sp>
          <p:nvSpPr>
            <p:cNvPr id="20495" name="Line 52"/>
            <p:cNvSpPr>
              <a:spLocks noChangeShapeType="1"/>
            </p:cNvSpPr>
            <p:nvPr/>
          </p:nvSpPr>
          <p:spPr bwMode="auto">
            <a:xfrm>
              <a:off x="558" y="1253"/>
              <a:ext cx="10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8565" name="Group 53"/>
          <p:cNvGrpSpPr>
            <a:grpSpLocks/>
          </p:cNvGrpSpPr>
          <p:nvPr/>
        </p:nvGrpSpPr>
        <p:grpSpPr bwMode="auto">
          <a:xfrm>
            <a:off x="6875920" y="1643183"/>
            <a:ext cx="1670050" cy="1728787"/>
            <a:chOff x="558" y="999"/>
            <a:chExt cx="1052" cy="1089"/>
          </a:xfrm>
        </p:grpSpPr>
        <p:sp>
          <p:nvSpPr>
            <p:cNvPr id="20488" name="Text Box 54"/>
            <p:cNvSpPr txBox="1">
              <a:spLocks noChangeArrowheads="1"/>
            </p:cNvSpPr>
            <p:nvPr/>
          </p:nvSpPr>
          <p:spPr bwMode="auto">
            <a:xfrm>
              <a:off x="558" y="999"/>
              <a:ext cx="217" cy="10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i="1"/>
                <a:t>x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/>
                <a:t>0</a:t>
              </a:r>
            </a:p>
            <a:p>
              <a:pPr algn="ctr" eaLnBrk="1" hangingPunct="1"/>
              <a:r>
                <a:rPr lang="en-US" altLang="en-US" sz="2000"/>
                <a:t>0</a:t>
              </a:r>
            </a:p>
            <a:p>
              <a:pPr algn="ctr" eaLnBrk="1" hangingPunct="1"/>
              <a:r>
                <a:rPr lang="en-US" altLang="en-US" sz="2000"/>
                <a:t>1</a:t>
              </a:r>
            </a:p>
            <a:p>
              <a:pPr algn="ctr" eaLnBrk="1" hangingPunct="1"/>
              <a:r>
                <a:rPr lang="en-US" altLang="en-US" sz="2000"/>
                <a:t>1</a:t>
              </a:r>
            </a:p>
          </p:txBody>
        </p:sp>
        <p:sp>
          <p:nvSpPr>
            <p:cNvPr id="20489" name="Text Box 55"/>
            <p:cNvSpPr txBox="1">
              <a:spLocks noChangeArrowheads="1"/>
            </p:cNvSpPr>
            <p:nvPr/>
          </p:nvSpPr>
          <p:spPr bwMode="auto">
            <a:xfrm>
              <a:off x="775" y="999"/>
              <a:ext cx="218" cy="10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i="1"/>
                <a:t>y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/>
                <a:t>0</a:t>
              </a:r>
            </a:p>
            <a:p>
              <a:pPr algn="ctr" eaLnBrk="1" hangingPunct="1"/>
              <a:r>
                <a:rPr lang="en-US" altLang="en-US" sz="2000"/>
                <a:t>1</a:t>
              </a:r>
            </a:p>
            <a:p>
              <a:pPr algn="ctr" eaLnBrk="1" hangingPunct="1"/>
              <a:r>
                <a:rPr lang="en-US" altLang="en-US" sz="2000"/>
                <a:t>0</a:t>
              </a:r>
            </a:p>
            <a:p>
              <a:pPr algn="ctr" eaLnBrk="1" hangingPunct="1"/>
              <a:r>
                <a:rPr lang="en-US" altLang="en-US" sz="2000"/>
                <a:t>1</a:t>
              </a:r>
            </a:p>
          </p:txBody>
        </p:sp>
        <p:sp>
          <p:nvSpPr>
            <p:cNvPr id="20490" name="Text Box 56"/>
            <p:cNvSpPr txBox="1">
              <a:spLocks noChangeArrowheads="1"/>
            </p:cNvSpPr>
            <p:nvPr/>
          </p:nvSpPr>
          <p:spPr bwMode="auto">
            <a:xfrm>
              <a:off x="993" y="999"/>
              <a:ext cx="617" cy="10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i="1"/>
                <a:t>x</a:t>
              </a:r>
              <a:r>
                <a:rPr lang="en-US" altLang="en-US" sz="2000"/>
                <a:t> nor </a:t>
              </a:r>
              <a:r>
                <a:rPr lang="en-US" altLang="en-US" sz="2000" i="1"/>
                <a:t>y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/>
                <a:t>1</a:t>
              </a:r>
            </a:p>
            <a:p>
              <a:pPr algn="ctr" eaLnBrk="1" hangingPunct="1"/>
              <a:r>
                <a:rPr lang="en-US" altLang="en-US" sz="2000"/>
                <a:t>0</a:t>
              </a:r>
            </a:p>
            <a:p>
              <a:pPr algn="ctr" eaLnBrk="1" hangingPunct="1"/>
              <a:r>
                <a:rPr lang="en-US" altLang="en-US" sz="2000"/>
                <a:t>0</a:t>
              </a:r>
            </a:p>
            <a:p>
              <a:pPr algn="ctr" eaLnBrk="1" hangingPunct="1"/>
              <a:r>
                <a:rPr lang="en-US" altLang="en-US" sz="2000"/>
                <a:t>0</a:t>
              </a:r>
            </a:p>
          </p:txBody>
        </p:sp>
        <p:sp>
          <p:nvSpPr>
            <p:cNvPr id="20491" name="Line 57"/>
            <p:cNvSpPr>
              <a:spLocks noChangeShapeType="1"/>
            </p:cNvSpPr>
            <p:nvPr/>
          </p:nvSpPr>
          <p:spPr bwMode="auto">
            <a:xfrm>
              <a:off x="558" y="1253"/>
              <a:ext cx="10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8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8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48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485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85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Logic Bitwise Instructions</a:t>
            </a:r>
            <a:endParaRPr lang="en-US" dirty="0"/>
          </a:p>
        </p:txBody>
      </p:sp>
      <p:graphicFrame>
        <p:nvGraphicFramePr>
          <p:cNvPr id="4" name="Group 9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7300769"/>
              </p:ext>
            </p:extLst>
          </p:nvPr>
        </p:nvGraphicFramePr>
        <p:xfrm>
          <a:off x="309082" y="1009509"/>
          <a:ext cx="8583442" cy="1901028"/>
        </p:xfrm>
        <a:graphic>
          <a:graphicData uri="http://schemas.openxmlformats.org/drawingml/2006/table">
            <a:tbl>
              <a:tblPr/>
              <a:tblGrid>
                <a:gridCol w="2477101"/>
                <a:gridCol w="2184105"/>
                <a:gridCol w="738972"/>
                <a:gridCol w="625284"/>
                <a:gridCol w="625284"/>
                <a:gridCol w="625284"/>
                <a:gridCol w="568440"/>
                <a:gridCol w="738972"/>
              </a:tblGrid>
              <a:tr h="409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2925" algn="l"/>
                        </a:tabLst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</a:t>
                      </a:r>
                    </a:p>
                  </a:txBody>
                  <a:tcPr marL="54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Meaning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sa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func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47675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and $t1, $t2, $t3</a:t>
                      </a:r>
                    </a:p>
                  </a:txBody>
                  <a:tcPr marL="54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$t1 = $t2 &amp; $t3</a:t>
                      </a:r>
                    </a:p>
                  </a:txBody>
                  <a:tcPr marL="54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$t2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$t3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$t1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0x24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47675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or  $t1, $t2, $t3</a:t>
                      </a:r>
                    </a:p>
                  </a:txBody>
                  <a:tcPr marL="54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$t1 = $t2 | $t3</a:t>
                      </a:r>
                    </a:p>
                  </a:txBody>
                  <a:tcPr marL="54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$t2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$t3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$t1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0x25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47675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xor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$t1, $t2, $t3</a:t>
                      </a:r>
                    </a:p>
                  </a:txBody>
                  <a:tcPr marL="54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$t1 = $t2 ^ $t3</a:t>
                      </a:r>
                    </a:p>
                  </a:txBody>
                  <a:tcPr marL="54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$t2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$t3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$t1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0x26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47675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nor $t1, $t2, $t3</a:t>
                      </a:r>
                    </a:p>
                  </a:txBody>
                  <a:tcPr marL="54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$t1 = ~($t2|$t3)</a:t>
                      </a:r>
                    </a:p>
                  </a:txBody>
                  <a:tcPr marL="54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$t2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$t3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$t1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0x27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7"/>
          <p:cNvSpPr>
            <a:spLocks noChangeArrowheads="1"/>
          </p:cNvSpPr>
          <p:nvPr/>
        </p:nvSpPr>
        <p:spPr bwMode="auto">
          <a:xfrm>
            <a:off x="423863" y="3140026"/>
            <a:ext cx="8294687" cy="103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7663" indent="-3476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60000"/>
              </a:spcBef>
              <a:buFont typeface="Wingdings" pitchFamily="2" charset="2"/>
              <a:buChar char="v"/>
            </a:pPr>
            <a:r>
              <a:rPr lang="en-US" altLang="en-US" sz="2400" dirty="0">
                <a:solidFill>
                  <a:srgbClr val="FF0000"/>
                </a:solidFill>
              </a:rPr>
              <a:t>Examples:</a:t>
            </a:r>
            <a:endParaRPr lang="en-US" altLang="en-US" sz="2400" dirty="0"/>
          </a:p>
          <a:p>
            <a:pPr eaLnBrk="1" hangingPunct="1">
              <a:spcBef>
                <a:spcPct val="60000"/>
              </a:spcBef>
              <a:buFont typeface="Wingdings" pitchFamily="2" charset="2"/>
              <a:buNone/>
            </a:pPr>
            <a:r>
              <a:rPr lang="en-US" altLang="en-US" sz="2400" dirty="0"/>
              <a:t>	</a:t>
            </a:r>
            <a:r>
              <a:rPr lang="en-US" altLang="en-US" sz="2400" dirty="0" smtClean="0"/>
              <a:t>Given:</a:t>
            </a:r>
            <a:r>
              <a:rPr lang="en-US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$t1 </a:t>
            </a:r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24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0xabcd1234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/>
              <a:t>and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$t2 </a:t>
            </a:r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24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0xffff0000</a:t>
            </a:r>
          </a:p>
        </p:txBody>
      </p:sp>
      <p:sp>
        <p:nvSpPr>
          <p:cNvPr id="7" name="Rectangle 59"/>
          <p:cNvSpPr>
            <a:spLocks noChangeArrowheads="1"/>
          </p:cNvSpPr>
          <p:nvPr/>
        </p:nvSpPr>
        <p:spPr bwMode="auto">
          <a:xfrm>
            <a:off x="882650" y="4363989"/>
            <a:ext cx="3119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$t0, $t1, $t2</a:t>
            </a:r>
            <a:endParaRPr lang="en-US" altLang="en-US" sz="2400" b="1" dirty="0">
              <a:solidFill>
                <a:srgbClr val="00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60"/>
          <p:cNvSpPr>
            <a:spLocks noChangeArrowheads="1"/>
          </p:cNvSpPr>
          <p:nvPr/>
        </p:nvSpPr>
        <p:spPr bwMode="auto">
          <a:xfrm>
            <a:off x="4842831" y="4363989"/>
            <a:ext cx="32431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$t0 </a:t>
            </a:r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0xabcd0000</a:t>
            </a:r>
          </a:p>
        </p:txBody>
      </p:sp>
      <p:sp>
        <p:nvSpPr>
          <p:cNvPr id="9" name="Rectangle 62"/>
          <p:cNvSpPr>
            <a:spLocks noChangeArrowheads="1"/>
          </p:cNvSpPr>
          <p:nvPr/>
        </p:nvSpPr>
        <p:spPr bwMode="auto">
          <a:xfrm>
            <a:off x="876300" y="4881514"/>
            <a:ext cx="3119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 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$t0, $t1, $t2</a:t>
            </a:r>
            <a:endParaRPr lang="en-US" altLang="en-US" sz="2400" b="1" dirty="0">
              <a:solidFill>
                <a:srgbClr val="00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63"/>
          <p:cNvSpPr>
            <a:spLocks noChangeArrowheads="1"/>
          </p:cNvSpPr>
          <p:nvPr/>
        </p:nvSpPr>
        <p:spPr bwMode="auto">
          <a:xfrm>
            <a:off x="4838068" y="4881514"/>
            <a:ext cx="32431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$t0 </a:t>
            </a:r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0xffff1234</a:t>
            </a:r>
          </a:p>
        </p:txBody>
      </p:sp>
      <p:sp>
        <p:nvSpPr>
          <p:cNvPr id="11" name="Rectangle 65"/>
          <p:cNvSpPr>
            <a:spLocks noChangeArrowheads="1"/>
          </p:cNvSpPr>
          <p:nvPr/>
        </p:nvSpPr>
        <p:spPr bwMode="auto">
          <a:xfrm>
            <a:off x="876300" y="5408564"/>
            <a:ext cx="3119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 b="1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</a:t>
            </a:r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$t0, $t1, $t2</a:t>
            </a:r>
            <a:endParaRPr lang="en-US" altLang="en-US" sz="2400" b="1" dirty="0">
              <a:solidFill>
                <a:srgbClr val="00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ctangle 66"/>
          <p:cNvSpPr>
            <a:spLocks noChangeArrowheads="1"/>
          </p:cNvSpPr>
          <p:nvPr/>
        </p:nvSpPr>
        <p:spPr bwMode="auto">
          <a:xfrm>
            <a:off x="4838068" y="5408564"/>
            <a:ext cx="32431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$t0 </a:t>
            </a:r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0x54321234</a:t>
            </a:r>
          </a:p>
        </p:txBody>
      </p:sp>
      <p:sp>
        <p:nvSpPr>
          <p:cNvPr id="13" name="Rectangle 71"/>
          <p:cNvSpPr>
            <a:spLocks noChangeArrowheads="1"/>
          </p:cNvSpPr>
          <p:nvPr/>
        </p:nvSpPr>
        <p:spPr bwMode="auto">
          <a:xfrm>
            <a:off x="876300" y="5967364"/>
            <a:ext cx="3119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 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$t0, $t1, $t2</a:t>
            </a:r>
            <a:endParaRPr lang="en-US" altLang="en-US" sz="2400" b="1" dirty="0">
              <a:solidFill>
                <a:srgbClr val="00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ectangle 72"/>
          <p:cNvSpPr>
            <a:spLocks noChangeArrowheads="1"/>
          </p:cNvSpPr>
          <p:nvPr/>
        </p:nvSpPr>
        <p:spPr bwMode="auto">
          <a:xfrm>
            <a:off x="4838068" y="5967364"/>
            <a:ext cx="32431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$t0 </a:t>
            </a:r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0x0000edcb</a:t>
            </a:r>
          </a:p>
        </p:txBody>
      </p:sp>
    </p:spTree>
    <p:extLst>
      <p:ext uri="{BB962C8B-B14F-4D97-AF65-F5344CB8AC3E}">
        <p14:creationId xmlns:p14="http://schemas.microsoft.com/office/powerpoint/2010/main" val="202173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Shift Operations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951899"/>
            <a:ext cx="8320112" cy="2707530"/>
          </a:xfrm>
        </p:spPr>
        <p:txBody>
          <a:bodyPr/>
          <a:lstStyle/>
          <a:p>
            <a:pPr eaLnBrk="1" hangingPunct="1">
              <a:spcBef>
                <a:spcPts val="1500"/>
              </a:spcBef>
            </a:pPr>
            <a:r>
              <a:rPr lang="en-US" altLang="en-US" dirty="0" smtClean="0"/>
              <a:t>Shifting is to move the 32 bits of a number left or right</a:t>
            </a:r>
          </a:p>
          <a:p>
            <a:pPr eaLnBrk="1" hangingPunct="1">
              <a:spcBef>
                <a:spcPts val="1500"/>
              </a:spcBef>
            </a:pP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sll</a:t>
            </a:r>
            <a:r>
              <a:rPr lang="en-US" altLang="en-US" dirty="0" smtClean="0"/>
              <a:t> means </a:t>
            </a:r>
            <a:r>
              <a:rPr lang="en-US" altLang="en-US" b="1" dirty="0" smtClean="0"/>
              <a:t>shift left logical</a:t>
            </a:r>
            <a:r>
              <a:rPr lang="en-US" altLang="en-US" dirty="0" smtClean="0"/>
              <a:t> (insert zero from the right)</a:t>
            </a:r>
            <a:endParaRPr lang="en-US" altLang="en-US" b="1" dirty="0" smtClean="0"/>
          </a:p>
          <a:p>
            <a:pPr eaLnBrk="1" hangingPunct="1">
              <a:spcBef>
                <a:spcPts val="1500"/>
              </a:spcBef>
            </a:pP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srl</a:t>
            </a:r>
            <a:r>
              <a:rPr lang="en-US" altLang="en-US" dirty="0" smtClean="0"/>
              <a:t> means </a:t>
            </a:r>
            <a:r>
              <a:rPr lang="en-US" altLang="en-US" b="1" dirty="0" smtClean="0"/>
              <a:t>shift right logical </a:t>
            </a:r>
            <a:r>
              <a:rPr lang="en-US" altLang="en-US" dirty="0" smtClean="0"/>
              <a:t>(</a:t>
            </a:r>
            <a:r>
              <a:rPr lang="en-US" altLang="en-US" smtClean="0"/>
              <a:t>insert zero </a:t>
            </a:r>
            <a:r>
              <a:rPr lang="en-US" altLang="en-US" dirty="0" smtClean="0"/>
              <a:t>from the left)</a:t>
            </a:r>
            <a:endParaRPr lang="en-US" altLang="en-US" b="1" dirty="0" smtClean="0"/>
          </a:p>
          <a:p>
            <a:pPr eaLnBrk="1" hangingPunct="1">
              <a:spcBef>
                <a:spcPts val="1500"/>
              </a:spcBef>
            </a:pP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sra</a:t>
            </a:r>
            <a:r>
              <a:rPr lang="en-US" altLang="en-US" dirty="0" smtClean="0"/>
              <a:t> means </a:t>
            </a:r>
            <a:r>
              <a:rPr lang="en-US" altLang="en-US" b="1" dirty="0" smtClean="0"/>
              <a:t>shift right arithmetic</a:t>
            </a:r>
            <a:r>
              <a:rPr lang="en-US" altLang="en-US" dirty="0" smtClean="0"/>
              <a:t> (insert sign-bit)</a:t>
            </a:r>
            <a:endParaRPr lang="en-US" altLang="en-US" b="1" dirty="0" smtClean="0"/>
          </a:p>
          <a:p>
            <a:pPr marL="268288" indent="-358775" eaLnBrk="1" hangingPunct="1">
              <a:spcBef>
                <a:spcPts val="1500"/>
              </a:spcBef>
            </a:pPr>
            <a:r>
              <a:rPr lang="en-US" altLang="en-US" dirty="0" smtClean="0"/>
              <a:t>The </a:t>
            </a:r>
            <a:r>
              <a:rPr lang="en-US" altLang="en-US" b="1" dirty="0" smtClean="0">
                <a:solidFill>
                  <a:srgbClr val="FF0000"/>
                </a:solidFill>
              </a:rPr>
              <a:t>5-bit shift amount </a:t>
            </a:r>
            <a:r>
              <a:rPr lang="en-US" altLang="en-US" dirty="0" smtClean="0"/>
              <a:t>field is used by these instructions</a:t>
            </a:r>
          </a:p>
        </p:txBody>
      </p:sp>
      <p:grpSp>
        <p:nvGrpSpPr>
          <p:cNvPr id="409739" name="Group 139"/>
          <p:cNvGrpSpPr>
            <a:grpSpLocks/>
          </p:cNvGrpSpPr>
          <p:nvPr/>
        </p:nvGrpSpPr>
        <p:grpSpPr bwMode="auto">
          <a:xfrm>
            <a:off x="712113" y="3948113"/>
            <a:ext cx="7777163" cy="692150"/>
            <a:chOff x="340" y="2487"/>
            <a:chExt cx="4899" cy="436"/>
          </a:xfrm>
        </p:grpSpPr>
        <p:sp>
          <p:nvSpPr>
            <p:cNvPr id="22579" name="Text Box 88"/>
            <p:cNvSpPr txBox="1">
              <a:spLocks noChangeArrowheads="1"/>
            </p:cNvSpPr>
            <p:nvPr/>
          </p:nvSpPr>
          <p:spPr bwMode="auto">
            <a:xfrm>
              <a:off x="4549" y="2705"/>
              <a:ext cx="69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en-US" b="1" dirty="0"/>
                <a:t>shift-in 0</a:t>
              </a:r>
            </a:p>
          </p:txBody>
        </p:sp>
        <p:sp>
          <p:nvSpPr>
            <p:cNvPr id="22580" name="Text Box 13"/>
            <p:cNvSpPr txBox="1">
              <a:spLocks noChangeArrowheads="1"/>
            </p:cNvSpPr>
            <p:nvPr/>
          </p:nvSpPr>
          <p:spPr bwMode="auto">
            <a:xfrm>
              <a:off x="1464" y="2705"/>
              <a:ext cx="21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22581" name="Line 44"/>
            <p:cNvSpPr>
              <a:spLocks noChangeShapeType="1"/>
            </p:cNvSpPr>
            <p:nvPr/>
          </p:nvSpPr>
          <p:spPr bwMode="auto">
            <a:xfrm>
              <a:off x="1320" y="2814"/>
              <a:ext cx="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2" name="Line 45"/>
            <p:cNvSpPr>
              <a:spLocks noChangeShapeType="1"/>
            </p:cNvSpPr>
            <p:nvPr/>
          </p:nvSpPr>
          <p:spPr bwMode="auto">
            <a:xfrm>
              <a:off x="1574" y="281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3" name="Text Box 46"/>
            <p:cNvSpPr txBox="1">
              <a:spLocks noChangeArrowheads="1"/>
            </p:cNvSpPr>
            <p:nvPr/>
          </p:nvSpPr>
          <p:spPr bwMode="auto">
            <a:xfrm>
              <a:off x="1682" y="2705"/>
              <a:ext cx="21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22584" name="Line 47"/>
            <p:cNvSpPr>
              <a:spLocks noChangeShapeType="1"/>
            </p:cNvSpPr>
            <p:nvPr/>
          </p:nvSpPr>
          <p:spPr bwMode="auto">
            <a:xfrm>
              <a:off x="1793" y="2814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5" name="Text Box 48"/>
            <p:cNvSpPr txBox="1">
              <a:spLocks noChangeArrowheads="1"/>
            </p:cNvSpPr>
            <p:nvPr/>
          </p:nvSpPr>
          <p:spPr bwMode="auto">
            <a:xfrm>
              <a:off x="1900" y="2705"/>
              <a:ext cx="21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22586" name="Text Box 50"/>
            <p:cNvSpPr txBox="1">
              <a:spLocks noChangeArrowheads="1"/>
            </p:cNvSpPr>
            <p:nvPr/>
          </p:nvSpPr>
          <p:spPr bwMode="auto">
            <a:xfrm>
              <a:off x="2118" y="2705"/>
              <a:ext cx="21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22587" name="Text Box 52"/>
            <p:cNvSpPr txBox="1">
              <a:spLocks noChangeArrowheads="1"/>
            </p:cNvSpPr>
            <p:nvPr/>
          </p:nvSpPr>
          <p:spPr bwMode="auto">
            <a:xfrm>
              <a:off x="2336" y="2705"/>
              <a:ext cx="108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800" b="1" baseline="20000"/>
                <a:t>. . .</a:t>
              </a:r>
            </a:p>
          </p:txBody>
        </p:sp>
        <p:sp>
          <p:nvSpPr>
            <p:cNvPr id="22588" name="Text Box 70"/>
            <p:cNvSpPr txBox="1">
              <a:spLocks noChangeArrowheads="1"/>
            </p:cNvSpPr>
            <p:nvPr/>
          </p:nvSpPr>
          <p:spPr bwMode="auto">
            <a:xfrm>
              <a:off x="3424" y="2705"/>
              <a:ext cx="221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22589" name="Text Box 72"/>
            <p:cNvSpPr txBox="1">
              <a:spLocks noChangeArrowheads="1"/>
            </p:cNvSpPr>
            <p:nvPr/>
          </p:nvSpPr>
          <p:spPr bwMode="auto">
            <a:xfrm>
              <a:off x="3645" y="2705"/>
              <a:ext cx="21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22590" name="Text Box 74"/>
            <p:cNvSpPr txBox="1">
              <a:spLocks noChangeArrowheads="1"/>
            </p:cNvSpPr>
            <p:nvPr/>
          </p:nvSpPr>
          <p:spPr bwMode="auto">
            <a:xfrm>
              <a:off x="3863" y="2705"/>
              <a:ext cx="21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22591" name="Text Box 76"/>
            <p:cNvSpPr txBox="1">
              <a:spLocks noChangeArrowheads="1"/>
            </p:cNvSpPr>
            <p:nvPr/>
          </p:nvSpPr>
          <p:spPr bwMode="auto">
            <a:xfrm>
              <a:off x="4081" y="2705"/>
              <a:ext cx="21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22592" name="Line 77"/>
            <p:cNvSpPr>
              <a:spLocks noChangeShapeType="1"/>
            </p:cNvSpPr>
            <p:nvPr/>
          </p:nvSpPr>
          <p:spPr bwMode="auto">
            <a:xfrm>
              <a:off x="4187" y="2814"/>
              <a:ext cx="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3" name="Line 80"/>
            <p:cNvSpPr>
              <a:spLocks noChangeShapeType="1"/>
            </p:cNvSpPr>
            <p:nvPr/>
          </p:nvSpPr>
          <p:spPr bwMode="auto">
            <a:xfrm>
              <a:off x="2010" y="2814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4" name="Line 81"/>
            <p:cNvSpPr>
              <a:spLocks noChangeShapeType="1"/>
            </p:cNvSpPr>
            <p:nvPr/>
          </p:nvSpPr>
          <p:spPr bwMode="auto">
            <a:xfrm>
              <a:off x="2228" y="2814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5" name="Line 82"/>
            <p:cNvSpPr>
              <a:spLocks noChangeShapeType="1"/>
            </p:cNvSpPr>
            <p:nvPr/>
          </p:nvSpPr>
          <p:spPr bwMode="auto">
            <a:xfrm>
              <a:off x="3316" y="281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6" name="Line 83"/>
            <p:cNvSpPr>
              <a:spLocks noChangeShapeType="1"/>
            </p:cNvSpPr>
            <p:nvPr/>
          </p:nvSpPr>
          <p:spPr bwMode="auto">
            <a:xfrm>
              <a:off x="3535" y="2814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7" name="Line 84"/>
            <p:cNvSpPr>
              <a:spLocks noChangeShapeType="1"/>
            </p:cNvSpPr>
            <p:nvPr/>
          </p:nvSpPr>
          <p:spPr bwMode="auto">
            <a:xfrm>
              <a:off x="3752" y="2814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8" name="Line 85"/>
            <p:cNvSpPr>
              <a:spLocks noChangeShapeType="1"/>
            </p:cNvSpPr>
            <p:nvPr/>
          </p:nvSpPr>
          <p:spPr bwMode="auto">
            <a:xfrm>
              <a:off x="3970" y="2814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9" name="Text Box 86"/>
            <p:cNvSpPr txBox="1">
              <a:spLocks noChangeArrowheads="1"/>
            </p:cNvSpPr>
            <p:nvPr/>
          </p:nvSpPr>
          <p:spPr bwMode="auto">
            <a:xfrm>
              <a:off x="340" y="2705"/>
              <a:ext cx="907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>
                <a:lnSpc>
                  <a:spcPct val="120000"/>
                </a:lnSpc>
              </a:pPr>
              <a:r>
                <a:rPr lang="en-US" altLang="en-US" b="1" dirty="0" smtClean="0"/>
                <a:t>shift-out</a:t>
              </a:r>
              <a:endParaRPr lang="en-US" altLang="en-US" b="1" dirty="0"/>
            </a:p>
          </p:txBody>
        </p:sp>
        <p:sp>
          <p:nvSpPr>
            <p:cNvPr id="22600" name="Text Box 131"/>
            <p:cNvSpPr txBox="1">
              <a:spLocks noChangeArrowheads="1"/>
            </p:cNvSpPr>
            <p:nvPr/>
          </p:nvSpPr>
          <p:spPr bwMode="auto">
            <a:xfrm>
              <a:off x="812" y="2524"/>
              <a:ext cx="435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 b="1" dirty="0" err="1">
                  <a:solidFill>
                    <a:srgbClr val="0000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sll</a:t>
              </a:r>
              <a:endParaRPr lang="en-US" altLang="en-US" sz="20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601" name="Line 132"/>
            <p:cNvSpPr>
              <a:spLocks noChangeShapeType="1"/>
            </p:cNvSpPr>
            <p:nvPr/>
          </p:nvSpPr>
          <p:spPr bwMode="auto">
            <a:xfrm flipV="1">
              <a:off x="1465" y="2595"/>
              <a:ext cx="28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2" name="Text Box 87"/>
            <p:cNvSpPr txBox="1">
              <a:spLocks noChangeArrowheads="1"/>
            </p:cNvSpPr>
            <p:nvPr/>
          </p:nvSpPr>
          <p:spPr bwMode="auto">
            <a:xfrm>
              <a:off x="2336" y="2487"/>
              <a:ext cx="1088" cy="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 b="1" dirty="0"/>
                <a:t>32-bit </a:t>
              </a:r>
              <a:r>
                <a:rPr lang="en-US" altLang="en-US" sz="1600" b="1" dirty="0" smtClean="0"/>
                <a:t>value</a:t>
              </a:r>
              <a:endParaRPr lang="en-US" altLang="en-US" sz="1600" b="1" dirty="0"/>
            </a:p>
          </p:txBody>
        </p:sp>
      </p:grpSp>
      <p:grpSp>
        <p:nvGrpSpPr>
          <p:cNvPr id="409737" name="Group 137"/>
          <p:cNvGrpSpPr>
            <a:grpSpLocks/>
          </p:cNvGrpSpPr>
          <p:nvPr/>
        </p:nvGrpSpPr>
        <p:grpSpPr bwMode="auto">
          <a:xfrm>
            <a:off x="1058188" y="4811713"/>
            <a:ext cx="7431088" cy="576262"/>
            <a:chOff x="558" y="3031"/>
            <a:chExt cx="4681" cy="363"/>
          </a:xfrm>
        </p:grpSpPr>
        <p:sp>
          <p:nvSpPr>
            <p:cNvPr id="22557" name="Text Box 89"/>
            <p:cNvSpPr txBox="1">
              <a:spLocks noChangeArrowheads="1"/>
            </p:cNvSpPr>
            <p:nvPr/>
          </p:nvSpPr>
          <p:spPr bwMode="auto">
            <a:xfrm>
              <a:off x="1464" y="3176"/>
              <a:ext cx="21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22558" name="Line 90"/>
            <p:cNvSpPr>
              <a:spLocks noChangeShapeType="1"/>
            </p:cNvSpPr>
            <p:nvPr/>
          </p:nvSpPr>
          <p:spPr bwMode="auto">
            <a:xfrm>
              <a:off x="1320" y="3285"/>
              <a:ext cx="2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9" name="Line 91"/>
            <p:cNvSpPr>
              <a:spLocks noChangeShapeType="1"/>
            </p:cNvSpPr>
            <p:nvPr/>
          </p:nvSpPr>
          <p:spPr bwMode="auto">
            <a:xfrm>
              <a:off x="1609" y="3285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0" name="Text Box 92"/>
            <p:cNvSpPr txBox="1">
              <a:spLocks noChangeArrowheads="1"/>
            </p:cNvSpPr>
            <p:nvPr/>
          </p:nvSpPr>
          <p:spPr bwMode="auto">
            <a:xfrm>
              <a:off x="1682" y="3176"/>
              <a:ext cx="21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22561" name="Line 93"/>
            <p:cNvSpPr>
              <a:spLocks noChangeShapeType="1"/>
            </p:cNvSpPr>
            <p:nvPr/>
          </p:nvSpPr>
          <p:spPr bwMode="auto">
            <a:xfrm>
              <a:off x="1828" y="3285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2" name="Text Box 94"/>
            <p:cNvSpPr txBox="1">
              <a:spLocks noChangeArrowheads="1"/>
            </p:cNvSpPr>
            <p:nvPr/>
          </p:nvSpPr>
          <p:spPr bwMode="auto">
            <a:xfrm>
              <a:off x="1900" y="3176"/>
              <a:ext cx="21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22563" name="Text Box 95"/>
            <p:cNvSpPr txBox="1">
              <a:spLocks noChangeArrowheads="1"/>
            </p:cNvSpPr>
            <p:nvPr/>
          </p:nvSpPr>
          <p:spPr bwMode="auto">
            <a:xfrm>
              <a:off x="2118" y="3176"/>
              <a:ext cx="21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22564" name="Text Box 96"/>
            <p:cNvSpPr txBox="1">
              <a:spLocks noChangeArrowheads="1"/>
            </p:cNvSpPr>
            <p:nvPr/>
          </p:nvSpPr>
          <p:spPr bwMode="auto">
            <a:xfrm>
              <a:off x="2336" y="3176"/>
              <a:ext cx="108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800" b="1" baseline="20000"/>
                <a:t>. . .</a:t>
              </a:r>
            </a:p>
          </p:txBody>
        </p:sp>
        <p:sp>
          <p:nvSpPr>
            <p:cNvPr id="22565" name="Text Box 97"/>
            <p:cNvSpPr txBox="1">
              <a:spLocks noChangeArrowheads="1"/>
            </p:cNvSpPr>
            <p:nvPr/>
          </p:nvSpPr>
          <p:spPr bwMode="auto">
            <a:xfrm>
              <a:off x="3424" y="3176"/>
              <a:ext cx="221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22566" name="Text Box 98"/>
            <p:cNvSpPr txBox="1">
              <a:spLocks noChangeArrowheads="1"/>
            </p:cNvSpPr>
            <p:nvPr/>
          </p:nvSpPr>
          <p:spPr bwMode="auto">
            <a:xfrm>
              <a:off x="3645" y="3176"/>
              <a:ext cx="21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22567" name="Text Box 99"/>
            <p:cNvSpPr txBox="1">
              <a:spLocks noChangeArrowheads="1"/>
            </p:cNvSpPr>
            <p:nvPr/>
          </p:nvSpPr>
          <p:spPr bwMode="auto">
            <a:xfrm>
              <a:off x="3863" y="3176"/>
              <a:ext cx="21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22568" name="Text Box 100"/>
            <p:cNvSpPr txBox="1">
              <a:spLocks noChangeArrowheads="1"/>
            </p:cNvSpPr>
            <p:nvPr/>
          </p:nvSpPr>
          <p:spPr bwMode="auto">
            <a:xfrm>
              <a:off x="4081" y="3176"/>
              <a:ext cx="21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22569" name="Line 101"/>
            <p:cNvSpPr>
              <a:spLocks noChangeShapeType="1"/>
            </p:cNvSpPr>
            <p:nvPr/>
          </p:nvSpPr>
          <p:spPr bwMode="auto">
            <a:xfrm>
              <a:off x="4222" y="3285"/>
              <a:ext cx="2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0" name="Line 102"/>
            <p:cNvSpPr>
              <a:spLocks noChangeShapeType="1"/>
            </p:cNvSpPr>
            <p:nvPr/>
          </p:nvSpPr>
          <p:spPr bwMode="auto">
            <a:xfrm>
              <a:off x="2045" y="3285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1" name="Line 103"/>
            <p:cNvSpPr>
              <a:spLocks noChangeShapeType="1"/>
            </p:cNvSpPr>
            <p:nvPr/>
          </p:nvSpPr>
          <p:spPr bwMode="auto">
            <a:xfrm>
              <a:off x="2263" y="3285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2" name="Line 104"/>
            <p:cNvSpPr>
              <a:spLocks noChangeShapeType="1"/>
            </p:cNvSpPr>
            <p:nvPr/>
          </p:nvSpPr>
          <p:spPr bwMode="auto">
            <a:xfrm>
              <a:off x="3351" y="3285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3" name="Line 105"/>
            <p:cNvSpPr>
              <a:spLocks noChangeShapeType="1"/>
            </p:cNvSpPr>
            <p:nvPr/>
          </p:nvSpPr>
          <p:spPr bwMode="auto">
            <a:xfrm>
              <a:off x="3570" y="3285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4" name="Line 106"/>
            <p:cNvSpPr>
              <a:spLocks noChangeShapeType="1"/>
            </p:cNvSpPr>
            <p:nvPr/>
          </p:nvSpPr>
          <p:spPr bwMode="auto">
            <a:xfrm>
              <a:off x="3787" y="3285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5" name="Line 107"/>
            <p:cNvSpPr>
              <a:spLocks noChangeShapeType="1"/>
            </p:cNvSpPr>
            <p:nvPr/>
          </p:nvSpPr>
          <p:spPr bwMode="auto">
            <a:xfrm>
              <a:off x="4005" y="3285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6" name="Text Box 108"/>
            <p:cNvSpPr txBox="1">
              <a:spLocks noChangeArrowheads="1"/>
            </p:cNvSpPr>
            <p:nvPr/>
          </p:nvSpPr>
          <p:spPr bwMode="auto">
            <a:xfrm>
              <a:off x="558" y="3176"/>
              <a:ext cx="689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>
                <a:lnSpc>
                  <a:spcPct val="120000"/>
                </a:lnSpc>
              </a:pPr>
              <a:r>
                <a:rPr lang="en-US" altLang="en-US" b="1" dirty="0"/>
                <a:t>shift-in 0</a:t>
              </a:r>
            </a:p>
          </p:txBody>
        </p:sp>
        <p:sp>
          <p:nvSpPr>
            <p:cNvPr id="22577" name="Text Box 109"/>
            <p:cNvSpPr txBox="1">
              <a:spLocks noChangeArrowheads="1"/>
            </p:cNvSpPr>
            <p:nvPr/>
          </p:nvSpPr>
          <p:spPr bwMode="auto">
            <a:xfrm>
              <a:off x="4549" y="3176"/>
              <a:ext cx="69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en-US" b="1" dirty="0" smtClean="0"/>
                <a:t>shift-out</a:t>
              </a:r>
              <a:endParaRPr lang="en-US" altLang="en-US" b="1" dirty="0"/>
            </a:p>
          </p:txBody>
        </p:sp>
        <p:sp>
          <p:nvSpPr>
            <p:cNvPr id="22578" name="Text Box 133"/>
            <p:cNvSpPr txBox="1">
              <a:spLocks noChangeArrowheads="1"/>
            </p:cNvSpPr>
            <p:nvPr/>
          </p:nvSpPr>
          <p:spPr bwMode="auto">
            <a:xfrm>
              <a:off x="812" y="3031"/>
              <a:ext cx="435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 b="1" dirty="0" err="1">
                  <a:solidFill>
                    <a:srgbClr val="0000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srl</a:t>
              </a:r>
              <a:endParaRPr lang="en-US" altLang="en-US" sz="20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09743" name="Group 143"/>
          <p:cNvGrpSpPr>
            <a:grpSpLocks/>
          </p:cNvGrpSpPr>
          <p:nvPr/>
        </p:nvGrpSpPr>
        <p:grpSpPr bwMode="auto">
          <a:xfrm>
            <a:off x="481926" y="5561013"/>
            <a:ext cx="8007350" cy="690562"/>
            <a:chOff x="195" y="3503"/>
            <a:chExt cx="5044" cy="435"/>
          </a:xfrm>
        </p:grpSpPr>
        <p:sp>
          <p:nvSpPr>
            <p:cNvPr id="22535" name="Text Box 110"/>
            <p:cNvSpPr txBox="1">
              <a:spLocks noChangeArrowheads="1"/>
            </p:cNvSpPr>
            <p:nvPr/>
          </p:nvSpPr>
          <p:spPr bwMode="auto">
            <a:xfrm>
              <a:off x="1464" y="3648"/>
              <a:ext cx="21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22536" name="Line 112"/>
            <p:cNvSpPr>
              <a:spLocks noChangeShapeType="1"/>
            </p:cNvSpPr>
            <p:nvPr/>
          </p:nvSpPr>
          <p:spPr bwMode="auto">
            <a:xfrm>
              <a:off x="1609" y="3757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7" name="Text Box 113"/>
            <p:cNvSpPr txBox="1">
              <a:spLocks noChangeArrowheads="1"/>
            </p:cNvSpPr>
            <p:nvPr/>
          </p:nvSpPr>
          <p:spPr bwMode="auto">
            <a:xfrm>
              <a:off x="1682" y="3648"/>
              <a:ext cx="21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22538" name="Line 114"/>
            <p:cNvSpPr>
              <a:spLocks noChangeShapeType="1"/>
            </p:cNvSpPr>
            <p:nvPr/>
          </p:nvSpPr>
          <p:spPr bwMode="auto">
            <a:xfrm>
              <a:off x="1828" y="375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9" name="Text Box 115"/>
            <p:cNvSpPr txBox="1">
              <a:spLocks noChangeArrowheads="1"/>
            </p:cNvSpPr>
            <p:nvPr/>
          </p:nvSpPr>
          <p:spPr bwMode="auto">
            <a:xfrm>
              <a:off x="1900" y="3648"/>
              <a:ext cx="21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22540" name="Text Box 116"/>
            <p:cNvSpPr txBox="1">
              <a:spLocks noChangeArrowheads="1"/>
            </p:cNvSpPr>
            <p:nvPr/>
          </p:nvSpPr>
          <p:spPr bwMode="auto">
            <a:xfrm>
              <a:off x="2118" y="3648"/>
              <a:ext cx="21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22541" name="Text Box 117"/>
            <p:cNvSpPr txBox="1">
              <a:spLocks noChangeArrowheads="1"/>
            </p:cNvSpPr>
            <p:nvPr/>
          </p:nvSpPr>
          <p:spPr bwMode="auto">
            <a:xfrm>
              <a:off x="2336" y="3648"/>
              <a:ext cx="108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800" b="1" baseline="20000"/>
                <a:t>. . .</a:t>
              </a:r>
            </a:p>
          </p:txBody>
        </p:sp>
        <p:sp>
          <p:nvSpPr>
            <p:cNvPr id="22542" name="Text Box 118"/>
            <p:cNvSpPr txBox="1">
              <a:spLocks noChangeArrowheads="1"/>
            </p:cNvSpPr>
            <p:nvPr/>
          </p:nvSpPr>
          <p:spPr bwMode="auto">
            <a:xfrm>
              <a:off x="3424" y="3648"/>
              <a:ext cx="221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22543" name="Text Box 119"/>
            <p:cNvSpPr txBox="1">
              <a:spLocks noChangeArrowheads="1"/>
            </p:cNvSpPr>
            <p:nvPr/>
          </p:nvSpPr>
          <p:spPr bwMode="auto">
            <a:xfrm>
              <a:off x="3645" y="3648"/>
              <a:ext cx="21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22544" name="Text Box 120"/>
            <p:cNvSpPr txBox="1">
              <a:spLocks noChangeArrowheads="1"/>
            </p:cNvSpPr>
            <p:nvPr/>
          </p:nvSpPr>
          <p:spPr bwMode="auto">
            <a:xfrm>
              <a:off x="3863" y="3648"/>
              <a:ext cx="21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22545" name="Text Box 121"/>
            <p:cNvSpPr txBox="1">
              <a:spLocks noChangeArrowheads="1"/>
            </p:cNvSpPr>
            <p:nvPr/>
          </p:nvSpPr>
          <p:spPr bwMode="auto">
            <a:xfrm>
              <a:off x="4081" y="3648"/>
              <a:ext cx="21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22546" name="Line 122"/>
            <p:cNvSpPr>
              <a:spLocks noChangeShapeType="1"/>
            </p:cNvSpPr>
            <p:nvPr/>
          </p:nvSpPr>
          <p:spPr bwMode="auto">
            <a:xfrm>
              <a:off x="4222" y="3757"/>
              <a:ext cx="2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7" name="Line 123"/>
            <p:cNvSpPr>
              <a:spLocks noChangeShapeType="1"/>
            </p:cNvSpPr>
            <p:nvPr/>
          </p:nvSpPr>
          <p:spPr bwMode="auto">
            <a:xfrm>
              <a:off x="2045" y="375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8" name="Line 124"/>
            <p:cNvSpPr>
              <a:spLocks noChangeShapeType="1"/>
            </p:cNvSpPr>
            <p:nvPr/>
          </p:nvSpPr>
          <p:spPr bwMode="auto">
            <a:xfrm>
              <a:off x="2263" y="375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9" name="Line 125"/>
            <p:cNvSpPr>
              <a:spLocks noChangeShapeType="1"/>
            </p:cNvSpPr>
            <p:nvPr/>
          </p:nvSpPr>
          <p:spPr bwMode="auto">
            <a:xfrm>
              <a:off x="3351" y="3757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0" name="Line 126"/>
            <p:cNvSpPr>
              <a:spLocks noChangeShapeType="1"/>
            </p:cNvSpPr>
            <p:nvPr/>
          </p:nvSpPr>
          <p:spPr bwMode="auto">
            <a:xfrm>
              <a:off x="3570" y="375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1" name="Line 127"/>
            <p:cNvSpPr>
              <a:spLocks noChangeShapeType="1"/>
            </p:cNvSpPr>
            <p:nvPr/>
          </p:nvSpPr>
          <p:spPr bwMode="auto">
            <a:xfrm>
              <a:off x="3787" y="375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2" name="Line 128"/>
            <p:cNvSpPr>
              <a:spLocks noChangeShapeType="1"/>
            </p:cNvSpPr>
            <p:nvPr/>
          </p:nvSpPr>
          <p:spPr bwMode="auto">
            <a:xfrm>
              <a:off x="4005" y="375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3" name="Text Box 129"/>
            <p:cNvSpPr txBox="1">
              <a:spLocks noChangeArrowheads="1"/>
            </p:cNvSpPr>
            <p:nvPr/>
          </p:nvSpPr>
          <p:spPr bwMode="auto">
            <a:xfrm>
              <a:off x="195" y="3648"/>
              <a:ext cx="1052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>
                <a:lnSpc>
                  <a:spcPct val="120000"/>
                </a:lnSpc>
              </a:pPr>
              <a:r>
                <a:rPr lang="en-US" altLang="en-US" b="1" dirty="0"/>
                <a:t>shift-in sign-bit</a:t>
              </a:r>
            </a:p>
          </p:txBody>
        </p:sp>
        <p:sp>
          <p:nvSpPr>
            <p:cNvPr id="22554" name="Text Box 130"/>
            <p:cNvSpPr txBox="1">
              <a:spLocks noChangeArrowheads="1"/>
            </p:cNvSpPr>
            <p:nvPr/>
          </p:nvSpPr>
          <p:spPr bwMode="auto">
            <a:xfrm>
              <a:off x="4549" y="3648"/>
              <a:ext cx="69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en-US" b="1" dirty="0" smtClean="0"/>
                <a:t>shift-out</a:t>
              </a:r>
              <a:endParaRPr lang="en-US" altLang="en-US" b="1" dirty="0"/>
            </a:p>
          </p:txBody>
        </p:sp>
        <p:sp>
          <p:nvSpPr>
            <p:cNvPr id="22555" name="Text Box 134"/>
            <p:cNvSpPr txBox="1">
              <a:spLocks noChangeArrowheads="1"/>
            </p:cNvSpPr>
            <p:nvPr/>
          </p:nvSpPr>
          <p:spPr bwMode="auto">
            <a:xfrm>
              <a:off x="812" y="3503"/>
              <a:ext cx="435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 b="1" dirty="0" err="1">
                  <a:solidFill>
                    <a:srgbClr val="0000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sra</a:t>
              </a:r>
              <a:endParaRPr lang="en-US" altLang="en-US" sz="20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556" name="Freeform 142"/>
            <p:cNvSpPr>
              <a:spLocks/>
            </p:cNvSpPr>
            <p:nvPr/>
          </p:nvSpPr>
          <p:spPr bwMode="auto">
            <a:xfrm>
              <a:off x="1356" y="3757"/>
              <a:ext cx="218" cy="181"/>
            </a:xfrm>
            <a:custGeom>
              <a:avLst/>
              <a:gdLst>
                <a:gd name="T0" fmla="*/ 218 w 218"/>
                <a:gd name="T1" fmla="*/ 36 h 181"/>
                <a:gd name="T2" fmla="*/ 218 w 218"/>
                <a:gd name="T3" fmla="*/ 181 h 181"/>
                <a:gd name="T4" fmla="*/ 0 w 218"/>
                <a:gd name="T5" fmla="*/ 181 h 181"/>
                <a:gd name="T6" fmla="*/ 0 w 218"/>
                <a:gd name="T7" fmla="*/ 0 h 181"/>
                <a:gd name="T8" fmla="*/ 181 w 218"/>
                <a:gd name="T9" fmla="*/ 0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8" h="181">
                  <a:moveTo>
                    <a:pt x="218" y="36"/>
                  </a:moveTo>
                  <a:lnTo>
                    <a:pt x="218" y="181"/>
                  </a:lnTo>
                  <a:lnTo>
                    <a:pt x="0" y="181"/>
                  </a:lnTo>
                  <a:lnTo>
                    <a:pt x="0" y="0"/>
                  </a:lnTo>
                  <a:lnTo>
                    <a:pt x="181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9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Shift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868" y="3947464"/>
            <a:ext cx="8756264" cy="2534708"/>
          </a:xfrm>
        </p:spPr>
        <p:txBody>
          <a:bodyPr/>
          <a:lstStyle/>
          <a:p>
            <a:pPr eaLnBrk="1" hangingPunct="1">
              <a:spcBef>
                <a:spcPts val="1500"/>
              </a:spcBef>
            </a:pP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sll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srl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sra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en-US" dirty="0" smtClean="0"/>
              <a:t> </a:t>
            </a:r>
            <a:r>
              <a:rPr lang="en-US" altLang="en-US" b="1" dirty="0" smtClean="0"/>
              <a:t>shift by a constant amount</a:t>
            </a:r>
          </a:p>
          <a:p>
            <a:pPr marL="622300" lvl="1" eaLnBrk="1" hangingPunct="1">
              <a:spcBef>
                <a:spcPts val="1500"/>
              </a:spcBef>
            </a:pPr>
            <a:r>
              <a:rPr lang="en-US" altLang="en-US" dirty="0" smtClean="0"/>
              <a:t>The shift amount (</a:t>
            </a:r>
            <a:r>
              <a:rPr lang="en-US" altLang="en-US" b="1" dirty="0" err="1" smtClean="0"/>
              <a:t>sa</a:t>
            </a:r>
            <a:r>
              <a:rPr lang="en-US" altLang="en-US" dirty="0" smtClean="0"/>
              <a:t>) field specifies a number between 0 and 31</a:t>
            </a:r>
          </a:p>
          <a:p>
            <a:pPr eaLnBrk="1" hangingPunct="1">
              <a:spcBef>
                <a:spcPts val="1500"/>
              </a:spcBef>
            </a:pP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sllv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srlv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srav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en-US" dirty="0" smtClean="0"/>
              <a:t> </a:t>
            </a:r>
            <a:r>
              <a:rPr lang="en-US" altLang="en-US" b="1" dirty="0" smtClean="0"/>
              <a:t>shift by a variable amount</a:t>
            </a:r>
          </a:p>
          <a:p>
            <a:pPr marL="622300" lvl="1" eaLnBrk="1" hangingPunct="1">
              <a:spcBef>
                <a:spcPts val="1500"/>
              </a:spcBef>
            </a:pPr>
            <a:r>
              <a:rPr lang="en-US" altLang="en-US" dirty="0" smtClean="0"/>
              <a:t>A source register specifies the variable shift amount between 0 and 31</a:t>
            </a:r>
          </a:p>
          <a:p>
            <a:pPr marL="622300" lvl="1" eaLnBrk="1" hangingPunct="1">
              <a:spcBef>
                <a:spcPts val="1500"/>
              </a:spcBef>
            </a:pPr>
            <a:r>
              <a:rPr lang="en-US" altLang="en-US" dirty="0" smtClean="0"/>
              <a:t>Only the lower 5 bits of the source register is used as the shift amount</a:t>
            </a:r>
          </a:p>
          <a:p>
            <a:pPr lvl="1" eaLnBrk="1" hangingPunct="1">
              <a:spcBef>
                <a:spcPts val="1500"/>
              </a:spcBef>
            </a:pPr>
            <a:endParaRPr lang="en-US" altLang="en-US" b="1" dirty="0" smtClean="0"/>
          </a:p>
          <a:p>
            <a:endParaRPr lang="en-US" dirty="0"/>
          </a:p>
        </p:txBody>
      </p:sp>
      <p:graphicFrame>
        <p:nvGraphicFramePr>
          <p:cNvPr id="4" name="Group 9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6137417"/>
              </p:ext>
            </p:extLst>
          </p:nvPr>
        </p:nvGraphicFramePr>
        <p:xfrm>
          <a:off x="309082" y="1067113"/>
          <a:ext cx="8583442" cy="2646790"/>
        </p:xfrm>
        <a:graphic>
          <a:graphicData uri="http://schemas.openxmlformats.org/drawingml/2006/table">
            <a:tbl>
              <a:tblPr/>
              <a:tblGrid>
                <a:gridCol w="2304280"/>
                <a:gridCol w="2356926"/>
                <a:gridCol w="738972"/>
                <a:gridCol w="625284"/>
                <a:gridCol w="625284"/>
                <a:gridCol w="625284"/>
                <a:gridCol w="568440"/>
                <a:gridCol w="738972"/>
              </a:tblGrid>
              <a:tr h="409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2925" algn="l"/>
                        </a:tabLst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</a:t>
                      </a:r>
                    </a:p>
                  </a:txBody>
                  <a:tcPr marL="54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Meaning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sa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func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2925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sll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$t1,$t2,10</a:t>
                      </a:r>
                    </a:p>
                  </a:txBody>
                  <a:tcPr marL="54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$t1 = $t2 &lt;&lt;  10</a:t>
                      </a:r>
                    </a:p>
                  </a:txBody>
                  <a:tcPr marL="18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18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4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$t2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$t1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54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2925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srl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$t1,$t2,10</a:t>
                      </a:r>
                    </a:p>
                  </a:txBody>
                  <a:tcPr marL="54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$t1 = $t2 &gt;&gt;&gt; 10</a:t>
                      </a:r>
                    </a:p>
                  </a:txBody>
                  <a:tcPr marL="18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18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4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$t2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$t1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54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2925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sra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$t1,$t2,10</a:t>
                      </a:r>
                    </a:p>
                  </a:txBody>
                  <a:tcPr marL="54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$t1 = $t2 &gt;&gt;  10</a:t>
                      </a:r>
                    </a:p>
                  </a:txBody>
                  <a:tcPr marL="18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18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4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$t2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$t1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54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2925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sllv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$t1,$t2,$t3</a:t>
                      </a:r>
                    </a:p>
                  </a:txBody>
                  <a:tcPr marL="54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$t1 = $t2 &lt;&lt; $t3</a:t>
                      </a:r>
                    </a:p>
                  </a:txBody>
                  <a:tcPr marL="18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18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$t3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4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$t2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$t1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54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2925" algn="l"/>
                        </a:tabLst>
                        <a:defRPr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srlv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$t1,$t2,$t3</a:t>
                      </a:r>
                    </a:p>
                  </a:txBody>
                  <a:tcPr marL="54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$t1 = $t2 &gt;&gt;&gt;$t3</a:t>
                      </a:r>
                    </a:p>
                  </a:txBody>
                  <a:tcPr marL="18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18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$t3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4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$t2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$t1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54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18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2925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srav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$t1,$t2,$t3</a:t>
                      </a:r>
                    </a:p>
                  </a:txBody>
                  <a:tcPr marL="54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$t1 = $t2 &gt;&gt; $t3</a:t>
                      </a:r>
                    </a:p>
                  </a:txBody>
                  <a:tcPr marL="18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18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$t3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4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$t2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$t1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54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18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63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756" name="Rectangle 100"/>
          <p:cNvSpPr>
            <a:spLocks noChangeArrowheads="1"/>
          </p:cNvSpPr>
          <p:nvPr/>
        </p:nvSpPr>
        <p:spPr bwMode="auto">
          <a:xfrm>
            <a:off x="5240275" y="3716226"/>
            <a:ext cx="29033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$t1 </a:t>
            </a:r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0x0000abcd</a:t>
            </a:r>
          </a:p>
        </p:txBody>
      </p:sp>
      <p:sp>
        <p:nvSpPr>
          <p:cNvPr id="454750" name="Rectangle 94"/>
          <p:cNvSpPr>
            <a:spLocks noChangeArrowheads="1"/>
          </p:cNvSpPr>
          <p:nvPr/>
        </p:nvSpPr>
        <p:spPr bwMode="auto">
          <a:xfrm>
            <a:off x="5240275" y="1816004"/>
            <a:ext cx="29033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$t1 </a:t>
            </a:r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0xcd123400</a:t>
            </a: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Shift Instruction Examples</a:t>
            </a:r>
          </a:p>
        </p:txBody>
      </p:sp>
      <p:sp>
        <p:nvSpPr>
          <p:cNvPr id="454713" name="Rectangle 57"/>
          <p:cNvSpPr>
            <a:spLocks noGrp="1" noChangeArrowheads="1"/>
          </p:cNvSpPr>
          <p:nvPr>
            <p:ph type="body" idx="1"/>
          </p:nvPr>
        </p:nvSpPr>
        <p:spPr>
          <a:xfrm>
            <a:off x="482600" y="1009506"/>
            <a:ext cx="8170863" cy="748891"/>
          </a:xfrm>
          <a:noFill/>
        </p:spPr>
        <p:txBody>
          <a:bodyPr lIns="0"/>
          <a:lstStyle/>
          <a:p>
            <a:pPr eaLnBrk="1" hangingPunct="1">
              <a:spcBef>
                <a:spcPct val="30000"/>
              </a:spcBef>
            </a:pPr>
            <a:r>
              <a:rPr lang="en-US" altLang="en-US" dirty="0" smtClean="0"/>
              <a:t>Given that: 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$t2 = 0xabcd1234 and $t3 = 16</a:t>
            </a:r>
            <a:endParaRPr lang="en-US" altLang="en-US" sz="2000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4749" name="Rectangle 93"/>
          <p:cNvSpPr>
            <a:spLocks noChangeArrowheads="1"/>
          </p:cNvSpPr>
          <p:nvPr/>
        </p:nvSpPr>
        <p:spPr bwMode="auto">
          <a:xfrm>
            <a:off x="782311" y="1816004"/>
            <a:ext cx="29033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 b="1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sll</a:t>
            </a:r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$t1, $t2, 8</a:t>
            </a:r>
            <a:endParaRPr lang="en-US" altLang="en-US" sz="2400" b="1" dirty="0">
              <a:solidFill>
                <a:srgbClr val="00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4752" name="Rectangle 96"/>
          <p:cNvSpPr>
            <a:spLocks noChangeArrowheads="1"/>
          </p:cNvSpPr>
          <p:nvPr/>
        </p:nvSpPr>
        <p:spPr bwMode="auto">
          <a:xfrm>
            <a:off x="775961" y="3082020"/>
            <a:ext cx="29033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 b="1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sra</a:t>
            </a:r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$t1, $t2, 4</a:t>
            </a:r>
            <a:endParaRPr lang="en-US" altLang="en-US" sz="2400" b="1" dirty="0">
              <a:solidFill>
                <a:srgbClr val="00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4753" name="Rectangle 97"/>
          <p:cNvSpPr>
            <a:spLocks noChangeArrowheads="1"/>
          </p:cNvSpPr>
          <p:nvPr/>
        </p:nvSpPr>
        <p:spPr bwMode="auto">
          <a:xfrm>
            <a:off x="5240275" y="3083607"/>
            <a:ext cx="29033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$t1 </a:t>
            </a:r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0xfabcd123</a:t>
            </a:r>
          </a:p>
        </p:txBody>
      </p:sp>
      <p:sp>
        <p:nvSpPr>
          <p:cNvPr id="454755" name="Rectangle 99"/>
          <p:cNvSpPr>
            <a:spLocks noChangeArrowheads="1"/>
          </p:cNvSpPr>
          <p:nvPr/>
        </p:nvSpPr>
        <p:spPr bwMode="auto">
          <a:xfrm>
            <a:off x="775961" y="3716226"/>
            <a:ext cx="32431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 b="1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srlv</a:t>
            </a:r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$t1, $t2, $t3</a:t>
            </a:r>
            <a:endParaRPr lang="en-US" altLang="en-US" sz="2400" b="1" dirty="0">
              <a:solidFill>
                <a:srgbClr val="00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54776" name="Group 120"/>
          <p:cNvGrpSpPr>
            <a:grpSpLocks/>
          </p:cNvGrpSpPr>
          <p:nvPr/>
        </p:nvGrpSpPr>
        <p:grpSpPr bwMode="auto">
          <a:xfrm>
            <a:off x="425451" y="4177477"/>
            <a:ext cx="8235951" cy="1095373"/>
            <a:chOff x="268" y="3430"/>
            <a:chExt cx="5188" cy="690"/>
          </a:xfrm>
        </p:grpSpPr>
        <p:sp>
          <p:nvSpPr>
            <p:cNvPr id="23637" name="Text Box 108"/>
            <p:cNvSpPr txBox="1">
              <a:spLocks noChangeArrowheads="1"/>
            </p:cNvSpPr>
            <p:nvPr/>
          </p:nvSpPr>
          <p:spPr bwMode="auto">
            <a:xfrm>
              <a:off x="2226" y="3684"/>
              <a:ext cx="944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  <a:r>
                <a:rPr lang="en-US" altLang="en-US" sz="20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US" altLang="en-US" sz="20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= $</a:t>
              </a:r>
              <a:r>
                <a:rPr lang="en-US" alt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US" altLang="en-US" sz="20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638" name="Text Box 102"/>
            <p:cNvSpPr txBox="1">
              <a:spLocks noChangeArrowheads="1"/>
            </p:cNvSpPr>
            <p:nvPr/>
          </p:nvSpPr>
          <p:spPr bwMode="auto">
            <a:xfrm>
              <a:off x="521" y="3684"/>
              <a:ext cx="76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endPara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639" name="Text Box 105"/>
            <p:cNvSpPr txBox="1">
              <a:spLocks noChangeArrowheads="1"/>
            </p:cNvSpPr>
            <p:nvPr/>
          </p:nvSpPr>
          <p:spPr bwMode="auto">
            <a:xfrm>
              <a:off x="1283" y="3684"/>
              <a:ext cx="944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Rs</a:t>
              </a:r>
              <a:r>
                <a:rPr lang="en-US" altLang="en-US" sz="20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= $</a:t>
              </a:r>
              <a:r>
                <a:rPr lang="en-US" alt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US" altLang="en-US" sz="20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640" name="Text Box 111"/>
            <p:cNvSpPr txBox="1">
              <a:spLocks noChangeArrowheads="1"/>
            </p:cNvSpPr>
            <p:nvPr/>
          </p:nvSpPr>
          <p:spPr bwMode="auto">
            <a:xfrm>
              <a:off x="3171" y="3684"/>
              <a:ext cx="94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  <a:r>
                <a:rPr lang="en-US" altLang="en-US" sz="20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d = $t1</a:t>
              </a:r>
              <a:endPara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641" name="Text Box 114"/>
            <p:cNvSpPr txBox="1">
              <a:spLocks noChangeArrowheads="1"/>
            </p:cNvSpPr>
            <p:nvPr/>
          </p:nvSpPr>
          <p:spPr bwMode="auto">
            <a:xfrm>
              <a:off x="4114" y="3684"/>
              <a:ext cx="689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sa</a:t>
              </a:r>
              <a:endPara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642" name="Text Box 117"/>
            <p:cNvSpPr txBox="1">
              <a:spLocks noChangeArrowheads="1"/>
            </p:cNvSpPr>
            <p:nvPr/>
          </p:nvSpPr>
          <p:spPr bwMode="auto">
            <a:xfrm>
              <a:off x="4803" y="3684"/>
              <a:ext cx="65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srlv</a:t>
              </a:r>
              <a:endPara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643" name="AutoShape 119"/>
            <p:cNvSpPr>
              <a:spLocks noChangeArrowheads="1"/>
            </p:cNvSpPr>
            <p:nvPr/>
          </p:nvSpPr>
          <p:spPr bwMode="auto">
            <a:xfrm>
              <a:off x="268" y="3430"/>
              <a:ext cx="181" cy="363"/>
            </a:xfrm>
            <a:prstGeom prst="curvedRightArrow">
              <a:avLst>
                <a:gd name="adj1" fmla="val 47037"/>
                <a:gd name="adj2" fmla="val 94074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 sz="20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Text Box 108"/>
            <p:cNvSpPr txBox="1">
              <a:spLocks noChangeArrowheads="1"/>
            </p:cNvSpPr>
            <p:nvPr/>
          </p:nvSpPr>
          <p:spPr bwMode="auto">
            <a:xfrm>
              <a:off x="2226" y="3902"/>
              <a:ext cx="944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01010</a:t>
              </a:r>
              <a:endPara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Text Box 102"/>
            <p:cNvSpPr txBox="1">
              <a:spLocks noChangeArrowheads="1"/>
            </p:cNvSpPr>
            <p:nvPr/>
          </p:nvSpPr>
          <p:spPr bwMode="auto">
            <a:xfrm>
              <a:off x="521" y="3902"/>
              <a:ext cx="76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000000</a:t>
              </a:r>
              <a:endPara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 Box 105"/>
            <p:cNvSpPr txBox="1">
              <a:spLocks noChangeArrowheads="1"/>
            </p:cNvSpPr>
            <p:nvPr/>
          </p:nvSpPr>
          <p:spPr bwMode="auto">
            <a:xfrm>
              <a:off x="1283" y="3902"/>
              <a:ext cx="944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01011</a:t>
              </a:r>
              <a:endPara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Text Box 111"/>
            <p:cNvSpPr txBox="1">
              <a:spLocks noChangeArrowheads="1"/>
            </p:cNvSpPr>
            <p:nvPr/>
          </p:nvSpPr>
          <p:spPr bwMode="auto">
            <a:xfrm>
              <a:off x="3171" y="3902"/>
              <a:ext cx="94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01001</a:t>
              </a:r>
              <a:endPara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Text Box 114"/>
            <p:cNvSpPr txBox="1">
              <a:spLocks noChangeArrowheads="1"/>
            </p:cNvSpPr>
            <p:nvPr/>
          </p:nvSpPr>
          <p:spPr bwMode="auto">
            <a:xfrm>
              <a:off x="4114" y="3902"/>
              <a:ext cx="689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00000</a:t>
              </a:r>
              <a:endPara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" name="Text Box 117"/>
            <p:cNvSpPr txBox="1">
              <a:spLocks noChangeArrowheads="1"/>
            </p:cNvSpPr>
            <p:nvPr/>
          </p:nvSpPr>
          <p:spPr bwMode="auto">
            <a:xfrm>
              <a:off x="4803" y="3902"/>
              <a:ext cx="65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000110</a:t>
              </a:r>
              <a:endPara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2" name="Rectangle 96"/>
          <p:cNvSpPr>
            <a:spLocks noChangeArrowheads="1"/>
          </p:cNvSpPr>
          <p:nvPr/>
        </p:nvSpPr>
        <p:spPr bwMode="auto">
          <a:xfrm>
            <a:off x="775961" y="2448367"/>
            <a:ext cx="29033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srl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$t1, $t2, 4</a:t>
            </a:r>
            <a:endParaRPr lang="en-US" altLang="en-US" sz="2400" b="1" dirty="0">
              <a:solidFill>
                <a:srgbClr val="00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Rectangle 97"/>
          <p:cNvSpPr>
            <a:spLocks noChangeArrowheads="1"/>
          </p:cNvSpPr>
          <p:nvPr/>
        </p:nvSpPr>
        <p:spPr bwMode="auto">
          <a:xfrm>
            <a:off x="5240275" y="2449954"/>
            <a:ext cx="29033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$t1 </a:t>
            </a:r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0x0abcd123</a:t>
            </a:r>
            <a:endParaRPr lang="en-US" altLang="en-US" sz="2400" b="1" dirty="0">
              <a:solidFill>
                <a:srgbClr val="00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4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4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756" grpId="0"/>
      <p:bldP spid="454750" grpId="0"/>
      <p:bldP spid="454753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Binary Multiplication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082" y="1143000"/>
            <a:ext cx="8641049" cy="2919677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altLang="en-US" dirty="0" smtClean="0"/>
              <a:t>Shift Left Instruction (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sll</a:t>
            </a:r>
            <a:r>
              <a:rPr lang="en-US" altLang="en-US" dirty="0" smtClean="0"/>
              <a:t>) can perform multiplication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en-US" dirty="0" smtClean="0"/>
              <a:t>When the multiplier is a power of 2 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dirty="0" smtClean="0"/>
              <a:t>You can factor any binary number into powers of 2 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dirty="0" smtClean="0"/>
              <a:t>Example: multiply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$t0</a:t>
            </a:r>
            <a:r>
              <a:rPr lang="en-US" altLang="en-US" dirty="0" smtClean="0"/>
              <a:t> by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36</a:t>
            </a:r>
            <a:r>
              <a:rPr lang="en-US" altLang="en-US" dirty="0" smtClean="0"/>
              <a:t> </a:t>
            </a:r>
          </a:p>
          <a:p>
            <a:pPr marL="363538" lvl="1" indent="0" eaLnBrk="1" hangingPunct="1">
              <a:spcBef>
                <a:spcPct val="60000"/>
              </a:spcBef>
              <a:buNone/>
            </a:pP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$t0*36 = $t0*(4 + 32) = $t0*4 + $t0*32</a:t>
            </a:r>
          </a:p>
        </p:txBody>
      </p:sp>
      <p:sp>
        <p:nvSpPr>
          <p:cNvPr id="508932" name="Text Box 4"/>
          <p:cNvSpPr txBox="1">
            <a:spLocks noChangeArrowheads="1"/>
          </p:cNvSpPr>
          <p:nvPr/>
        </p:nvSpPr>
        <p:spPr bwMode="auto">
          <a:xfrm>
            <a:off x="712331" y="4062677"/>
            <a:ext cx="7661731" cy="22466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0" rIns="137160" bIns="0" anchor="ctr"/>
          <a:lstStyle>
            <a:lvl1pPr eaLnBrk="0" hangingPunct="0">
              <a:tabLst>
                <a:tab pos="457200" algn="l"/>
                <a:tab pos="3228975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457200" algn="l"/>
                <a:tab pos="3228975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457200" algn="l"/>
                <a:tab pos="3228975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457200" algn="l"/>
                <a:tab pos="3228975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457200" algn="l"/>
                <a:tab pos="3228975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228975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228975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228975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228975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6213" eaLnBrk="1" hangingPunct="1">
              <a:lnSpc>
                <a:spcPct val="150000"/>
              </a:lnSpc>
              <a:spcBef>
                <a:spcPts val="0"/>
              </a:spcBef>
              <a:tabLst>
                <a:tab pos="4308475" algn="l"/>
              </a:tabLst>
            </a:pPr>
            <a:r>
              <a:rPr lang="en-US" alt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sll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$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t1, $t0,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2	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t1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$t0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* 4</a:t>
            </a:r>
            <a:endParaRPr lang="en-US" altLang="en-US" sz="2400" b="1" baseline="30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eaLnBrk="1" hangingPunct="1">
              <a:lnSpc>
                <a:spcPct val="180000"/>
              </a:lnSpc>
              <a:spcBef>
                <a:spcPts val="0"/>
              </a:spcBef>
              <a:tabLst>
                <a:tab pos="4308475" algn="l"/>
              </a:tabLst>
            </a:pPr>
            <a:r>
              <a:rPr lang="en-US" alt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sll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$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t2, $t0,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5	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t2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$t0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* 32</a:t>
            </a:r>
            <a:endParaRPr lang="en-US" altLang="en-US" sz="2400" b="1" baseline="30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eaLnBrk="1" hangingPunct="1">
              <a:lnSpc>
                <a:spcPct val="180000"/>
              </a:lnSpc>
              <a:spcBef>
                <a:spcPts val="0"/>
              </a:spcBef>
              <a:tabLst>
                <a:tab pos="4308475" algn="l"/>
              </a:tabLst>
            </a:pPr>
            <a:r>
              <a:rPr lang="en-US" alt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addu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$t3,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t1,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t2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$t3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$t0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* 36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2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Your Turn . . .</a:t>
            </a:r>
          </a:p>
        </p:txBody>
      </p:sp>
      <p:sp>
        <p:nvSpPr>
          <p:cNvPr id="509955" name="Text Box 3"/>
          <p:cNvSpPr txBox="1">
            <a:spLocks noChangeArrowheads="1"/>
          </p:cNvSpPr>
          <p:nvPr/>
        </p:nvSpPr>
        <p:spPr bwMode="auto">
          <a:xfrm>
            <a:off x="596900" y="2057687"/>
            <a:ext cx="7950200" cy="24079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0" rIns="137160" bIns="0" anchor="ctr"/>
          <a:lstStyle>
            <a:lvl1pPr eaLnBrk="0" hangingPunct="0">
              <a:tabLst>
                <a:tab pos="809625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809625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809625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809625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809625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9625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9625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9625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9625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6213" eaLnBrk="1" hangingPunct="1">
              <a:spcBef>
                <a:spcPct val="10000"/>
              </a:spcBef>
              <a:tabLst>
                <a:tab pos="1073150" algn="l"/>
                <a:tab pos="4308475" algn="l"/>
              </a:tabLst>
            </a:pPr>
            <a:r>
              <a:rPr lang="en-US" alt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sll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$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t1, $t0,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	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t1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$t0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* 2</a:t>
            </a:r>
          </a:p>
          <a:p>
            <a:pPr marL="176213" eaLnBrk="1" hangingPunct="1">
              <a:spcBef>
                <a:spcPct val="10000"/>
              </a:spcBef>
              <a:tabLst>
                <a:tab pos="1073150" algn="l"/>
                <a:tab pos="4308475" algn="l"/>
              </a:tabLst>
            </a:pPr>
            <a:r>
              <a:rPr lang="en-US" alt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sll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$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t2, $t0,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3	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t2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$t0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* 8</a:t>
            </a:r>
          </a:p>
          <a:p>
            <a:pPr marL="176213" eaLnBrk="1" hangingPunct="1">
              <a:spcBef>
                <a:spcPct val="10000"/>
              </a:spcBef>
              <a:tabLst>
                <a:tab pos="1073150" algn="l"/>
                <a:tab pos="4308475" algn="l"/>
              </a:tabLst>
            </a:pPr>
            <a:r>
              <a:rPr lang="en-US" alt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sll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$t3, $t0, 4	# $t3 = $t0 * 16</a:t>
            </a:r>
          </a:p>
          <a:p>
            <a:pPr marL="176213" eaLnBrk="1" hangingPunct="1">
              <a:spcBef>
                <a:spcPct val="10000"/>
              </a:spcBef>
              <a:tabLst>
                <a:tab pos="1073150" algn="l"/>
                <a:tab pos="4308475" algn="l"/>
              </a:tabLst>
            </a:pPr>
            <a:r>
              <a:rPr lang="en-US" alt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addu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$t4,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t1,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t2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$t4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$t0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* 10</a:t>
            </a:r>
          </a:p>
          <a:p>
            <a:pPr marL="176213" eaLnBrk="1" hangingPunct="1">
              <a:spcBef>
                <a:spcPct val="10000"/>
              </a:spcBef>
              <a:tabLst>
                <a:tab pos="1073150" algn="l"/>
                <a:tab pos="4308475" algn="l"/>
              </a:tabLst>
            </a:pPr>
            <a:r>
              <a:rPr lang="en-US" alt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addu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$t5, $t4,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t3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$t5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$t0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* 26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83297" y="894292"/>
            <a:ext cx="8178800" cy="1163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lang="en-US" altLang="en-US" sz="2400" dirty="0"/>
              <a:t>Multiply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$t0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by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26</a:t>
            </a:r>
            <a:r>
              <a:rPr lang="en-US" altLang="en-US" sz="2400" dirty="0"/>
              <a:t>, using shift and add instructions 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2400" dirty="0"/>
              <a:t>Hint: </a:t>
            </a:r>
            <a:r>
              <a:rPr lang="en-US" altLang="en-US" sz="2400" b="1" dirty="0"/>
              <a:t>26 = 2 + 8 + 16</a:t>
            </a:r>
          </a:p>
        </p:txBody>
      </p:sp>
      <p:sp>
        <p:nvSpPr>
          <p:cNvPr id="509957" name="Text Box 5"/>
          <p:cNvSpPr txBox="1">
            <a:spLocks noChangeArrowheads="1"/>
          </p:cNvSpPr>
          <p:nvPr/>
        </p:nvSpPr>
        <p:spPr bwMode="auto">
          <a:xfrm>
            <a:off x="482600" y="4626093"/>
            <a:ext cx="8178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60000"/>
              </a:spcBef>
            </a:pPr>
            <a:r>
              <a:rPr lang="en-US" altLang="en-US" sz="2400" dirty="0"/>
              <a:t>Multiply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$t0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by </a:t>
            </a:r>
            <a:r>
              <a:rPr lang="en-US" altLang="en-US" sz="2400" b="1" dirty="0"/>
              <a:t>31</a:t>
            </a:r>
            <a:r>
              <a:rPr lang="en-US" altLang="en-US" sz="2400" dirty="0"/>
              <a:t>, Hint: </a:t>
            </a:r>
            <a:r>
              <a:rPr lang="en-US" altLang="en-US" sz="2400" b="1" dirty="0"/>
              <a:t>31 = 32 – 1</a:t>
            </a:r>
          </a:p>
        </p:txBody>
      </p:sp>
      <p:sp>
        <p:nvSpPr>
          <p:cNvPr id="509958" name="Text Box 6"/>
          <p:cNvSpPr txBox="1">
            <a:spLocks noChangeArrowheads="1"/>
          </p:cNvSpPr>
          <p:nvPr/>
        </p:nvSpPr>
        <p:spPr bwMode="auto">
          <a:xfrm>
            <a:off x="596900" y="5330031"/>
            <a:ext cx="7950200" cy="10369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0" rIns="137160" bIns="0" anchor="ctr"/>
          <a:lstStyle>
            <a:lvl1pPr eaLnBrk="0" hangingPunct="0">
              <a:tabLst>
                <a:tab pos="809625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809625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809625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809625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809625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9625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9625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9625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9625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6213" eaLnBrk="1" hangingPunct="1">
              <a:spcBef>
                <a:spcPct val="10000"/>
              </a:spcBef>
              <a:tabLst>
                <a:tab pos="1073150" algn="l"/>
                <a:tab pos="4308475" algn="l"/>
              </a:tabLst>
            </a:pPr>
            <a:r>
              <a:rPr lang="en-US" alt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sll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$t1, $t0,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5	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$t1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$t0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* 32</a:t>
            </a:r>
          </a:p>
          <a:p>
            <a:pPr marL="176213" eaLnBrk="1" hangingPunct="1">
              <a:spcBef>
                <a:spcPct val="10000"/>
              </a:spcBef>
              <a:tabLst>
                <a:tab pos="1073150" algn="l"/>
                <a:tab pos="4308475" algn="l"/>
              </a:tabLst>
            </a:pPr>
            <a:r>
              <a:rPr lang="en-US" alt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subu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$t2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$t1, $t0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$t2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$t0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* 31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99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09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09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09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09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09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0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099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09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099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55" grpId="0" build="allAtOnce" animBg="1" autoUpdateAnimBg="0"/>
      <p:bldP spid="509957" grpId="0"/>
      <p:bldP spid="509958" grpId="0" build="allAtOnce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Presentation 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123950"/>
            <a:ext cx="8178800" cy="5243007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b="1" dirty="0" smtClean="0">
                <a:solidFill>
                  <a:srgbClr val="FF0000"/>
                </a:solidFill>
              </a:rPr>
              <a:t>Overview of the MIPS Architecture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>
                <a:solidFill>
                  <a:schemeClr val="tx2"/>
                </a:solidFill>
              </a:rPr>
              <a:t>R-Type Instruction Format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>
                <a:solidFill>
                  <a:schemeClr val="tx2"/>
                </a:solidFill>
              </a:rPr>
              <a:t>R-type Arithmetic, Logical, and Shift Instructions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>
                <a:solidFill>
                  <a:schemeClr val="tx2"/>
                </a:solidFill>
              </a:rPr>
              <a:t>I-Type Instruction Format and Immediate Constants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>
                <a:solidFill>
                  <a:schemeClr val="tx2"/>
                </a:solidFill>
              </a:rPr>
              <a:t>I-type Arithmetic and Logical Instructions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>
                <a:solidFill>
                  <a:schemeClr val="tx2"/>
                </a:solidFill>
              </a:rPr>
              <a:t>Pseudo Instructions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Next . . .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123950"/>
            <a:ext cx="8178800" cy="5243007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dirty="0" smtClean="0"/>
              <a:t>Overview of the MIPS Architecture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/>
              <a:t>R-Type Instruction Format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/>
              <a:t>R-type Arithmetic, Logical, and Shift Instructions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b="1" dirty="0" smtClean="0">
                <a:solidFill>
                  <a:srgbClr val="FF0000"/>
                </a:solidFill>
              </a:rPr>
              <a:t>I-Type Instruction Format and Immediate Constants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b="1" dirty="0" smtClean="0">
                <a:solidFill>
                  <a:srgbClr val="FF0000"/>
                </a:solidFill>
              </a:rPr>
              <a:t>I-type Arithmetic and Logical Instructions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b="1" dirty="0" smtClean="0">
                <a:solidFill>
                  <a:srgbClr val="FF0000"/>
                </a:solidFill>
              </a:rPr>
              <a:t>Pseudo Instructions</a:t>
            </a:r>
          </a:p>
        </p:txBody>
      </p:sp>
    </p:spTree>
    <p:extLst>
      <p:ext uri="{BB962C8B-B14F-4D97-AF65-F5344CB8AC3E}">
        <p14:creationId xmlns:p14="http://schemas.microsoft.com/office/powerpoint/2010/main" val="130199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I-Type Instruction Format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94291"/>
            <a:ext cx="8204200" cy="5645487"/>
          </a:xfrm>
        </p:spPr>
        <p:txBody>
          <a:bodyPr/>
          <a:lstStyle/>
          <a:p>
            <a:pPr marL="349250" indent="-349250" eaLnBrk="1" hangingPunct="1">
              <a:lnSpc>
                <a:spcPct val="110000"/>
              </a:lnSpc>
              <a:tabLst>
                <a:tab pos="2695575" algn="l"/>
                <a:tab pos="3886200" algn="l"/>
                <a:tab pos="5257800" algn="l"/>
              </a:tabLst>
            </a:pPr>
            <a:r>
              <a:rPr lang="en-US" altLang="en-US" dirty="0" smtClean="0"/>
              <a:t>Constants are used quite frequently in programs</a:t>
            </a:r>
          </a:p>
          <a:p>
            <a:pPr marL="739775" lvl="1" indent="-276225" eaLnBrk="1" hangingPunct="1">
              <a:lnSpc>
                <a:spcPct val="110000"/>
              </a:lnSpc>
              <a:tabLst>
                <a:tab pos="2695575" algn="l"/>
                <a:tab pos="3886200" algn="l"/>
                <a:tab pos="5257800" algn="l"/>
              </a:tabLst>
            </a:pPr>
            <a:r>
              <a:rPr lang="en-US" altLang="en-US" dirty="0" smtClean="0"/>
              <a:t>The R-type shift instructions have a </a:t>
            </a:r>
            <a:r>
              <a:rPr lang="en-US" altLang="en-US" dirty="0" smtClean="0">
                <a:solidFill>
                  <a:srgbClr val="FF0000"/>
                </a:solidFill>
              </a:rPr>
              <a:t>5-bit shift amount constant</a:t>
            </a:r>
            <a:r>
              <a:rPr lang="en-US" altLang="en-US" dirty="0" smtClean="0"/>
              <a:t> </a:t>
            </a:r>
          </a:p>
          <a:p>
            <a:pPr marL="739775" lvl="1" indent="-276225" eaLnBrk="1" hangingPunct="1">
              <a:lnSpc>
                <a:spcPct val="110000"/>
              </a:lnSpc>
              <a:tabLst>
                <a:tab pos="2695575" algn="l"/>
                <a:tab pos="3886200" algn="l"/>
                <a:tab pos="5257800" algn="l"/>
              </a:tabLst>
            </a:pPr>
            <a:r>
              <a:rPr lang="en-US" altLang="en-US" dirty="0" smtClean="0"/>
              <a:t>What about other instructions that need a constant?</a:t>
            </a:r>
          </a:p>
          <a:p>
            <a:pPr marL="349250" indent="-349250" eaLnBrk="1" hangingPunct="1">
              <a:lnSpc>
                <a:spcPct val="110000"/>
              </a:lnSpc>
              <a:tabLst>
                <a:tab pos="2695575" algn="l"/>
                <a:tab pos="3886200" algn="l"/>
                <a:tab pos="5257800" algn="l"/>
              </a:tabLst>
            </a:pPr>
            <a:r>
              <a:rPr lang="en-US" altLang="en-US" dirty="0" smtClean="0"/>
              <a:t>I-Type: Instructions with Immediate Operands</a:t>
            </a:r>
          </a:p>
          <a:p>
            <a:pPr marL="349250" indent="-349250" eaLnBrk="1" hangingPunct="1">
              <a:lnSpc>
                <a:spcPct val="110000"/>
              </a:lnSpc>
              <a:tabLst>
                <a:tab pos="2695575" algn="l"/>
                <a:tab pos="3886200" algn="l"/>
                <a:tab pos="5257800" algn="l"/>
              </a:tabLst>
            </a:pPr>
            <a:endParaRPr lang="en-US" altLang="en-US" dirty="0" smtClean="0"/>
          </a:p>
          <a:p>
            <a:pPr marL="349250" indent="-349250" eaLnBrk="1" hangingPunct="1">
              <a:lnSpc>
                <a:spcPct val="110000"/>
              </a:lnSpc>
              <a:spcBef>
                <a:spcPct val="80000"/>
              </a:spcBef>
              <a:tabLst>
                <a:tab pos="2695575" algn="l"/>
                <a:tab pos="3886200" algn="l"/>
                <a:tab pos="5257800" algn="l"/>
              </a:tabLst>
            </a:pPr>
            <a:r>
              <a:rPr lang="en-US" altLang="en-US" dirty="0" smtClean="0"/>
              <a:t>16-bit immediate constant is stored inside the instruction</a:t>
            </a:r>
          </a:p>
          <a:p>
            <a:pPr marL="739775" lvl="1" indent="-276225" eaLnBrk="1" hangingPunct="1">
              <a:lnSpc>
                <a:spcPct val="110000"/>
              </a:lnSpc>
              <a:tabLst>
                <a:tab pos="2695575" algn="l"/>
                <a:tab pos="3886200" algn="l"/>
                <a:tab pos="5257800" algn="l"/>
              </a:tabLst>
            </a:pPr>
            <a:r>
              <a:rPr lang="en-US" altLang="en-US" dirty="0" err="1" smtClean="0"/>
              <a:t>Rs</a:t>
            </a:r>
            <a:r>
              <a:rPr lang="en-US" altLang="en-US" dirty="0" smtClean="0"/>
              <a:t> is the source register number</a:t>
            </a:r>
          </a:p>
          <a:p>
            <a:pPr marL="739775" lvl="1" indent="-276225" eaLnBrk="1" hangingPunct="1">
              <a:lnSpc>
                <a:spcPct val="110000"/>
              </a:lnSpc>
              <a:tabLst>
                <a:tab pos="2695575" algn="l"/>
                <a:tab pos="3886200" algn="l"/>
                <a:tab pos="5257800" algn="l"/>
              </a:tabLst>
            </a:pPr>
            <a:r>
              <a:rPr lang="en-US" altLang="en-US" dirty="0" err="1" smtClean="0"/>
              <a:t>Rt</a:t>
            </a:r>
            <a:r>
              <a:rPr lang="en-US" altLang="en-US" dirty="0" smtClean="0"/>
              <a:t> is now the </a:t>
            </a:r>
            <a:r>
              <a:rPr lang="en-US" altLang="en-US" dirty="0" smtClean="0">
                <a:solidFill>
                  <a:srgbClr val="FF0000"/>
                </a:solidFill>
              </a:rPr>
              <a:t>destination</a:t>
            </a:r>
            <a:r>
              <a:rPr lang="en-US" altLang="en-US" dirty="0" smtClean="0"/>
              <a:t> register number (for R-type it was Rd)</a:t>
            </a:r>
          </a:p>
          <a:p>
            <a:pPr marL="349250" indent="-349250" eaLnBrk="1" hangingPunct="1">
              <a:lnSpc>
                <a:spcPct val="110000"/>
              </a:lnSpc>
              <a:tabLst>
                <a:tab pos="2695575" algn="l"/>
                <a:tab pos="3886200" algn="l"/>
                <a:tab pos="5257800" algn="l"/>
              </a:tabLst>
            </a:pPr>
            <a:r>
              <a:rPr lang="en-US" altLang="en-US" dirty="0" smtClean="0"/>
              <a:t>Examples of I-Type ALU Instructions:</a:t>
            </a:r>
          </a:p>
          <a:p>
            <a:pPr marL="739775" lvl="1" indent="-276225" eaLnBrk="1" hangingPunct="1">
              <a:lnSpc>
                <a:spcPct val="110000"/>
              </a:lnSpc>
              <a:tabLst>
                <a:tab pos="2695575" algn="l"/>
                <a:tab pos="3886200" algn="l"/>
                <a:tab pos="5257800" algn="l"/>
              </a:tabLst>
            </a:pPr>
            <a:r>
              <a:rPr lang="en-US" altLang="en-US" dirty="0" smtClean="0"/>
              <a:t>Add immediate:	</a:t>
            </a:r>
            <a:r>
              <a:rPr lang="en-US" altLang="en-US" sz="2200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addi</a:t>
            </a:r>
            <a:r>
              <a:rPr lang="en-US" altLang="en-US" sz="22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$t1, $t2, 5	  # $t1 = $t2 + 5</a:t>
            </a:r>
            <a:endParaRPr lang="en-US" altLang="en-US" sz="2200" b="1" baseline="30000" dirty="0" smtClean="0">
              <a:solidFill>
                <a:srgbClr val="00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39775" lvl="1" indent="-276225" eaLnBrk="1" hangingPunct="1">
              <a:lnSpc>
                <a:spcPct val="110000"/>
              </a:lnSpc>
              <a:tabLst>
                <a:tab pos="2695575" algn="l"/>
                <a:tab pos="3886200" algn="l"/>
                <a:tab pos="5257800" algn="l"/>
              </a:tabLst>
            </a:pPr>
            <a:r>
              <a:rPr lang="en-US" altLang="en-US" dirty="0" smtClean="0"/>
              <a:t>OR immediate:</a:t>
            </a:r>
            <a:r>
              <a:rPr lang="en-US" alt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200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</a:t>
            </a:r>
            <a:r>
              <a:rPr lang="en-US" altLang="en-US" sz="22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$t1, $t2, 5	  # $t1 = $t2 | 5</a:t>
            </a:r>
            <a:endParaRPr lang="en-US" altLang="en-US" sz="22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1152525" y="2968144"/>
            <a:ext cx="6753225" cy="457200"/>
            <a:chOff x="1104" y="3283"/>
            <a:chExt cx="4608" cy="288"/>
          </a:xfrm>
        </p:grpSpPr>
        <p:sp>
          <p:nvSpPr>
            <p:cNvPr id="27653" name="Rectangle 5"/>
            <p:cNvSpPr>
              <a:spLocks noChangeArrowheads="1"/>
            </p:cNvSpPr>
            <p:nvPr/>
          </p:nvSpPr>
          <p:spPr bwMode="auto">
            <a:xfrm>
              <a:off x="1104" y="3283"/>
              <a:ext cx="864" cy="288"/>
            </a:xfrm>
            <a:prstGeom prst="rect">
              <a:avLst/>
            </a:prstGeom>
            <a:solidFill>
              <a:srgbClr val="BCCFFE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00"/>
                <a:t>Op</a:t>
              </a:r>
              <a:r>
                <a:rPr lang="en-US" altLang="en-US" sz="1600" baseline="30000"/>
                <a:t>6</a:t>
              </a:r>
            </a:p>
          </p:txBody>
        </p:sp>
        <p:sp>
          <p:nvSpPr>
            <p:cNvPr id="27654" name="Rectangle 6"/>
            <p:cNvSpPr>
              <a:spLocks noChangeArrowheads="1"/>
            </p:cNvSpPr>
            <p:nvPr/>
          </p:nvSpPr>
          <p:spPr bwMode="auto">
            <a:xfrm>
              <a:off x="1968" y="3283"/>
              <a:ext cx="720" cy="288"/>
            </a:xfrm>
            <a:prstGeom prst="rect">
              <a:avLst/>
            </a:prstGeom>
            <a:solidFill>
              <a:srgbClr val="F7A7E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00"/>
                <a:t>Rs</a:t>
              </a:r>
              <a:r>
                <a:rPr lang="en-US" altLang="en-US" sz="1600" baseline="30000"/>
                <a:t>5</a:t>
              </a:r>
            </a:p>
          </p:txBody>
        </p:sp>
        <p:sp>
          <p:nvSpPr>
            <p:cNvPr id="27655" name="Rectangle 7"/>
            <p:cNvSpPr>
              <a:spLocks noChangeArrowheads="1"/>
            </p:cNvSpPr>
            <p:nvPr/>
          </p:nvSpPr>
          <p:spPr bwMode="auto">
            <a:xfrm>
              <a:off x="2688" y="3283"/>
              <a:ext cx="720" cy="288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00"/>
                <a:t>Rt</a:t>
              </a:r>
              <a:r>
                <a:rPr lang="en-US" altLang="en-US" sz="1600" baseline="30000"/>
                <a:t>5</a:t>
              </a:r>
            </a:p>
          </p:txBody>
        </p:sp>
        <p:sp>
          <p:nvSpPr>
            <p:cNvPr id="27656" name="Rectangle 8"/>
            <p:cNvSpPr>
              <a:spLocks noChangeArrowheads="1"/>
            </p:cNvSpPr>
            <p:nvPr/>
          </p:nvSpPr>
          <p:spPr bwMode="auto">
            <a:xfrm>
              <a:off x="3408" y="3283"/>
              <a:ext cx="2304" cy="288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00"/>
                <a:t>immediate</a:t>
              </a:r>
              <a:r>
                <a:rPr lang="en-US" altLang="en-US" sz="1600" baseline="30000"/>
                <a:t>16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I-Type ALU Instructions</a:t>
            </a:r>
            <a:endParaRPr lang="en-US" dirty="0"/>
          </a:p>
        </p:txBody>
      </p:sp>
      <p:graphicFrame>
        <p:nvGraphicFramePr>
          <p:cNvPr id="4" name="Group 9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6407979"/>
              </p:ext>
            </p:extLst>
          </p:nvPr>
        </p:nvGraphicFramePr>
        <p:xfrm>
          <a:off x="309082" y="894292"/>
          <a:ext cx="8583442" cy="2646790"/>
        </p:xfrm>
        <a:graphic>
          <a:graphicData uri="http://schemas.openxmlformats.org/drawingml/2006/table">
            <a:tbl>
              <a:tblPr/>
              <a:tblGrid>
                <a:gridCol w="2592315"/>
                <a:gridCol w="2068891"/>
                <a:gridCol w="738972"/>
                <a:gridCol w="625284"/>
                <a:gridCol w="625284"/>
                <a:gridCol w="1932696"/>
              </a:tblGrid>
              <a:tr h="409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2925" algn="l"/>
                        </a:tabLst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</a:t>
                      </a:r>
                    </a:p>
                  </a:txBody>
                  <a:tcPr marL="54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Meaning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Immediate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62865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$t1, $t2, 25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9138" marB="91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$t1 = $t2 + 25</a:t>
                      </a:r>
                    </a:p>
                  </a:txBody>
                  <a:tcPr marL="18000" marR="180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</a:t>
                      </a:r>
                    </a:p>
                  </a:txBody>
                  <a:tcPr marL="54000" marR="54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$t2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4000" marR="180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$t1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</a:t>
                      </a:r>
                    </a:p>
                  </a:txBody>
                  <a:tcPr marL="18000" marR="180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62865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addiu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$t1, $t2, 25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9138" marB="91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$t1 = $t2 + 25</a:t>
                      </a:r>
                    </a:p>
                  </a:txBody>
                  <a:tcPr marL="18000" marR="180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0x9</a:t>
                      </a:r>
                    </a:p>
                  </a:txBody>
                  <a:tcPr marL="54000" marR="54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$t2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4000" marR="180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$t1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</a:t>
                      </a:r>
                    </a:p>
                  </a:txBody>
                  <a:tcPr marL="18000" marR="180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62865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andi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$t1, $t2, 25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9138" marB="91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$t1 = $t2 &amp; 25</a:t>
                      </a:r>
                    </a:p>
                  </a:txBody>
                  <a:tcPr marL="18000" marR="180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0xc</a:t>
                      </a:r>
                    </a:p>
                  </a:txBody>
                  <a:tcPr marL="54000" marR="54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$t2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4000" marR="180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$t1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</a:t>
                      </a:r>
                    </a:p>
                  </a:txBody>
                  <a:tcPr marL="18000" marR="180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62865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ori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 $t1, $t2, 25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9138" marB="91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$t1 = $t2 | 25</a:t>
                      </a:r>
                    </a:p>
                  </a:txBody>
                  <a:tcPr marL="18000" marR="180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0xd</a:t>
                      </a:r>
                    </a:p>
                  </a:txBody>
                  <a:tcPr marL="54000" marR="54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$t2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4000" marR="180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$t1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</a:t>
                      </a:r>
                    </a:p>
                  </a:txBody>
                  <a:tcPr marL="18000" marR="180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62865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xori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 $t1, $t2, 25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9138" marB="91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$t1 = $t2 ^ 25</a:t>
                      </a:r>
                    </a:p>
                  </a:txBody>
                  <a:tcPr marL="18000" marR="180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</a:t>
                      </a:r>
                    </a:p>
                  </a:txBody>
                  <a:tcPr marL="54000" marR="54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$t2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4000" marR="180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$t1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</a:t>
                      </a:r>
                    </a:p>
                  </a:txBody>
                  <a:tcPr marL="18000" marR="180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62865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lui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$t1, 25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9138" marB="91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$t1 = 25 &lt;&lt; 16</a:t>
                      </a:r>
                    </a:p>
                  </a:txBody>
                  <a:tcPr marL="18000" marR="180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</a:t>
                      </a:r>
                    </a:p>
                  </a:txBody>
                  <a:tcPr marL="54000" marR="54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4000" marR="180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$t1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</a:t>
                      </a:r>
                    </a:p>
                  </a:txBody>
                  <a:tcPr marL="18000" marR="180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233"/>
          <p:cNvSpPr>
            <a:spLocks noChangeArrowheads="1"/>
          </p:cNvSpPr>
          <p:nvPr/>
        </p:nvSpPr>
        <p:spPr bwMode="auto">
          <a:xfrm>
            <a:off x="423863" y="3601821"/>
            <a:ext cx="8237537" cy="293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7663" indent="-3476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98513" indent="-3365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200"/>
              </a:spcBef>
              <a:buFont typeface="Wingdings" pitchFamily="2" charset="2"/>
              <a:buChar char="v"/>
            </a:pPr>
            <a:r>
              <a:rPr lang="en-US" altLang="en-US" sz="2400" b="1" dirty="0" err="1">
                <a:solidFill>
                  <a:srgbClr val="000099"/>
                </a:solidFill>
              </a:rPr>
              <a:t>addi</a:t>
            </a:r>
            <a:r>
              <a:rPr lang="en-US" altLang="en-US" sz="2400" dirty="0">
                <a:solidFill>
                  <a:srgbClr val="000099"/>
                </a:solidFill>
              </a:rPr>
              <a:t>:</a:t>
            </a:r>
            <a:r>
              <a:rPr lang="en-US" altLang="en-US" sz="2400" dirty="0"/>
              <a:t> overflow causes an </a:t>
            </a:r>
            <a:r>
              <a:rPr lang="en-US" altLang="en-US" sz="2400" dirty="0">
                <a:solidFill>
                  <a:srgbClr val="FF0000"/>
                </a:solidFill>
              </a:rPr>
              <a:t>arithmetic exception</a:t>
            </a:r>
          </a:p>
          <a:p>
            <a:pPr lvl="1" eaLnBrk="1" hangingPunct="1">
              <a:spcBef>
                <a:spcPts val="1200"/>
              </a:spcBef>
              <a:buFont typeface="Wingdings" pitchFamily="2" charset="2"/>
              <a:buChar char="²"/>
            </a:pPr>
            <a:r>
              <a:rPr lang="en-US" altLang="en-US" sz="2000" dirty="0"/>
              <a:t>In case of overflow, result is not written to destination register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Char char="v"/>
            </a:pPr>
            <a:r>
              <a:rPr lang="en-US" altLang="en-US" sz="2400" b="1" dirty="0" err="1">
                <a:solidFill>
                  <a:srgbClr val="000099"/>
                </a:solidFill>
              </a:rPr>
              <a:t>addiu</a:t>
            </a:r>
            <a:r>
              <a:rPr lang="en-US" altLang="en-US" sz="2400" dirty="0">
                <a:solidFill>
                  <a:srgbClr val="000099"/>
                </a:solidFill>
              </a:rPr>
              <a:t>: </a:t>
            </a:r>
            <a:r>
              <a:rPr lang="en-US" altLang="en-US" sz="2400" dirty="0"/>
              <a:t>same operation as </a:t>
            </a:r>
            <a:r>
              <a:rPr lang="en-US" altLang="en-US" sz="2400" b="1" dirty="0" err="1">
                <a:solidFill>
                  <a:srgbClr val="000099"/>
                </a:solidFill>
              </a:rPr>
              <a:t>addi</a:t>
            </a:r>
            <a:r>
              <a:rPr lang="en-US" altLang="en-US" sz="2400" dirty="0">
                <a:solidFill>
                  <a:srgbClr val="000099"/>
                </a:solidFill>
              </a:rPr>
              <a:t> </a:t>
            </a:r>
            <a:r>
              <a:rPr lang="en-US" altLang="en-US" sz="2400" dirty="0"/>
              <a:t>but </a:t>
            </a:r>
            <a:r>
              <a:rPr lang="en-US" altLang="en-US" sz="2400" dirty="0">
                <a:solidFill>
                  <a:srgbClr val="FF0000"/>
                </a:solidFill>
              </a:rPr>
              <a:t>overflow is ignored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Char char="v"/>
            </a:pPr>
            <a:r>
              <a:rPr lang="en-US" altLang="en-US" sz="2400" dirty="0"/>
              <a:t>Immediate constant for</a:t>
            </a:r>
            <a:r>
              <a:rPr lang="en-US" altLang="en-US" sz="2400" dirty="0">
                <a:solidFill>
                  <a:srgbClr val="000099"/>
                </a:solidFill>
              </a:rPr>
              <a:t> </a:t>
            </a:r>
            <a:r>
              <a:rPr lang="en-US" altLang="en-US" sz="2400" b="1" dirty="0" err="1">
                <a:solidFill>
                  <a:srgbClr val="000099"/>
                </a:solidFill>
              </a:rPr>
              <a:t>addi</a:t>
            </a:r>
            <a:r>
              <a:rPr lang="en-US" altLang="en-US" sz="2400" dirty="0">
                <a:solidFill>
                  <a:srgbClr val="000099"/>
                </a:solidFill>
              </a:rPr>
              <a:t> </a:t>
            </a:r>
            <a:r>
              <a:rPr lang="en-US" altLang="en-US" sz="2400" dirty="0"/>
              <a:t>and</a:t>
            </a:r>
            <a:r>
              <a:rPr lang="en-US" altLang="en-US" sz="2400" dirty="0">
                <a:solidFill>
                  <a:srgbClr val="000099"/>
                </a:solidFill>
              </a:rPr>
              <a:t> </a:t>
            </a:r>
            <a:r>
              <a:rPr lang="en-US" altLang="en-US" sz="2400" b="1" dirty="0" err="1">
                <a:solidFill>
                  <a:srgbClr val="000099"/>
                </a:solidFill>
              </a:rPr>
              <a:t>addiu</a:t>
            </a:r>
            <a:r>
              <a:rPr lang="en-US" altLang="en-US" sz="2400" dirty="0">
                <a:solidFill>
                  <a:srgbClr val="000099"/>
                </a:solidFill>
              </a:rPr>
              <a:t> </a:t>
            </a:r>
            <a:r>
              <a:rPr lang="en-US" altLang="en-US" sz="2400" dirty="0"/>
              <a:t>is </a:t>
            </a:r>
            <a:r>
              <a:rPr lang="en-US" altLang="en-US" sz="2400" dirty="0">
                <a:solidFill>
                  <a:srgbClr val="FF0000"/>
                </a:solidFill>
              </a:rPr>
              <a:t>signed</a:t>
            </a:r>
          </a:p>
          <a:p>
            <a:pPr lvl="1" eaLnBrk="1" hangingPunct="1">
              <a:spcBef>
                <a:spcPts val="1200"/>
              </a:spcBef>
              <a:buFont typeface="Wingdings" pitchFamily="2" charset="2"/>
              <a:buChar char="²"/>
            </a:pPr>
            <a:r>
              <a:rPr lang="en-US" altLang="en-US" sz="2000" dirty="0"/>
              <a:t>No need for </a:t>
            </a:r>
            <a:r>
              <a:rPr lang="en-US" altLang="en-US" sz="2000" b="1" dirty="0" err="1">
                <a:solidFill>
                  <a:srgbClr val="000099"/>
                </a:solidFill>
              </a:rPr>
              <a:t>subi</a:t>
            </a:r>
            <a:r>
              <a:rPr lang="en-US" altLang="en-US" sz="2000" dirty="0"/>
              <a:t> or </a:t>
            </a:r>
            <a:r>
              <a:rPr lang="en-US" altLang="en-US" sz="2000" b="1" dirty="0" err="1">
                <a:solidFill>
                  <a:srgbClr val="000099"/>
                </a:solidFill>
              </a:rPr>
              <a:t>subiu</a:t>
            </a:r>
            <a:r>
              <a:rPr lang="en-US" altLang="en-US" sz="2000" dirty="0"/>
              <a:t> instructions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Char char="v"/>
            </a:pPr>
            <a:r>
              <a:rPr lang="en-US" altLang="en-US" sz="2400" dirty="0"/>
              <a:t>Immediate constant for </a:t>
            </a:r>
            <a:r>
              <a:rPr lang="en-US" altLang="en-US" sz="2400" b="1" dirty="0" err="1">
                <a:solidFill>
                  <a:srgbClr val="000099"/>
                </a:solidFill>
              </a:rPr>
              <a:t>andi</a:t>
            </a:r>
            <a:r>
              <a:rPr lang="en-US" altLang="en-US" sz="2400" dirty="0">
                <a:solidFill>
                  <a:srgbClr val="000099"/>
                </a:solidFill>
              </a:rPr>
              <a:t>, </a:t>
            </a:r>
            <a:r>
              <a:rPr lang="en-US" altLang="en-US" sz="2400" b="1" dirty="0" err="1">
                <a:solidFill>
                  <a:srgbClr val="000099"/>
                </a:solidFill>
              </a:rPr>
              <a:t>ori</a:t>
            </a:r>
            <a:r>
              <a:rPr lang="en-US" altLang="en-US" sz="2400" dirty="0">
                <a:solidFill>
                  <a:srgbClr val="000099"/>
                </a:solidFill>
              </a:rPr>
              <a:t>, </a:t>
            </a:r>
            <a:r>
              <a:rPr lang="en-US" altLang="en-US" sz="2400" b="1" dirty="0" err="1">
                <a:solidFill>
                  <a:srgbClr val="000099"/>
                </a:solidFill>
              </a:rPr>
              <a:t>xori</a:t>
            </a:r>
            <a:r>
              <a:rPr lang="en-US" altLang="en-US" sz="2400" dirty="0">
                <a:solidFill>
                  <a:srgbClr val="000099"/>
                </a:solidFill>
              </a:rPr>
              <a:t> </a:t>
            </a:r>
            <a:r>
              <a:rPr lang="en-US" altLang="en-US" sz="2400" dirty="0"/>
              <a:t>is </a:t>
            </a:r>
            <a:r>
              <a:rPr lang="en-US" altLang="en-US" sz="2400" dirty="0">
                <a:solidFill>
                  <a:srgbClr val="FF0000"/>
                </a:solidFill>
              </a:rPr>
              <a:t>unsigned</a:t>
            </a:r>
          </a:p>
        </p:txBody>
      </p:sp>
    </p:spTree>
    <p:extLst>
      <p:ext uri="{BB962C8B-B14F-4D97-AF65-F5344CB8AC3E}">
        <p14:creationId xmlns:p14="http://schemas.microsoft.com/office/powerpoint/2010/main" val="361787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225425" y="312738"/>
            <a:ext cx="15906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0879" y="836685"/>
            <a:ext cx="8378825" cy="518463"/>
          </a:xfrm>
          <a:noFill/>
        </p:spPr>
        <p:txBody>
          <a:bodyPr lIns="90488" tIns="44450" rIns="90488" bIns="44450"/>
          <a:lstStyle/>
          <a:p>
            <a:pPr marL="349250" indent="-349250" defTabSz="1143000" eaLnBrk="1" hangingPunct="1">
              <a:lnSpc>
                <a:spcPct val="110000"/>
              </a:lnSpc>
              <a:tabLst>
                <a:tab pos="2743200" algn="l"/>
                <a:tab pos="3314700" algn="l"/>
                <a:tab pos="4800600" algn="l"/>
                <a:tab pos="6629400" algn="l"/>
              </a:tabLst>
            </a:pPr>
            <a:r>
              <a:rPr lang="en-US" altLang="en-US" dirty="0" smtClean="0"/>
              <a:t>Given that registers 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$t0,</a:t>
            </a:r>
            <a:r>
              <a:rPr lang="en-US" altLang="en-US" dirty="0" smtClean="0"/>
              <a:t> 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$t1,</a:t>
            </a:r>
            <a:r>
              <a:rPr lang="en-US" altLang="en-US" dirty="0" smtClean="0"/>
              <a:t> 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$t2</a:t>
            </a:r>
            <a:r>
              <a:rPr lang="en-US" altLang="en-US" dirty="0" smtClean="0"/>
              <a:t> are used for 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A,</a:t>
            </a:r>
            <a:r>
              <a:rPr lang="en-US" altLang="en-US" dirty="0" smtClean="0"/>
              <a:t> 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B,</a:t>
            </a:r>
            <a:r>
              <a:rPr lang="en-US" altLang="en-US" dirty="0" smtClean="0"/>
              <a:t> 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Examples of I-Type ALU Instructions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906269"/>
              </p:ext>
            </p:extLst>
          </p:nvPr>
        </p:nvGraphicFramePr>
        <p:xfrm>
          <a:off x="827088" y="1527969"/>
          <a:ext cx="7489367" cy="327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7493"/>
                <a:gridCol w="4751874"/>
              </a:tblGrid>
              <a:tr h="4674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Expression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Equivalent MIPS Instruction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67464"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1" dirty="0" smtClean="0">
                          <a:solidFill>
                            <a:srgbClr val="0000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 = B + 5;</a:t>
                      </a:r>
                      <a:endParaRPr lang="en-US" altLang="en-US" sz="24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2400" b="1" dirty="0" smtClean="0">
                        <a:solidFill>
                          <a:srgbClr val="000099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67464"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1" dirty="0" smtClean="0">
                          <a:solidFill>
                            <a:srgbClr val="0000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 = B – 1;</a:t>
                      </a:r>
                      <a:endParaRPr lang="en-US" altLang="en-US" sz="24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2400" b="1" dirty="0" smtClean="0">
                        <a:solidFill>
                          <a:srgbClr val="000099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67464"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1" dirty="0" smtClean="0">
                          <a:solidFill>
                            <a:srgbClr val="0000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 = B &amp; 0xf;</a:t>
                      </a:r>
                      <a:endParaRPr lang="en-US" altLang="en-US" sz="24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2400" b="1" dirty="0" smtClean="0">
                        <a:solidFill>
                          <a:srgbClr val="000099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67464"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1" dirty="0" smtClean="0">
                          <a:solidFill>
                            <a:srgbClr val="0000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 = B | 0xf;</a:t>
                      </a:r>
                      <a:endParaRPr lang="en-US" altLang="en-US" sz="24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2400" b="1" dirty="0" smtClean="0">
                        <a:solidFill>
                          <a:srgbClr val="000099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67464"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1" dirty="0" smtClean="0">
                          <a:solidFill>
                            <a:srgbClr val="0000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 = 5;</a:t>
                      </a:r>
                      <a:endParaRPr lang="en-US" altLang="en-US" sz="24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2400" b="1" dirty="0" smtClean="0">
                        <a:solidFill>
                          <a:srgbClr val="000099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67464"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1" dirty="0" smtClean="0">
                          <a:solidFill>
                            <a:srgbClr val="0000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 = B;</a:t>
                      </a:r>
                      <a:endParaRPr lang="en-US" altLang="en-US" sz="24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2400" b="1" dirty="0" smtClean="0">
                        <a:solidFill>
                          <a:srgbClr val="000099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168751" y="1977473"/>
            <a:ext cx="3073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400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addiu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$t0, $t1, 5</a:t>
            </a:r>
            <a:endParaRPr lang="en-US" altLang="en-US" sz="2400" b="1" dirty="0">
              <a:solidFill>
                <a:srgbClr val="00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168751" y="2456754"/>
            <a:ext cx="3243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400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addiu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$t2, $t1, -1</a:t>
            </a:r>
            <a:endParaRPr lang="en-US" altLang="en-US" sz="2400" b="1" dirty="0">
              <a:solidFill>
                <a:srgbClr val="00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6544" name="Rectangle 16"/>
          <p:cNvSpPr>
            <a:spLocks noChangeArrowheads="1"/>
          </p:cNvSpPr>
          <p:nvPr/>
        </p:nvSpPr>
        <p:spPr bwMode="auto">
          <a:xfrm>
            <a:off x="4168751" y="2938399"/>
            <a:ext cx="38020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andi</a:t>
            </a:r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$t0, $t1, 0xf</a:t>
            </a:r>
            <a:endParaRPr lang="en-US" altLang="en-US" sz="2400" b="1" dirty="0">
              <a:solidFill>
                <a:srgbClr val="00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6545" name="Rectangle 17"/>
          <p:cNvSpPr>
            <a:spLocks noChangeArrowheads="1"/>
          </p:cNvSpPr>
          <p:nvPr/>
        </p:nvSpPr>
        <p:spPr bwMode="auto">
          <a:xfrm>
            <a:off x="4168751" y="3400064"/>
            <a:ext cx="34131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</a:t>
            </a:r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$t2, $t1, 0xf</a:t>
            </a:r>
            <a:endParaRPr lang="en-US" altLang="en-US" sz="2400" b="1" dirty="0">
              <a:solidFill>
                <a:srgbClr val="00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6548" name="Rectangle 20"/>
          <p:cNvSpPr>
            <a:spLocks noChangeArrowheads="1"/>
          </p:cNvSpPr>
          <p:nvPr/>
        </p:nvSpPr>
        <p:spPr bwMode="auto">
          <a:xfrm>
            <a:off x="4168751" y="3878504"/>
            <a:ext cx="35716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addiu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$t2, $</a:t>
            </a:r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zero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5</a:t>
            </a:r>
            <a:endParaRPr lang="en-US" altLang="en-US" sz="2400" b="1" dirty="0">
              <a:solidFill>
                <a:srgbClr val="00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6549" name="Rectangle 21"/>
          <p:cNvSpPr>
            <a:spLocks noChangeArrowheads="1"/>
          </p:cNvSpPr>
          <p:nvPr/>
        </p:nvSpPr>
        <p:spPr bwMode="auto">
          <a:xfrm>
            <a:off x="4168751" y="4331409"/>
            <a:ext cx="307327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addiu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$t0, $t1, 0</a:t>
            </a:r>
            <a:endParaRPr lang="en-US" altLang="en-US" sz="2400" b="1" dirty="0">
              <a:solidFill>
                <a:srgbClr val="00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96030" y="5330031"/>
            <a:ext cx="80964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9250" indent="-349250" defTabSz="1143000" eaLnBrk="1" hangingPunct="1">
              <a:lnSpc>
                <a:spcPct val="150000"/>
              </a:lnSpc>
              <a:spcBef>
                <a:spcPct val="100000"/>
              </a:spcBef>
              <a:tabLst>
                <a:tab pos="2743200" algn="l"/>
                <a:tab pos="3314700" algn="l"/>
                <a:tab pos="4800600" algn="l"/>
                <a:tab pos="6629400" algn="l"/>
              </a:tabLst>
            </a:pPr>
            <a:r>
              <a:rPr lang="en-US" altLang="en-US" sz="2400" dirty="0" smtClean="0"/>
              <a:t>No need for </a:t>
            </a:r>
            <a:r>
              <a:rPr lang="en-US" altLang="en-US" sz="2400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subiu</a:t>
            </a:r>
            <a:r>
              <a:rPr lang="en-US" altLang="en-US" sz="2400" dirty="0" smtClean="0"/>
              <a:t>, because </a:t>
            </a:r>
            <a:r>
              <a:rPr lang="en-US" altLang="en-US" sz="2400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addiu</a:t>
            </a:r>
            <a:r>
              <a:rPr lang="en-US" altLang="en-US" sz="2400" dirty="0" smtClean="0"/>
              <a:t> has </a:t>
            </a:r>
            <a:r>
              <a:rPr lang="en-US" altLang="en-US" sz="2400" dirty="0" smtClean="0">
                <a:solidFill>
                  <a:srgbClr val="FF0000"/>
                </a:solidFill>
              </a:rPr>
              <a:t>signed immediate</a:t>
            </a:r>
          </a:p>
          <a:p>
            <a:pPr marL="349250" indent="-349250" defTabSz="1143000" eaLnBrk="1" hangingPunct="1">
              <a:lnSpc>
                <a:spcPct val="150000"/>
              </a:lnSpc>
              <a:tabLst>
                <a:tab pos="2743200" algn="l"/>
                <a:tab pos="3314700" algn="l"/>
                <a:tab pos="4800600" algn="l"/>
                <a:tab pos="6629400" algn="l"/>
              </a:tabLst>
            </a:pPr>
            <a:r>
              <a:rPr lang="en-US" altLang="en-US" sz="2400" dirty="0" smtClean="0"/>
              <a:t>Register 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$zero</a:t>
            </a:r>
            <a:r>
              <a:rPr lang="en-US" altLang="en-US" sz="2400" dirty="0" smtClean="0"/>
              <a:t> has always the value 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27544" y="2713230"/>
            <a:ext cx="7866069" cy="2592948"/>
            <a:chOff x="827544" y="2679909"/>
            <a:chExt cx="7866069" cy="2592948"/>
          </a:xfrm>
        </p:grpSpPr>
        <p:grpSp>
          <p:nvGrpSpPr>
            <p:cNvPr id="406558" name="Group 30"/>
            <p:cNvGrpSpPr>
              <a:grpSpLocks/>
            </p:cNvGrpSpPr>
            <p:nvPr/>
          </p:nvGrpSpPr>
          <p:grpSpPr bwMode="auto">
            <a:xfrm>
              <a:off x="827544" y="4926782"/>
              <a:ext cx="7604125" cy="346075"/>
              <a:chOff x="521" y="1615"/>
              <a:chExt cx="4790" cy="218"/>
            </a:xfrm>
          </p:grpSpPr>
          <p:sp>
            <p:nvSpPr>
              <p:cNvPr id="29714" name="Text Box 23"/>
              <p:cNvSpPr txBox="1">
                <a:spLocks noChangeArrowheads="1"/>
              </p:cNvSpPr>
              <p:nvPr/>
            </p:nvSpPr>
            <p:spPr bwMode="auto">
              <a:xfrm>
                <a:off x="2299" y="1615"/>
                <a:ext cx="87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000" b="1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Rt</a:t>
                </a:r>
                <a:r>
                  <a:rPr lang="en-US" alt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= $t2</a:t>
                </a:r>
                <a:endParaRPr lang="en-US" altLang="en-US" sz="20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9715" name="Text Box 24"/>
              <p:cNvSpPr txBox="1">
                <a:spLocks noChangeArrowheads="1"/>
              </p:cNvSpPr>
              <p:nvPr/>
            </p:nvSpPr>
            <p:spPr bwMode="auto">
              <a:xfrm>
                <a:off x="521" y="1615"/>
                <a:ext cx="943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Op</a:t>
                </a:r>
                <a:r>
                  <a:rPr lang="en-US" altLang="en-US" sz="2000" b="1" dirty="0" smtClean="0">
                    <a:latin typeface="+mn-lt"/>
                    <a:cs typeface="Consolas" panose="020B0609020204030204" pitchFamily="49" charset="0"/>
                  </a:rPr>
                  <a:t> </a:t>
                </a:r>
                <a:r>
                  <a:rPr lang="en-US" alt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=</a:t>
                </a:r>
                <a:r>
                  <a:rPr lang="en-US" altLang="en-US" sz="2000" b="1" dirty="0" smtClean="0">
                    <a:latin typeface="+mn-lt"/>
                    <a:cs typeface="Consolas" panose="020B0609020204030204" pitchFamily="49" charset="0"/>
                  </a:rPr>
                  <a:t> </a:t>
                </a:r>
                <a:r>
                  <a:rPr lang="en-US" altLang="en-US" sz="2000" b="1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addiu</a:t>
                </a:r>
                <a:endParaRPr lang="en-US" altLang="en-US" sz="20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9716" name="Text Box 25"/>
              <p:cNvSpPr txBox="1">
                <a:spLocks noChangeArrowheads="1"/>
              </p:cNvSpPr>
              <p:nvPr/>
            </p:nvSpPr>
            <p:spPr bwMode="auto">
              <a:xfrm>
                <a:off x="1468" y="1615"/>
                <a:ext cx="83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000" b="1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Rs</a:t>
                </a:r>
                <a:r>
                  <a:rPr lang="en-US" alt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= $t1</a:t>
                </a:r>
                <a:endParaRPr lang="en-US" altLang="en-US" sz="20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9717" name="Text Box 26"/>
              <p:cNvSpPr txBox="1">
                <a:spLocks noChangeArrowheads="1"/>
              </p:cNvSpPr>
              <p:nvPr/>
            </p:nvSpPr>
            <p:spPr bwMode="auto">
              <a:xfrm>
                <a:off x="3171" y="1615"/>
                <a:ext cx="2140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-1 </a:t>
                </a:r>
                <a:r>
                  <a:rPr lang="en-US" altLang="en-US" sz="20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= </a:t>
                </a:r>
                <a:r>
                  <a:rPr lang="en-US" alt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0b1111111111111111</a:t>
                </a:r>
                <a:endParaRPr lang="en-US" altLang="en-US" sz="20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5" name="Freeform 4"/>
            <p:cNvSpPr/>
            <p:nvPr/>
          </p:nvSpPr>
          <p:spPr>
            <a:xfrm>
              <a:off x="7740385" y="2679909"/>
              <a:ext cx="953228" cy="2419910"/>
            </a:xfrm>
            <a:custGeom>
              <a:avLst/>
              <a:gdLst>
                <a:gd name="connsiteX0" fmla="*/ 0 w 874644"/>
                <a:gd name="connsiteY0" fmla="*/ 0 h 2393343"/>
                <a:gd name="connsiteX1" fmla="*/ 874644 w 874644"/>
                <a:gd name="connsiteY1" fmla="*/ 0 h 2393343"/>
                <a:gd name="connsiteX2" fmla="*/ 874644 w 874644"/>
                <a:gd name="connsiteY2" fmla="*/ 2393343 h 2393343"/>
                <a:gd name="connsiteX3" fmla="*/ 636105 w 874644"/>
                <a:gd name="connsiteY3" fmla="*/ 2393343 h 239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644" h="2393343">
                  <a:moveTo>
                    <a:pt x="0" y="0"/>
                  </a:moveTo>
                  <a:lnTo>
                    <a:pt x="874644" y="0"/>
                  </a:lnTo>
                  <a:lnTo>
                    <a:pt x="874644" y="2393343"/>
                  </a:lnTo>
                  <a:lnTo>
                    <a:pt x="636105" y="2393343"/>
                  </a:lnTo>
                </a:path>
              </a:pathLst>
            </a:custGeom>
            <a:noFill/>
            <a:ln w="50800" cmpd="dbl">
              <a:solidFill>
                <a:schemeClr val="tx1"/>
              </a:solidFill>
              <a:headEnd type="oval"/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6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06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0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0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/>
      <p:bldP spid="406544" grpId="0"/>
      <p:bldP spid="406545" grpId="0"/>
      <p:bldP spid="406548" grpId="0"/>
      <p:bldP spid="406549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225425" y="312738"/>
            <a:ext cx="4259263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94292"/>
            <a:ext cx="8229600" cy="5645486"/>
          </a:xfrm>
          <a:noFill/>
        </p:spPr>
        <p:txBody>
          <a:bodyPr lIns="90488" tIns="44450" rIns="90488" bIns="44450"/>
          <a:lstStyle/>
          <a:p>
            <a:pPr marL="349250" indent="-349250" eaLnBrk="1" hangingPunct="1">
              <a:spcBef>
                <a:spcPct val="50000"/>
              </a:spcBef>
              <a:tabLst>
                <a:tab pos="3200400" algn="l"/>
              </a:tabLst>
            </a:pPr>
            <a:r>
              <a:rPr lang="en-US" altLang="en-US" dirty="0" smtClean="0"/>
              <a:t>I-Type instructions can have only 16-bit constants</a:t>
            </a:r>
          </a:p>
          <a:p>
            <a:pPr marL="0" indent="0" eaLnBrk="1" hangingPunct="1">
              <a:spcBef>
                <a:spcPct val="50000"/>
              </a:spcBef>
              <a:buNone/>
              <a:tabLst>
                <a:tab pos="3200400" algn="l"/>
              </a:tabLst>
            </a:pPr>
            <a:endParaRPr lang="en-US" altLang="en-US" dirty="0" smtClean="0"/>
          </a:p>
          <a:p>
            <a:pPr marL="349250" indent="-349250" eaLnBrk="1" hangingPunct="1">
              <a:spcBef>
                <a:spcPts val="2500"/>
              </a:spcBef>
              <a:tabLst>
                <a:tab pos="3200400" algn="l"/>
              </a:tabLst>
            </a:pPr>
            <a:r>
              <a:rPr lang="en-US" altLang="en-US" dirty="0" smtClean="0"/>
              <a:t>What if we want to load a 32-bit constant into a register?</a:t>
            </a:r>
          </a:p>
          <a:p>
            <a:pPr marL="349250" indent="-349250" eaLnBrk="1" hangingPunct="1">
              <a:spcBef>
                <a:spcPct val="50000"/>
              </a:spcBef>
              <a:tabLst>
                <a:tab pos="3200400" algn="l"/>
              </a:tabLst>
            </a:pPr>
            <a:r>
              <a:rPr lang="en-US" altLang="en-US" b="1" dirty="0" smtClean="0">
                <a:solidFill>
                  <a:srgbClr val="FF0000"/>
                </a:solidFill>
              </a:rPr>
              <a:t>Can’t have a 32-bit constant in I-Type instructions </a:t>
            </a:r>
            <a:r>
              <a:rPr lang="en-US" altLang="en-US" b="1" dirty="0" smtClean="0">
                <a:solidFill>
                  <a:srgbClr val="FF0000"/>
                </a:solidFill>
                <a:sym typeface="Wingdings" pitchFamily="2" charset="2"/>
              </a:rPr>
              <a:t></a:t>
            </a:r>
          </a:p>
          <a:p>
            <a:pPr marL="739775" lvl="1" indent="-276225" eaLnBrk="1" hangingPunct="1">
              <a:spcBef>
                <a:spcPct val="50000"/>
              </a:spcBef>
              <a:tabLst>
                <a:tab pos="3200400" algn="l"/>
              </a:tabLst>
            </a:pPr>
            <a:r>
              <a:rPr lang="en-US" altLang="en-US" dirty="0"/>
              <a:t>T</a:t>
            </a:r>
            <a:r>
              <a:rPr lang="en-US" altLang="en-US" dirty="0" smtClean="0"/>
              <a:t>he sizes of all instructions are fixed to 32 bits</a:t>
            </a:r>
          </a:p>
          <a:p>
            <a:pPr marL="349250" indent="-349250" eaLnBrk="1" hangingPunct="1">
              <a:spcBef>
                <a:spcPct val="50000"/>
              </a:spcBef>
              <a:tabLst>
                <a:tab pos="3200400" algn="l"/>
              </a:tabLst>
            </a:pPr>
            <a:r>
              <a:rPr lang="en-US" altLang="en-US" b="1" dirty="0" smtClean="0">
                <a:solidFill>
                  <a:srgbClr val="006600"/>
                </a:solidFill>
              </a:rPr>
              <a:t>Solution: use two instructions instead of one </a:t>
            </a:r>
            <a:r>
              <a:rPr lang="en-US" altLang="en-US" b="1" dirty="0" smtClean="0">
                <a:solidFill>
                  <a:srgbClr val="006600"/>
                </a:solidFill>
                <a:sym typeface="Wingdings" pitchFamily="2" charset="2"/>
              </a:rPr>
              <a:t></a:t>
            </a:r>
          </a:p>
          <a:p>
            <a:pPr marL="360363" eaLnBrk="1" hangingPunct="1">
              <a:spcBef>
                <a:spcPct val="50000"/>
              </a:spcBef>
              <a:tabLst>
                <a:tab pos="3200400" algn="l"/>
              </a:tabLst>
            </a:pPr>
            <a:r>
              <a:rPr lang="en-US" altLang="en-US" dirty="0" smtClean="0"/>
              <a:t>Suppose we want: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$t1</a:t>
            </a:r>
            <a:r>
              <a:rPr lang="en-US" altLang="en-US" dirty="0" smtClean="0"/>
              <a:t>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dirty="0" smtClean="0"/>
              <a:t>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0xAC5165D9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smtClean="0"/>
              <a:t>(32-bit constant)</a:t>
            </a:r>
          </a:p>
          <a:p>
            <a:pPr marL="357188" lvl="1" indent="0" eaLnBrk="1" hangingPunct="1">
              <a:spcBef>
                <a:spcPct val="50000"/>
              </a:spcBef>
              <a:buNone/>
              <a:tabLst>
                <a:tab pos="3200400" algn="l"/>
              </a:tabLst>
            </a:pPr>
            <a:r>
              <a:rPr lang="en-US" altLang="en-US" sz="2400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lui</a:t>
            </a:r>
            <a:r>
              <a:rPr lang="en-US" altLang="en-US" sz="2400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en-US" sz="2400" b="1" dirty="0" smtClean="0">
                <a:solidFill>
                  <a:srgbClr val="000099"/>
                </a:solidFill>
              </a:rPr>
              <a:t>load upper immediate</a:t>
            </a:r>
            <a:endParaRPr lang="en-US" altLang="en-US" sz="2400" b="1" baseline="30000" dirty="0" smtClean="0">
              <a:solidFill>
                <a:srgbClr val="000099"/>
              </a:solidFill>
            </a:endParaRP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32-bit Constants</a:t>
            </a:r>
          </a:p>
        </p:txBody>
      </p:sp>
      <p:grpSp>
        <p:nvGrpSpPr>
          <p:cNvPr id="30725" name="Group 5"/>
          <p:cNvGrpSpPr>
            <a:grpSpLocks/>
          </p:cNvGrpSpPr>
          <p:nvPr/>
        </p:nvGrpSpPr>
        <p:grpSpPr bwMode="auto">
          <a:xfrm>
            <a:off x="1152525" y="1531625"/>
            <a:ext cx="6753225" cy="457200"/>
            <a:chOff x="1104" y="3283"/>
            <a:chExt cx="4608" cy="288"/>
          </a:xfrm>
        </p:grpSpPr>
        <p:sp>
          <p:nvSpPr>
            <p:cNvPr id="30738" name="Rectangle 6"/>
            <p:cNvSpPr>
              <a:spLocks noChangeArrowheads="1"/>
            </p:cNvSpPr>
            <p:nvPr/>
          </p:nvSpPr>
          <p:spPr bwMode="auto">
            <a:xfrm>
              <a:off x="1104" y="3283"/>
              <a:ext cx="864" cy="288"/>
            </a:xfrm>
            <a:prstGeom prst="rect">
              <a:avLst/>
            </a:prstGeom>
            <a:solidFill>
              <a:srgbClr val="BCCFFE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00"/>
                <a:t>Op</a:t>
              </a:r>
              <a:r>
                <a:rPr lang="en-US" altLang="en-US" sz="1600" baseline="30000"/>
                <a:t>6</a:t>
              </a:r>
            </a:p>
          </p:txBody>
        </p:sp>
        <p:sp>
          <p:nvSpPr>
            <p:cNvPr id="30739" name="Rectangle 7"/>
            <p:cNvSpPr>
              <a:spLocks noChangeArrowheads="1"/>
            </p:cNvSpPr>
            <p:nvPr/>
          </p:nvSpPr>
          <p:spPr bwMode="auto">
            <a:xfrm>
              <a:off x="1968" y="3283"/>
              <a:ext cx="720" cy="288"/>
            </a:xfrm>
            <a:prstGeom prst="rect">
              <a:avLst/>
            </a:prstGeom>
            <a:solidFill>
              <a:srgbClr val="F7A7E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00"/>
                <a:t>Rs</a:t>
              </a:r>
              <a:r>
                <a:rPr lang="en-US" altLang="en-US" sz="1600" baseline="30000"/>
                <a:t>5</a:t>
              </a:r>
            </a:p>
          </p:txBody>
        </p:sp>
        <p:sp>
          <p:nvSpPr>
            <p:cNvPr id="30740" name="Rectangle 8"/>
            <p:cNvSpPr>
              <a:spLocks noChangeArrowheads="1"/>
            </p:cNvSpPr>
            <p:nvPr/>
          </p:nvSpPr>
          <p:spPr bwMode="auto">
            <a:xfrm>
              <a:off x="2688" y="3283"/>
              <a:ext cx="720" cy="288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00"/>
                <a:t>Rt</a:t>
              </a:r>
              <a:r>
                <a:rPr lang="en-US" altLang="en-US" sz="1600" baseline="30000"/>
                <a:t>5</a:t>
              </a:r>
            </a:p>
          </p:txBody>
        </p:sp>
        <p:sp>
          <p:nvSpPr>
            <p:cNvPr id="30741" name="Rectangle 9"/>
            <p:cNvSpPr>
              <a:spLocks noChangeArrowheads="1"/>
            </p:cNvSpPr>
            <p:nvPr/>
          </p:nvSpPr>
          <p:spPr bwMode="auto">
            <a:xfrm>
              <a:off x="3408" y="3283"/>
              <a:ext cx="2304" cy="288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00"/>
                <a:t>immediate</a:t>
              </a:r>
              <a:r>
                <a:rPr lang="en-US" altLang="en-US" sz="1600" baseline="30000"/>
                <a:t>16</a:t>
              </a:r>
            </a:p>
          </p:txBody>
        </p:sp>
      </p:grpSp>
      <p:sp>
        <p:nvSpPr>
          <p:cNvPr id="411658" name="Text Box 10"/>
          <p:cNvSpPr txBox="1">
            <a:spLocks noChangeArrowheads="1"/>
          </p:cNvSpPr>
          <p:nvPr/>
        </p:nvSpPr>
        <p:spPr bwMode="auto">
          <a:xfrm>
            <a:off x="908217" y="5488445"/>
            <a:ext cx="305254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lui</a:t>
            </a:r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$t1, 0xAC51</a:t>
            </a:r>
            <a:endParaRPr lang="en-US" altLang="en-US" sz="2400" b="1" dirty="0">
              <a:solidFill>
                <a:srgbClr val="00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1661" name="Text Box 13"/>
          <p:cNvSpPr txBox="1">
            <a:spLocks noChangeArrowheads="1"/>
          </p:cNvSpPr>
          <p:nvPr/>
        </p:nvSpPr>
        <p:spPr bwMode="auto">
          <a:xfrm>
            <a:off x="908217" y="6035023"/>
            <a:ext cx="3743829" cy="31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</a:t>
            </a:r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$t1, $t1, 0x65D9</a:t>
            </a:r>
            <a:endParaRPr lang="en-US" altLang="en-US" sz="2400" b="1" dirty="0">
              <a:solidFill>
                <a:srgbClr val="00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11672" name="Group 24"/>
          <p:cNvGrpSpPr>
            <a:grpSpLocks/>
          </p:cNvGrpSpPr>
          <p:nvPr/>
        </p:nvGrpSpPr>
        <p:grpSpPr bwMode="auto">
          <a:xfrm>
            <a:off x="4745278" y="4762186"/>
            <a:ext cx="3859213" cy="1028701"/>
            <a:chOff x="3062" y="2880"/>
            <a:chExt cx="2431" cy="648"/>
          </a:xfrm>
        </p:grpSpPr>
        <p:sp>
          <p:nvSpPr>
            <p:cNvPr id="30730" name="Text Box 16"/>
            <p:cNvSpPr txBox="1">
              <a:spLocks noChangeArrowheads="1"/>
            </p:cNvSpPr>
            <p:nvPr/>
          </p:nvSpPr>
          <p:spPr bwMode="auto">
            <a:xfrm>
              <a:off x="3546" y="3316"/>
              <a:ext cx="967" cy="2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 b="1" dirty="0">
                  <a:solidFill>
                    <a:srgbClr val="0000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0xAC51</a:t>
              </a:r>
            </a:p>
          </p:txBody>
        </p:sp>
        <p:sp>
          <p:nvSpPr>
            <p:cNvPr id="30732" name="Text Box 18"/>
            <p:cNvSpPr txBox="1">
              <a:spLocks noChangeArrowheads="1"/>
            </p:cNvSpPr>
            <p:nvPr/>
          </p:nvSpPr>
          <p:spPr bwMode="auto">
            <a:xfrm>
              <a:off x="3062" y="3327"/>
              <a:ext cx="425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24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$t1</a:t>
              </a:r>
              <a:endPara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734" name="Text Box 21"/>
            <p:cNvSpPr txBox="1">
              <a:spLocks noChangeArrowheads="1"/>
            </p:cNvSpPr>
            <p:nvPr/>
          </p:nvSpPr>
          <p:spPr bwMode="auto">
            <a:xfrm>
              <a:off x="3546" y="2880"/>
              <a:ext cx="96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2000" dirty="0" smtClean="0">
                  <a:solidFill>
                    <a:srgbClr val="FF0000"/>
                  </a:solidFill>
                  <a:latin typeface="+mn-lt"/>
                  <a:cs typeface="Consolas" panose="020B0609020204030204" pitchFamily="49" charset="0"/>
                </a:rPr>
                <a:t>Upper</a:t>
              </a:r>
              <a:endParaRPr lang="en-US" altLang="en-US" sz="2000" dirty="0">
                <a:solidFill>
                  <a:srgbClr val="FF0000"/>
                </a:solidFill>
                <a:latin typeface="+mn-lt"/>
                <a:cs typeface="Consolas" panose="020B0609020204030204" pitchFamily="49" charset="0"/>
              </a:endParaRPr>
            </a:p>
            <a:p>
              <a:pPr algn="ctr"/>
              <a:r>
                <a:rPr lang="en-US" altLang="en-US" sz="2000" dirty="0">
                  <a:solidFill>
                    <a:srgbClr val="FF0000"/>
                  </a:solidFill>
                  <a:latin typeface="+mn-lt"/>
                  <a:cs typeface="Consolas" panose="020B0609020204030204" pitchFamily="49" charset="0"/>
                </a:rPr>
                <a:t>16 bits</a:t>
              </a:r>
            </a:p>
          </p:txBody>
        </p:sp>
        <p:sp>
          <p:nvSpPr>
            <p:cNvPr id="22" name="Text Box 16"/>
            <p:cNvSpPr txBox="1">
              <a:spLocks noChangeArrowheads="1"/>
            </p:cNvSpPr>
            <p:nvPr/>
          </p:nvSpPr>
          <p:spPr bwMode="auto">
            <a:xfrm>
              <a:off x="4513" y="3316"/>
              <a:ext cx="967" cy="2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 b="1" dirty="0" smtClean="0">
                  <a:solidFill>
                    <a:srgbClr val="0000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0x0000</a:t>
              </a:r>
              <a:endPara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4526" y="2880"/>
              <a:ext cx="96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2000" dirty="0" smtClean="0">
                  <a:solidFill>
                    <a:srgbClr val="FF0000"/>
                  </a:solidFill>
                  <a:latin typeface="+mn-lt"/>
                  <a:cs typeface="Consolas" panose="020B0609020204030204" pitchFamily="49" charset="0"/>
                </a:rPr>
                <a:t>Lower</a:t>
              </a:r>
              <a:endParaRPr lang="en-US" altLang="en-US" sz="2000" dirty="0">
                <a:solidFill>
                  <a:srgbClr val="FF0000"/>
                </a:solidFill>
                <a:latin typeface="+mn-lt"/>
                <a:cs typeface="Consolas" panose="020B0609020204030204" pitchFamily="49" charset="0"/>
              </a:endParaRPr>
            </a:p>
            <a:p>
              <a:pPr algn="ctr"/>
              <a:r>
                <a:rPr lang="en-US" altLang="en-US" sz="2000" dirty="0">
                  <a:solidFill>
                    <a:srgbClr val="FF0000"/>
                  </a:solidFill>
                  <a:latin typeface="+mn-lt"/>
                  <a:cs typeface="Consolas" panose="020B0609020204030204" pitchFamily="49" charset="0"/>
                </a:rPr>
                <a:t>16 bits</a:t>
              </a:r>
            </a:p>
          </p:txBody>
        </p:sp>
      </p:grp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4744821" y="6026292"/>
            <a:ext cx="3838575" cy="336550"/>
            <a:chOff x="3062" y="3316"/>
            <a:chExt cx="2418" cy="212"/>
          </a:xfrm>
        </p:grpSpPr>
        <p:sp>
          <p:nvSpPr>
            <p:cNvPr id="25" name="Text Box 16"/>
            <p:cNvSpPr txBox="1">
              <a:spLocks noChangeArrowheads="1"/>
            </p:cNvSpPr>
            <p:nvPr/>
          </p:nvSpPr>
          <p:spPr bwMode="auto">
            <a:xfrm>
              <a:off x="3546" y="3316"/>
              <a:ext cx="967" cy="2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 b="1" dirty="0">
                  <a:solidFill>
                    <a:srgbClr val="0000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0xAC51</a:t>
              </a:r>
            </a:p>
          </p:txBody>
        </p:sp>
        <p:sp>
          <p:nvSpPr>
            <p:cNvPr id="26" name="Text Box 18"/>
            <p:cNvSpPr txBox="1">
              <a:spLocks noChangeArrowheads="1"/>
            </p:cNvSpPr>
            <p:nvPr/>
          </p:nvSpPr>
          <p:spPr bwMode="auto">
            <a:xfrm>
              <a:off x="3062" y="3327"/>
              <a:ext cx="425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24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$t1</a:t>
              </a:r>
              <a:endPara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Text Box 16"/>
            <p:cNvSpPr txBox="1">
              <a:spLocks noChangeArrowheads="1"/>
            </p:cNvSpPr>
            <p:nvPr/>
          </p:nvSpPr>
          <p:spPr bwMode="auto">
            <a:xfrm>
              <a:off x="4513" y="3316"/>
              <a:ext cx="967" cy="2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 b="1" dirty="0" smtClean="0">
                  <a:solidFill>
                    <a:srgbClr val="0000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0x65D9</a:t>
              </a:r>
              <a:endPara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1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1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8" grpId="0"/>
      <p:bldP spid="41166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Pseudo-Instructions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1475" y="951899"/>
            <a:ext cx="8698656" cy="1133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7663" indent="-347663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8513" indent="-336550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4588" indent="-231775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481138" indent="-222250" algn="l" rtl="0" eaLnBrk="0" fontAlgn="base" hangingPunct="0">
              <a:spcBef>
                <a:spcPct val="4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-233363" algn="l" rtl="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kern="0" dirty="0" smtClean="0"/>
              <a:t>Introduced by the assembler as if they were real instructions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kern="0" dirty="0" smtClean="0"/>
              <a:t>Facilitate assembly language programming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393741"/>
              </p:ext>
            </p:extLst>
          </p:nvPr>
        </p:nvGraphicFramePr>
        <p:xfrm>
          <a:off x="481903" y="2151163"/>
          <a:ext cx="8180194" cy="3697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669"/>
                <a:gridCol w="4320525"/>
              </a:tblGrid>
              <a:tr h="5246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Pseudo-Instruction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Equivalent MIPS Instruction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24617"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1" dirty="0" smtClean="0">
                          <a:solidFill>
                            <a:srgbClr val="0000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move $t1, $t2</a:t>
                      </a:r>
                      <a:endParaRPr lang="en-US" altLang="en-US" sz="24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1" baseline="0" dirty="0" smtClean="0">
                          <a:solidFill>
                            <a:srgbClr val="0000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endParaRPr lang="en-US" altLang="en-US" sz="2400" b="1" dirty="0" smtClean="0">
                        <a:solidFill>
                          <a:srgbClr val="000099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524617"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1" dirty="0" smtClean="0">
                          <a:solidFill>
                            <a:srgbClr val="0000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not  $t1, $t2</a:t>
                      </a:r>
                      <a:endParaRPr lang="en-US" altLang="en-US" sz="24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2400" b="1" dirty="0" smtClean="0">
                        <a:solidFill>
                          <a:srgbClr val="000099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524617"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1" dirty="0" err="1" smtClean="0">
                          <a:solidFill>
                            <a:srgbClr val="0000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neg</a:t>
                      </a:r>
                      <a:r>
                        <a:rPr lang="en-US" altLang="en-US" sz="2400" b="1" dirty="0" smtClean="0">
                          <a:solidFill>
                            <a:srgbClr val="0000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$t1, $t2</a:t>
                      </a:r>
                      <a:endParaRPr lang="en-US" altLang="en-US" sz="24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2400" b="1" dirty="0" smtClean="0">
                        <a:solidFill>
                          <a:srgbClr val="000099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524617"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1" dirty="0" smtClean="0">
                          <a:solidFill>
                            <a:srgbClr val="0000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   $t1,</a:t>
                      </a:r>
                      <a:r>
                        <a:rPr lang="en-US" altLang="en-US" sz="2400" b="1" baseline="0" dirty="0" smtClean="0">
                          <a:solidFill>
                            <a:srgbClr val="0000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-5</a:t>
                      </a:r>
                      <a:endParaRPr lang="en-US" altLang="en-US" sz="24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2400" b="1" dirty="0" smtClean="0">
                        <a:solidFill>
                          <a:srgbClr val="000099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1074246"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1" dirty="0" smtClean="0">
                          <a:solidFill>
                            <a:srgbClr val="0000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   $t1, 0xabcd1234</a:t>
                      </a:r>
                      <a:endParaRPr lang="en-US" altLang="en-US" sz="24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2400" b="1" dirty="0" smtClean="0">
                        <a:solidFill>
                          <a:srgbClr val="000099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85152" y="6021315"/>
            <a:ext cx="74052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9250" indent="-349250" defTabSz="1143000" eaLnBrk="1" hangingPunct="1">
              <a:tabLst>
                <a:tab pos="2743200" algn="l"/>
                <a:tab pos="3314700" algn="l"/>
                <a:tab pos="4800600" algn="l"/>
                <a:tab pos="6629400" algn="l"/>
              </a:tabLst>
            </a:pPr>
            <a:r>
              <a:rPr lang="en-US" altLang="en-US" sz="2400" dirty="0" smtClean="0"/>
              <a:t>The MARS tool has a long list of pseudo-instructions</a:t>
            </a:r>
            <a:endParaRPr lang="en-US" altLang="en-US" sz="2400" b="1" dirty="0" smtClean="0">
              <a:solidFill>
                <a:srgbClr val="00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02995" y="2703962"/>
            <a:ext cx="3752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400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addu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t1, $t2, $zero</a:t>
            </a:r>
            <a:endParaRPr lang="en-US" altLang="en-US" sz="2400" b="1" dirty="0">
              <a:solidFill>
                <a:srgbClr val="00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02995" y="3229625"/>
            <a:ext cx="3752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  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t1, $t2, $zero</a:t>
            </a:r>
            <a:endParaRPr lang="en-US" altLang="en-US" sz="2400" b="1" dirty="0">
              <a:solidFill>
                <a:srgbClr val="00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02995" y="3758814"/>
            <a:ext cx="3752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  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t1, $zero, $t2</a:t>
            </a:r>
            <a:endParaRPr lang="en-US" altLang="en-US" sz="2400" b="1" dirty="0">
              <a:solidFill>
                <a:srgbClr val="00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02995" y="4851264"/>
            <a:ext cx="3922869" cy="9417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400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lui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t1, 0xabcd</a:t>
            </a: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400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</a:t>
            </a:r>
            <a:r>
              <a:rPr lang="en-US" altLang="en-US" sz="2400" b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400" b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t1, $t1, 0x1234</a:t>
            </a:r>
            <a:endParaRPr lang="en-US" altLang="en-US" sz="2400" b="1" dirty="0">
              <a:solidFill>
                <a:srgbClr val="00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02995" y="4270077"/>
            <a:ext cx="3583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400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addiu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$t1, $zero, -5</a:t>
            </a:r>
            <a:endParaRPr lang="en-US" altLang="en-US" sz="2400" b="1" dirty="0">
              <a:solidFill>
                <a:srgbClr val="00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35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Overview of the MIPS Architecture</a:t>
            </a:r>
          </a:p>
        </p:txBody>
      </p:sp>
      <p:grpSp>
        <p:nvGrpSpPr>
          <p:cNvPr id="8195" name="Group 322"/>
          <p:cNvGrpSpPr>
            <a:grpSpLocks/>
          </p:cNvGrpSpPr>
          <p:nvPr/>
        </p:nvGrpSpPr>
        <p:grpSpPr bwMode="auto">
          <a:xfrm>
            <a:off x="1709738" y="1257300"/>
            <a:ext cx="5613400" cy="4621213"/>
            <a:chOff x="1077" y="792"/>
            <a:chExt cx="3536" cy="2911"/>
          </a:xfrm>
        </p:grpSpPr>
        <p:sp>
          <p:nvSpPr>
            <p:cNvPr id="8209" name="Rectangle 8"/>
            <p:cNvSpPr>
              <a:spLocks noChangeArrowheads="1"/>
            </p:cNvSpPr>
            <p:nvPr/>
          </p:nvSpPr>
          <p:spPr bwMode="auto">
            <a:xfrm>
              <a:off x="1285" y="861"/>
              <a:ext cx="3120" cy="762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0" name="Rectangle 9"/>
            <p:cNvSpPr>
              <a:spLocks noChangeArrowheads="1"/>
            </p:cNvSpPr>
            <p:nvPr/>
          </p:nvSpPr>
          <p:spPr bwMode="auto">
            <a:xfrm>
              <a:off x="2585" y="999"/>
              <a:ext cx="5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rgbClr val="000000"/>
                  </a:solidFill>
                </a:rPr>
                <a:t>Memory</a:t>
              </a:r>
              <a:endParaRPr lang="en-US" altLang="en-US"/>
            </a:p>
          </p:txBody>
        </p:sp>
        <p:sp>
          <p:nvSpPr>
            <p:cNvPr id="8211" name="Rectangle 10"/>
            <p:cNvSpPr>
              <a:spLocks noChangeArrowheads="1"/>
            </p:cNvSpPr>
            <p:nvPr/>
          </p:nvSpPr>
          <p:spPr bwMode="auto">
            <a:xfrm>
              <a:off x="3114" y="1112"/>
              <a:ext cx="3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700" b="1">
                  <a:solidFill>
                    <a:srgbClr val="000000"/>
                  </a:solidFill>
                </a:rPr>
                <a:t> </a:t>
              </a:r>
              <a:endParaRPr lang="en-US" altLang="en-US"/>
            </a:p>
          </p:txBody>
        </p:sp>
        <p:sp>
          <p:nvSpPr>
            <p:cNvPr id="8212" name="Rectangle 11"/>
            <p:cNvSpPr>
              <a:spLocks noChangeArrowheads="1"/>
            </p:cNvSpPr>
            <p:nvPr/>
          </p:nvSpPr>
          <p:spPr bwMode="auto">
            <a:xfrm>
              <a:off x="2191" y="1268"/>
              <a:ext cx="137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Up to 2</a:t>
              </a:r>
              <a:r>
                <a:rPr lang="en-US" altLang="en-US" sz="1400" baseline="30000">
                  <a:solidFill>
                    <a:srgbClr val="000000"/>
                  </a:solidFill>
                </a:rPr>
                <a:t>32</a:t>
              </a:r>
              <a:r>
                <a:rPr lang="en-US" altLang="en-US" sz="1400">
                  <a:solidFill>
                    <a:srgbClr val="000000"/>
                  </a:solidFill>
                </a:rPr>
                <a:t> bytes = 2</a:t>
              </a:r>
              <a:r>
                <a:rPr lang="en-US" altLang="en-US" sz="1400" baseline="30000">
                  <a:solidFill>
                    <a:srgbClr val="000000"/>
                  </a:solidFill>
                </a:rPr>
                <a:t>30</a:t>
              </a:r>
              <a:r>
                <a:rPr lang="en-US" altLang="en-US" sz="1400">
                  <a:solidFill>
                    <a:srgbClr val="000000"/>
                  </a:solidFill>
                </a:rPr>
                <a:t> words</a:t>
              </a:r>
              <a:endParaRPr lang="en-US" altLang="en-US" sz="1400"/>
            </a:p>
          </p:txBody>
        </p:sp>
        <p:sp>
          <p:nvSpPr>
            <p:cNvPr id="8213" name="Rectangle 12"/>
            <p:cNvSpPr>
              <a:spLocks noChangeArrowheads="1"/>
            </p:cNvSpPr>
            <p:nvPr/>
          </p:nvSpPr>
          <p:spPr bwMode="auto">
            <a:xfrm>
              <a:off x="3244" y="1268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</a:rPr>
                <a:t> </a:t>
              </a:r>
              <a:endParaRPr lang="en-US" altLang="en-US"/>
            </a:p>
          </p:txBody>
        </p:sp>
        <p:sp>
          <p:nvSpPr>
            <p:cNvPr id="8214" name="Rectangle 15"/>
            <p:cNvSpPr>
              <a:spLocks noChangeArrowheads="1"/>
            </p:cNvSpPr>
            <p:nvPr/>
          </p:nvSpPr>
          <p:spPr bwMode="auto">
            <a:xfrm>
              <a:off x="2923" y="1243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 </a:t>
              </a:r>
              <a:endParaRPr lang="en-US" altLang="en-US"/>
            </a:p>
          </p:txBody>
        </p:sp>
        <p:grpSp>
          <p:nvGrpSpPr>
            <p:cNvPr id="8215" name="Group 21"/>
            <p:cNvGrpSpPr>
              <a:grpSpLocks/>
            </p:cNvGrpSpPr>
            <p:nvPr/>
          </p:nvGrpSpPr>
          <p:grpSpPr bwMode="auto">
            <a:xfrm>
              <a:off x="1285" y="861"/>
              <a:ext cx="286" cy="147"/>
              <a:chOff x="1285" y="861"/>
              <a:chExt cx="286" cy="147"/>
            </a:xfrm>
          </p:grpSpPr>
          <p:sp>
            <p:nvSpPr>
              <p:cNvPr id="8359" name="Rectangle 16"/>
              <p:cNvSpPr>
                <a:spLocks noChangeArrowheads="1"/>
              </p:cNvSpPr>
              <p:nvPr/>
            </p:nvSpPr>
            <p:spPr bwMode="auto">
              <a:xfrm>
                <a:off x="1285" y="861"/>
                <a:ext cx="78" cy="147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360" name="Rectangle 17"/>
              <p:cNvSpPr>
                <a:spLocks noChangeArrowheads="1"/>
              </p:cNvSpPr>
              <p:nvPr/>
            </p:nvSpPr>
            <p:spPr bwMode="auto">
              <a:xfrm>
                <a:off x="1355" y="861"/>
                <a:ext cx="78" cy="147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361" name="Rectangle 18"/>
              <p:cNvSpPr>
                <a:spLocks noChangeArrowheads="1"/>
              </p:cNvSpPr>
              <p:nvPr/>
            </p:nvSpPr>
            <p:spPr bwMode="auto">
              <a:xfrm>
                <a:off x="1424" y="861"/>
                <a:ext cx="78" cy="147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362" name="Rectangle 19"/>
              <p:cNvSpPr>
                <a:spLocks noChangeArrowheads="1"/>
              </p:cNvSpPr>
              <p:nvPr/>
            </p:nvSpPr>
            <p:spPr bwMode="auto">
              <a:xfrm>
                <a:off x="1493" y="861"/>
                <a:ext cx="78" cy="147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363" name="Rectangle 20"/>
              <p:cNvSpPr>
                <a:spLocks noChangeArrowheads="1"/>
              </p:cNvSpPr>
              <p:nvPr/>
            </p:nvSpPr>
            <p:spPr bwMode="auto">
              <a:xfrm>
                <a:off x="1285" y="861"/>
                <a:ext cx="286" cy="147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8216" name="Rectangle 22"/>
            <p:cNvSpPr>
              <a:spLocks noChangeArrowheads="1"/>
            </p:cNvSpPr>
            <p:nvPr/>
          </p:nvSpPr>
          <p:spPr bwMode="auto">
            <a:xfrm>
              <a:off x="1216" y="991"/>
              <a:ext cx="425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7" name="Rectangle 24"/>
            <p:cNvSpPr>
              <a:spLocks noChangeArrowheads="1"/>
            </p:cNvSpPr>
            <p:nvPr/>
          </p:nvSpPr>
          <p:spPr bwMode="auto">
            <a:xfrm>
              <a:off x="1528" y="1035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 </a:t>
              </a:r>
              <a:endParaRPr lang="en-US" altLang="en-US"/>
            </a:p>
          </p:txBody>
        </p:sp>
        <p:sp>
          <p:nvSpPr>
            <p:cNvPr id="8218" name="Rectangle 27"/>
            <p:cNvSpPr>
              <a:spLocks noChangeArrowheads="1"/>
            </p:cNvSpPr>
            <p:nvPr/>
          </p:nvSpPr>
          <p:spPr bwMode="auto">
            <a:xfrm>
              <a:off x="1805" y="1035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 </a:t>
              </a:r>
              <a:endParaRPr lang="en-US" altLang="en-US"/>
            </a:p>
          </p:txBody>
        </p:sp>
        <p:sp>
          <p:nvSpPr>
            <p:cNvPr id="8219" name="Rectangle 30"/>
            <p:cNvSpPr>
              <a:spLocks noChangeArrowheads="1"/>
            </p:cNvSpPr>
            <p:nvPr/>
          </p:nvSpPr>
          <p:spPr bwMode="auto">
            <a:xfrm>
              <a:off x="2083" y="1035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 </a:t>
              </a:r>
              <a:endParaRPr lang="en-US" altLang="en-US"/>
            </a:p>
          </p:txBody>
        </p:sp>
        <p:sp>
          <p:nvSpPr>
            <p:cNvPr id="8220" name="Rectangle 39"/>
            <p:cNvSpPr>
              <a:spLocks noChangeArrowheads="1"/>
            </p:cNvSpPr>
            <p:nvPr/>
          </p:nvSpPr>
          <p:spPr bwMode="auto">
            <a:xfrm>
              <a:off x="3703" y="1199"/>
              <a:ext cx="49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21" name="Rectangle 48"/>
            <p:cNvSpPr>
              <a:spLocks noChangeArrowheads="1"/>
            </p:cNvSpPr>
            <p:nvPr/>
          </p:nvSpPr>
          <p:spPr bwMode="auto">
            <a:xfrm>
              <a:off x="1320" y="1071"/>
              <a:ext cx="79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200" b="1">
                  <a:solidFill>
                    <a:srgbClr val="000000"/>
                  </a:solidFill>
                </a:rPr>
                <a:t>4 bytes per word</a:t>
              </a:r>
              <a:endParaRPr lang="en-US" altLang="en-US" b="1"/>
            </a:p>
          </p:txBody>
        </p:sp>
        <p:sp>
          <p:nvSpPr>
            <p:cNvPr id="8222" name="Rectangle 49"/>
            <p:cNvSpPr>
              <a:spLocks noChangeArrowheads="1"/>
            </p:cNvSpPr>
            <p:nvPr/>
          </p:nvSpPr>
          <p:spPr bwMode="auto">
            <a:xfrm>
              <a:off x="1979" y="1173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 </a:t>
              </a:r>
              <a:endParaRPr lang="en-US" altLang="en-US"/>
            </a:p>
          </p:txBody>
        </p:sp>
        <p:sp>
          <p:nvSpPr>
            <p:cNvPr id="8223" name="Rectangle 60"/>
            <p:cNvSpPr>
              <a:spLocks noChangeArrowheads="1"/>
            </p:cNvSpPr>
            <p:nvPr/>
          </p:nvSpPr>
          <p:spPr bwMode="auto">
            <a:xfrm>
              <a:off x="2863" y="1615"/>
              <a:ext cx="17" cy="187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24" name="Rectangle 61"/>
            <p:cNvSpPr>
              <a:spLocks noChangeArrowheads="1"/>
            </p:cNvSpPr>
            <p:nvPr/>
          </p:nvSpPr>
          <p:spPr bwMode="auto">
            <a:xfrm>
              <a:off x="1077" y="1762"/>
              <a:ext cx="1664" cy="1525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25" name="Rectangle 62"/>
            <p:cNvSpPr>
              <a:spLocks noChangeArrowheads="1"/>
            </p:cNvSpPr>
            <p:nvPr/>
          </p:nvSpPr>
          <p:spPr bwMode="auto">
            <a:xfrm>
              <a:off x="1632" y="1823"/>
              <a:ext cx="355" cy="147"/>
            </a:xfrm>
            <a:prstGeom prst="rect">
              <a:avLst/>
            </a:prstGeom>
            <a:solidFill>
              <a:srgbClr val="FFFF99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26" name="Rectangle 63"/>
            <p:cNvSpPr>
              <a:spLocks noChangeArrowheads="1"/>
            </p:cNvSpPr>
            <p:nvPr/>
          </p:nvSpPr>
          <p:spPr bwMode="auto">
            <a:xfrm>
              <a:off x="1762" y="1840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</a:rPr>
                <a:t>$0</a:t>
              </a:r>
              <a:endParaRPr lang="en-US" altLang="en-US" sz="1200" b="1"/>
            </a:p>
          </p:txBody>
        </p:sp>
        <p:sp>
          <p:nvSpPr>
            <p:cNvPr id="8227" name="Rectangle 64"/>
            <p:cNvSpPr>
              <a:spLocks noChangeArrowheads="1"/>
            </p:cNvSpPr>
            <p:nvPr/>
          </p:nvSpPr>
          <p:spPr bwMode="auto">
            <a:xfrm>
              <a:off x="1866" y="1840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 </a:t>
              </a:r>
              <a:endParaRPr lang="en-US" altLang="en-US"/>
            </a:p>
          </p:txBody>
        </p:sp>
        <p:sp>
          <p:nvSpPr>
            <p:cNvPr id="8228" name="Rectangle 65"/>
            <p:cNvSpPr>
              <a:spLocks noChangeArrowheads="1"/>
            </p:cNvSpPr>
            <p:nvPr/>
          </p:nvSpPr>
          <p:spPr bwMode="auto">
            <a:xfrm>
              <a:off x="1632" y="1961"/>
              <a:ext cx="355" cy="148"/>
            </a:xfrm>
            <a:prstGeom prst="rect">
              <a:avLst/>
            </a:prstGeom>
            <a:solidFill>
              <a:srgbClr val="FFFF99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29" name="Rectangle 66"/>
            <p:cNvSpPr>
              <a:spLocks noChangeArrowheads="1"/>
            </p:cNvSpPr>
            <p:nvPr/>
          </p:nvSpPr>
          <p:spPr bwMode="auto">
            <a:xfrm>
              <a:off x="1762" y="1979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</a:rPr>
                <a:t>$1</a:t>
              </a:r>
              <a:endParaRPr lang="en-US" altLang="en-US" sz="1200" b="1"/>
            </a:p>
          </p:txBody>
        </p:sp>
        <p:sp>
          <p:nvSpPr>
            <p:cNvPr id="8230" name="Rectangle 68"/>
            <p:cNvSpPr>
              <a:spLocks noChangeArrowheads="1"/>
            </p:cNvSpPr>
            <p:nvPr/>
          </p:nvSpPr>
          <p:spPr bwMode="auto">
            <a:xfrm>
              <a:off x="1632" y="2100"/>
              <a:ext cx="355" cy="147"/>
            </a:xfrm>
            <a:prstGeom prst="rect">
              <a:avLst/>
            </a:prstGeom>
            <a:solidFill>
              <a:srgbClr val="FFFF99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31" name="Rectangle 69"/>
            <p:cNvSpPr>
              <a:spLocks noChangeArrowheads="1"/>
            </p:cNvSpPr>
            <p:nvPr/>
          </p:nvSpPr>
          <p:spPr bwMode="auto">
            <a:xfrm>
              <a:off x="1762" y="2118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</a:rPr>
                <a:t>$2</a:t>
              </a:r>
              <a:endParaRPr lang="en-US" altLang="en-US" sz="1200" b="1"/>
            </a:p>
          </p:txBody>
        </p:sp>
        <p:sp>
          <p:nvSpPr>
            <p:cNvPr id="8232" name="Rectangle 71"/>
            <p:cNvSpPr>
              <a:spLocks noChangeArrowheads="1"/>
            </p:cNvSpPr>
            <p:nvPr/>
          </p:nvSpPr>
          <p:spPr bwMode="auto">
            <a:xfrm>
              <a:off x="1632" y="2446"/>
              <a:ext cx="355" cy="148"/>
            </a:xfrm>
            <a:prstGeom prst="rect">
              <a:avLst/>
            </a:prstGeom>
            <a:solidFill>
              <a:srgbClr val="FFFF99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33" name="Rectangle 72"/>
            <p:cNvSpPr>
              <a:spLocks noChangeArrowheads="1"/>
            </p:cNvSpPr>
            <p:nvPr/>
          </p:nvSpPr>
          <p:spPr bwMode="auto">
            <a:xfrm>
              <a:off x="1736" y="2464"/>
              <a:ext cx="1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</a:rPr>
                <a:t>$31</a:t>
              </a:r>
              <a:endParaRPr lang="en-US" altLang="en-US" sz="1200" b="1"/>
            </a:p>
          </p:txBody>
        </p:sp>
        <p:sp>
          <p:nvSpPr>
            <p:cNvPr id="8234" name="Rectangle 74"/>
            <p:cNvSpPr>
              <a:spLocks noChangeArrowheads="1"/>
            </p:cNvSpPr>
            <p:nvPr/>
          </p:nvSpPr>
          <p:spPr bwMode="auto">
            <a:xfrm>
              <a:off x="1979" y="2932"/>
              <a:ext cx="355" cy="147"/>
            </a:xfrm>
            <a:prstGeom prst="rect">
              <a:avLst/>
            </a:prstGeom>
            <a:solidFill>
              <a:srgbClr val="FFFF99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35" name="Rectangle 75"/>
            <p:cNvSpPr>
              <a:spLocks noChangeArrowheads="1"/>
            </p:cNvSpPr>
            <p:nvPr/>
          </p:nvSpPr>
          <p:spPr bwMode="auto">
            <a:xfrm>
              <a:off x="2117" y="2949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</a:rPr>
                <a:t>Hi</a:t>
              </a:r>
              <a:endParaRPr lang="en-US" altLang="en-US" sz="1200" b="1"/>
            </a:p>
          </p:txBody>
        </p:sp>
        <p:sp>
          <p:nvSpPr>
            <p:cNvPr id="8236" name="Rectangle 77"/>
            <p:cNvSpPr>
              <a:spLocks noChangeArrowheads="1"/>
            </p:cNvSpPr>
            <p:nvPr/>
          </p:nvSpPr>
          <p:spPr bwMode="auto">
            <a:xfrm>
              <a:off x="2325" y="2932"/>
              <a:ext cx="347" cy="147"/>
            </a:xfrm>
            <a:prstGeom prst="rect">
              <a:avLst/>
            </a:prstGeom>
            <a:solidFill>
              <a:srgbClr val="FFFF99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37" name="Rectangle 78"/>
            <p:cNvSpPr>
              <a:spLocks noChangeArrowheads="1"/>
            </p:cNvSpPr>
            <p:nvPr/>
          </p:nvSpPr>
          <p:spPr bwMode="auto">
            <a:xfrm>
              <a:off x="2455" y="2949"/>
              <a:ext cx="1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</a:rPr>
                <a:t>Lo</a:t>
              </a:r>
              <a:endParaRPr lang="en-US" altLang="en-US" sz="1200" b="1"/>
            </a:p>
          </p:txBody>
        </p:sp>
        <p:sp>
          <p:nvSpPr>
            <p:cNvPr id="8238" name="Rectangle 80"/>
            <p:cNvSpPr>
              <a:spLocks noChangeArrowheads="1"/>
            </p:cNvSpPr>
            <p:nvPr/>
          </p:nvSpPr>
          <p:spPr bwMode="auto">
            <a:xfrm>
              <a:off x="1147" y="2516"/>
              <a:ext cx="424" cy="286"/>
            </a:xfrm>
            <a:prstGeom prst="rect">
              <a:avLst/>
            </a:prstGeom>
            <a:solidFill>
              <a:srgbClr val="FFCC99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39" name="Rectangle 81"/>
            <p:cNvSpPr>
              <a:spLocks noChangeArrowheads="1"/>
            </p:cNvSpPr>
            <p:nvPr/>
          </p:nvSpPr>
          <p:spPr bwMode="auto">
            <a:xfrm>
              <a:off x="1251" y="2593"/>
              <a:ext cx="21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</a:rPr>
                <a:t>ALU</a:t>
              </a:r>
              <a:endParaRPr lang="en-US" altLang="en-US"/>
            </a:p>
          </p:txBody>
        </p:sp>
        <p:sp>
          <p:nvSpPr>
            <p:cNvPr id="8240" name="Rectangle 82"/>
            <p:cNvSpPr>
              <a:spLocks noChangeArrowheads="1"/>
            </p:cNvSpPr>
            <p:nvPr/>
          </p:nvSpPr>
          <p:spPr bwMode="auto">
            <a:xfrm>
              <a:off x="1476" y="2593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</a:rPr>
                <a:t> </a:t>
              </a:r>
              <a:endParaRPr lang="en-US" altLang="en-US"/>
            </a:p>
          </p:txBody>
        </p:sp>
        <p:sp>
          <p:nvSpPr>
            <p:cNvPr id="8241" name="Rectangle 83"/>
            <p:cNvSpPr>
              <a:spLocks noChangeArrowheads="1"/>
            </p:cNvSpPr>
            <p:nvPr/>
          </p:nvSpPr>
          <p:spPr bwMode="auto">
            <a:xfrm>
              <a:off x="2117" y="2516"/>
              <a:ext cx="416" cy="286"/>
            </a:xfrm>
            <a:prstGeom prst="rect">
              <a:avLst/>
            </a:prstGeom>
            <a:solidFill>
              <a:srgbClr val="FFCC99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42" name="Rectangle 84"/>
            <p:cNvSpPr>
              <a:spLocks noChangeArrowheads="1"/>
            </p:cNvSpPr>
            <p:nvPr/>
          </p:nvSpPr>
          <p:spPr bwMode="auto">
            <a:xfrm>
              <a:off x="2334" y="2593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</a:rPr>
                <a:t> </a:t>
              </a:r>
              <a:endParaRPr lang="en-US" altLang="en-US"/>
            </a:p>
          </p:txBody>
        </p:sp>
        <p:sp>
          <p:nvSpPr>
            <p:cNvPr id="8243" name="Line 85"/>
            <p:cNvSpPr>
              <a:spLocks noChangeShapeType="1"/>
            </p:cNvSpPr>
            <p:nvPr/>
          </p:nvSpPr>
          <p:spPr bwMode="auto">
            <a:xfrm>
              <a:off x="1355" y="2308"/>
              <a:ext cx="27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4" name="Line 86"/>
            <p:cNvSpPr>
              <a:spLocks noChangeShapeType="1"/>
            </p:cNvSpPr>
            <p:nvPr/>
          </p:nvSpPr>
          <p:spPr bwMode="auto">
            <a:xfrm>
              <a:off x="1979" y="2308"/>
              <a:ext cx="34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245" name="Group 89"/>
            <p:cNvGrpSpPr>
              <a:grpSpLocks/>
            </p:cNvGrpSpPr>
            <p:nvPr/>
          </p:nvGrpSpPr>
          <p:grpSpPr bwMode="auto">
            <a:xfrm>
              <a:off x="2429" y="2793"/>
              <a:ext cx="61" cy="147"/>
              <a:chOff x="2429" y="2793"/>
              <a:chExt cx="61" cy="147"/>
            </a:xfrm>
          </p:grpSpPr>
          <p:sp>
            <p:nvSpPr>
              <p:cNvPr id="8357" name="Line 87"/>
              <p:cNvSpPr>
                <a:spLocks noChangeShapeType="1"/>
              </p:cNvSpPr>
              <p:nvPr/>
            </p:nvSpPr>
            <p:spPr bwMode="auto">
              <a:xfrm>
                <a:off x="2455" y="2793"/>
                <a:ext cx="1" cy="104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58" name="Freeform 88"/>
              <p:cNvSpPr>
                <a:spLocks/>
              </p:cNvSpPr>
              <p:nvPr/>
            </p:nvSpPr>
            <p:spPr bwMode="auto">
              <a:xfrm>
                <a:off x="2429" y="2880"/>
                <a:ext cx="61" cy="60"/>
              </a:xfrm>
              <a:custGeom>
                <a:avLst/>
                <a:gdLst>
                  <a:gd name="T0" fmla="*/ 0 w 61"/>
                  <a:gd name="T1" fmla="*/ 0 h 60"/>
                  <a:gd name="T2" fmla="*/ 35 w 61"/>
                  <a:gd name="T3" fmla="*/ 60 h 60"/>
                  <a:gd name="T4" fmla="*/ 61 w 61"/>
                  <a:gd name="T5" fmla="*/ 0 h 60"/>
                  <a:gd name="T6" fmla="*/ 0 w 61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1" h="60">
                    <a:moveTo>
                      <a:pt x="0" y="0"/>
                    </a:moveTo>
                    <a:lnTo>
                      <a:pt x="35" y="60"/>
                    </a:lnTo>
                    <a:lnTo>
                      <a:pt x="6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46" name="Rectangle 90"/>
            <p:cNvSpPr>
              <a:spLocks noChangeArrowheads="1"/>
            </p:cNvSpPr>
            <p:nvPr/>
          </p:nvSpPr>
          <p:spPr bwMode="auto">
            <a:xfrm>
              <a:off x="1632" y="2239"/>
              <a:ext cx="355" cy="216"/>
            </a:xfrm>
            <a:prstGeom prst="rect">
              <a:avLst/>
            </a:prstGeom>
            <a:solidFill>
              <a:srgbClr val="FFFF99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47" name="Rectangle 91"/>
            <p:cNvSpPr>
              <a:spLocks noChangeArrowheads="1"/>
            </p:cNvSpPr>
            <p:nvPr/>
          </p:nvSpPr>
          <p:spPr bwMode="auto">
            <a:xfrm>
              <a:off x="2733" y="2507"/>
              <a:ext cx="138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48" name="Rectangle 92"/>
            <p:cNvSpPr>
              <a:spLocks noChangeArrowheads="1"/>
            </p:cNvSpPr>
            <p:nvPr/>
          </p:nvSpPr>
          <p:spPr bwMode="auto">
            <a:xfrm>
              <a:off x="3010" y="1762"/>
              <a:ext cx="1603" cy="1109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49" name="Rectangle 93"/>
            <p:cNvSpPr>
              <a:spLocks noChangeArrowheads="1"/>
            </p:cNvSpPr>
            <p:nvPr/>
          </p:nvSpPr>
          <p:spPr bwMode="auto">
            <a:xfrm>
              <a:off x="3565" y="1823"/>
              <a:ext cx="355" cy="147"/>
            </a:xfrm>
            <a:prstGeom prst="rect">
              <a:avLst/>
            </a:prstGeom>
            <a:solidFill>
              <a:srgbClr val="FFFF99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50" name="Rectangle 94"/>
            <p:cNvSpPr>
              <a:spLocks noChangeArrowheads="1"/>
            </p:cNvSpPr>
            <p:nvPr/>
          </p:nvSpPr>
          <p:spPr bwMode="auto">
            <a:xfrm>
              <a:off x="3695" y="1840"/>
              <a:ext cx="11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</a:rPr>
                <a:t>F0</a:t>
              </a:r>
              <a:endParaRPr lang="en-US" altLang="en-US" sz="1200" b="1"/>
            </a:p>
          </p:txBody>
        </p:sp>
        <p:sp>
          <p:nvSpPr>
            <p:cNvPr id="8251" name="Rectangle 96"/>
            <p:cNvSpPr>
              <a:spLocks noChangeArrowheads="1"/>
            </p:cNvSpPr>
            <p:nvPr/>
          </p:nvSpPr>
          <p:spPr bwMode="auto">
            <a:xfrm>
              <a:off x="3565" y="1961"/>
              <a:ext cx="355" cy="148"/>
            </a:xfrm>
            <a:prstGeom prst="rect">
              <a:avLst/>
            </a:prstGeom>
            <a:solidFill>
              <a:srgbClr val="FFFF99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52" name="Rectangle 97"/>
            <p:cNvSpPr>
              <a:spLocks noChangeArrowheads="1"/>
            </p:cNvSpPr>
            <p:nvPr/>
          </p:nvSpPr>
          <p:spPr bwMode="auto">
            <a:xfrm>
              <a:off x="3695" y="1979"/>
              <a:ext cx="11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</a:rPr>
                <a:t>F1</a:t>
              </a:r>
              <a:endParaRPr lang="en-US" altLang="en-US" sz="1200" b="1"/>
            </a:p>
          </p:txBody>
        </p:sp>
        <p:sp>
          <p:nvSpPr>
            <p:cNvPr id="8253" name="Rectangle 99"/>
            <p:cNvSpPr>
              <a:spLocks noChangeArrowheads="1"/>
            </p:cNvSpPr>
            <p:nvPr/>
          </p:nvSpPr>
          <p:spPr bwMode="auto">
            <a:xfrm>
              <a:off x="3565" y="2100"/>
              <a:ext cx="355" cy="147"/>
            </a:xfrm>
            <a:prstGeom prst="rect">
              <a:avLst/>
            </a:prstGeom>
            <a:solidFill>
              <a:srgbClr val="FFFF99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54" name="Rectangle 100"/>
            <p:cNvSpPr>
              <a:spLocks noChangeArrowheads="1"/>
            </p:cNvSpPr>
            <p:nvPr/>
          </p:nvSpPr>
          <p:spPr bwMode="auto">
            <a:xfrm>
              <a:off x="3695" y="2118"/>
              <a:ext cx="11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</a:rPr>
                <a:t>F2</a:t>
              </a:r>
              <a:endParaRPr lang="en-US" altLang="en-US" sz="1200" b="1"/>
            </a:p>
          </p:txBody>
        </p:sp>
        <p:sp>
          <p:nvSpPr>
            <p:cNvPr id="8255" name="Rectangle 102"/>
            <p:cNvSpPr>
              <a:spLocks noChangeArrowheads="1"/>
            </p:cNvSpPr>
            <p:nvPr/>
          </p:nvSpPr>
          <p:spPr bwMode="auto">
            <a:xfrm>
              <a:off x="3565" y="2446"/>
              <a:ext cx="355" cy="148"/>
            </a:xfrm>
            <a:prstGeom prst="rect">
              <a:avLst/>
            </a:prstGeom>
            <a:solidFill>
              <a:srgbClr val="FFFF99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56" name="Rectangle 103"/>
            <p:cNvSpPr>
              <a:spLocks noChangeArrowheads="1"/>
            </p:cNvSpPr>
            <p:nvPr/>
          </p:nvSpPr>
          <p:spPr bwMode="auto">
            <a:xfrm>
              <a:off x="3669" y="2464"/>
              <a:ext cx="16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</a:rPr>
                <a:t>F31</a:t>
              </a:r>
              <a:endParaRPr lang="en-US" altLang="en-US" sz="1200" b="1"/>
            </a:p>
          </p:txBody>
        </p:sp>
        <p:sp>
          <p:nvSpPr>
            <p:cNvPr id="8257" name="Rectangle 105"/>
            <p:cNvSpPr>
              <a:spLocks noChangeArrowheads="1"/>
            </p:cNvSpPr>
            <p:nvPr/>
          </p:nvSpPr>
          <p:spPr bwMode="auto">
            <a:xfrm>
              <a:off x="3079" y="2516"/>
              <a:ext cx="425" cy="286"/>
            </a:xfrm>
            <a:prstGeom prst="rect">
              <a:avLst/>
            </a:prstGeom>
            <a:solidFill>
              <a:srgbClr val="FFCC99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58" name="Rectangle 106"/>
            <p:cNvSpPr>
              <a:spLocks noChangeArrowheads="1"/>
            </p:cNvSpPr>
            <p:nvPr/>
          </p:nvSpPr>
          <p:spPr bwMode="auto">
            <a:xfrm>
              <a:off x="3218" y="2533"/>
              <a:ext cx="14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</a:rPr>
                <a:t>FP</a:t>
              </a:r>
              <a:endParaRPr lang="en-US" altLang="en-US"/>
            </a:p>
          </p:txBody>
        </p:sp>
        <p:sp>
          <p:nvSpPr>
            <p:cNvPr id="8259" name="Rectangle 107"/>
            <p:cNvSpPr>
              <a:spLocks noChangeArrowheads="1"/>
            </p:cNvSpPr>
            <p:nvPr/>
          </p:nvSpPr>
          <p:spPr bwMode="auto">
            <a:xfrm>
              <a:off x="3365" y="2533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</a:rPr>
                <a:t> </a:t>
              </a:r>
              <a:endParaRPr lang="en-US" altLang="en-US"/>
            </a:p>
          </p:txBody>
        </p:sp>
        <p:sp>
          <p:nvSpPr>
            <p:cNvPr id="8260" name="Rectangle 108"/>
            <p:cNvSpPr>
              <a:spLocks noChangeArrowheads="1"/>
            </p:cNvSpPr>
            <p:nvPr/>
          </p:nvSpPr>
          <p:spPr bwMode="auto">
            <a:xfrm>
              <a:off x="3183" y="2663"/>
              <a:ext cx="23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</a:rPr>
                <a:t>Arith</a:t>
              </a:r>
              <a:endParaRPr lang="en-US" altLang="en-US"/>
            </a:p>
          </p:txBody>
        </p:sp>
        <p:sp>
          <p:nvSpPr>
            <p:cNvPr id="8261" name="Rectangle 109"/>
            <p:cNvSpPr>
              <a:spLocks noChangeArrowheads="1"/>
            </p:cNvSpPr>
            <p:nvPr/>
          </p:nvSpPr>
          <p:spPr bwMode="auto">
            <a:xfrm>
              <a:off x="3409" y="2663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</a:rPr>
                <a:t> </a:t>
              </a:r>
              <a:endParaRPr lang="en-US" altLang="en-US"/>
            </a:p>
          </p:txBody>
        </p:sp>
        <p:sp>
          <p:nvSpPr>
            <p:cNvPr id="8262" name="Line 110"/>
            <p:cNvSpPr>
              <a:spLocks noChangeShapeType="1"/>
            </p:cNvSpPr>
            <p:nvPr/>
          </p:nvSpPr>
          <p:spPr bwMode="auto">
            <a:xfrm>
              <a:off x="3287" y="2308"/>
              <a:ext cx="278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3" name="Rectangle 111"/>
            <p:cNvSpPr>
              <a:spLocks noChangeArrowheads="1"/>
            </p:cNvSpPr>
            <p:nvPr/>
          </p:nvSpPr>
          <p:spPr bwMode="auto">
            <a:xfrm>
              <a:off x="3565" y="2239"/>
              <a:ext cx="355" cy="216"/>
            </a:xfrm>
            <a:prstGeom prst="rect">
              <a:avLst/>
            </a:prstGeom>
            <a:solidFill>
              <a:srgbClr val="FFFF99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64" name="Rectangle 112"/>
            <p:cNvSpPr>
              <a:spLocks noChangeArrowheads="1"/>
            </p:cNvSpPr>
            <p:nvPr/>
          </p:nvSpPr>
          <p:spPr bwMode="auto">
            <a:xfrm>
              <a:off x="2871" y="2299"/>
              <a:ext cx="139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65" name="Rectangle 113"/>
            <p:cNvSpPr>
              <a:spLocks noChangeArrowheads="1"/>
            </p:cNvSpPr>
            <p:nvPr/>
          </p:nvSpPr>
          <p:spPr bwMode="auto">
            <a:xfrm>
              <a:off x="3010" y="3001"/>
              <a:ext cx="1603" cy="702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66" name="Rectangle 114"/>
            <p:cNvSpPr>
              <a:spLocks noChangeArrowheads="1"/>
            </p:cNvSpPr>
            <p:nvPr/>
          </p:nvSpPr>
          <p:spPr bwMode="auto">
            <a:xfrm>
              <a:off x="3425" y="3347"/>
              <a:ext cx="425" cy="148"/>
            </a:xfrm>
            <a:prstGeom prst="rect">
              <a:avLst/>
            </a:prstGeom>
            <a:solidFill>
              <a:srgbClr val="FFFF99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67" name="Rectangle 116"/>
            <p:cNvSpPr>
              <a:spLocks noChangeArrowheads="1"/>
            </p:cNvSpPr>
            <p:nvPr/>
          </p:nvSpPr>
          <p:spPr bwMode="auto">
            <a:xfrm>
              <a:off x="3425" y="3486"/>
              <a:ext cx="425" cy="147"/>
            </a:xfrm>
            <a:prstGeom prst="rect">
              <a:avLst/>
            </a:prstGeom>
            <a:solidFill>
              <a:srgbClr val="FFFF99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68" name="Rectangle 118"/>
            <p:cNvSpPr>
              <a:spLocks noChangeArrowheads="1"/>
            </p:cNvSpPr>
            <p:nvPr/>
          </p:nvSpPr>
          <p:spPr bwMode="auto">
            <a:xfrm>
              <a:off x="3425" y="3070"/>
              <a:ext cx="425" cy="148"/>
            </a:xfrm>
            <a:prstGeom prst="rect">
              <a:avLst/>
            </a:prstGeom>
            <a:solidFill>
              <a:srgbClr val="FFFF99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69" name="Rectangle 120"/>
            <p:cNvSpPr>
              <a:spLocks noChangeArrowheads="1"/>
            </p:cNvSpPr>
            <p:nvPr/>
          </p:nvSpPr>
          <p:spPr bwMode="auto">
            <a:xfrm>
              <a:off x="3425" y="3209"/>
              <a:ext cx="425" cy="147"/>
            </a:xfrm>
            <a:prstGeom prst="rect">
              <a:avLst/>
            </a:prstGeom>
            <a:solidFill>
              <a:srgbClr val="FFFF99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70" name="Rectangle 123"/>
            <p:cNvSpPr>
              <a:spLocks noChangeArrowheads="1"/>
            </p:cNvSpPr>
            <p:nvPr/>
          </p:nvSpPr>
          <p:spPr bwMode="auto">
            <a:xfrm>
              <a:off x="3544" y="3495"/>
              <a:ext cx="19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</a:rPr>
                <a:t>EPC</a:t>
              </a:r>
              <a:endParaRPr lang="en-US" altLang="en-US" b="1"/>
            </a:p>
          </p:txBody>
        </p:sp>
        <p:sp>
          <p:nvSpPr>
            <p:cNvPr id="8271" name="Rectangle 126"/>
            <p:cNvSpPr>
              <a:spLocks noChangeArrowheads="1"/>
            </p:cNvSpPr>
            <p:nvPr/>
          </p:nvSpPr>
          <p:spPr bwMode="auto">
            <a:xfrm>
              <a:off x="3497" y="3356"/>
              <a:ext cx="28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</a:rPr>
                <a:t>Cause</a:t>
              </a:r>
              <a:endParaRPr lang="en-US" altLang="en-US" b="1"/>
            </a:p>
          </p:txBody>
        </p:sp>
        <p:sp>
          <p:nvSpPr>
            <p:cNvPr id="8272" name="Rectangle 129"/>
            <p:cNvSpPr>
              <a:spLocks noChangeArrowheads="1"/>
            </p:cNvSpPr>
            <p:nvPr/>
          </p:nvSpPr>
          <p:spPr bwMode="auto">
            <a:xfrm>
              <a:off x="3425" y="3097"/>
              <a:ext cx="435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200" b="1">
                  <a:solidFill>
                    <a:srgbClr val="000000"/>
                  </a:solidFill>
                  <a:latin typeface="Arial Narrow" pitchFamily="34" charset="0"/>
                </a:rPr>
                <a:t>BadVaddr</a:t>
              </a:r>
              <a:endParaRPr lang="en-US" altLang="en-US" sz="1200" b="1">
                <a:latin typeface="Arial Narrow" pitchFamily="34" charset="0"/>
              </a:endParaRPr>
            </a:p>
          </p:txBody>
        </p:sp>
        <p:sp>
          <p:nvSpPr>
            <p:cNvPr id="8273" name="Rectangle 132"/>
            <p:cNvSpPr>
              <a:spLocks noChangeArrowheads="1"/>
            </p:cNvSpPr>
            <p:nvPr/>
          </p:nvSpPr>
          <p:spPr bwMode="auto">
            <a:xfrm>
              <a:off x="3497" y="3218"/>
              <a:ext cx="29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</a:rPr>
                <a:t>Status</a:t>
              </a:r>
              <a:endParaRPr lang="en-US" altLang="en-US" b="1"/>
            </a:p>
          </p:txBody>
        </p:sp>
        <p:sp>
          <p:nvSpPr>
            <p:cNvPr id="8274" name="Rectangle 135"/>
            <p:cNvSpPr>
              <a:spLocks noChangeArrowheads="1"/>
            </p:cNvSpPr>
            <p:nvPr/>
          </p:nvSpPr>
          <p:spPr bwMode="auto">
            <a:xfrm>
              <a:off x="2871" y="3339"/>
              <a:ext cx="139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75" name="Rectangle 136"/>
            <p:cNvSpPr>
              <a:spLocks noChangeArrowheads="1"/>
            </p:cNvSpPr>
            <p:nvPr/>
          </p:nvSpPr>
          <p:spPr bwMode="auto">
            <a:xfrm>
              <a:off x="1077" y="1753"/>
              <a:ext cx="494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76" name="Rectangle 137"/>
            <p:cNvSpPr>
              <a:spLocks noChangeArrowheads="1"/>
            </p:cNvSpPr>
            <p:nvPr/>
          </p:nvSpPr>
          <p:spPr bwMode="auto">
            <a:xfrm>
              <a:off x="1164" y="1796"/>
              <a:ext cx="1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 b="1">
                  <a:solidFill>
                    <a:srgbClr val="000000"/>
                  </a:solidFill>
                </a:rPr>
                <a:t>EIU</a:t>
              </a:r>
              <a:endParaRPr lang="en-US" altLang="en-US"/>
            </a:p>
          </p:txBody>
        </p:sp>
        <p:sp>
          <p:nvSpPr>
            <p:cNvPr id="8277" name="Rectangle 138"/>
            <p:cNvSpPr>
              <a:spLocks noChangeArrowheads="1"/>
            </p:cNvSpPr>
            <p:nvPr/>
          </p:nvSpPr>
          <p:spPr bwMode="auto">
            <a:xfrm>
              <a:off x="1355" y="1796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 b="1">
                  <a:solidFill>
                    <a:srgbClr val="000000"/>
                  </a:solidFill>
                </a:rPr>
                <a:t> </a:t>
              </a:r>
              <a:endParaRPr lang="en-US" altLang="en-US"/>
            </a:p>
          </p:txBody>
        </p:sp>
        <p:sp>
          <p:nvSpPr>
            <p:cNvPr id="8278" name="Rectangle 139"/>
            <p:cNvSpPr>
              <a:spLocks noChangeArrowheads="1"/>
            </p:cNvSpPr>
            <p:nvPr/>
          </p:nvSpPr>
          <p:spPr bwMode="auto">
            <a:xfrm>
              <a:off x="3010" y="1753"/>
              <a:ext cx="494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79" name="Rectangle 140"/>
            <p:cNvSpPr>
              <a:spLocks noChangeArrowheads="1"/>
            </p:cNvSpPr>
            <p:nvPr/>
          </p:nvSpPr>
          <p:spPr bwMode="auto">
            <a:xfrm>
              <a:off x="3097" y="1796"/>
              <a:ext cx="2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 b="1">
                  <a:solidFill>
                    <a:srgbClr val="000000"/>
                  </a:solidFill>
                </a:rPr>
                <a:t>FPU</a:t>
              </a:r>
              <a:endParaRPr lang="en-US" altLang="en-US"/>
            </a:p>
          </p:txBody>
        </p:sp>
        <p:sp>
          <p:nvSpPr>
            <p:cNvPr id="8280" name="Rectangle 141"/>
            <p:cNvSpPr>
              <a:spLocks noChangeArrowheads="1"/>
            </p:cNvSpPr>
            <p:nvPr/>
          </p:nvSpPr>
          <p:spPr bwMode="auto">
            <a:xfrm>
              <a:off x="3331" y="1796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 b="1">
                  <a:solidFill>
                    <a:srgbClr val="000000"/>
                  </a:solidFill>
                </a:rPr>
                <a:t> </a:t>
              </a:r>
              <a:endParaRPr lang="en-US" altLang="en-US"/>
            </a:p>
          </p:txBody>
        </p:sp>
        <p:sp>
          <p:nvSpPr>
            <p:cNvPr id="8281" name="Rectangle 143"/>
            <p:cNvSpPr>
              <a:spLocks noChangeArrowheads="1"/>
            </p:cNvSpPr>
            <p:nvPr/>
          </p:nvSpPr>
          <p:spPr bwMode="auto">
            <a:xfrm>
              <a:off x="3097" y="3044"/>
              <a:ext cx="24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 b="1">
                  <a:solidFill>
                    <a:srgbClr val="000000"/>
                  </a:solidFill>
                </a:rPr>
                <a:t>TMU</a:t>
              </a:r>
              <a:endParaRPr lang="en-US" altLang="en-US"/>
            </a:p>
          </p:txBody>
        </p:sp>
        <p:grpSp>
          <p:nvGrpSpPr>
            <p:cNvPr id="8282" name="Group 150"/>
            <p:cNvGrpSpPr>
              <a:grpSpLocks/>
            </p:cNvGrpSpPr>
            <p:nvPr/>
          </p:nvGrpSpPr>
          <p:grpSpPr bwMode="auto">
            <a:xfrm>
              <a:off x="1563" y="861"/>
              <a:ext cx="286" cy="147"/>
              <a:chOff x="1563" y="861"/>
              <a:chExt cx="286" cy="147"/>
            </a:xfrm>
          </p:grpSpPr>
          <p:sp>
            <p:nvSpPr>
              <p:cNvPr id="8352" name="Rectangle 145"/>
              <p:cNvSpPr>
                <a:spLocks noChangeArrowheads="1"/>
              </p:cNvSpPr>
              <p:nvPr/>
            </p:nvSpPr>
            <p:spPr bwMode="auto">
              <a:xfrm>
                <a:off x="1563" y="861"/>
                <a:ext cx="78" cy="147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353" name="Rectangle 146"/>
              <p:cNvSpPr>
                <a:spLocks noChangeArrowheads="1"/>
              </p:cNvSpPr>
              <p:nvPr/>
            </p:nvSpPr>
            <p:spPr bwMode="auto">
              <a:xfrm>
                <a:off x="1632" y="861"/>
                <a:ext cx="78" cy="147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354" name="Rectangle 147"/>
              <p:cNvSpPr>
                <a:spLocks noChangeArrowheads="1"/>
              </p:cNvSpPr>
              <p:nvPr/>
            </p:nvSpPr>
            <p:spPr bwMode="auto">
              <a:xfrm>
                <a:off x="1701" y="861"/>
                <a:ext cx="78" cy="147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355" name="Rectangle 148"/>
              <p:cNvSpPr>
                <a:spLocks noChangeArrowheads="1"/>
              </p:cNvSpPr>
              <p:nvPr/>
            </p:nvSpPr>
            <p:spPr bwMode="auto">
              <a:xfrm>
                <a:off x="1771" y="861"/>
                <a:ext cx="78" cy="147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356" name="Rectangle 149"/>
              <p:cNvSpPr>
                <a:spLocks noChangeArrowheads="1"/>
              </p:cNvSpPr>
              <p:nvPr/>
            </p:nvSpPr>
            <p:spPr bwMode="auto">
              <a:xfrm>
                <a:off x="1563" y="861"/>
                <a:ext cx="286" cy="147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8283" name="Group 156"/>
            <p:cNvGrpSpPr>
              <a:grpSpLocks/>
            </p:cNvGrpSpPr>
            <p:nvPr/>
          </p:nvGrpSpPr>
          <p:grpSpPr bwMode="auto">
            <a:xfrm>
              <a:off x="1840" y="861"/>
              <a:ext cx="286" cy="147"/>
              <a:chOff x="1840" y="861"/>
              <a:chExt cx="286" cy="147"/>
            </a:xfrm>
          </p:grpSpPr>
          <p:sp>
            <p:nvSpPr>
              <p:cNvPr id="8347" name="Rectangle 151"/>
              <p:cNvSpPr>
                <a:spLocks noChangeArrowheads="1"/>
              </p:cNvSpPr>
              <p:nvPr/>
            </p:nvSpPr>
            <p:spPr bwMode="auto">
              <a:xfrm>
                <a:off x="1840" y="861"/>
                <a:ext cx="78" cy="147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348" name="Rectangle 152"/>
              <p:cNvSpPr>
                <a:spLocks noChangeArrowheads="1"/>
              </p:cNvSpPr>
              <p:nvPr/>
            </p:nvSpPr>
            <p:spPr bwMode="auto">
              <a:xfrm>
                <a:off x="1909" y="861"/>
                <a:ext cx="78" cy="147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349" name="Rectangle 153"/>
              <p:cNvSpPr>
                <a:spLocks noChangeArrowheads="1"/>
              </p:cNvSpPr>
              <p:nvPr/>
            </p:nvSpPr>
            <p:spPr bwMode="auto">
              <a:xfrm>
                <a:off x="1979" y="861"/>
                <a:ext cx="78" cy="147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350" name="Rectangle 154"/>
              <p:cNvSpPr>
                <a:spLocks noChangeArrowheads="1"/>
              </p:cNvSpPr>
              <p:nvPr/>
            </p:nvSpPr>
            <p:spPr bwMode="auto">
              <a:xfrm>
                <a:off x="2048" y="861"/>
                <a:ext cx="78" cy="147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351" name="Rectangle 155"/>
              <p:cNvSpPr>
                <a:spLocks noChangeArrowheads="1"/>
              </p:cNvSpPr>
              <p:nvPr/>
            </p:nvSpPr>
            <p:spPr bwMode="auto">
              <a:xfrm>
                <a:off x="1840" y="861"/>
                <a:ext cx="286" cy="147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8284" name="Group 162"/>
            <p:cNvGrpSpPr>
              <a:grpSpLocks/>
            </p:cNvGrpSpPr>
            <p:nvPr/>
          </p:nvGrpSpPr>
          <p:grpSpPr bwMode="auto">
            <a:xfrm>
              <a:off x="4119" y="1485"/>
              <a:ext cx="286" cy="138"/>
              <a:chOff x="4119" y="1485"/>
              <a:chExt cx="286" cy="138"/>
            </a:xfrm>
          </p:grpSpPr>
          <p:sp>
            <p:nvSpPr>
              <p:cNvPr id="8342" name="Rectangle 157"/>
              <p:cNvSpPr>
                <a:spLocks noChangeArrowheads="1"/>
              </p:cNvSpPr>
              <p:nvPr/>
            </p:nvSpPr>
            <p:spPr bwMode="auto">
              <a:xfrm>
                <a:off x="4119" y="1485"/>
                <a:ext cx="78" cy="138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343" name="Rectangle 158"/>
              <p:cNvSpPr>
                <a:spLocks noChangeArrowheads="1"/>
              </p:cNvSpPr>
              <p:nvPr/>
            </p:nvSpPr>
            <p:spPr bwMode="auto">
              <a:xfrm>
                <a:off x="4189" y="1485"/>
                <a:ext cx="78" cy="138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344" name="Rectangle 159"/>
              <p:cNvSpPr>
                <a:spLocks noChangeArrowheads="1"/>
              </p:cNvSpPr>
              <p:nvPr/>
            </p:nvSpPr>
            <p:spPr bwMode="auto">
              <a:xfrm>
                <a:off x="4258" y="1485"/>
                <a:ext cx="78" cy="138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345" name="Rectangle 160"/>
              <p:cNvSpPr>
                <a:spLocks noChangeArrowheads="1"/>
              </p:cNvSpPr>
              <p:nvPr/>
            </p:nvSpPr>
            <p:spPr bwMode="auto">
              <a:xfrm>
                <a:off x="4327" y="1485"/>
                <a:ext cx="78" cy="138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346" name="Rectangle 161"/>
              <p:cNvSpPr>
                <a:spLocks noChangeArrowheads="1"/>
              </p:cNvSpPr>
              <p:nvPr/>
            </p:nvSpPr>
            <p:spPr bwMode="auto">
              <a:xfrm>
                <a:off x="4119" y="1485"/>
                <a:ext cx="286" cy="138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8285" name="Group 168"/>
            <p:cNvGrpSpPr>
              <a:grpSpLocks/>
            </p:cNvGrpSpPr>
            <p:nvPr/>
          </p:nvGrpSpPr>
          <p:grpSpPr bwMode="auto">
            <a:xfrm>
              <a:off x="3842" y="1485"/>
              <a:ext cx="286" cy="138"/>
              <a:chOff x="3842" y="1485"/>
              <a:chExt cx="286" cy="138"/>
            </a:xfrm>
          </p:grpSpPr>
          <p:sp>
            <p:nvSpPr>
              <p:cNvPr id="8337" name="Rectangle 163"/>
              <p:cNvSpPr>
                <a:spLocks noChangeArrowheads="1"/>
              </p:cNvSpPr>
              <p:nvPr/>
            </p:nvSpPr>
            <p:spPr bwMode="auto">
              <a:xfrm>
                <a:off x="3842" y="1485"/>
                <a:ext cx="78" cy="138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338" name="Rectangle 164"/>
              <p:cNvSpPr>
                <a:spLocks noChangeArrowheads="1"/>
              </p:cNvSpPr>
              <p:nvPr/>
            </p:nvSpPr>
            <p:spPr bwMode="auto">
              <a:xfrm>
                <a:off x="3911" y="1485"/>
                <a:ext cx="78" cy="138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339" name="Rectangle 165"/>
              <p:cNvSpPr>
                <a:spLocks noChangeArrowheads="1"/>
              </p:cNvSpPr>
              <p:nvPr/>
            </p:nvSpPr>
            <p:spPr bwMode="auto">
              <a:xfrm>
                <a:off x="3981" y="1485"/>
                <a:ext cx="78" cy="138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340" name="Rectangle 166"/>
              <p:cNvSpPr>
                <a:spLocks noChangeArrowheads="1"/>
              </p:cNvSpPr>
              <p:nvPr/>
            </p:nvSpPr>
            <p:spPr bwMode="auto">
              <a:xfrm>
                <a:off x="4050" y="1485"/>
                <a:ext cx="78" cy="138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341" name="Rectangle 167"/>
              <p:cNvSpPr>
                <a:spLocks noChangeArrowheads="1"/>
              </p:cNvSpPr>
              <p:nvPr/>
            </p:nvSpPr>
            <p:spPr bwMode="auto">
              <a:xfrm>
                <a:off x="3842" y="1485"/>
                <a:ext cx="286" cy="138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8286" name="Rectangle 169"/>
            <p:cNvSpPr>
              <a:spLocks noChangeArrowheads="1"/>
            </p:cNvSpPr>
            <p:nvPr/>
          </p:nvSpPr>
          <p:spPr bwMode="auto">
            <a:xfrm>
              <a:off x="1979" y="1753"/>
              <a:ext cx="762" cy="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87" name="Rectangle 170"/>
            <p:cNvSpPr>
              <a:spLocks noChangeArrowheads="1"/>
            </p:cNvSpPr>
            <p:nvPr/>
          </p:nvSpPr>
          <p:spPr bwMode="auto">
            <a:xfrm>
              <a:off x="2065" y="1796"/>
              <a:ext cx="597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en-US" altLang="en-US" sz="1400">
                  <a:solidFill>
                    <a:srgbClr val="000000"/>
                  </a:solidFill>
                </a:rPr>
                <a:t>Execution &amp;</a:t>
              </a:r>
            </a:p>
            <a:p>
              <a:pPr algn="ctr" eaLnBrk="1" hangingPunct="1">
                <a:lnSpc>
                  <a:spcPct val="110000"/>
                </a:lnSpc>
              </a:pPr>
              <a:r>
                <a:rPr lang="en-US" altLang="en-US" sz="1400">
                  <a:solidFill>
                    <a:srgbClr val="000000"/>
                  </a:solidFill>
                </a:rPr>
                <a:t>Integer Unit</a:t>
              </a:r>
            </a:p>
            <a:p>
              <a:pPr algn="ctr" eaLnBrk="1" hangingPunct="1">
                <a:lnSpc>
                  <a:spcPct val="110000"/>
                </a:lnSpc>
              </a:pPr>
              <a:r>
                <a:rPr lang="en-US" altLang="en-US" sz="1400">
                  <a:solidFill>
                    <a:srgbClr val="000000"/>
                  </a:solidFill>
                </a:rPr>
                <a:t>(Main proc)</a:t>
              </a:r>
              <a:endParaRPr lang="en-US" altLang="en-US"/>
            </a:p>
          </p:txBody>
        </p:sp>
        <p:sp>
          <p:nvSpPr>
            <p:cNvPr id="8288" name="Rectangle 171"/>
            <p:cNvSpPr>
              <a:spLocks noChangeArrowheads="1"/>
            </p:cNvSpPr>
            <p:nvPr/>
          </p:nvSpPr>
          <p:spPr bwMode="auto">
            <a:xfrm>
              <a:off x="2568" y="1796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</a:rPr>
                <a:t> </a:t>
              </a:r>
              <a:endParaRPr lang="en-US" altLang="en-US"/>
            </a:p>
          </p:txBody>
        </p:sp>
        <p:sp>
          <p:nvSpPr>
            <p:cNvPr id="8289" name="Rectangle 175"/>
            <p:cNvSpPr>
              <a:spLocks noChangeArrowheads="1"/>
            </p:cNvSpPr>
            <p:nvPr/>
          </p:nvSpPr>
          <p:spPr bwMode="auto">
            <a:xfrm>
              <a:off x="3911" y="1753"/>
              <a:ext cx="702" cy="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90" name="Rectangle 176"/>
            <p:cNvSpPr>
              <a:spLocks noChangeArrowheads="1"/>
            </p:cNvSpPr>
            <p:nvPr/>
          </p:nvSpPr>
          <p:spPr bwMode="auto">
            <a:xfrm>
              <a:off x="3998" y="1796"/>
              <a:ext cx="551" cy="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en-US" altLang="en-US" sz="1400">
                  <a:solidFill>
                    <a:srgbClr val="000000"/>
                  </a:solidFill>
                </a:rPr>
                <a:t>Floating</a:t>
              </a:r>
            </a:p>
            <a:p>
              <a:pPr algn="ctr" eaLnBrk="1" hangingPunct="1">
                <a:lnSpc>
                  <a:spcPct val="110000"/>
                </a:lnSpc>
              </a:pPr>
              <a:r>
                <a:rPr lang="en-US" altLang="en-US" sz="1400">
                  <a:solidFill>
                    <a:srgbClr val="000000"/>
                  </a:solidFill>
                </a:rPr>
                <a:t>Point Unit</a:t>
              </a:r>
            </a:p>
            <a:p>
              <a:pPr algn="ctr" eaLnBrk="1" hangingPunct="1">
                <a:lnSpc>
                  <a:spcPct val="110000"/>
                </a:lnSpc>
              </a:pPr>
              <a:r>
                <a:rPr lang="en-US" altLang="en-US" sz="1400">
                  <a:solidFill>
                    <a:srgbClr val="000000"/>
                  </a:solidFill>
                </a:rPr>
                <a:t>(Coproc 1)</a:t>
              </a:r>
              <a:endParaRPr lang="en-US" altLang="en-US"/>
            </a:p>
          </p:txBody>
        </p:sp>
        <p:sp>
          <p:nvSpPr>
            <p:cNvPr id="8291" name="Rectangle 181"/>
            <p:cNvSpPr>
              <a:spLocks noChangeArrowheads="1"/>
            </p:cNvSpPr>
            <p:nvPr/>
          </p:nvSpPr>
          <p:spPr bwMode="auto">
            <a:xfrm>
              <a:off x="3998" y="2056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</a:rPr>
                <a:t> </a:t>
              </a:r>
              <a:endParaRPr lang="en-US" altLang="en-US"/>
            </a:p>
          </p:txBody>
        </p:sp>
        <p:sp>
          <p:nvSpPr>
            <p:cNvPr id="8292" name="Rectangle 182"/>
            <p:cNvSpPr>
              <a:spLocks noChangeArrowheads="1"/>
            </p:cNvSpPr>
            <p:nvPr/>
          </p:nvSpPr>
          <p:spPr bwMode="auto">
            <a:xfrm>
              <a:off x="3911" y="3001"/>
              <a:ext cx="702" cy="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93" name="Rectangle 183"/>
            <p:cNvSpPr>
              <a:spLocks noChangeArrowheads="1"/>
            </p:cNvSpPr>
            <p:nvPr/>
          </p:nvSpPr>
          <p:spPr bwMode="auto">
            <a:xfrm>
              <a:off x="3860" y="3044"/>
              <a:ext cx="696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en-US" altLang="en-US" sz="1400">
                  <a:solidFill>
                    <a:srgbClr val="000000"/>
                  </a:solidFill>
                </a:rPr>
                <a:t>Trap &amp; </a:t>
              </a:r>
            </a:p>
            <a:p>
              <a:pPr algn="ctr" eaLnBrk="1" hangingPunct="1">
                <a:lnSpc>
                  <a:spcPct val="110000"/>
                </a:lnSpc>
              </a:pPr>
              <a:r>
                <a:rPr lang="en-US" altLang="en-US" sz="1400">
                  <a:solidFill>
                    <a:srgbClr val="000000"/>
                  </a:solidFill>
                </a:rPr>
                <a:t>Memory Unit</a:t>
              </a:r>
            </a:p>
            <a:p>
              <a:pPr algn="ctr" eaLnBrk="1" hangingPunct="1">
                <a:lnSpc>
                  <a:spcPct val="110000"/>
                </a:lnSpc>
              </a:pPr>
              <a:r>
                <a:rPr lang="en-US" altLang="en-US" sz="1400">
                  <a:solidFill>
                    <a:srgbClr val="000000"/>
                  </a:solidFill>
                </a:rPr>
                <a:t>(Coproc 0) </a:t>
              </a:r>
              <a:endParaRPr lang="en-US" altLang="en-US" sz="1400"/>
            </a:p>
          </p:txBody>
        </p:sp>
        <p:sp>
          <p:nvSpPr>
            <p:cNvPr id="8294" name="Line 188"/>
            <p:cNvSpPr>
              <a:spLocks noChangeShapeType="1"/>
            </p:cNvSpPr>
            <p:nvPr/>
          </p:nvSpPr>
          <p:spPr bwMode="auto">
            <a:xfrm>
              <a:off x="1909" y="3140"/>
              <a:ext cx="278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295" name="Group 191"/>
            <p:cNvGrpSpPr>
              <a:grpSpLocks/>
            </p:cNvGrpSpPr>
            <p:nvPr/>
          </p:nvGrpSpPr>
          <p:grpSpPr bwMode="auto">
            <a:xfrm>
              <a:off x="1883" y="2594"/>
              <a:ext cx="61" cy="546"/>
              <a:chOff x="1883" y="2594"/>
              <a:chExt cx="61" cy="546"/>
            </a:xfrm>
          </p:grpSpPr>
          <p:sp>
            <p:nvSpPr>
              <p:cNvPr id="8335" name="Line 189"/>
              <p:cNvSpPr>
                <a:spLocks noChangeShapeType="1"/>
              </p:cNvSpPr>
              <p:nvPr/>
            </p:nvSpPr>
            <p:spPr bwMode="auto">
              <a:xfrm flipV="1">
                <a:off x="1909" y="2620"/>
                <a:ext cx="1" cy="520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36" name="Freeform 190"/>
              <p:cNvSpPr>
                <a:spLocks/>
              </p:cNvSpPr>
              <p:nvPr/>
            </p:nvSpPr>
            <p:spPr bwMode="auto">
              <a:xfrm>
                <a:off x="1883" y="2594"/>
                <a:ext cx="61" cy="52"/>
              </a:xfrm>
              <a:custGeom>
                <a:avLst/>
                <a:gdLst>
                  <a:gd name="T0" fmla="*/ 61 w 61"/>
                  <a:gd name="T1" fmla="*/ 52 h 52"/>
                  <a:gd name="T2" fmla="*/ 26 w 61"/>
                  <a:gd name="T3" fmla="*/ 0 h 52"/>
                  <a:gd name="T4" fmla="*/ 0 w 61"/>
                  <a:gd name="T5" fmla="*/ 52 h 52"/>
                  <a:gd name="T6" fmla="*/ 61 w 61"/>
                  <a:gd name="T7" fmla="*/ 52 h 5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1" h="52">
                    <a:moveTo>
                      <a:pt x="61" y="52"/>
                    </a:moveTo>
                    <a:lnTo>
                      <a:pt x="26" y="0"/>
                    </a:lnTo>
                    <a:lnTo>
                      <a:pt x="0" y="52"/>
                    </a:lnTo>
                    <a:lnTo>
                      <a:pt x="61" y="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96" name="Group 194"/>
            <p:cNvGrpSpPr>
              <a:grpSpLocks/>
            </p:cNvGrpSpPr>
            <p:nvPr/>
          </p:nvGrpSpPr>
          <p:grpSpPr bwMode="auto">
            <a:xfrm>
              <a:off x="2161" y="2793"/>
              <a:ext cx="60" cy="147"/>
              <a:chOff x="2161" y="2793"/>
              <a:chExt cx="60" cy="147"/>
            </a:xfrm>
          </p:grpSpPr>
          <p:sp>
            <p:nvSpPr>
              <p:cNvPr id="8333" name="Line 192"/>
              <p:cNvSpPr>
                <a:spLocks noChangeShapeType="1"/>
              </p:cNvSpPr>
              <p:nvPr/>
            </p:nvSpPr>
            <p:spPr bwMode="auto">
              <a:xfrm>
                <a:off x="2187" y="2793"/>
                <a:ext cx="1" cy="104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34" name="Freeform 193"/>
              <p:cNvSpPr>
                <a:spLocks/>
              </p:cNvSpPr>
              <p:nvPr/>
            </p:nvSpPr>
            <p:spPr bwMode="auto">
              <a:xfrm>
                <a:off x="2161" y="2880"/>
                <a:ext cx="60" cy="60"/>
              </a:xfrm>
              <a:custGeom>
                <a:avLst/>
                <a:gdLst>
                  <a:gd name="T0" fmla="*/ 0 w 60"/>
                  <a:gd name="T1" fmla="*/ 0 h 60"/>
                  <a:gd name="T2" fmla="*/ 26 w 60"/>
                  <a:gd name="T3" fmla="*/ 60 h 60"/>
                  <a:gd name="T4" fmla="*/ 60 w 60"/>
                  <a:gd name="T5" fmla="*/ 0 h 60"/>
                  <a:gd name="T6" fmla="*/ 0 w 6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60">
                    <a:moveTo>
                      <a:pt x="0" y="0"/>
                    </a:moveTo>
                    <a:lnTo>
                      <a:pt x="26" y="60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97" name="Group 197"/>
            <p:cNvGrpSpPr>
              <a:grpSpLocks/>
            </p:cNvGrpSpPr>
            <p:nvPr/>
          </p:nvGrpSpPr>
          <p:grpSpPr bwMode="auto">
            <a:xfrm>
              <a:off x="1675" y="2594"/>
              <a:ext cx="61" cy="338"/>
              <a:chOff x="1675" y="2594"/>
              <a:chExt cx="61" cy="338"/>
            </a:xfrm>
          </p:grpSpPr>
          <p:sp>
            <p:nvSpPr>
              <p:cNvPr id="8331" name="Line 195"/>
              <p:cNvSpPr>
                <a:spLocks noChangeShapeType="1"/>
              </p:cNvSpPr>
              <p:nvPr/>
            </p:nvSpPr>
            <p:spPr bwMode="auto">
              <a:xfrm flipV="1">
                <a:off x="1701" y="2620"/>
                <a:ext cx="1" cy="31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32" name="Freeform 196"/>
              <p:cNvSpPr>
                <a:spLocks/>
              </p:cNvSpPr>
              <p:nvPr/>
            </p:nvSpPr>
            <p:spPr bwMode="auto">
              <a:xfrm>
                <a:off x="1675" y="2594"/>
                <a:ext cx="61" cy="52"/>
              </a:xfrm>
              <a:custGeom>
                <a:avLst/>
                <a:gdLst>
                  <a:gd name="T0" fmla="*/ 61 w 61"/>
                  <a:gd name="T1" fmla="*/ 52 h 52"/>
                  <a:gd name="T2" fmla="*/ 26 w 61"/>
                  <a:gd name="T3" fmla="*/ 0 h 52"/>
                  <a:gd name="T4" fmla="*/ 0 w 61"/>
                  <a:gd name="T5" fmla="*/ 52 h 52"/>
                  <a:gd name="T6" fmla="*/ 61 w 61"/>
                  <a:gd name="T7" fmla="*/ 52 h 5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1" h="52">
                    <a:moveTo>
                      <a:pt x="61" y="52"/>
                    </a:moveTo>
                    <a:lnTo>
                      <a:pt x="26" y="0"/>
                    </a:lnTo>
                    <a:lnTo>
                      <a:pt x="0" y="52"/>
                    </a:lnTo>
                    <a:lnTo>
                      <a:pt x="61" y="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98" name="Group 200"/>
            <p:cNvGrpSpPr>
              <a:grpSpLocks/>
            </p:cNvGrpSpPr>
            <p:nvPr/>
          </p:nvGrpSpPr>
          <p:grpSpPr bwMode="auto">
            <a:xfrm>
              <a:off x="1329" y="2308"/>
              <a:ext cx="60" cy="216"/>
              <a:chOff x="1329" y="2308"/>
              <a:chExt cx="60" cy="216"/>
            </a:xfrm>
          </p:grpSpPr>
          <p:sp>
            <p:nvSpPr>
              <p:cNvPr id="8329" name="Line 198"/>
              <p:cNvSpPr>
                <a:spLocks noChangeShapeType="1"/>
              </p:cNvSpPr>
              <p:nvPr/>
            </p:nvSpPr>
            <p:spPr bwMode="auto">
              <a:xfrm>
                <a:off x="1355" y="2308"/>
                <a:ext cx="1" cy="17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30" name="Freeform 199"/>
              <p:cNvSpPr>
                <a:spLocks/>
              </p:cNvSpPr>
              <p:nvPr/>
            </p:nvSpPr>
            <p:spPr bwMode="auto">
              <a:xfrm>
                <a:off x="1329" y="2464"/>
                <a:ext cx="60" cy="60"/>
              </a:xfrm>
              <a:custGeom>
                <a:avLst/>
                <a:gdLst>
                  <a:gd name="T0" fmla="*/ 0 w 60"/>
                  <a:gd name="T1" fmla="*/ 0 h 60"/>
                  <a:gd name="T2" fmla="*/ 26 w 60"/>
                  <a:gd name="T3" fmla="*/ 60 h 60"/>
                  <a:gd name="T4" fmla="*/ 60 w 60"/>
                  <a:gd name="T5" fmla="*/ 0 h 60"/>
                  <a:gd name="T6" fmla="*/ 0 w 6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60">
                    <a:moveTo>
                      <a:pt x="0" y="0"/>
                    </a:moveTo>
                    <a:lnTo>
                      <a:pt x="26" y="60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99" name="Line 201"/>
            <p:cNvSpPr>
              <a:spLocks noChangeShapeType="1"/>
            </p:cNvSpPr>
            <p:nvPr/>
          </p:nvSpPr>
          <p:spPr bwMode="auto">
            <a:xfrm>
              <a:off x="1355" y="2793"/>
              <a:ext cx="1" cy="13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00" name="Line 202"/>
            <p:cNvSpPr>
              <a:spLocks noChangeShapeType="1"/>
            </p:cNvSpPr>
            <p:nvPr/>
          </p:nvSpPr>
          <p:spPr bwMode="auto">
            <a:xfrm>
              <a:off x="1355" y="2932"/>
              <a:ext cx="34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01" name="Line 203"/>
            <p:cNvSpPr>
              <a:spLocks noChangeShapeType="1"/>
            </p:cNvSpPr>
            <p:nvPr/>
          </p:nvSpPr>
          <p:spPr bwMode="auto">
            <a:xfrm>
              <a:off x="2455" y="3070"/>
              <a:ext cx="1" cy="13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02" name="Line 204"/>
            <p:cNvSpPr>
              <a:spLocks noChangeShapeType="1"/>
            </p:cNvSpPr>
            <p:nvPr/>
          </p:nvSpPr>
          <p:spPr bwMode="auto">
            <a:xfrm flipH="1">
              <a:off x="1840" y="3209"/>
              <a:ext cx="615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303" name="Group 207"/>
            <p:cNvGrpSpPr>
              <a:grpSpLocks/>
            </p:cNvGrpSpPr>
            <p:nvPr/>
          </p:nvGrpSpPr>
          <p:grpSpPr bwMode="auto">
            <a:xfrm>
              <a:off x="1814" y="2594"/>
              <a:ext cx="61" cy="615"/>
              <a:chOff x="1814" y="2594"/>
              <a:chExt cx="61" cy="615"/>
            </a:xfrm>
          </p:grpSpPr>
          <p:sp>
            <p:nvSpPr>
              <p:cNvPr id="8327" name="Line 205"/>
              <p:cNvSpPr>
                <a:spLocks noChangeShapeType="1"/>
              </p:cNvSpPr>
              <p:nvPr/>
            </p:nvSpPr>
            <p:spPr bwMode="auto">
              <a:xfrm flipV="1">
                <a:off x="1840" y="2620"/>
                <a:ext cx="1" cy="589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28" name="Freeform 206"/>
              <p:cNvSpPr>
                <a:spLocks/>
              </p:cNvSpPr>
              <p:nvPr/>
            </p:nvSpPr>
            <p:spPr bwMode="auto">
              <a:xfrm>
                <a:off x="1814" y="2594"/>
                <a:ext cx="61" cy="52"/>
              </a:xfrm>
              <a:custGeom>
                <a:avLst/>
                <a:gdLst>
                  <a:gd name="T0" fmla="*/ 61 w 61"/>
                  <a:gd name="T1" fmla="*/ 52 h 52"/>
                  <a:gd name="T2" fmla="*/ 26 w 61"/>
                  <a:gd name="T3" fmla="*/ 0 h 52"/>
                  <a:gd name="T4" fmla="*/ 0 w 61"/>
                  <a:gd name="T5" fmla="*/ 52 h 52"/>
                  <a:gd name="T6" fmla="*/ 61 w 61"/>
                  <a:gd name="T7" fmla="*/ 52 h 5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1" h="52">
                    <a:moveTo>
                      <a:pt x="61" y="52"/>
                    </a:moveTo>
                    <a:lnTo>
                      <a:pt x="26" y="0"/>
                    </a:lnTo>
                    <a:lnTo>
                      <a:pt x="0" y="52"/>
                    </a:lnTo>
                    <a:lnTo>
                      <a:pt x="61" y="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304" name="Line 208"/>
            <p:cNvSpPr>
              <a:spLocks noChangeShapeType="1"/>
            </p:cNvSpPr>
            <p:nvPr/>
          </p:nvSpPr>
          <p:spPr bwMode="auto">
            <a:xfrm flipV="1">
              <a:off x="2187" y="3070"/>
              <a:ext cx="1" cy="7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305" name="Group 211"/>
            <p:cNvGrpSpPr>
              <a:grpSpLocks/>
            </p:cNvGrpSpPr>
            <p:nvPr/>
          </p:nvGrpSpPr>
          <p:grpSpPr bwMode="auto">
            <a:xfrm>
              <a:off x="2299" y="2308"/>
              <a:ext cx="61" cy="216"/>
              <a:chOff x="2299" y="2308"/>
              <a:chExt cx="61" cy="216"/>
            </a:xfrm>
          </p:grpSpPr>
          <p:sp>
            <p:nvSpPr>
              <p:cNvPr id="8325" name="Line 209"/>
              <p:cNvSpPr>
                <a:spLocks noChangeShapeType="1"/>
              </p:cNvSpPr>
              <p:nvPr/>
            </p:nvSpPr>
            <p:spPr bwMode="auto">
              <a:xfrm>
                <a:off x="2325" y="2308"/>
                <a:ext cx="1" cy="17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26" name="Freeform 210"/>
              <p:cNvSpPr>
                <a:spLocks/>
              </p:cNvSpPr>
              <p:nvPr/>
            </p:nvSpPr>
            <p:spPr bwMode="auto">
              <a:xfrm>
                <a:off x="2299" y="2464"/>
                <a:ext cx="61" cy="60"/>
              </a:xfrm>
              <a:custGeom>
                <a:avLst/>
                <a:gdLst>
                  <a:gd name="T0" fmla="*/ 0 w 61"/>
                  <a:gd name="T1" fmla="*/ 0 h 60"/>
                  <a:gd name="T2" fmla="*/ 26 w 61"/>
                  <a:gd name="T3" fmla="*/ 60 h 60"/>
                  <a:gd name="T4" fmla="*/ 61 w 61"/>
                  <a:gd name="T5" fmla="*/ 0 h 60"/>
                  <a:gd name="T6" fmla="*/ 0 w 61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1" h="60">
                    <a:moveTo>
                      <a:pt x="0" y="0"/>
                    </a:moveTo>
                    <a:lnTo>
                      <a:pt x="26" y="60"/>
                    </a:lnTo>
                    <a:lnTo>
                      <a:pt x="6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306" name="Group 214"/>
            <p:cNvGrpSpPr>
              <a:grpSpLocks/>
            </p:cNvGrpSpPr>
            <p:nvPr/>
          </p:nvGrpSpPr>
          <p:grpSpPr bwMode="auto">
            <a:xfrm>
              <a:off x="3261" y="2308"/>
              <a:ext cx="61" cy="216"/>
              <a:chOff x="3261" y="2308"/>
              <a:chExt cx="61" cy="216"/>
            </a:xfrm>
          </p:grpSpPr>
          <p:sp>
            <p:nvSpPr>
              <p:cNvPr id="8323" name="Line 212"/>
              <p:cNvSpPr>
                <a:spLocks noChangeShapeType="1"/>
              </p:cNvSpPr>
              <p:nvPr/>
            </p:nvSpPr>
            <p:spPr bwMode="auto">
              <a:xfrm>
                <a:off x="3287" y="2308"/>
                <a:ext cx="1" cy="17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24" name="Freeform 213"/>
              <p:cNvSpPr>
                <a:spLocks/>
              </p:cNvSpPr>
              <p:nvPr/>
            </p:nvSpPr>
            <p:spPr bwMode="auto">
              <a:xfrm>
                <a:off x="3261" y="2464"/>
                <a:ext cx="61" cy="60"/>
              </a:xfrm>
              <a:custGeom>
                <a:avLst/>
                <a:gdLst>
                  <a:gd name="T0" fmla="*/ 0 w 61"/>
                  <a:gd name="T1" fmla="*/ 0 h 60"/>
                  <a:gd name="T2" fmla="*/ 35 w 61"/>
                  <a:gd name="T3" fmla="*/ 60 h 60"/>
                  <a:gd name="T4" fmla="*/ 61 w 61"/>
                  <a:gd name="T5" fmla="*/ 0 h 60"/>
                  <a:gd name="T6" fmla="*/ 0 w 61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1" h="60">
                    <a:moveTo>
                      <a:pt x="0" y="0"/>
                    </a:moveTo>
                    <a:lnTo>
                      <a:pt x="35" y="60"/>
                    </a:lnTo>
                    <a:lnTo>
                      <a:pt x="6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307" name="Group 217"/>
            <p:cNvGrpSpPr>
              <a:grpSpLocks/>
            </p:cNvGrpSpPr>
            <p:nvPr/>
          </p:nvGrpSpPr>
          <p:grpSpPr bwMode="auto">
            <a:xfrm>
              <a:off x="3677" y="2594"/>
              <a:ext cx="61" cy="130"/>
              <a:chOff x="3677" y="2594"/>
              <a:chExt cx="61" cy="130"/>
            </a:xfrm>
          </p:grpSpPr>
          <p:sp>
            <p:nvSpPr>
              <p:cNvPr id="8321" name="Line 215"/>
              <p:cNvSpPr>
                <a:spLocks noChangeShapeType="1"/>
              </p:cNvSpPr>
              <p:nvPr/>
            </p:nvSpPr>
            <p:spPr bwMode="auto">
              <a:xfrm flipV="1">
                <a:off x="3703" y="2620"/>
                <a:ext cx="1" cy="104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22" name="Freeform 216"/>
              <p:cNvSpPr>
                <a:spLocks/>
              </p:cNvSpPr>
              <p:nvPr/>
            </p:nvSpPr>
            <p:spPr bwMode="auto">
              <a:xfrm>
                <a:off x="3677" y="2594"/>
                <a:ext cx="61" cy="52"/>
              </a:xfrm>
              <a:custGeom>
                <a:avLst/>
                <a:gdLst>
                  <a:gd name="T0" fmla="*/ 61 w 61"/>
                  <a:gd name="T1" fmla="*/ 52 h 52"/>
                  <a:gd name="T2" fmla="*/ 35 w 61"/>
                  <a:gd name="T3" fmla="*/ 0 h 52"/>
                  <a:gd name="T4" fmla="*/ 0 w 61"/>
                  <a:gd name="T5" fmla="*/ 52 h 52"/>
                  <a:gd name="T6" fmla="*/ 61 w 61"/>
                  <a:gd name="T7" fmla="*/ 52 h 5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1" h="52">
                    <a:moveTo>
                      <a:pt x="61" y="52"/>
                    </a:moveTo>
                    <a:lnTo>
                      <a:pt x="35" y="0"/>
                    </a:lnTo>
                    <a:lnTo>
                      <a:pt x="0" y="52"/>
                    </a:lnTo>
                    <a:lnTo>
                      <a:pt x="61" y="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308" name="Line 218"/>
            <p:cNvSpPr>
              <a:spLocks noChangeShapeType="1"/>
            </p:cNvSpPr>
            <p:nvPr/>
          </p:nvSpPr>
          <p:spPr bwMode="auto">
            <a:xfrm>
              <a:off x="3495" y="2724"/>
              <a:ext cx="208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09" name="Rectangle 219"/>
            <p:cNvSpPr>
              <a:spLocks noChangeArrowheads="1"/>
            </p:cNvSpPr>
            <p:nvPr/>
          </p:nvSpPr>
          <p:spPr bwMode="auto">
            <a:xfrm>
              <a:off x="2117" y="792"/>
              <a:ext cx="624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310" name="Rectangle 220"/>
            <p:cNvSpPr>
              <a:spLocks noChangeArrowheads="1"/>
            </p:cNvSpPr>
            <p:nvPr/>
          </p:nvSpPr>
          <p:spPr bwMode="auto">
            <a:xfrm>
              <a:off x="2204" y="828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</a:rPr>
                <a:t>. . .</a:t>
              </a:r>
              <a:endParaRPr lang="en-US" altLang="en-US"/>
            </a:p>
          </p:txBody>
        </p:sp>
        <p:sp>
          <p:nvSpPr>
            <p:cNvPr id="8311" name="Rectangle 221"/>
            <p:cNvSpPr>
              <a:spLocks noChangeArrowheads="1"/>
            </p:cNvSpPr>
            <p:nvPr/>
          </p:nvSpPr>
          <p:spPr bwMode="auto">
            <a:xfrm>
              <a:off x="2360" y="835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</a:rPr>
                <a:t> </a:t>
              </a:r>
              <a:endParaRPr lang="en-US" altLang="en-US"/>
            </a:p>
          </p:txBody>
        </p:sp>
        <p:sp>
          <p:nvSpPr>
            <p:cNvPr id="8312" name="Rectangle 223"/>
            <p:cNvSpPr>
              <a:spLocks noChangeArrowheads="1"/>
            </p:cNvSpPr>
            <p:nvPr/>
          </p:nvSpPr>
          <p:spPr bwMode="auto">
            <a:xfrm>
              <a:off x="3582" y="1458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</a:rPr>
                <a:t>. . .</a:t>
              </a:r>
              <a:endParaRPr lang="en-US" altLang="en-US"/>
            </a:p>
          </p:txBody>
        </p:sp>
        <p:sp>
          <p:nvSpPr>
            <p:cNvPr id="8313" name="Rectangle 225"/>
            <p:cNvSpPr>
              <a:spLocks noChangeArrowheads="1"/>
            </p:cNvSpPr>
            <p:nvPr/>
          </p:nvSpPr>
          <p:spPr bwMode="auto">
            <a:xfrm>
              <a:off x="3010" y="1901"/>
              <a:ext cx="633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314" name="Rectangle 227"/>
            <p:cNvSpPr>
              <a:spLocks noChangeArrowheads="1"/>
            </p:cNvSpPr>
            <p:nvPr/>
          </p:nvSpPr>
          <p:spPr bwMode="auto">
            <a:xfrm>
              <a:off x="3521" y="1944"/>
              <a:ext cx="2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00"/>
                  </a:solidFill>
                  <a:latin typeface="Arial Narrow" pitchFamily="34" charset="0"/>
                </a:rPr>
                <a:t> </a:t>
              </a:r>
              <a:endParaRPr lang="en-US" altLang="en-US"/>
            </a:p>
          </p:txBody>
        </p:sp>
        <p:sp>
          <p:nvSpPr>
            <p:cNvPr id="8315" name="Rectangle 231"/>
            <p:cNvSpPr>
              <a:spLocks noChangeArrowheads="1"/>
            </p:cNvSpPr>
            <p:nvPr/>
          </p:nvSpPr>
          <p:spPr bwMode="auto">
            <a:xfrm>
              <a:off x="1077" y="1901"/>
              <a:ext cx="63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316" name="Rectangle 233"/>
            <p:cNvSpPr>
              <a:spLocks noChangeArrowheads="1"/>
            </p:cNvSpPr>
            <p:nvPr/>
          </p:nvSpPr>
          <p:spPr bwMode="auto">
            <a:xfrm>
              <a:off x="1615" y="1944"/>
              <a:ext cx="2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00"/>
                  </a:solidFill>
                  <a:latin typeface="Arial Narrow" pitchFamily="34" charset="0"/>
                </a:rPr>
                <a:t> </a:t>
              </a:r>
              <a:endParaRPr lang="en-US" altLang="en-US"/>
            </a:p>
          </p:txBody>
        </p:sp>
        <p:sp>
          <p:nvSpPr>
            <p:cNvPr id="8317" name="Rectangle 235"/>
            <p:cNvSpPr>
              <a:spLocks noChangeArrowheads="1"/>
            </p:cNvSpPr>
            <p:nvPr/>
          </p:nvSpPr>
          <p:spPr bwMode="auto">
            <a:xfrm>
              <a:off x="2161" y="2524"/>
              <a:ext cx="34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</a:rPr>
                <a:t>Integer</a:t>
              </a:r>
              <a:endParaRPr lang="en-US" altLang="en-US"/>
            </a:p>
          </p:txBody>
        </p:sp>
        <p:sp>
          <p:nvSpPr>
            <p:cNvPr id="8318" name="Rectangle 236"/>
            <p:cNvSpPr>
              <a:spLocks noChangeArrowheads="1"/>
            </p:cNvSpPr>
            <p:nvPr/>
          </p:nvSpPr>
          <p:spPr bwMode="auto">
            <a:xfrm>
              <a:off x="2516" y="2524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</a:rPr>
                <a:t> </a:t>
              </a:r>
              <a:endParaRPr lang="en-US" altLang="en-US"/>
            </a:p>
          </p:txBody>
        </p:sp>
        <p:sp>
          <p:nvSpPr>
            <p:cNvPr id="8319" name="Rectangle 237"/>
            <p:cNvSpPr>
              <a:spLocks noChangeArrowheads="1"/>
            </p:cNvSpPr>
            <p:nvPr/>
          </p:nvSpPr>
          <p:spPr bwMode="auto">
            <a:xfrm>
              <a:off x="2152" y="2654"/>
              <a:ext cx="35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</a:rPr>
                <a:t>mul/div</a:t>
              </a:r>
              <a:endParaRPr lang="en-US" altLang="en-US"/>
            </a:p>
          </p:txBody>
        </p:sp>
        <p:sp>
          <p:nvSpPr>
            <p:cNvPr id="8320" name="Rectangle 238"/>
            <p:cNvSpPr>
              <a:spLocks noChangeArrowheads="1"/>
            </p:cNvSpPr>
            <p:nvPr/>
          </p:nvSpPr>
          <p:spPr bwMode="auto">
            <a:xfrm>
              <a:off x="2516" y="2654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</a:rPr>
                <a:t> </a:t>
              </a:r>
              <a:endParaRPr lang="en-US" altLang="en-US"/>
            </a:p>
          </p:txBody>
        </p:sp>
      </p:grpSp>
      <p:sp>
        <p:nvSpPr>
          <p:cNvPr id="8196" name="Rectangle 294"/>
          <p:cNvSpPr>
            <a:spLocks noChangeArrowheads="1"/>
          </p:cNvSpPr>
          <p:nvPr/>
        </p:nvSpPr>
        <p:spPr bwMode="auto">
          <a:xfrm>
            <a:off x="482600" y="4005263"/>
            <a:ext cx="1071563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000000"/>
                </a:solidFill>
              </a:rPr>
              <a:t>Arithmetic &amp;</a:t>
            </a:r>
          </a:p>
          <a:p>
            <a:pPr algn="ctr" eaLnBrk="1" hangingPunct="1"/>
            <a:r>
              <a:rPr lang="en-US" altLang="en-US" sz="1400">
                <a:solidFill>
                  <a:srgbClr val="000000"/>
                </a:solidFill>
              </a:rPr>
              <a:t>Logic Unit</a:t>
            </a:r>
            <a:endParaRPr lang="en-US" altLang="en-US" sz="1400"/>
          </a:p>
        </p:txBody>
      </p:sp>
      <p:sp>
        <p:nvSpPr>
          <p:cNvPr id="8197" name="Line 308"/>
          <p:cNvSpPr>
            <a:spLocks noChangeShapeType="1"/>
          </p:cNvSpPr>
          <p:nvPr/>
        </p:nvSpPr>
        <p:spPr bwMode="auto">
          <a:xfrm>
            <a:off x="1519238" y="4235450"/>
            <a:ext cx="403225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98" name="Group 323"/>
          <p:cNvGrpSpPr>
            <a:grpSpLocks/>
          </p:cNvGrpSpPr>
          <p:nvPr/>
        </p:nvGrpSpPr>
        <p:grpSpPr bwMode="auto">
          <a:xfrm>
            <a:off x="539750" y="3082925"/>
            <a:ext cx="2132013" cy="695325"/>
            <a:chOff x="340" y="1942"/>
            <a:chExt cx="1343" cy="438"/>
          </a:xfrm>
        </p:grpSpPr>
        <p:sp>
          <p:nvSpPr>
            <p:cNvPr id="8207" name="Line 309"/>
            <p:cNvSpPr>
              <a:spLocks noChangeShapeType="1"/>
            </p:cNvSpPr>
            <p:nvPr/>
          </p:nvSpPr>
          <p:spPr bwMode="auto">
            <a:xfrm flipV="1">
              <a:off x="920" y="2160"/>
              <a:ext cx="763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8" name="Rectangle 310"/>
            <p:cNvSpPr>
              <a:spLocks noChangeArrowheads="1"/>
            </p:cNvSpPr>
            <p:nvPr/>
          </p:nvSpPr>
          <p:spPr bwMode="auto">
            <a:xfrm>
              <a:off x="340" y="1942"/>
              <a:ext cx="566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en-US" altLang="en-US" sz="1400">
                  <a:solidFill>
                    <a:srgbClr val="000000"/>
                  </a:solidFill>
                </a:rPr>
                <a:t>32 General</a:t>
              </a:r>
            </a:p>
            <a:p>
              <a:pPr algn="ctr" eaLnBrk="1" hangingPunct="1">
                <a:lnSpc>
                  <a:spcPct val="110000"/>
                </a:lnSpc>
              </a:pPr>
              <a:r>
                <a:rPr lang="en-US" altLang="en-US" sz="1400">
                  <a:solidFill>
                    <a:srgbClr val="000000"/>
                  </a:solidFill>
                </a:rPr>
                <a:t>Purpose</a:t>
              </a:r>
            </a:p>
            <a:p>
              <a:pPr algn="ctr" eaLnBrk="1" hangingPunct="1">
                <a:lnSpc>
                  <a:spcPct val="110000"/>
                </a:lnSpc>
              </a:pPr>
              <a:r>
                <a:rPr lang="en-US" altLang="en-US" sz="1400">
                  <a:solidFill>
                    <a:srgbClr val="000000"/>
                  </a:solidFill>
                </a:rPr>
                <a:t>Registers</a:t>
              </a:r>
              <a:endParaRPr lang="en-US" altLang="en-US" sz="1400"/>
            </a:p>
          </p:txBody>
        </p:sp>
      </p:grpSp>
      <p:grpSp>
        <p:nvGrpSpPr>
          <p:cNvPr id="8199" name="Group 314"/>
          <p:cNvGrpSpPr>
            <a:grpSpLocks/>
          </p:cNvGrpSpPr>
          <p:nvPr/>
        </p:nvGrpSpPr>
        <p:grpSpPr bwMode="auto">
          <a:xfrm>
            <a:off x="1346200" y="4235450"/>
            <a:ext cx="2073275" cy="1635125"/>
            <a:chOff x="848" y="2668"/>
            <a:chExt cx="1306" cy="1030"/>
          </a:xfrm>
        </p:grpSpPr>
        <p:sp>
          <p:nvSpPr>
            <p:cNvPr id="8205" name="Line 312"/>
            <p:cNvSpPr>
              <a:spLocks noChangeShapeType="1"/>
            </p:cNvSpPr>
            <p:nvPr/>
          </p:nvSpPr>
          <p:spPr bwMode="auto">
            <a:xfrm flipH="1">
              <a:off x="1320" y="2668"/>
              <a:ext cx="834" cy="72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6" name="Rectangle 313"/>
            <p:cNvSpPr>
              <a:spLocks noChangeArrowheads="1"/>
            </p:cNvSpPr>
            <p:nvPr/>
          </p:nvSpPr>
          <p:spPr bwMode="auto">
            <a:xfrm>
              <a:off x="848" y="3430"/>
              <a:ext cx="98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Integer Multiplier/Divider</a:t>
              </a:r>
              <a:endParaRPr lang="en-US" altLang="en-US" sz="1400"/>
            </a:p>
          </p:txBody>
        </p:sp>
      </p:grpSp>
      <p:sp>
        <p:nvSpPr>
          <p:cNvPr id="8200" name="Rectangle 315"/>
          <p:cNvSpPr>
            <a:spLocks noChangeArrowheads="1"/>
          </p:cNvSpPr>
          <p:nvPr/>
        </p:nvSpPr>
        <p:spPr bwMode="auto">
          <a:xfrm>
            <a:off x="7473950" y="3371850"/>
            <a:ext cx="1419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000000"/>
                </a:solidFill>
              </a:rPr>
              <a:t>32 Floating-Point</a:t>
            </a:r>
          </a:p>
          <a:p>
            <a:pPr algn="ctr" eaLnBrk="1" hangingPunct="1"/>
            <a:r>
              <a:rPr lang="en-US" altLang="en-US" sz="1400">
                <a:solidFill>
                  <a:srgbClr val="000000"/>
                </a:solidFill>
              </a:rPr>
              <a:t>Registers</a:t>
            </a:r>
            <a:endParaRPr lang="en-US" altLang="en-US" sz="1400"/>
          </a:p>
        </p:txBody>
      </p:sp>
      <p:sp>
        <p:nvSpPr>
          <p:cNvPr id="8201" name="Line 316"/>
          <p:cNvSpPr>
            <a:spLocks noChangeShapeType="1"/>
          </p:cNvSpPr>
          <p:nvPr/>
        </p:nvSpPr>
        <p:spPr bwMode="auto">
          <a:xfrm>
            <a:off x="6127750" y="3716338"/>
            <a:ext cx="1382713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02" name="Group 321"/>
          <p:cNvGrpSpPr>
            <a:grpSpLocks/>
          </p:cNvGrpSpPr>
          <p:nvPr/>
        </p:nvGrpSpPr>
        <p:grpSpPr bwMode="auto">
          <a:xfrm>
            <a:off x="5494338" y="4235450"/>
            <a:ext cx="3167062" cy="576263"/>
            <a:chOff x="3461" y="2668"/>
            <a:chExt cx="1995" cy="363"/>
          </a:xfrm>
        </p:grpSpPr>
        <p:sp>
          <p:nvSpPr>
            <p:cNvPr id="8203" name="Rectangle 318"/>
            <p:cNvSpPr>
              <a:spLocks noChangeArrowheads="1"/>
            </p:cNvSpPr>
            <p:nvPr/>
          </p:nvSpPr>
          <p:spPr bwMode="auto">
            <a:xfrm>
              <a:off x="4694" y="2740"/>
              <a:ext cx="7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Floating-Point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Arithmetic Unit</a:t>
              </a:r>
              <a:endParaRPr lang="en-US" altLang="en-US" sz="1400"/>
            </a:p>
          </p:txBody>
        </p:sp>
        <p:sp>
          <p:nvSpPr>
            <p:cNvPr id="8204" name="Line 319"/>
            <p:cNvSpPr>
              <a:spLocks noChangeShapeType="1"/>
            </p:cNvSpPr>
            <p:nvPr/>
          </p:nvSpPr>
          <p:spPr bwMode="auto">
            <a:xfrm>
              <a:off x="3461" y="2668"/>
              <a:ext cx="1270" cy="21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MIPS General-Purpose Registers</a:t>
            </a:r>
            <a:endParaRPr lang="en-US" altLang="en-US" dirty="0" smtClean="0"/>
          </a:p>
        </p:txBody>
      </p:sp>
      <p:sp>
        <p:nvSpPr>
          <p:cNvPr id="172" name="Rectangle 63"/>
          <p:cNvSpPr>
            <a:spLocks noChangeArrowheads="1"/>
          </p:cNvSpPr>
          <p:nvPr/>
        </p:nvSpPr>
        <p:spPr bwMode="auto">
          <a:xfrm>
            <a:off x="309081" y="836685"/>
            <a:ext cx="8525837" cy="1612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7663" indent="-3476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98513" indent="-3365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600"/>
              </a:spcBef>
              <a:buFont typeface="Wingdings" pitchFamily="2" charset="2"/>
              <a:buChar char="v"/>
            </a:pPr>
            <a:r>
              <a:rPr lang="en-US" altLang="en-US" sz="2400" dirty="0"/>
              <a:t>32</a:t>
            </a:r>
            <a:r>
              <a:rPr lang="en-US" altLang="en-US" sz="2400" dirty="0">
                <a:sym typeface="Symbol" pitchFamily="18" charset="2"/>
              </a:rPr>
              <a:t> </a:t>
            </a:r>
            <a:r>
              <a:rPr lang="en-US" altLang="en-US" sz="2400" dirty="0"/>
              <a:t>General Purpose Registers (GPRs</a:t>
            </a:r>
            <a:r>
              <a:rPr lang="en-US" altLang="en-US" sz="2400" dirty="0" smtClean="0"/>
              <a:t>)</a:t>
            </a:r>
            <a:endParaRPr lang="en-US" altLang="en-US" sz="2400" dirty="0"/>
          </a:p>
          <a:p>
            <a:pPr marL="719138" lvl="1" eaLnBrk="1" hangingPunct="1">
              <a:spcBef>
                <a:spcPts val="600"/>
              </a:spcBef>
              <a:buFont typeface="Wingdings" pitchFamily="2" charset="2"/>
              <a:buChar char="²"/>
            </a:pPr>
            <a:r>
              <a:rPr lang="en-US" altLang="en-US" sz="2000" dirty="0" smtClean="0"/>
              <a:t>All registers are 32-bit wide in the MIPS 32-bit architecture</a:t>
            </a:r>
          </a:p>
          <a:p>
            <a:pPr marL="719138" lvl="1" eaLnBrk="1" hangingPunct="1">
              <a:spcBef>
                <a:spcPts val="600"/>
              </a:spcBef>
              <a:buFont typeface="Wingdings" pitchFamily="2" charset="2"/>
              <a:buChar char="²"/>
            </a:pPr>
            <a:r>
              <a:rPr lang="en-US" altLang="en-US" sz="2000" dirty="0" smtClean="0"/>
              <a:t>Software defines names for registers to standardize their use</a:t>
            </a:r>
          </a:p>
          <a:p>
            <a:pPr marL="719138" lvl="1" eaLnBrk="1" hangingPunct="1">
              <a:spcBef>
                <a:spcPts val="600"/>
              </a:spcBef>
              <a:buFont typeface="Wingdings" pitchFamily="2" charset="2"/>
              <a:buChar char="²"/>
            </a:pPr>
            <a:r>
              <a:rPr lang="en-US" altLang="en-US" sz="2000" dirty="0"/>
              <a:t>Assembler </a:t>
            </a:r>
            <a:r>
              <a:rPr lang="en-US" altLang="en-US" sz="2000" dirty="0" smtClean="0"/>
              <a:t>can refer to registers by name or by number ($ notation)</a:t>
            </a:r>
          </a:p>
        </p:txBody>
      </p:sp>
      <p:graphicFrame>
        <p:nvGraphicFramePr>
          <p:cNvPr id="173" name="Group 6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5745605"/>
              </p:ext>
            </p:extLst>
          </p:nvPr>
        </p:nvGraphicFramePr>
        <p:xfrm>
          <a:off x="547711" y="2518682"/>
          <a:ext cx="8229600" cy="4021096"/>
        </p:xfrm>
        <a:graphic>
          <a:graphicData uri="http://schemas.openxmlformats.org/drawingml/2006/table">
            <a:tbl>
              <a:tblPr/>
              <a:tblGrid>
                <a:gridCol w="1479550"/>
                <a:gridCol w="1631950"/>
                <a:gridCol w="5118100"/>
              </a:tblGrid>
              <a:tr h="280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Register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Usage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280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$zero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$0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Always 0	(forced by hardware)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$at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$1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Reserved for assembler use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$v0 – $v1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$2 – $3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Result values of a function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$a0 – $a3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$4 – $7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Arguments of a function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$t0 – $t7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$8 – $15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Temporary Values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$s0 – $s7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$16 – $23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Saved registers	(preserved across call)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$t8 – $t9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$24 – $25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More temporaries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$k0 – $k1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$26 – $27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Reserved for OS kernel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$gp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$28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Global pointer	(points to global data)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$sp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$29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Stack pointer	(points to top of stack)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$fp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$30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Frame pointer	(points to stack frame)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$ra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$31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Return address	(used for function call)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49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Instruction Categories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6685"/>
            <a:ext cx="8229600" cy="5645486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en-US" dirty="0" smtClean="0"/>
              <a:t>Integer Arithmetic </a:t>
            </a:r>
            <a:r>
              <a:rPr lang="en-US" altLang="en-US" b="1" dirty="0" smtClean="0">
                <a:solidFill>
                  <a:srgbClr val="FF0000"/>
                </a:solidFill>
              </a:rPr>
              <a:t>(our focus in this presentation)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en-US" dirty="0" smtClean="0"/>
              <a:t>Arithmetic, logic, and shift instructions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en-US" dirty="0" smtClean="0"/>
              <a:t>Data Transfer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en-US" dirty="0" smtClean="0"/>
              <a:t>Load and store instructions that access memory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en-US" dirty="0" smtClean="0"/>
              <a:t>Data movement and conversions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en-US" dirty="0" smtClean="0"/>
              <a:t>Jump and Branch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en-US" dirty="0" smtClean="0"/>
              <a:t>Flow-control instructions that alter the sequential sequence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en-US" dirty="0" smtClean="0"/>
              <a:t>Floating Point Arithmetic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en-US" dirty="0" smtClean="0"/>
              <a:t>Instructions that operate on floating-point registers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en-US" dirty="0" smtClean="0"/>
              <a:t>Miscellaneous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en-US" dirty="0" smtClean="0"/>
              <a:t>Instructions that transfer control to/from exception handlers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en-US" dirty="0" smtClean="0"/>
              <a:t>Memory management instructions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Next . . .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123950"/>
            <a:ext cx="8178800" cy="5243007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dirty="0" smtClean="0"/>
              <a:t>Overview of the MIPS Architecture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b="1" dirty="0" smtClean="0">
                <a:solidFill>
                  <a:srgbClr val="FF0000"/>
                </a:solidFill>
              </a:rPr>
              <a:t>R-Type Instruction Format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b="1" dirty="0" smtClean="0">
                <a:solidFill>
                  <a:srgbClr val="FF0000"/>
                </a:solidFill>
              </a:rPr>
              <a:t>R-type Arithmetic, Logical, and Shift Instructions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>
                <a:solidFill>
                  <a:schemeClr val="tx2"/>
                </a:solidFill>
              </a:rPr>
              <a:t>I-Type Instruction Format and Immediate Constants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>
                <a:solidFill>
                  <a:schemeClr val="tx2"/>
                </a:solidFill>
              </a:rPr>
              <a:t>I-type Arithmetic and Logical Instructions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>
                <a:solidFill>
                  <a:schemeClr val="tx2"/>
                </a:solidFill>
              </a:rPr>
              <a:t>Pseudo Instructions</a:t>
            </a:r>
          </a:p>
        </p:txBody>
      </p:sp>
    </p:spTree>
    <p:extLst>
      <p:ext uri="{BB962C8B-B14F-4D97-AF65-F5344CB8AC3E}">
        <p14:creationId xmlns:p14="http://schemas.microsoft.com/office/powerpoint/2010/main" val="389699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R-Type Instruction Format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7969"/>
            <a:ext cx="8229600" cy="5011809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b="1" dirty="0" smtClean="0">
                <a:solidFill>
                  <a:srgbClr val="000099"/>
                </a:solidFill>
              </a:rPr>
              <a:t>Op</a:t>
            </a:r>
            <a:r>
              <a:rPr lang="en-US" altLang="en-US" dirty="0" smtClean="0">
                <a:solidFill>
                  <a:srgbClr val="000099"/>
                </a:solidFill>
              </a:rPr>
              <a:t>:</a:t>
            </a:r>
            <a:r>
              <a:rPr lang="en-US" altLang="en-US" dirty="0" smtClean="0"/>
              <a:t> operation code (opcode)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 smtClean="0"/>
              <a:t>Specifies the operation of the instruction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 smtClean="0"/>
              <a:t>Also specifies the format of the instruction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b="1" dirty="0" err="1" smtClean="0">
                <a:solidFill>
                  <a:srgbClr val="000099"/>
                </a:solidFill>
              </a:rPr>
              <a:t>funct</a:t>
            </a:r>
            <a:r>
              <a:rPr lang="en-US" altLang="en-US" dirty="0" smtClean="0">
                <a:solidFill>
                  <a:srgbClr val="000099"/>
                </a:solidFill>
              </a:rPr>
              <a:t>:</a:t>
            </a:r>
            <a:r>
              <a:rPr lang="en-US" altLang="en-US" dirty="0" smtClean="0"/>
              <a:t> function code – extends the opcode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 smtClean="0"/>
              <a:t>Up to 2</a:t>
            </a:r>
            <a:r>
              <a:rPr lang="en-US" altLang="en-US" baseline="30000" dirty="0" smtClean="0"/>
              <a:t>6</a:t>
            </a:r>
            <a:r>
              <a:rPr lang="en-US" altLang="en-US" dirty="0" smtClean="0"/>
              <a:t> = 64 functions can be defined for the same opcode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 smtClean="0"/>
              <a:t>MIPS uses opcode 0 to define many R-type instructions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 smtClean="0"/>
              <a:t>Three Register Operands (common to many instructions)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b="1" dirty="0" err="1" smtClean="0">
                <a:solidFill>
                  <a:srgbClr val="000099"/>
                </a:solidFill>
              </a:rPr>
              <a:t>Rs</a:t>
            </a:r>
            <a:r>
              <a:rPr lang="en-US" altLang="en-US" dirty="0" smtClean="0">
                <a:solidFill>
                  <a:srgbClr val="000099"/>
                </a:solidFill>
              </a:rPr>
              <a:t>, </a:t>
            </a:r>
            <a:r>
              <a:rPr lang="en-US" altLang="en-US" b="1" dirty="0" err="1" smtClean="0">
                <a:solidFill>
                  <a:srgbClr val="000099"/>
                </a:solidFill>
              </a:rPr>
              <a:t>Rt</a:t>
            </a:r>
            <a:r>
              <a:rPr lang="en-US" altLang="en-US" dirty="0" smtClean="0">
                <a:solidFill>
                  <a:srgbClr val="000099"/>
                </a:solidFill>
              </a:rPr>
              <a:t>:</a:t>
            </a:r>
            <a:r>
              <a:rPr lang="en-US" altLang="en-US" dirty="0" smtClean="0"/>
              <a:t> first and second source operands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b="1" dirty="0" smtClean="0">
                <a:solidFill>
                  <a:srgbClr val="000099"/>
                </a:solidFill>
              </a:rPr>
              <a:t>Rd</a:t>
            </a:r>
            <a:r>
              <a:rPr lang="en-US" altLang="en-US" dirty="0" smtClean="0">
                <a:solidFill>
                  <a:srgbClr val="000099"/>
                </a:solidFill>
              </a:rPr>
              <a:t>:</a:t>
            </a:r>
            <a:r>
              <a:rPr lang="en-US" altLang="en-US" dirty="0" smtClean="0"/>
              <a:t> destination operand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b="1" dirty="0" err="1" smtClean="0">
                <a:solidFill>
                  <a:srgbClr val="000099"/>
                </a:solidFill>
              </a:rPr>
              <a:t>sa</a:t>
            </a:r>
            <a:r>
              <a:rPr lang="en-US" altLang="en-US" dirty="0" smtClean="0">
                <a:solidFill>
                  <a:srgbClr val="000099"/>
                </a:solidFill>
              </a:rPr>
              <a:t>:</a:t>
            </a:r>
            <a:r>
              <a:rPr lang="en-US" altLang="en-US" dirty="0" smtClean="0"/>
              <a:t> the shift amount used by shift instructions</a:t>
            </a:r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1111250" y="1009506"/>
            <a:ext cx="6751638" cy="457200"/>
            <a:chOff x="1104" y="2938"/>
            <a:chExt cx="4608" cy="288"/>
          </a:xfrm>
        </p:grpSpPr>
        <p:sp>
          <p:nvSpPr>
            <p:cNvPr id="17413" name="Rectangle 5"/>
            <p:cNvSpPr>
              <a:spLocks noChangeArrowheads="1"/>
            </p:cNvSpPr>
            <p:nvPr/>
          </p:nvSpPr>
          <p:spPr bwMode="auto">
            <a:xfrm>
              <a:off x="1104" y="2938"/>
              <a:ext cx="864" cy="288"/>
            </a:xfrm>
            <a:prstGeom prst="rect">
              <a:avLst/>
            </a:prstGeom>
            <a:solidFill>
              <a:srgbClr val="BCCFFE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00"/>
                <a:t>Op</a:t>
              </a:r>
              <a:r>
                <a:rPr lang="en-US" altLang="en-US" sz="1600" baseline="30000"/>
                <a:t>6</a:t>
              </a:r>
            </a:p>
          </p:txBody>
        </p:sp>
        <p:sp>
          <p:nvSpPr>
            <p:cNvPr id="17414" name="Rectangle 6"/>
            <p:cNvSpPr>
              <a:spLocks noChangeArrowheads="1"/>
            </p:cNvSpPr>
            <p:nvPr/>
          </p:nvSpPr>
          <p:spPr bwMode="auto">
            <a:xfrm>
              <a:off x="1968" y="2938"/>
              <a:ext cx="720" cy="288"/>
            </a:xfrm>
            <a:prstGeom prst="rect">
              <a:avLst/>
            </a:prstGeom>
            <a:solidFill>
              <a:srgbClr val="F7A7E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00"/>
                <a:t>Rs</a:t>
              </a:r>
              <a:r>
                <a:rPr lang="en-US" altLang="en-US" sz="1600" baseline="30000"/>
                <a:t>5</a:t>
              </a:r>
            </a:p>
          </p:txBody>
        </p:sp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2688" y="2938"/>
              <a:ext cx="720" cy="288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00"/>
                <a:t>Rt</a:t>
              </a:r>
              <a:r>
                <a:rPr lang="en-US" altLang="en-US" sz="1600" baseline="30000"/>
                <a:t>5</a:t>
              </a:r>
            </a:p>
          </p:txBody>
        </p:sp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3408" y="2938"/>
              <a:ext cx="720" cy="288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00"/>
                <a:t>Rd</a:t>
              </a:r>
              <a:r>
                <a:rPr lang="en-US" altLang="en-US" sz="1600" baseline="30000"/>
                <a:t>5</a:t>
              </a:r>
            </a:p>
          </p:txBody>
        </p:sp>
        <p:sp>
          <p:nvSpPr>
            <p:cNvPr id="17417" name="Rectangle 9"/>
            <p:cNvSpPr>
              <a:spLocks noChangeArrowheads="1"/>
            </p:cNvSpPr>
            <p:nvPr/>
          </p:nvSpPr>
          <p:spPr bwMode="auto">
            <a:xfrm>
              <a:off x="4848" y="2938"/>
              <a:ext cx="864" cy="288"/>
            </a:xfrm>
            <a:prstGeom prst="rect">
              <a:avLst/>
            </a:prstGeom>
            <a:solidFill>
              <a:srgbClr val="BCCFFE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00"/>
                <a:t>funct</a:t>
              </a:r>
              <a:r>
                <a:rPr lang="en-US" altLang="en-US" sz="1600" baseline="30000"/>
                <a:t>6</a:t>
              </a:r>
            </a:p>
          </p:txBody>
        </p:sp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4128" y="2938"/>
              <a:ext cx="720" cy="288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00" dirty="0"/>
                <a:t>sa</a:t>
              </a:r>
              <a:r>
                <a:rPr lang="en-US" altLang="en-US" sz="1600" baseline="30000" dirty="0"/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R-Type Integer Add and Subtract</a:t>
            </a:r>
            <a:endParaRPr lang="en-US" dirty="0"/>
          </a:p>
        </p:txBody>
      </p:sp>
      <p:graphicFrame>
        <p:nvGraphicFramePr>
          <p:cNvPr id="4" name="Group 9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7952113"/>
              </p:ext>
            </p:extLst>
          </p:nvPr>
        </p:nvGraphicFramePr>
        <p:xfrm>
          <a:off x="309082" y="951902"/>
          <a:ext cx="8583442" cy="1901028"/>
        </p:xfrm>
        <a:graphic>
          <a:graphicData uri="http://schemas.openxmlformats.org/drawingml/2006/table">
            <a:tbl>
              <a:tblPr/>
              <a:tblGrid>
                <a:gridCol w="2477101"/>
                <a:gridCol w="2184105"/>
                <a:gridCol w="738972"/>
                <a:gridCol w="625284"/>
                <a:gridCol w="625284"/>
                <a:gridCol w="625284"/>
                <a:gridCol w="568440"/>
                <a:gridCol w="738972"/>
              </a:tblGrid>
              <a:tr h="409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2925" algn="l"/>
                        </a:tabLst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</a:t>
                      </a:r>
                    </a:p>
                  </a:txBody>
                  <a:tcPr marL="54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Meaning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sa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func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2925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 $t1, $t2, $t3</a:t>
                      </a:r>
                    </a:p>
                  </a:txBody>
                  <a:tcPr marL="54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$t1 = $t2 + $t3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$t2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$t3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$t1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2925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addu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$t1, $t2, $t3</a:t>
                      </a:r>
                    </a:p>
                  </a:txBody>
                  <a:tcPr marL="54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$t1 = $t2 + $t3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$t2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$t3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$t1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0x21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2925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  $t1, $t2, $t3</a:t>
                      </a:r>
                    </a:p>
                  </a:txBody>
                  <a:tcPr marL="54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$t1 = $t2 – $t3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$t2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$t3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$t1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0x22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2925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subu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$t1, $t2, $t3</a:t>
                      </a:r>
                    </a:p>
                  </a:txBody>
                  <a:tcPr marL="54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$t1 = $t2 – $t3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$t2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$t3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$t1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0x23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72"/>
          <p:cNvSpPr>
            <a:spLocks noChangeArrowheads="1"/>
          </p:cNvSpPr>
          <p:nvPr/>
        </p:nvSpPr>
        <p:spPr bwMode="auto">
          <a:xfrm>
            <a:off x="482600" y="3025751"/>
            <a:ext cx="8178800" cy="3513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7663" indent="-3476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98513" indent="-3365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300"/>
              </a:spcBef>
              <a:buFont typeface="Wingdings" pitchFamily="2" charset="2"/>
              <a:buChar char="v"/>
            </a:pPr>
            <a:r>
              <a:rPr lang="en-US" altLang="en-US" sz="2400" b="1" dirty="0" smtClean="0">
                <a:solidFill>
                  <a:srgbClr val="000099"/>
                </a:solidFill>
              </a:rPr>
              <a:t>add, sub</a:t>
            </a:r>
            <a:r>
              <a:rPr lang="en-US" altLang="en-US" sz="2400" dirty="0" smtClean="0">
                <a:solidFill>
                  <a:srgbClr val="000099"/>
                </a:solidFill>
                <a:cs typeface="+mn-cs"/>
              </a:rPr>
              <a:t>:</a:t>
            </a:r>
            <a:r>
              <a:rPr lang="en-US" altLang="en-US" sz="2400" dirty="0" smtClean="0">
                <a:cs typeface="+mn-cs"/>
              </a:rPr>
              <a:t> </a:t>
            </a:r>
            <a:r>
              <a:rPr lang="en-US" altLang="en-US" sz="2400" b="1" dirty="0" smtClean="0"/>
              <a:t>arithmetic overflow </a:t>
            </a:r>
            <a:r>
              <a:rPr lang="en-US" altLang="en-US" sz="2400" b="1" dirty="0"/>
              <a:t>causes an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exception</a:t>
            </a:r>
            <a:endParaRPr lang="en-US" altLang="en-US" sz="2400" b="1" dirty="0">
              <a:solidFill>
                <a:srgbClr val="FF0000"/>
              </a:solidFill>
            </a:endParaRPr>
          </a:p>
          <a:p>
            <a:pPr lvl="1" eaLnBrk="1" hangingPunct="1">
              <a:spcBef>
                <a:spcPts val="1300"/>
              </a:spcBef>
              <a:buFont typeface="Wingdings" pitchFamily="2" charset="2"/>
              <a:buChar char="²"/>
            </a:pPr>
            <a:r>
              <a:rPr lang="en-US" altLang="en-US" sz="2000" dirty="0"/>
              <a:t>In case of overflow, result is not written to destination register</a:t>
            </a:r>
          </a:p>
          <a:p>
            <a:pPr eaLnBrk="1" hangingPunct="1">
              <a:spcBef>
                <a:spcPts val="1300"/>
              </a:spcBef>
              <a:buFont typeface="Wingdings" pitchFamily="2" charset="2"/>
              <a:buChar char="v"/>
            </a:pPr>
            <a:r>
              <a:rPr lang="en-US" altLang="en-US" sz="2400" b="1" dirty="0" err="1" smtClean="0">
                <a:solidFill>
                  <a:srgbClr val="000099"/>
                </a:solidFill>
              </a:rPr>
              <a:t>addu</a:t>
            </a:r>
            <a:r>
              <a:rPr lang="en-US" altLang="en-US" sz="2400" b="1" dirty="0" smtClean="0">
                <a:solidFill>
                  <a:srgbClr val="000099"/>
                </a:solidFill>
              </a:rPr>
              <a:t>, </a:t>
            </a:r>
            <a:r>
              <a:rPr lang="en-US" altLang="en-US" sz="2400" b="1" dirty="0" err="1" smtClean="0">
                <a:solidFill>
                  <a:srgbClr val="000099"/>
                </a:solidFill>
              </a:rPr>
              <a:t>subu</a:t>
            </a:r>
            <a:r>
              <a:rPr lang="en-US" altLang="en-US" sz="2400" dirty="0" smtClean="0">
                <a:solidFill>
                  <a:srgbClr val="000099"/>
                </a:solidFill>
              </a:rPr>
              <a:t>:</a:t>
            </a:r>
            <a:r>
              <a:rPr lang="en-US" altLang="en-US" sz="2400" b="1" dirty="0" smtClean="0"/>
              <a:t> arithmetic overflow is ignored</a:t>
            </a:r>
            <a:endParaRPr lang="en-US" altLang="en-US" sz="2400" dirty="0" smtClean="0"/>
          </a:p>
          <a:p>
            <a:pPr eaLnBrk="1" hangingPunct="1">
              <a:spcBef>
                <a:spcPts val="1300"/>
              </a:spcBef>
              <a:buFont typeface="Wingdings" pitchFamily="2" charset="2"/>
              <a:buChar char="v"/>
            </a:pPr>
            <a:r>
              <a:rPr lang="en-US" altLang="en-US" sz="2400" b="1" dirty="0" err="1" smtClean="0">
                <a:solidFill>
                  <a:srgbClr val="000099"/>
                </a:solidFill>
              </a:rPr>
              <a:t>addu</a:t>
            </a:r>
            <a:r>
              <a:rPr lang="en-US" altLang="en-US" sz="2400" b="1" dirty="0" smtClean="0">
                <a:solidFill>
                  <a:srgbClr val="000099"/>
                </a:solidFill>
              </a:rPr>
              <a:t>, </a:t>
            </a:r>
            <a:r>
              <a:rPr lang="en-US" altLang="en-US" sz="2400" b="1" dirty="0" err="1" smtClean="0">
                <a:solidFill>
                  <a:srgbClr val="000099"/>
                </a:solidFill>
              </a:rPr>
              <a:t>subu</a:t>
            </a:r>
            <a:r>
              <a:rPr lang="en-US" altLang="en-US" sz="2400" dirty="0" smtClean="0">
                <a:solidFill>
                  <a:srgbClr val="000099"/>
                </a:solidFill>
              </a:rPr>
              <a:t>:</a:t>
            </a:r>
            <a:r>
              <a:rPr lang="en-US" altLang="en-US" sz="2400" b="1" dirty="0" smtClean="0">
                <a:solidFill>
                  <a:srgbClr val="000099"/>
                </a:solidFill>
              </a:rPr>
              <a:t> </a:t>
            </a:r>
            <a:r>
              <a:rPr lang="en-US" altLang="en-US" sz="2400" dirty="0" smtClean="0"/>
              <a:t>compute the same result </a:t>
            </a:r>
            <a:r>
              <a:rPr lang="en-US" altLang="en-US" sz="2400" dirty="0"/>
              <a:t>as </a:t>
            </a:r>
            <a:r>
              <a:rPr lang="en-US" altLang="en-US" sz="2400" b="1" dirty="0" smtClean="0">
                <a:solidFill>
                  <a:srgbClr val="000099"/>
                </a:solidFill>
              </a:rPr>
              <a:t>add, sub</a:t>
            </a:r>
            <a:endParaRPr lang="en-US" altLang="en-US" sz="2400" b="1" dirty="0">
              <a:solidFill>
                <a:srgbClr val="000099"/>
              </a:solidFill>
            </a:endParaRPr>
          </a:p>
          <a:p>
            <a:pPr eaLnBrk="1" hangingPunct="1">
              <a:spcBef>
                <a:spcPts val="1300"/>
              </a:spcBef>
              <a:buFont typeface="Wingdings" pitchFamily="2" charset="2"/>
              <a:buChar char="v"/>
            </a:pPr>
            <a:r>
              <a:rPr lang="en-US" altLang="en-US" sz="2400" dirty="0" smtClean="0"/>
              <a:t>Many </a:t>
            </a:r>
            <a:r>
              <a:rPr lang="en-US" altLang="en-US" sz="2400" dirty="0"/>
              <a:t>programming languages ignore overflow</a:t>
            </a:r>
            <a:endParaRPr lang="en-US" altLang="en-US" sz="2400" dirty="0">
              <a:solidFill>
                <a:schemeClr val="hlink"/>
              </a:solidFill>
            </a:endParaRPr>
          </a:p>
          <a:p>
            <a:pPr lvl="1" eaLnBrk="1" hangingPunct="1">
              <a:spcBef>
                <a:spcPts val="1300"/>
              </a:spcBef>
              <a:buFont typeface="Wingdings" pitchFamily="2" charset="2"/>
              <a:buChar char="²"/>
            </a:pPr>
            <a:r>
              <a:rPr lang="en-US" altLang="en-US" sz="2000" dirty="0"/>
              <a:t>The </a:t>
            </a:r>
            <a:r>
              <a:rPr lang="en-US" altLang="en-US" sz="2000" b="1" dirty="0">
                <a:solidFill>
                  <a:srgbClr val="000099"/>
                </a:solidFill>
              </a:rPr>
              <a:t>+</a:t>
            </a:r>
            <a:r>
              <a:rPr lang="en-US" altLang="en-US" sz="2000" dirty="0"/>
              <a:t> operator is translated into </a:t>
            </a:r>
            <a:r>
              <a:rPr lang="en-US" altLang="en-US" sz="2000" b="1" dirty="0" err="1">
                <a:solidFill>
                  <a:srgbClr val="000099"/>
                </a:solidFill>
              </a:rPr>
              <a:t>addu</a:t>
            </a:r>
            <a:endParaRPr lang="en-US" altLang="en-US" sz="2000" b="1" dirty="0">
              <a:solidFill>
                <a:srgbClr val="000099"/>
              </a:solidFill>
            </a:endParaRPr>
          </a:p>
          <a:p>
            <a:pPr lvl="1" eaLnBrk="1" hangingPunct="1">
              <a:spcBef>
                <a:spcPts val="1300"/>
              </a:spcBef>
              <a:buFont typeface="Wingdings" pitchFamily="2" charset="2"/>
              <a:buChar char="²"/>
            </a:pPr>
            <a:r>
              <a:rPr lang="en-US" altLang="en-US" sz="2000" dirty="0"/>
              <a:t>The </a:t>
            </a:r>
            <a:r>
              <a:rPr lang="en-US" altLang="en-US" sz="2000" b="1" dirty="0">
                <a:solidFill>
                  <a:srgbClr val="000099"/>
                </a:solidFill>
              </a:rPr>
              <a:t>–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/>
              <a:t>operator is translated into </a:t>
            </a:r>
            <a:r>
              <a:rPr lang="en-US" altLang="en-US" sz="2000" b="1" dirty="0" err="1">
                <a:solidFill>
                  <a:srgbClr val="000099"/>
                </a:solidFill>
              </a:rPr>
              <a:t>subu</a:t>
            </a:r>
            <a:endParaRPr lang="en-US" altLang="en-US" sz="20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17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84" name="Rectangle 216"/>
          <p:cNvSpPr>
            <a:spLocks noGrp="1" noChangeArrowheads="1"/>
          </p:cNvSpPr>
          <p:nvPr>
            <p:ph type="body" idx="1"/>
          </p:nvPr>
        </p:nvSpPr>
        <p:spPr>
          <a:xfrm>
            <a:off x="251475" y="836685"/>
            <a:ext cx="8698657" cy="5703093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Bits have NO meaning. The same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bits stored in a register can represent an unsigned or a signed integer.</a:t>
            </a:r>
          </a:p>
          <a:p>
            <a:pPr eaLnBrk="1" hangingPunct="1"/>
            <a:r>
              <a:rPr lang="en-US" altLang="en-US" dirty="0" smtClean="0"/>
              <a:t>Unsigned Integers: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-bit representation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>
              <a:spcBef>
                <a:spcPts val="0"/>
              </a:spcBef>
            </a:pPr>
            <a:r>
              <a:rPr lang="en-US" altLang="en-US" dirty="0" smtClean="0"/>
              <a:t>Signed Integers: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-bit 2's complement representation</a:t>
            </a:r>
          </a:p>
        </p:txBody>
      </p:sp>
      <p:sp>
        <p:nvSpPr>
          <p:cNvPr id="2765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Range, Carry, Borrow, and Overflow</a:t>
            </a:r>
          </a:p>
        </p:txBody>
      </p:sp>
      <p:sp>
        <p:nvSpPr>
          <p:cNvPr id="211979" name="Text Box 11"/>
          <p:cNvSpPr txBox="1">
            <a:spLocks noChangeArrowheads="1"/>
          </p:cNvSpPr>
          <p:nvPr/>
        </p:nvSpPr>
        <p:spPr bwMode="auto">
          <a:xfrm>
            <a:off x="6184900" y="3717035"/>
            <a:ext cx="126841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max = 2</a:t>
            </a:r>
            <a:r>
              <a:rPr lang="en-US" altLang="en-US" i="1" baseline="50000"/>
              <a:t>n</a:t>
            </a:r>
            <a:r>
              <a:rPr lang="en-US" altLang="en-US"/>
              <a:t>–1</a:t>
            </a:r>
          </a:p>
        </p:txBody>
      </p:sp>
      <p:sp>
        <p:nvSpPr>
          <p:cNvPr id="212076" name="Text Box 108"/>
          <p:cNvSpPr txBox="1">
            <a:spLocks noChangeArrowheads="1"/>
          </p:cNvSpPr>
          <p:nvPr/>
        </p:nvSpPr>
        <p:spPr bwMode="auto">
          <a:xfrm>
            <a:off x="1576388" y="3717035"/>
            <a:ext cx="126841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min = 0</a:t>
            </a:r>
          </a:p>
        </p:txBody>
      </p:sp>
      <p:grpSp>
        <p:nvGrpSpPr>
          <p:cNvPr id="2" name="Group 219"/>
          <p:cNvGrpSpPr>
            <a:grpSpLocks/>
          </p:cNvGrpSpPr>
          <p:nvPr/>
        </p:nvGrpSpPr>
        <p:grpSpPr bwMode="auto">
          <a:xfrm>
            <a:off x="6704013" y="2334467"/>
            <a:ext cx="1727200" cy="1209675"/>
            <a:chOff x="4223" y="1144"/>
            <a:chExt cx="1088" cy="762"/>
          </a:xfrm>
        </p:grpSpPr>
        <p:sp>
          <p:nvSpPr>
            <p:cNvPr id="27844" name="Text Box 87"/>
            <p:cNvSpPr txBox="1">
              <a:spLocks noChangeArrowheads="1"/>
            </p:cNvSpPr>
            <p:nvPr/>
          </p:nvSpPr>
          <p:spPr bwMode="auto">
            <a:xfrm>
              <a:off x="4295" y="1471"/>
              <a:ext cx="943" cy="43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10000"/>
                </a:spcBef>
              </a:pPr>
              <a:r>
                <a:rPr lang="en-US" altLang="en-US"/>
                <a:t>Carry = 1</a:t>
              </a:r>
            </a:p>
            <a:p>
              <a:pPr algn="ctr" eaLnBrk="1" hangingPunct="1">
                <a:spcBef>
                  <a:spcPct val="10000"/>
                </a:spcBef>
              </a:pPr>
              <a:r>
                <a:rPr lang="en-US" altLang="en-US"/>
                <a:t>Addition</a:t>
              </a:r>
            </a:p>
          </p:txBody>
        </p:sp>
        <p:grpSp>
          <p:nvGrpSpPr>
            <p:cNvPr id="27845" name="Group 111"/>
            <p:cNvGrpSpPr>
              <a:grpSpLocks/>
            </p:cNvGrpSpPr>
            <p:nvPr/>
          </p:nvGrpSpPr>
          <p:grpSpPr bwMode="auto">
            <a:xfrm>
              <a:off x="4223" y="1144"/>
              <a:ext cx="1088" cy="291"/>
              <a:chOff x="4223" y="2051"/>
              <a:chExt cx="1088" cy="291"/>
            </a:xfrm>
          </p:grpSpPr>
          <p:sp>
            <p:nvSpPr>
              <p:cNvPr id="27846" name="Text Box 109"/>
              <p:cNvSpPr txBox="1">
                <a:spLocks noChangeArrowheads="1"/>
              </p:cNvSpPr>
              <p:nvPr/>
            </p:nvSpPr>
            <p:spPr bwMode="auto">
              <a:xfrm>
                <a:off x="4223" y="2051"/>
                <a:ext cx="1088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dirty="0" smtClean="0"/>
                  <a:t>Numbers &gt; </a:t>
                </a:r>
                <a:r>
                  <a:rPr lang="en-US" altLang="en-US" dirty="0"/>
                  <a:t>max</a:t>
                </a:r>
              </a:p>
            </p:txBody>
          </p:sp>
          <p:sp>
            <p:nvSpPr>
              <p:cNvPr id="27847" name="AutoShape 110"/>
              <p:cNvSpPr>
                <a:spLocks/>
              </p:cNvSpPr>
              <p:nvPr/>
            </p:nvSpPr>
            <p:spPr bwMode="auto">
              <a:xfrm rot="-5400000">
                <a:off x="4730" y="1834"/>
                <a:ext cx="73" cy="944"/>
              </a:xfrm>
              <a:prstGeom prst="rightBrace">
                <a:avLst>
                  <a:gd name="adj1" fmla="val 107763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4" name="Group 220"/>
          <p:cNvGrpSpPr>
            <a:grpSpLocks/>
          </p:cNvGrpSpPr>
          <p:nvPr/>
        </p:nvGrpSpPr>
        <p:grpSpPr bwMode="auto">
          <a:xfrm>
            <a:off x="596900" y="2334467"/>
            <a:ext cx="1727200" cy="1209675"/>
            <a:chOff x="376" y="1144"/>
            <a:chExt cx="1088" cy="762"/>
          </a:xfrm>
        </p:grpSpPr>
        <p:sp>
          <p:nvSpPr>
            <p:cNvPr id="27840" name="Text Box 88"/>
            <p:cNvSpPr txBox="1">
              <a:spLocks noChangeArrowheads="1"/>
            </p:cNvSpPr>
            <p:nvPr/>
          </p:nvSpPr>
          <p:spPr bwMode="auto">
            <a:xfrm>
              <a:off x="449" y="1471"/>
              <a:ext cx="944" cy="43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10000"/>
                </a:spcBef>
              </a:pPr>
              <a:r>
                <a:rPr lang="en-US" altLang="en-US"/>
                <a:t>Borrow = 1</a:t>
              </a:r>
            </a:p>
            <a:p>
              <a:pPr eaLnBrk="1" hangingPunct="1">
                <a:spcBef>
                  <a:spcPct val="10000"/>
                </a:spcBef>
              </a:pPr>
              <a:r>
                <a:rPr lang="en-US" altLang="en-US"/>
                <a:t>Subtraction</a:t>
              </a:r>
            </a:p>
          </p:txBody>
        </p:sp>
        <p:grpSp>
          <p:nvGrpSpPr>
            <p:cNvPr id="27841" name="Group 112"/>
            <p:cNvGrpSpPr>
              <a:grpSpLocks/>
            </p:cNvGrpSpPr>
            <p:nvPr/>
          </p:nvGrpSpPr>
          <p:grpSpPr bwMode="auto">
            <a:xfrm>
              <a:off x="376" y="1144"/>
              <a:ext cx="1088" cy="291"/>
              <a:chOff x="4223" y="2051"/>
              <a:chExt cx="1088" cy="291"/>
            </a:xfrm>
          </p:grpSpPr>
          <p:sp>
            <p:nvSpPr>
              <p:cNvPr id="27842" name="Text Box 113"/>
              <p:cNvSpPr txBox="1">
                <a:spLocks noChangeArrowheads="1"/>
              </p:cNvSpPr>
              <p:nvPr/>
            </p:nvSpPr>
            <p:spPr bwMode="auto">
              <a:xfrm>
                <a:off x="4223" y="2051"/>
                <a:ext cx="1088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dirty="0"/>
                  <a:t>Numbers &lt; </a:t>
                </a:r>
                <a:r>
                  <a:rPr lang="en-US" altLang="en-US" dirty="0" smtClean="0"/>
                  <a:t>0</a:t>
                </a:r>
                <a:endParaRPr lang="en-US" altLang="en-US" dirty="0"/>
              </a:p>
            </p:txBody>
          </p:sp>
          <p:sp>
            <p:nvSpPr>
              <p:cNvPr id="27843" name="AutoShape 114"/>
              <p:cNvSpPr>
                <a:spLocks/>
              </p:cNvSpPr>
              <p:nvPr/>
            </p:nvSpPr>
            <p:spPr bwMode="auto">
              <a:xfrm rot="-5400000">
                <a:off x="4730" y="1834"/>
                <a:ext cx="73" cy="944"/>
              </a:xfrm>
              <a:prstGeom prst="rightBrace">
                <a:avLst>
                  <a:gd name="adj1" fmla="val 107763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6" name="Group 222"/>
          <p:cNvGrpSpPr>
            <a:grpSpLocks/>
          </p:cNvGrpSpPr>
          <p:nvPr/>
        </p:nvGrpSpPr>
        <p:grpSpPr bwMode="auto">
          <a:xfrm>
            <a:off x="6704013" y="4753841"/>
            <a:ext cx="1727200" cy="1209675"/>
            <a:chOff x="4223" y="2741"/>
            <a:chExt cx="1088" cy="762"/>
          </a:xfrm>
        </p:grpSpPr>
        <p:sp>
          <p:nvSpPr>
            <p:cNvPr id="27836" name="Text Box 118"/>
            <p:cNvSpPr txBox="1">
              <a:spLocks noChangeArrowheads="1"/>
            </p:cNvSpPr>
            <p:nvPr/>
          </p:nvSpPr>
          <p:spPr bwMode="auto">
            <a:xfrm>
              <a:off x="4295" y="3068"/>
              <a:ext cx="943" cy="43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10000"/>
                </a:spcBef>
              </a:pPr>
              <a:r>
                <a:rPr lang="en-US" altLang="en-US"/>
                <a:t>Positive</a:t>
              </a:r>
            </a:p>
            <a:p>
              <a:pPr algn="ctr" eaLnBrk="1" hangingPunct="1">
                <a:spcBef>
                  <a:spcPct val="10000"/>
                </a:spcBef>
              </a:pPr>
              <a:r>
                <a:rPr lang="en-US" altLang="en-US"/>
                <a:t>Overflow</a:t>
              </a:r>
            </a:p>
          </p:txBody>
        </p:sp>
        <p:grpSp>
          <p:nvGrpSpPr>
            <p:cNvPr id="27837" name="Group 205"/>
            <p:cNvGrpSpPr>
              <a:grpSpLocks/>
            </p:cNvGrpSpPr>
            <p:nvPr/>
          </p:nvGrpSpPr>
          <p:grpSpPr bwMode="auto">
            <a:xfrm>
              <a:off x="4223" y="2741"/>
              <a:ext cx="1088" cy="291"/>
              <a:chOff x="4223" y="2051"/>
              <a:chExt cx="1088" cy="291"/>
            </a:xfrm>
          </p:grpSpPr>
          <p:sp>
            <p:nvSpPr>
              <p:cNvPr id="27838" name="Text Box 206"/>
              <p:cNvSpPr txBox="1">
                <a:spLocks noChangeArrowheads="1"/>
              </p:cNvSpPr>
              <p:nvPr/>
            </p:nvSpPr>
            <p:spPr bwMode="auto">
              <a:xfrm>
                <a:off x="4223" y="2051"/>
                <a:ext cx="1088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dirty="0" smtClean="0"/>
                  <a:t>Numbers &gt; </a:t>
                </a:r>
                <a:r>
                  <a:rPr lang="en-US" altLang="en-US" dirty="0"/>
                  <a:t>max</a:t>
                </a:r>
              </a:p>
            </p:txBody>
          </p:sp>
          <p:sp>
            <p:nvSpPr>
              <p:cNvPr id="27839" name="AutoShape 207"/>
              <p:cNvSpPr>
                <a:spLocks/>
              </p:cNvSpPr>
              <p:nvPr/>
            </p:nvSpPr>
            <p:spPr bwMode="auto">
              <a:xfrm rot="-5400000">
                <a:off x="4730" y="1834"/>
                <a:ext cx="73" cy="944"/>
              </a:xfrm>
              <a:prstGeom prst="rightBrace">
                <a:avLst>
                  <a:gd name="adj1" fmla="val 107763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8" name="Group 223"/>
          <p:cNvGrpSpPr>
            <a:grpSpLocks/>
          </p:cNvGrpSpPr>
          <p:nvPr/>
        </p:nvGrpSpPr>
        <p:grpSpPr bwMode="auto">
          <a:xfrm>
            <a:off x="596900" y="4753841"/>
            <a:ext cx="1727200" cy="1209675"/>
            <a:chOff x="376" y="2741"/>
            <a:chExt cx="1088" cy="762"/>
          </a:xfrm>
        </p:grpSpPr>
        <p:sp>
          <p:nvSpPr>
            <p:cNvPr id="27832" name="Text Box 117"/>
            <p:cNvSpPr txBox="1">
              <a:spLocks noChangeArrowheads="1"/>
            </p:cNvSpPr>
            <p:nvPr/>
          </p:nvSpPr>
          <p:spPr bwMode="auto">
            <a:xfrm>
              <a:off x="449" y="3068"/>
              <a:ext cx="944" cy="43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10000"/>
                </a:spcBef>
              </a:pPr>
              <a:r>
                <a:rPr lang="en-US" altLang="en-US"/>
                <a:t>Negative</a:t>
              </a:r>
            </a:p>
            <a:p>
              <a:pPr eaLnBrk="1" hangingPunct="1">
                <a:spcBef>
                  <a:spcPct val="10000"/>
                </a:spcBef>
              </a:pPr>
              <a:r>
                <a:rPr lang="en-US" altLang="en-US"/>
                <a:t>Overflow</a:t>
              </a:r>
            </a:p>
          </p:txBody>
        </p:sp>
        <p:grpSp>
          <p:nvGrpSpPr>
            <p:cNvPr id="27833" name="Group 208"/>
            <p:cNvGrpSpPr>
              <a:grpSpLocks/>
            </p:cNvGrpSpPr>
            <p:nvPr/>
          </p:nvGrpSpPr>
          <p:grpSpPr bwMode="auto">
            <a:xfrm>
              <a:off x="376" y="2741"/>
              <a:ext cx="1088" cy="291"/>
              <a:chOff x="4223" y="2051"/>
              <a:chExt cx="1088" cy="291"/>
            </a:xfrm>
          </p:grpSpPr>
          <p:sp>
            <p:nvSpPr>
              <p:cNvPr id="27834" name="Text Box 209"/>
              <p:cNvSpPr txBox="1">
                <a:spLocks noChangeArrowheads="1"/>
              </p:cNvSpPr>
              <p:nvPr/>
            </p:nvSpPr>
            <p:spPr bwMode="auto">
              <a:xfrm>
                <a:off x="4223" y="2051"/>
                <a:ext cx="1088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Numbers &lt; min</a:t>
                </a:r>
              </a:p>
            </p:txBody>
          </p:sp>
          <p:sp>
            <p:nvSpPr>
              <p:cNvPr id="27835" name="AutoShape 210"/>
              <p:cNvSpPr>
                <a:spLocks/>
              </p:cNvSpPr>
              <p:nvPr/>
            </p:nvSpPr>
            <p:spPr bwMode="auto">
              <a:xfrm rot="-5400000">
                <a:off x="4730" y="1834"/>
                <a:ext cx="73" cy="944"/>
              </a:xfrm>
              <a:prstGeom prst="rightBrace">
                <a:avLst>
                  <a:gd name="adj1" fmla="val 107763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212090" name="Text Box 122"/>
          <p:cNvSpPr txBox="1">
            <a:spLocks noChangeArrowheads="1"/>
          </p:cNvSpPr>
          <p:nvPr/>
        </p:nvSpPr>
        <p:spPr bwMode="auto">
          <a:xfrm>
            <a:off x="6069013" y="6136096"/>
            <a:ext cx="14986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max = 2</a:t>
            </a:r>
            <a:r>
              <a:rPr lang="en-US" altLang="en-US" i="1" baseline="50000"/>
              <a:t>n</a:t>
            </a:r>
            <a:r>
              <a:rPr lang="en-US" altLang="en-US" baseline="50000"/>
              <a:t>-1</a:t>
            </a:r>
            <a:r>
              <a:rPr lang="en-US" altLang="en-US"/>
              <a:t>–1</a:t>
            </a:r>
          </a:p>
        </p:txBody>
      </p:sp>
      <p:grpSp>
        <p:nvGrpSpPr>
          <p:cNvPr id="10" name="Group 225"/>
          <p:cNvGrpSpPr>
            <a:grpSpLocks/>
          </p:cNvGrpSpPr>
          <p:nvPr/>
        </p:nvGrpSpPr>
        <p:grpSpPr bwMode="auto">
          <a:xfrm>
            <a:off x="482600" y="5272953"/>
            <a:ext cx="8121650" cy="1266825"/>
            <a:chOff x="304" y="3068"/>
            <a:chExt cx="5116" cy="798"/>
          </a:xfrm>
        </p:grpSpPr>
        <p:sp>
          <p:nvSpPr>
            <p:cNvPr id="27746" name="Text Box 119"/>
            <p:cNvSpPr txBox="1">
              <a:spLocks noChangeArrowheads="1"/>
            </p:cNvSpPr>
            <p:nvPr/>
          </p:nvSpPr>
          <p:spPr bwMode="auto">
            <a:xfrm>
              <a:off x="1392" y="3068"/>
              <a:ext cx="2903" cy="43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Finite Set of Signed Integers</a:t>
              </a:r>
            </a:p>
          </p:txBody>
        </p:sp>
        <p:grpSp>
          <p:nvGrpSpPr>
            <p:cNvPr id="27747" name="Group 224"/>
            <p:cNvGrpSpPr>
              <a:grpSpLocks/>
            </p:cNvGrpSpPr>
            <p:nvPr/>
          </p:nvGrpSpPr>
          <p:grpSpPr bwMode="auto">
            <a:xfrm>
              <a:off x="304" y="3394"/>
              <a:ext cx="5116" cy="472"/>
              <a:chOff x="304" y="3394"/>
              <a:chExt cx="5116" cy="472"/>
            </a:xfrm>
          </p:grpSpPr>
          <p:grpSp>
            <p:nvGrpSpPr>
              <p:cNvPr id="27748" name="Group 221"/>
              <p:cNvGrpSpPr>
                <a:grpSpLocks/>
              </p:cNvGrpSpPr>
              <p:nvPr/>
            </p:nvGrpSpPr>
            <p:grpSpPr bwMode="auto">
              <a:xfrm>
                <a:off x="304" y="3394"/>
                <a:ext cx="5116" cy="218"/>
                <a:chOff x="304" y="3394"/>
                <a:chExt cx="5116" cy="218"/>
              </a:xfrm>
            </p:grpSpPr>
            <p:sp>
              <p:nvSpPr>
                <p:cNvPr id="27750" name="Line 121"/>
                <p:cNvSpPr>
                  <a:spLocks noChangeShapeType="1"/>
                </p:cNvSpPr>
                <p:nvPr/>
              </p:nvSpPr>
              <p:spPr bwMode="auto">
                <a:xfrm>
                  <a:off x="304" y="3503"/>
                  <a:ext cx="511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1" name="Line 123"/>
                <p:cNvSpPr>
                  <a:spLocks noChangeShapeType="1"/>
                </p:cNvSpPr>
                <p:nvPr/>
              </p:nvSpPr>
              <p:spPr bwMode="auto">
                <a:xfrm>
                  <a:off x="2007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2" name="Line 124"/>
                <p:cNvSpPr>
                  <a:spLocks noChangeShapeType="1"/>
                </p:cNvSpPr>
                <p:nvPr/>
              </p:nvSpPr>
              <p:spPr bwMode="auto">
                <a:xfrm>
                  <a:off x="1971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3" name="Line 125"/>
                <p:cNvSpPr>
                  <a:spLocks noChangeShapeType="1"/>
                </p:cNvSpPr>
                <p:nvPr/>
              </p:nvSpPr>
              <p:spPr bwMode="auto">
                <a:xfrm>
                  <a:off x="1935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4" name="Line 126"/>
                <p:cNvSpPr>
                  <a:spLocks noChangeShapeType="1"/>
                </p:cNvSpPr>
                <p:nvPr/>
              </p:nvSpPr>
              <p:spPr bwMode="auto">
                <a:xfrm>
                  <a:off x="1899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5" name="Line 127"/>
                <p:cNvSpPr>
                  <a:spLocks noChangeShapeType="1"/>
                </p:cNvSpPr>
                <p:nvPr/>
              </p:nvSpPr>
              <p:spPr bwMode="auto">
                <a:xfrm>
                  <a:off x="1863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6" name="Line 128"/>
                <p:cNvSpPr>
                  <a:spLocks noChangeShapeType="1"/>
                </p:cNvSpPr>
                <p:nvPr/>
              </p:nvSpPr>
              <p:spPr bwMode="auto">
                <a:xfrm>
                  <a:off x="2189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7" name="Line 129"/>
                <p:cNvSpPr>
                  <a:spLocks noChangeShapeType="1"/>
                </p:cNvSpPr>
                <p:nvPr/>
              </p:nvSpPr>
              <p:spPr bwMode="auto">
                <a:xfrm>
                  <a:off x="2153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8" name="Line 130"/>
                <p:cNvSpPr>
                  <a:spLocks noChangeShapeType="1"/>
                </p:cNvSpPr>
                <p:nvPr/>
              </p:nvSpPr>
              <p:spPr bwMode="auto">
                <a:xfrm>
                  <a:off x="2117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9" name="Line 131"/>
                <p:cNvSpPr>
                  <a:spLocks noChangeShapeType="1"/>
                </p:cNvSpPr>
                <p:nvPr/>
              </p:nvSpPr>
              <p:spPr bwMode="auto">
                <a:xfrm>
                  <a:off x="2081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0" name="Line 132"/>
                <p:cNvSpPr>
                  <a:spLocks noChangeShapeType="1"/>
                </p:cNvSpPr>
                <p:nvPr/>
              </p:nvSpPr>
              <p:spPr bwMode="auto">
                <a:xfrm>
                  <a:off x="2045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1" name="Line 133"/>
                <p:cNvSpPr>
                  <a:spLocks noChangeShapeType="1"/>
                </p:cNvSpPr>
                <p:nvPr/>
              </p:nvSpPr>
              <p:spPr bwMode="auto">
                <a:xfrm>
                  <a:off x="2370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2" name="Line 134"/>
                <p:cNvSpPr>
                  <a:spLocks noChangeShapeType="1"/>
                </p:cNvSpPr>
                <p:nvPr/>
              </p:nvSpPr>
              <p:spPr bwMode="auto">
                <a:xfrm>
                  <a:off x="2334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3" name="Line 135"/>
                <p:cNvSpPr>
                  <a:spLocks noChangeShapeType="1"/>
                </p:cNvSpPr>
                <p:nvPr/>
              </p:nvSpPr>
              <p:spPr bwMode="auto">
                <a:xfrm>
                  <a:off x="2298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4" name="Line 136"/>
                <p:cNvSpPr>
                  <a:spLocks noChangeShapeType="1"/>
                </p:cNvSpPr>
                <p:nvPr/>
              </p:nvSpPr>
              <p:spPr bwMode="auto">
                <a:xfrm>
                  <a:off x="2262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5" name="Line 137"/>
                <p:cNvSpPr>
                  <a:spLocks noChangeShapeType="1"/>
                </p:cNvSpPr>
                <p:nvPr/>
              </p:nvSpPr>
              <p:spPr bwMode="auto">
                <a:xfrm>
                  <a:off x="2226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6" name="Line 138"/>
                <p:cNvSpPr>
                  <a:spLocks noChangeShapeType="1"/>
                </p:cNvSpPr>
                <p:nvPr/>
              </p:nvSpPr>
              <p:spPr bwMode="auto">
                <a:xfrm>
                  <a:off x="2552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7" name="Line 139"/>
                <p:cNvSpPr>
                  <a:spLocks noChangeShapeType="1"/>
                </p:cNvSpPr>
                <p:nvPr/>
              </p:nvSpPr>
              <p:spPr bwMode="auto">
                <a:xfrm>
                  <a:off x="2516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8" name="Line 140"/>
                <p:cNvSpPr>
                  <a:spLocks noChangeShapeType="1"/>
                </p:cNvSpPr>
                <p:nvPr/>
              </p:nvSpPr>
              <p:spPr bwMode="auto">
                <a:xfrm>
                  <a:off x="2480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9" name="Line 141"/>
                <p:cNvSpPr>
                  <a:spLocks noChangeShapeType="1"/>
                </p:cNvSpPr>
                <p:nvPr/>
              </p:nvSpPr>
              <p:spPr bwMode="auto">
                <a:xfrm>
                  <a:off x="2444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0" name="Line 142"/>
                <p:cNvSpPr>
                  <a:spLocks noChangeShapeType="1"/>
                </p:cNvSpPr>
                <p:nvPr/>
              </p:nvSpPr>
              <p:spPr bwMode="auto">
                <a:xfrm>
                  <a:off x="2408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1" name="Line 143"/>
                <p:cNvSpPr>
                  <a:spLocks noChangeShapeType="1"/>
                </p:cNvSpPr>
                <p:nvPr/>
              </p:nvSpPr>
              <p:spPr bwMode="auto">
                <a:xfrm>
                  <a:off x="2733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2" name="Line 144"/>
                <p:cNvSpPr>
                  <a:spLocks noChangeShapeType="1"/>
                </p:cNvSpPr>
                <p:nvPr/>
              </p:nvSpPr>
              <p:spPr bwMode="auto">
                <a:xfrm>
                  <a:off x="2697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3" name="Line 145"/>
                <p:cNvSpPr>
                  <a:spLocks noChangeShapeType="1"/>
                </p:cNvSpPr>
                <p:nvPr/>
              </p:nvSpPr>
              <p:spPr bwMode="auto">
                <a:xfrm>
                  <a:off x="2661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4" name="Line 146"/>
                <p:cNvSpPr>
                  <a:spLocks noChangeShapeType="1"/>
                </p:cNvSpPr>
                <p:nvPr/>
              </p:nvSpPr>
              <p:spPr bwMode="auto">
                <a:xfrm>
                  <a:off x="2625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5" name="Line 147"/>
                <p:cNvSpPr>
                  <a:spLocks noChangeShapeType="1"/>
                </p:cNvSpPr>
                <p:nvPr/>
              </p:nvSpPr>
              <p:spPr bwMode="auto">
                <a:xfrm>
                  <a:off x="2589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6" name="Line 148"/>
                <p:cNvSpPr>
                  <a:spLocks noChangeShapeType="1"/>
                </p:cNvSpPr>
                <p:nvPr/>
              </p:nvSpPr>
              <p:spPr bwMode="auto">
                <a:xfrm>
                  <a:off x="2915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7" name="Line 149"/>
                <p:cNvSpPr>
                  <a:spLocks noChangeShapeType="1"/>
                </p:cNvSpPr>
                <p:nvPr/>
              </p:nvSpPr>
              <p:spPr bwMode="auto">
                <a:xfrm>
                  <a:off x="2879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8" name="Line 151"/>
                <p:cNvSpPr>
                  <a:spLocks noChangeShapeType="1"/>
                </p:cNvSpPr>
                <p:nvPr/>
              </p:nvSpPr>
              <p:spPr bwMode="auto">
                <a:xfrm>
                  <a:off x="2807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9" name="Line 152"/>
                <p:cNvSpPr>
                  <a:spLocks noChangeShapeType="1"/>
                </p:cNvSpPr>
                <p:nvPr/>
              </p:nvSpPr>
              <p:spPr bwMode="auto">
                <a:xfrm>
                  <a:off x="2771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0" name="Line 153"/>
                <p:cNvSpPr>
                  <a:spLocks noChangeShapeType="1"/>
                </p:cNvSpPr>
                <p:nvPr/>
              </p:nvSpPr>
              <p:spPr bwMode="auto">
                <a:xfrm>
                  <a:off x="3096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1" name="Line 154"/>
                <p:cNvSpPr>
                  <a:spLocks noChangeShapeType="1"/>
                </p:cNvSpPr>
                <p:nvPr/>
              </p:nvSpPr>
              <p:spPr bwMode="auto">
                <a:xfrm>
                  <a:off x="3060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2" name="Line 155"/>
                <p:cNvSpPr>
                  <a:spLocks noChangeShapeType="1"/>
                </p:cNvSpPr>
                <p:nvPr/>
              </p:nvSpPr>
              <p:spPr bwMode="auto">
                <a:xfrm>
                  <a:off x="3024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3" name="Line 156"/>
                <p:cNvSpPr>
                  <a:spLocks noChangeShapeType="1"/>
                </p:cNvSpPr>
                <p:nvPr/>
              </p:nvSpPr>
              <p:spPr bwMode="auto">
                <a:xfrm>
                  <a:off x="2988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4" name="Line 157"/>
                <p:cNvSpPr>
                  <a:spLocks noChangeShapeType="1"/>
                </p:cNvSpPr>
                <p:nvPr/>
              </p:nvSpPr>
              <p:spPr bwMode="auto">
                <a:xfrm>
                  <a:off x="2952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5" name="Line 158"/>
                <p:cNvSpPr>
                  <a:spLocks noChangeShapeType="1"/>
                </p:cNvSpPr>
                <p:nvPr/>
              </p:nvSpPr>
              <p:spPr bwMode="auto">
                <a:xfrm>
                  <a:off x="3278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6" name="Line 159"/>
                <p:cNvSpPr>
                  <a:spLocks noChangeShapeType="1"/>
                </p:cNvSpPr>
                <p:nvPr/>
              </p:nvSpPr>
              <p:spPr bwMode="auto">
                <a:xfrm>
                  <a:off x="3242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7" name="Line 160"/>
                <p:cNvSpPr>
                  <a:spLocks noChangeShapeType="1"/>
                </p:cNvSpPr>
                <p:nvPr/>
              </p:nvSpPr>
              <p:spPr bwMode="auto">
                <a:xfrm>
                  <a:off x="3206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8" name="Line 161"/>
                <p:cNvSpPr>
                  <a:spLocks noChangeShapeType="1"/>
                </p:cNvSpPr>
                <p:nvPr/>
              </p:nvSpPr>
              <p:spPr bwMode="auto">
                <a:xfrm>
                  <a:off x="3170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9" name="Line 162"/>
                <p:cNvSpPr>
                  <a:spLocks noChangeShapeType="1"/>
                </p:cNvSpPr>
                <p:nvPr/>
              </p:nvSpPr>
              <p:spPr bwMode="auto">
                <a:xfrm>
                  <a:off x="3134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0" name="Line 163"/>
                <p:cNvSpPr>
                  <a:spLocks noChangeShapeType="1"/>
                </p:cNvSpPr>
                <p:nvPr/>
              </p:nvSpPr>
              <p:spPr bwMode="auto">
                <a:xfrm>
                  <a:off x="3459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1" name="Line 164"/>
                <p:cNvSpPr>
                  <a:spLocks noChangeShapeType="1"/>
                </p:cNvSpPr>
                <p:nvPr/>
              </p:nvSpPr>
              <p:spPr bwMode="auto">
                <a:xfrm>
                  <a:off x="3423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2" name="Line 165"/>
                <p:cNvSpPr>
                  <a:spLocks noChangeShapeType="1"/>
                </p:cNvSpPr>
                <p:nvPr/>
              </p:nvSpPr>
              <p:spPr bwMode="auto">
                <a:xfrm>
                  <a:off x="3387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3" name="Line 166"/>
                <p:cNvSpPr>
                  <a:spLocks noChangeShapeType="1"/>
                </p:cNvSpPr>
                <p:nvPr/>
              </p:nvSpPr>
              <p:spPr bwMode="auto">
                <a:xfrm>
                  <a:off x="3351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4" name="Line 167"/>
                <p:cNvSpPr>
                  <a:spLocks noChangeShapeType="1"/>
                </p:cNvSpPr>
                <p:nvPr/>
              </p:nvSpPr>
              <p:spPr bwMode="auto">
                <a:xfrm>
                  <a:off x="3315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5" name="Line 168"/>
                <p:cNvSpPr>
                  <a:spLocks noChangeShapeType="1"/>
                </p:cNvSpPr>
                <p:nvPr/>
              </p:nvSpPr>
              <p:spPr bwMode="auto">
                <a:xfrm>
                  <a:off x="3641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6" name="Line 169"/>
                <p:cNvSpPr>
                  <a:spLocks noChangeShapeType="1"/>
                </p:cNvSpPr>
                <p:nvPr/>
              </p:nvSpPr>
              <p:spPr bwMode="auto">
                <a:xfrm>
                  <a:off x="3605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7" name="Line 170"/>
                <p:cNvSpPr>
                  <a:spLocks noChangeShapeType="1"/>
                </p:cNvSpPr>
                <p:nvPr/>
              </p:nvSpPr>
              <p:spPr bwMode="auto">
                <a:xfrm>
                  <a:off x="3569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8" name="Line 171"/>
                <p:cNvSpPr>
                  <a:spLocks noChangeShapeType="1"/>
                </p:cNvSpPr>
                <p:nvPr/>
              </p:nvSpPr>
              <p:spPr bwMode="auto">
                <a:xfrm>
                  <a:off x="3533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9" name="Line 172"/>
                <p:cNvSpPr>
                  <a:spLocks noChangeShapeType="1"/>
                </p:cNvSpPr>
                <p:nvPr/>
              </p:nvSpPr>
              <p:spPr bwMode="auto">
                <a:xfrm>
                  <a:off x="3497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0" name="Line 173"/>
                <p:cNvSpPr>
                  <a:spLocks noChangeShapeType="1"/>
                </p:cNvSpPr>
                <p:nvPr/>
              </p:nvSpPr>
              <p:spPr bwMode="auto">
                <a:xfrm>
                  <a:off x="3786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1" name="Line 174"/>
                <p:cNvSpPr>
                  <a:spLocks noChangeShapeType="1"/>
                </p:cNvSpPr>
                <p:nvPr/>
              </p:nvSpPr>
              <p:spPr bwMode="auto">
                <a:xfrm>
                  <a:off x="3750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2" name="Line 175"/>
                <p:cNvSpPr>
                  <a:spLocks noChangeShapeType="1"/>
                </p:cNvSpPr>
                <p:nvPr/>
              </p:nvSpPr>
              <p:spPr bwMode="auto">
                <a:xfrm>
                  <a:off x="3714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3" name="Line 176"/>
                <p:cNvSpPr>
                  <a:spLocks noChangeShapeType="1"/>
                </p:cNvSpPr>
                <p:nvPr/>
              </p:nvSpPr>
              <p:spPr bwMode="auto">
                <a:xfrm>
                  <a:off x="3678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4" name="Line 177"/>
                <p:cNvSpPr>
                  <a:spLocks noChangeShapeType="1"/>
                </p:cNvSpPr>
                <p:nvPr/>
              </p:nvSpPr>
              <p:spPr bwMode="auto">
                <a:xfrm>
                  <a:off x="3968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5" name="Line 178"/>
                <p:cNvSpPr>
                  <a:spLocks noChangeShapeType="1"/>
                </p:cNvSpPr>
                <p:nvPr/>
              </p:nvSpPr>
              <p:spPr bwMode="auto">
                <a:xfrm>
                  <a:off x="3932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6" name="Line 179"/>
                <p:cNvSpPr>
                  <a:spLocks noChangeShapeType="1"/>
                </p:cNvSpPr>
                <p:nvPr/>
              </p:nvSpPr>
              <p:spPr bwMode="auto">
                <a:xfrm>
                  <a:off x="3896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7" name="Line 180"/>
                <p:cNvSpPr>
                  <a:spLocks noChangeShapeType="1"/>
                </p:cNvSpPr>
                <p:nvPr/>
              </p:nvSpPr>
              <p:spPr bwMode="auto">
                <a:xfrm>
                  <a:off x="3860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8" name="Line 181"/>
                <p:cNvSpPr>
                  <a:spLocks noChangeShapeType="1"/>
                </p:cNvSpPr>
                <p:nvPr/>
              </p:nvSpPr>
              <p:spPr bwMode="auto">
                <a:xfrm>
                  <a:off x="3824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9" name="Line 182"/>
                <p:cNvSpPr>
                  <a:spLocks noChangeShapeType="1"/>
                </p:cNvSpPr>
                <p:nvPr/>
              </p:nvSpPr>
              <p:spPr bwMode="auto">
                <a:xfrm>
                  <a:off x="4113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0" name="Line 183"/>
                <p:cNvSpPr>
                  <a:spLocks noChangeShapeType="1"/>
                </p:cNvSpPr>
                <p:nvPr/>
              </p:nvSpPr>
              <p:spPr bwMode="auto">
                <a:xfrm>
                  <a:off x="4077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1" name="Line 184"/>
                <p:cNvSpPr>
                  <a:spLocks noChangeShapeType="1"/>
                </p:cNvSpPr>
                <p:nvPr/>
              </p:nvSpPr>
              <p:spPr bwMode="auto">
                <a:xfrm>
                  <a:off x="4041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2" name="Line 185"/>
                <p:cNvSpPr>
                  <a:spLocks noChangeShapeType="1"/>
                </p:cNvSpPr>
                <p:nvPr/>
              </p:nvSpPr>
              <p:spPr bwMode="auto">
                <a:xfrm>
                  <a:off x="4005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3" name="Line 186"/>
                <p:cNvSpPr>
                  <a:spLocks noChangeShapeType="1"/>
                </p:cNvSpPr>
                <p:nvPr/>
              </p:nvSpPr>
              <p:spPr bwMode="auto">
                <a:xfrm>
                  <a:off x="4295" y="3394"/>
                  <a:ext cx="0" cy="21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4" name="Line 187"/>
                <p:cNvSpPr>
                  <a:spLocks noChangeShapeType="1"/>
                </p:cNvSpPr>
                <p:nvPr/>
              </p:nvSpPr>
              <p:spPr bwMode="auto">
                <a:xfrm>
                  <a:off x="4259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5" name="Line 188"/>
                <p:cNvSpPr>
                  <a:spLocks noChangeShapeType="1"/>
                </p:cNvSpPr>
                <p:nvPr/>
              </p:nvSpPr>
              <p:spPr bwMode="auto">
                <a:xfrm>
                  <a:off x="4223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6" name="Line 189"/>
                <p:cNvSpPr>
                  <a:spLocks noChangeShapeType="1"/>
                </p:cNvSpPr>
                <p:nvPr/>
              </p:nvSpPr>
              <p:spPr bwMode="auto">
                <a:xfrm>
                  <a:off x="4187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7" name="Line 190"/>
                <p:cNvSpPr>
                  <a:spLocks noChangeShapeType="1"/>
                </p:cNvSpPr>
                <p:nvPr/>
              </p:nvSpPr>
              <p:spPr bwMode="auto">
                <a:xfrm>
                  <a:off x="4151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8" name="Line 191"/>
                <p:cNvSpPr>
                  <a:spLocks noChangeShapeType="1"/>
                </p:cNvSpPr>
                <p:nvPr/>
              </p:nvSpPr>
              <p:spPr bwMode="auto">
                <a:xfrm>
                  <a:off x="1537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9" name="Line 192"/>
                <p:cNvSpPr>
                  <a:spLocks noChangeShapeType="1"/>
                </p:cNvSpPr>
                <p:nvPr/>
              </p:nvSpPr>
              <p:spPr bwMode="auto">
                <a:xfrm>
                  <a:off x="1501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0" name="Line 193"/>
                <p:cNvSpPr>
                  <a:spLocks noChangeShapeType="1"/>
                </p:cNvSpPr>
                <p:nvPr/>
              </p:nvSpPr>
              <p:spPr bwMode="auto">
                <a:xfrm>
                  <a:off x="1465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1" name="Line 194"/>
                <p:cNvSpPr>
                  <a:spLocks noChangeShapeType="1"/>
                </p:cNvSpPr>
                <p:nvPr/>
              </p:nvSpPr>
              <p:spPr bwMode="auto">
                <a:xfrm>
                  <a:off x="1429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2" name="Line 195"/>
                <p:cNvSpPr>
                  <a:spLocks noChangeShapeType="1"/>
                </p:cNvSpPr>
                <p:nvPr/>
              </p:nvSpPr>
              <p:spPr bwMode="auto">
                <a:xfrm>
                  <a:off x="1718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3" name="Line 196"/>
                <p:cNvSpPr>
                  <a:spLocks noChangeShapeType="1"/>
                </p:cNvSpPr>
                <p:nvPr/>
              </p:nvSpPr>
              <p:spPr bwMode="auto">
                <a:xfrm>
                  <a:off x="1682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4" name="Line 197"/>
                <p:cNvSpPr>
                  <a:spLocks noChangeShapeType="1"/>
                </p:cNvSpPr>
                <p:nvPr/>
              </p:nvSpPr>
              <p:spPr bwMode="auto">
                <a:xfrm>
                  <a:off x="1646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5" name="Line 198"/>
                <p:cNvSpPr>
                  <a:spLocks noChangeShapeType="1"/>
                </p:cNvSpPr>
                <p:nvPr/>
              </p:nvSpPr>
              <p:spPr bwMode="auto">
                <a:xfrm>
                  <a:off x="1610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6" name="Line 199"/>
                <p:cNvSpPr>
                  <a:spLocks noChangeShapeType="1"/>
                </p:cNvSpPr>
                <p:nvPr/>
              </p:nvSpPr>
              <p:spPr bwMode="auto">
                <a:xfrm>
                  <a:off x="1574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7" name="Line 200"/>
                <p:cNvSpPr>
                  <a:spLocks noChangeShapeType="1"/>
                </p:cNvSpPr>
                <p:nvPr/>
              </p:nvSpPr>
              <p:spPr bwMode="auto">
                <a:xfrm>
                  <a:off x="1828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8" name="Line 201"/>
                <p:cNvSpPr>
                  <a:spLocks noChangeShapeType="1"/>
                </p:cNvSpPr>
                <p:nvPr/>
              </p:nvSpPr>
              <p:spPr bwMode="auto">
                <a:xfrm>
                  <a:off x="1792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9" name="Line 202"/>
                <p:cNvSpPr>
                  <a:spLocks noChangeShapeType="1"/>
                </p:cNvSpPr>
                <p:nvPr/>
              </p:nvSpPr>
              <p:spPr bwMode="auto">
                <a:xfrm>
                  <a:off x="1756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0" name="Line 203"/>
                <p:cNvSpPr>
                  <a:spLocks noChangeShapeType="1"/>
                </p:cNvSpPr>
                <p:nvPr/>
              </p:nvSpPr>
              <p:spPr bwMode="auto">
                <a:xfrm>
                  <a:off x="1392" y="3394"/>
                  <a:ext cx="0" cy="21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1" name="Line 211"/>
                <p:cNvSpPr>
                  <a:spLocks noChangeShapeType="1"/>
                </p:cNvSpPr>
                <p:nvPr/>
              </p:nvSpPr>
              <p:spPr bwMode="auto">
                <a:xfrm>
                  <a:off x="2844" y="3431"/>
                  <a:ext cx="0" cy="18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749" name="Text Box 212"/>
              <p:cNvSpPr txBox="1">
                <a:spLocks noChangeArrowheads="1"/>
              </p:cNvSpPr>
              <p:nvPr/>
            </p:nvSpPr>
            <p:spPr bwMode="auto">
              <a:xfrm>
                <a:off x="2735" y="3648"/>
                <a:ext cx="218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0</a:t>
                </a:r>
              </a:p>
            </p:txBody>
          </p:sp>
        </p:grpSp>
      </p:grpSp>
      <p:sp>
        <p:nvSpPr>
          <p:cNvPr id="212181" name="Text Box 213"/>
          <p:cNvSpPr txBox="1">
            <a:spLocks noChangeArrowheads="1"/>
          </p:cNvSpPr>
          <p:nvPr/>
        </p:nvSpPr>
        <p:spPr bwMode="auto">
          <a:xfrm>
            <a:off x="1633538" y="6136096"/>
            <a:ext cx="115411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min = -2</a:t>
            </a:r>
            <a:r>
              <a:rPr lang="en-US" altLang="en-US" i="1" baseline="50000"/>
              <a:t>n</a:t>
            </a:r>
            <a:r>
              <a:rPr lang="en-US" altLang="en-US" baseline="50000"/>
              <a:t>-1</a:t>
            </a:r>
            <a:endParaRPr lang="en-US" altLang="en-US"/>
          </a:p>
        </p:txBody>
      </p:sp>
      <p:grpSp>
        <p:nvGrpSpPr>
          <p:cNvPr id="27661" name="Group 218"/>
          <p:cNvGrpSpPr>
            <a:grpSpLocks/>
          </p:cNvGrpSpPr>
          <p:nvPr/>
        </p:nvGrpSpPr>
        <p:grpSpPr bwMode="auto">
          <a:xfrm>
            <a:off x="482600" y="2853580"/>
            <a:ext cx="8121650" cy="863600"/>
            <a:chOff x="304" y="1471"/>
            <a:chExt cx="5116" cy="544"/>
          </a:xfrm>
        </p:grpSpPr>
        <p:sp>
          <p:nvSpPr>
            <p:cNvPr id="27662" name="Text Box 14"/>
            <p:cNvSpPr txBox="1">
              <a:spLocks noChangeArrowheads="1"/>
            </p:cNvSpPr>
            <p:nvPr/>
          </p:nvSpPr>
          <p:spPr bwMode="auto">
            <a:xfrm>
              <a:off x="1392" y="1471"/>
              <a:ext cx="2903" cy="43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Finite Set of Unsigned Integers</a:t>
              </a:r>
            </a:p>
          </p:txBody>
        </p:sp>
        <p:grpSp>
          <p:nvGrpSpPr>
            <p:cNvPr id="27663" name="Group 217"/>
            <p:cNvGrpSpPr>
              <a:grpSpLocks/>
            </p:cNvGrpSpPr>
            <p:nvPr/>
          </p:nvGrpSpPr>
          <p:grpSpPr bwMode="auto">
            <a:xfrm>
              <a:off x="304" y="1797"/>
              <a:ext cx="5116" cy="218"/>
              <a:chOff x="304" y="1797"/>
              <a:chExt cx="5116" cy="218"/>
            </a:xfrm>
          </p:grpSpPr>
          <p:sp>
            <p:nvSpPr>
              <p:cNvPr id="27664" name="Line 8"/>
              <p:cNvSpPr>
                <a:spLocks noChangeShapeType="1"/>
              </p:cNvSpPr>
              <p:nvPr/>
            </p:nvSpPr>
            <p:spPr bwMode="auto">
              <a:xfrm>
                <a:off x="304" y="1906"/>
                <a:ext cx="5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5" name="Line 19"/>
              <p:cNvSpPr>
                <a:spLocks noChangeShapeType="1"/>
              </p:cNvSpPr>
              <p:nvPr/>
            </p:nvSpPr>
            <p:spPr bwMode="auto">
              <a:xfrm>
                <a:off x="2007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6" name="Line 20"/>
              <p:cNvSpPr>
                <a:spLocks noChangeShapeType="1"/>
              </p:cNvSpPr>
              <p:nvPr/>
            </p:nvSpPr>
            <p:spPr bwMode="auto">
              <a:xfrm>
                <a:off x="1971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7" name="Line 21"/>
              <p:cNvSpPr>
                <a:spLocks noChangeShapeType="1"/>
              </p:cNvSpPr>
              <p:nvPr/>
            </p:nvSpPr>
            <p:spPr bwMode="auto">
              <a:xfrm>
                <a:off x="1935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8" name="Line 22"/>
              <p:cNvSpPr>
                <a:spLocks noChangeShapeType="1"/>
              </p:cNvSpPr>
              <p:nvPr/>
            </p:nvSpPr>
            <p:spPr bwMode="auto">
              <a:xfrm>
                <a:off x="1899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9" name="Line 23"/>
              <p:cNvSpPr>
                <a:spLocks noChangeShapeType="1"/>
              </p:cNvSpPr>
              <p:nvPr/>
            </p:nvSpPr>
            <p:spPr bwMode="auto">
              <a:xfrm>
                <a:off x="1863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0" name="Line 24"/>
              <p:cNvSpPr>
                <a:spLocks noChangeShapeType="1"/>
              </p:cNvSpPr>
              <p:nvPr/>
            </p:nvSpPr>
            <p:spPr bwMode="auto">
              <a:xfrm>
                <a:off x="2189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1" name="Line 25"/>
              <p:cNvSpPr>
                <a:spLocks noChangeShapeType="1"/>
              </p:cNvSpPr>
              <p:nvPr/>
            </p:nvSpPr>
            <p:spPr bwMode="auto">
              <a:xfrm>
                <a:off x="2153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2" name="Line 26"/>
              <p:cNvSpPr>
                <a:spLocks noChangeShapeType="1"/>
              </p:cNvSpPr>
              <p:nvPr/>
            </p:nvSpPr>
            <p:spPr bwMode="auto">
              <a:xfrm>
                <a:off x="2117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3" name="Line 27"/>
              <p:cNvSpPr>
                <a:spLocks noChangeShapeType="1"/>
              </p:cNvSpPr>
              <p:nvPr/>
            </p:nvSpPr>
            <p:spPr bwMode="auto">
              <a:xfrm>
                <a:off x="2081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4" name="Line 28"/>
              <p:cNvSpPr>
                <a:spLocks noChangeShapeType="1"/>
              </p:cNvSpPr>
              <p:nvPr/>
            </p:nvSpPr>
            <p:spPr bwMode="auto">
              <a:xfrm>
                <a:off x="2045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5" name="Line 29"/>
              <p:cNvSpPr>
                <a:spLocks noChangeShapeType="1"/>
              </p:cNvSpPr>
              <p:nvPr/>
            </p:nvSpPr>
            <p:spPr bwMode="auto">
              <a:xfrm>
                <a:off x="2370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6" name="Line 30"/>
              <p:cNvSpPr>
                <a:spLocks noChangeShapeType="1"/>
              </p:cNvSpPr>
              <p:nvPr/>
            </p:nvSpPr>
            <p:spPr bwMode="auto">
              <a:xfrm>
                <a:off x="2334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7" name="Line 31"/>
              <p:cNvSpPr>
                <a:spLocks noChangeShapeType="1"/>
              </p:cNvSpPr>
              <p:nvPr/>
            </p:nvSpPr>
            <p:spPr bwMode="auto">
              <a:xfrm>
                <a:off x="2298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8" name="Line 32"/>
              <p:cNvSpPr>
                <a:spLocks noChangeShapeType="1"/>
              </p:cNvSpPr>
              <p:nvPr/>
            </p:nvSpPr>
            <p:spPr bwMode="auto">
              <a:xfrm>
                <a:off x="2262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9" name="Line 33"/>
              <p:cNvSpPr>
                <a:spLocks noChangeShapeType="1"/>
              </p:cNvSpPr>
              <p:nvPr/>
            </p:nvSpPr>
            <p:spPr bwMode="auto">
              <a:xfrm>
                <a:off x="2226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0" name="Line 34"/>
              <p:cNvSpPr>
                <a:spLocks noChangeShapeType="1"/>
              </p:cNvSpPr>
              <p:nvPr/>
            </p:nvSpPr>
            <p:spPr bwMode="auto">
              <a:xfrm>
                <a:off x="2552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1" name="Line 35"/>
              <p:cNvSpPr>
                <a:spLocks noChangeShapeType="1"/>
              </p:cNvSpPr>
              <p:nvPr/>
            </p:nvSpPr>
            <p:spPr bwMode="auto">
              <a:xfrm>
                <a:off x="2516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2" name="Line 36"/>
              <p:cNvSpPr>
                <a:spLocks noChangeShapeType="1"/>
              </p:cNvSpPr>
              <p:nvPr/>
            </p:nvSpPr>
            <p:spPr bwMode="auto">
              <a:xfrm>
                <a:off x="2480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3" name="Line 37"/>
              <p:cNvSpPr>
                <a:spLocks noChangeShapeType="1"/>
              </p:cNvSpPr>
              <p:nvPr/>
            </p:nvSpPr>
            <p:spPr bwMode="auto">
              <a:xfrm>
                <a:off x="2444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4" name="Line 38"/>
              <p:cNvSpPr>
                <a:spLocks noChangeShapeType="1"/>
              </p:cNvSpPr>
              <p:nvPr/>
            </p:nvSpPr>
            <p:spPr bwMode="auto">
              <a:xfrm>
                <a:off x="2408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5" name="Line 39"/>
              <p:cNvSpPr>
                <a:spLocks noChangeShapeType="1"/>
              </p:cNvSpPr>
              <p:nvPr/>
            </p:nvSpPr>
            <p:spPr bwMode="auto">
              <a:xfrm>
                <a:off x="2733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6" name="Line 40"/>
              <p:cNvSpPr>
                <a:spLocks noChangeShapeType="1"/>
              </p:cNvSpPr>
              <p:nvPr/>
            </p:nvSpPr>
            <p:spPr bwMode="auto">
              <a:xfrm>
                <a:off x="2697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7" name="Line 41"/>
              <p:cNvSpPr>
                <a:spLocks noChangeShapeType="1"/>
              </p:cNvSpPr>
              <p:nvPr/>
            </p:nvSpPr>
            <p:spPr bwMode="auto">
              <a:xfrm>
                <a:off x="2661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8" name="Line 42"/>
              <p:cNvSpPr>
                <a:spLocks noChangeShapeType="1"/>
              </p:cNvSpPr>
              <p:nvPr/>
            </p:nvSpPr>
            <p:spPr bwMode="auto">
              <a:xfrm>
                <a:off x="2625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9" name="Line 43"/>
              <p:cNvSpPr>
                <a:spLocks noChangeShapeType="1"/>
              </p:cNvSpPr>
              <p:nvPr/>
            </p:nvSpPr>
            <p:spPr bwMode="auto">
              <a:xfrm>
                <a:off x="2589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0" name="Line 44"/>
              <p:cNvSpPr>
                <a:spLocks noChangeShapeType="1"/>
              </p:cNvSpPr>
              <p:nvPr/>
            </p:nvSpPr>
            <p:spPr bwMode="auto">
              <a:xfrm>
                <a:off x="2915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1" name="Line 45"/>
              <p:cNvSpPr>
                <a:spLocks noChangeShapeType="1"/>
              </p:cNvSpPr>
              <p:nvPr/>
            </p:nvSpPr>
            <p:spPr bwMode="auto">
              <a:xfrm>
                <a:off x="2879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2" name="Line 46"/>
              <p:cNvSpPr>
                <a:spLocks noChangeShapeType="1"/>
              </p:cNvSpPr>
              <p:nvPr/>
            </p:nvSpPr>
            <p:spPr bwMode="auto">
              <a:xfrm>
                <a:off x="2843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3" name="Line 47"/>
              <p:cNvSpPr>
                <a:spLocks noChangeShapeType="1"/>
              </p:cNvSpPr>
              <p:nvPr/>
            </p:nvSpPr>
            <p:spPr bwMode="auto">
              <a:xfrm>
                <a:off x="2807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4" name="Line 48"/>
              <p:cNvSpPr>
                <a:spLocks noChangeShapeType="1"/>
              </p:cNvSpPr>
              <p:nvPr/>
            </p:nvSpPr>
            <p:spPr bwMode="auto">
              <a:xfrm>
                <a:off x="2771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5" name="Line 49"/>
              <p:cNvSpPr>
                <a:spLocks noChangeShapeType="1"/>
              </p:cNvSpPr>
              <p:nvPr/>
            </p:nvSpPr>
            <p:spPr bwMode="auto">
              <a:xfrm>
                <a:off x="3096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6" name="Line 50"/>
              <p:cNvSpPr>
                <a:spLocks noChangeShapeType="1"/>
              </p:cNvSpPr>
              <p:nvPr/>
            </p:nvSpPr>
            <p:spPr bwMode="auto">
              <a:xfrm>
                <a:off x="3060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7" name="Line 51"/>
              <p:cNvSpPr>
                <a:spLocks noChangeShapeType="1"/>
              </p:cNvSpPr>
              <p:nvPr/>
            </p:nvSpPr>
            <p:spPr bwMode="auto">
              <a:xfrm>
                <a:off x="3024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8" name="Line 52"/>
              <p:cNvSpPr>
                <a:spLocks noChangeShapeType="1"/>
              </p:cNvSpPr>
              <p:nvPr/>
            </p:nvSpPr>
            <p:spPr bwMode="auto">
              <a:xfrm>
                <a:off x="2988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9" name="Line 53"/>
              <p:cNvSpPr>
                <a:spLocks noChangeShapeType="1"/>
              </p:cNvSpPr>
              <p:nvPr/>
            </p:nvSpPr>
            <p:spPr bwMode="auto">
              <a:xfrm>
                <a:off x="2952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0" name="Line 54"/>
              <p:cNvSpPr>
                <a:spLocks noChangeShapeType="1"/>
              </p:cNvSpPr>
              <p:nvPr/>
            </p:nvSpPr>
            <p:spPr bwMode="auto">
              <a:xfrm>
                <a:off x="3278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1" name="Line 55"/>
              <p:cNvSpPr>
                <a:spLocks noChangeShapeType="1"/>
              </p:cNvSpPr>
              <p:nvPr/>
            </p:nvSpPr>
            <p:spPr bwMode="auto">
              <a:xfrm>
                <a:off x="3242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2" name="Line 56"/>
              <p:cNvSpPr>
                <a:spLocks noChangeShapeType="1"/>
              </p:cNvSpPr>
              <p:nvPr/>
            </p:nvSpPr>
            <p:spPr bwMode="auto">
              <a:xfrm>
                <a:off x="3206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3" name="Line 57"/>
              <p:cNvSpPr>
                <a:spLocks noChangeShapeType="1"/>
              </p:cNvSpPr>
              <p:nvPr/>
            </p:nvSpPr>
            <p:spPr bwMode="auto">
              <a:xfrm>
                <a:off x="3170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4" name="Line 58"/>
              <p:cNvSpPr>
                <a:spLocks noChangeShapeType="1"/>
              </p:cNvSpPr>
              <p:nvPr/>
            </p:nvSpPr>
            <p:spPr bwMode="auto">
              <a:xfrm>
                <a:off x="3134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5" name="Line 59"/>
              <p:cNvSpPr>
                <a:spLocks noChangeShapeType="1"/>
              </p:cNvSpPr>
              <p:nvPr/>
            </p:nvSpPr>
            <p:spPr bwMode="auto">
              <a:xfrm>
                <a:off x="3459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6" name="Line 60"/>
              <p:cNvSpPr>
                <a:spLocks noChangeShapeType="1"/>
              </p:cNvSpPr>
              <p:nvPr/>
            </p:nvSpPr>
            <p:spPr bwMode="auto">
              <a:xfrm>
                <a:off x="3423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7" name="Line 61"/>
              <p:cNvSpPr>
                <a:spLocks noChangeShapeType="1"/>
              </p:cNvSpPr>
              <p:nvPr/>
            </p:nvSpPr>
            <p:spPr bwMode="auto">
              <a:xfrm>
                <a:off x="3387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8" name="Line 62"/>
              <p:cNvSpPr>
                <a:spLocks noChangeShapeType="1"/>
              </p:cNvSpPr>
              <p:nvPr/>
            </p:nvSpPr>
            <p:spPr bwMode="auto">
              <a:xfrm>
                <a:off x="3351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9" name="Line 63"/>
              <p:cNvSpPr>
                <a:spLocks noChangeShapeType="1"/>
              </p:cNvSpPr>
              <p:nvPr/>
            </p:nvSpPr>
            <p:spPr bwMode="auto">
              <a:xfrm>
                <a:off x="3315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0" name="Line 64"/>
              <p:cNvSpPr>
                <a:spLocks noChangeShapeType="1"/>
              </p:cNvSpPr>
              <p:nvPr/>
            </p:nvSpPr>
            <p:spPr bwMode="auto">
              <a:xfrm>
                <a:off x="3641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1" name="Line 65"/>
              <p:cNvSpPr>
                <a:spLocks noChangeShapeType="1"/>
              </p:cNvSpPr>
              <p:nvPr/>
            </p:nvSpPr>
            <p:spPr bwMode="auto">
              <a:xfrm>
                <a:off x="3605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2" name="Line 66"/>
              <p:cNvSpPr>
                <a:spLocks noChangeShapeType="1"/>
              </p:cNvSpPr>
              <p:nvPr/>
            </p:nvSpPr>
            <p:spPr bwMode="auto">
              <a:xfrm>
                <a:off x="3569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3" name="Line 67"/>
              <p:cNvSpPr>
                <a:spLocks noChangeShapeType="1"/>
              </p:cNvSpPr>
              <p:nvPr/>
            </p:nvSpPr>
            <p:spPr bwMode="auto">
              <a:xfrm>
                <a:off x="3533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4" name="Line 68"/>
              <p:cNvSpPr>
                <a:spLocks noChangeShapeType="1"/>
              </p:cNvSpPr>
              <p:nvPr/>
            </p:nvSpPr>
            <p:spPr bwMode="auto">
              <a:xfrm>
                <a:off x="3497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5" name="Line 69"/>
              <p:cNvSpPr>
                <a:spLocks noChangeShapeType="1"/>
              </p:cNvSpPr>
              <p:nvPr/>
            </p:nvSpPr>
            <p:spPr bwMode="auto">
              <a:xfrm>
                <a:off x="3786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6" name="Line 70"/>
              <p:cNvSpPr>
                <a:spLocks noChangeShapeType="1"/>
              </p:cNvSpPr>
              <p:nvPr/>
            </p:nvSpPr>
            <p:spPr bwMode="auto">
              <a:xfrm>
                <a:off x="3750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7" name="Line 71"/>
              <p:cNvSpPr>
                <a:spLocks noChangeShapeType="1"/>
              </p:cNvSpPr>
              <p:nvPr/>
            </p:nvSpPr>
            <p:spPr bwMode="auto">
              <a:xfrm>
                <a:off x="3714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8" name="Line 72"/>
              <p:cNvSpPr>
                <a:spLocks noChangeShapeType="1"/>
              </p:cNvSpPr>
              <p:nvPr/>
            </p:nvSpPr>
            <p:spPr bwMode="auto">
              <a:xfrm>
                <a:off x="3678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9" name="Line 73"/>
              <p:cNvSpPr>
                <a:spLocks noChangeShapeType="1"/>
              </p:cNvSpPr>
              <p:nvPr/>
            </p:nvSpPr>
            <p:spPr bwMode="auto">
              <a:xfrm>
                <a:off x="3968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0" name="Line 74"/>
              <p:cNvSpPr>
                <a:spLocks noChangeShapeType="1"/>
              </p:cNvSpPr>
              <p:nvPr/>
            </p:nvSpPr>
            <p:spPr bwMode="auto">
              <a:xfrm>
                <a:off x="3932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1" name="Line 75"/>
              <p:cNvSpPr>
                <a:spLocks noChangeShapeType="1"/>
              </p:cNvSpPr>
              <p:nvPr/>
            </p:nvSpPr>
            <p:spPr bwMode="auto">
              <a:xfrm>
                <a:off x="3896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2" name="Line 76"/>
              <p:cNvSpPr>
                <a:spLocks noChangeShapeType="1"/>
              </p:cNvSpPr>
              <p:nvPr/>
            </p:nvSpPr>
            <p:spPr bwMode="auto">
              <a:xfrm>
                <a:off x="3860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3" name="Line 77"/>
              <p:cNvSpPr>
                <a:spLocks noChangeShapeType="1"/>
              </p:cNvSpPr>
              <p:nvPr/>
            </p:nvSpPr>
            <p:spPr bwMode="auto">
              <a:xfrm>
                <a:off x="3824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4" name="Line 78"/>
              <p:cNvSpPr>
                <a:spLocks noChangeShapeType="1"/>
              </p:cNvSpPr>
              <p:nvPr/>
            </p:nvSpPr>
            <p:spPr bwMode="auto">
              <a:xfrm>
                <a:off x="4113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5" name="Line 79"/>
              <p:cNvSpPr>
                <a:spLocks noChangeShapeType="1"/>
              </p:cNvSpPr>
              <p:nvPr/>
            </p:nvSpPr>
            <p:spPr bwMode="auto">
              <a:xfrm>
                <a:off x="4077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6" name="Line 80"/>
              <p:cNvSpPr>
                <a:spLocks noChangeShapeType="1"/>
              </p:cNvSpPr>
              <p:nvPr/>
            </p:nvSpPr>
            <p:spPr bwMode="auto">
              <a:xfrm>
                <a:off x="4041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7" name="Line 81"/>
              <p:cNvSpPr>
                <a:spLocks noChangeShapeType="1"/>
              </p:cNvSpPr>
              <p:nvPr/>
            </p:nvSpPr>
            <p:spPr bwMode="auto">
              <a:xfrm>
                <a:off x="4005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8" name="Line 82"/>
              <p:cNvSpPr>
                <a:spLocks noChangeShapeType="1"/>
              </p:cNvSpPr>
              <p:nvPr/>
            </p:nvSpPr>
            <p:spPr bwMode="auto">
              <a:xfrm>
                <a:off x="4295" y="1797"/>
                <a:ext cx="0" cy="2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9" name="Line 83"/>
              <p:cNvSpPr>
                <a:spLocks noChangeShapeType="1"/>
              </p:cNvSpPr>
              <p:nvPr/>
            </p:nvSpPr>
            <p:spPr bwMode="auto">
              <a:xfrm>
                <a:off x="4259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0" name="Line 84"/>
              <p:cNvSpPr>
                <a:spLocks noChangeShapeType="1"/>
              </p:cNvSpPr>
              <p:nvPr/>
            </p:nvSpPr>
            <p:spPr bwMode="auto">
              <a:xfrm>
                <a:off x="4223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1" name="Line 85"/>
              <p:cNvSpPr>
                <a:spLocks noChangeShapeType="1"/>
              </p:cNvSpPr>
              <p:nvPr/>
            </p:nvSpPr>
            <p:spPr bwMode="auto">
              <a:xfrm>
                <a:off x="4187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2" name="Line 86"/>
              <p:cNvSpPr>
                <a:spLocks noChangeShapeType="1"/>
              </p:cNvSpPr>
              <p:nvPr/>
            </p:nvSpPr>
            <p:spPr bwMode="auto">
              <a:xfrm>
                <a:off x="4151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3" name="Line 94"/>
              <p:cNvSpPr>
                <a:spLocks noChangeShapeType="1"/>
              </p:cNvSpPr>
              <p:nvPr/>
            </p:nvSpPr>
            <p:spPr bwMode="auto">
              <a:xfrm>
                <a:off x="1537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4" name="Line 95"/>
              <p:cNvSpPr>
                <a:spLocks noChangeShapeType="1"/>
              </p:cNvSpPr>
              <p:nvPr/>
            </p:nvSpPr>
            <p:spPr bwMode="auto">
              <a:xfrm>
                <a:off x="1501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5" name="Line 96"/>
              <p:cNvSpPr>
                <a:spLocks noChangeShapeType="1"/>
              </p:cNvSpPr>
              <p:nvPr/>
            </p:nvSpPr>
            <p:spPr bwMode="auto">
              <a:xfrm>
                <a:off x="1465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6" name="Line 97"/>
              <p:cNvSpPr>
                <a:spLocks noChangeShapeType="1"/>
              </p:cNvSpPr>
              <p:nvPr/>
            </p:nvSpPr>
            <p:spPr bwMode="auto">
              <a:xfrm>
                <a:off x="1429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7" name="Line 99"/>
              <p:cNvSpPr>
                <a:spLocks noChangeShapeType="1"/>
              </p:cNvSpPr>
              <p:nvPr/>
            </p:nvSpPr>
            <p:spPr bwMode="auto">
              <a:xfrm>
                <a:off x="1718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8" name="Line 100"/>
              <p:cNvSpPr>
                <a:spLocks noChangeShapeType="1"/>
              </p:cNvSpPr>
              <p:nvPr/>
            </p:nvSpPr>
            <p:spPr bwMode="auto">
              <a:xfrm>
                <a:off x="1682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9" name="Line 101"/>
              <p:cNvSpPr>
                <a:spLocks noChangeShapeType="1"/>
              </p:cNvSpPr>
              <p:nvPr/>
            </p:nvSpPr>
            <p:spPr bwMode="auto">
              <a:xfrm>
                <a:off x="1646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40" name="Line 102"/>
              <p:cNvSpPr>
                <a:spLocks noChangeShapeType="1"/>
              </p:cNvSpPr>
              <p:nvPr/>
            </p:nvSpPr>
            <p:spPr bwMode="auto">
              <a:xfrm>
                <a:off x="1610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41" name="Line 103"/>
              <p:cNvSpPr>
                <a:spLocks noChangeShapeType="1"/>
              </p:cNvSpPr>
              <p:nvPr/>
            </p:nvSpPr>
            <p:spPr bwMode="auto">
              <a:xfrm>
                <a:off x="1574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42" name="Line 104"/>
              <p:cNvSpPr>
                <a:spLocks noChangeShapeType="1"/>
              </p:cNvSpPr>
              <p:nvPr/>
            </p:nvSpPr>
            <p:spPr bwMode="auto">
              <a:xfrm>
                <a:off x="1828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43" name="Line 105"/>
              <p:cNvSpPr>
                <a:spLocks noChangeShapeType="1"/>
              </p:cNvSpPr>
              <p:nvPr/>
            </p:nvSpPr>
            <p:spPr bwMode="auto">
              <a:xfrm>
                <a:off x="1792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44" name="Line 106"/>
              <p:cNvSpPr>
                <a:spLocks noChangeShapeType="1"/>
              </p:cNvSpPr>
              <p:nvPr/>
            </p:nvSpPr>
            <p:spPr bwMode="auto">
              <a:xfrm>
                <a:off x="1756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45" name="Line 107"/>
              <p:cNvSpPr>
                <a:spLocks noChangeShapeType="1"/>
              </p:cNvSpPr>
              <p:nvPr/>
            </p:nvSpPr>
            <p:spPr bwMode="auto">
              <a:xfrm>
                <a:off x="1392" y="1797"/>
                <a:ext cx="0" cy="2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943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2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1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9" grpId="0"/>
      <p:bldP spid="212076" grpId="0"/>
      <p:bldP spid="212090" grpId="0"/>
      <p:bldP spid="212181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15770</TotalTime>
  <Words>2529</Words>
  <Application>Microsoft Office PowerPoint</Application>
  <PresentationFormat>On-screen Show (4:3)</PresentationFormat>
  <Paragraphs>671</Paragraphs>
  <Slides>25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  <vt:variant>
        <vt:lpstr>Custom Shows</vt:lpstr>
      </vt:variant>
      <vt:variant>
        <vt:i4>1</vt:i4>
      </vt:variant>
    </vt:vector>
  </HeadingPairs>
  <TitlesOfParts>
    <vt:vector size="27" baseType="lpstr">
      <vt:lpstr>Default Design</vt:lpstr>
      <vt:lpstr>MIPS Arithmetic and Logic Instructions</vt:lpstr>
      <vt:lpstr>Presentation Outline</vt:lpstr>
      <vt:lpstr>Overview of the MIPS Architecture</vt:lpstr>
      <vt:lpstr>MIPS General-Purpose Registers</vt:lpstr>
      <vt:lpstr>Instruction Categories</vt:lpstr>
      <vt:lpstr>Next . . .</vt:lpstr>
      <vt:lpstr>R-Type Instruction Format</vt:lpstr>
      <vt:lpstr>R-Type Integer Add and Subtract</vt:lpstr>
      <vt:lpstr>Range, Carry, Borrow, and Overflow</vt:lpstr>
      <vt:lpstr>Carry and Overflow</vt:lpstr>
      <vt:lpstr>More Examples of Carry and Overflow</vt:lpstr>
      <vt:lpstr>Using Add / Subtract Instructions</vt:lpstr>
      <vt:lpstr>Logic Bitwise Operations</vt:lpstr>
      <vt:lpstr>Logic Bitwise Instructions</vt:lpstr>
      <vt:lpstr>Shift Operations</vt:lpstr>
      <vt:lpstr>Shift Instructions</vt:lpstr>
      <vt:lpstr>Shift Instruction Examples</vt:lpstr>
      <vt:lpstr>Binary Multiplication</vt:lpstr>
      <vt:lpstr>Your Turn . . .</vt:lpstr>
      <vt:lpstr>Next . . .</vt:lpstr>
      <vt:lpstr>I-Type Instruction Format</vt:lpstr>
      <vt:lpstr>I-Type ALU Instructions</vt:lpstr>
      <vt:lpstr>Examples of I-Type ALU Instructions</vt:lpstr>
      <vt:lpstr>32-bit Constants</vt:lpstr>
      <vt:lpstr>Pseudo-Instructions</vt:lpstr>
      <vt:lpstr>Shl</vt:lpstr>
    </vt:vector>
  </TitlesOfParts>
  <Company>KFUPM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 Instructions</dc:title>
  <dc:creator>Dr. Muhamed Mudawar</dc:creator>
  <dc:description>7 lecture hours</dc:description>
  <cp:lastModifiedBy>mudawar</cp:lastModifiedBy>
  <cp:revision>480</cp:revision>
  <cp:lastPrinted>2016-01-19T15:35:51Z</cp:lastPrinted>
  <dcterms:created xsi:type="dcterms:W3CDTF">2004-09-12T13:54:39Z</dcterms:created>
  <dcterms:modified xsi:type="dcterms:W3CDTF">2016-02-07T06:06:49Z</dcterms:modified>
  <cp:contentStatus/>
</cp:coreProperties>
</file>