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44" r:id="rId2"/>
    <p:sldId id="392" r:id="rId3"/>
    <p:sldId id="555" r:id="rId4"/>
    <p:sldId id="470" r:id="rId5"/>
    <p:sldId id="556" r:id="rId6"/>
    <p:sldId id="557" r:id="rId7"/>
    <p:sldId id="543" r:id="rId8"/>
    <p:sldId id="511" r:id="rId9"/>
    <p:sldId id="512" r:id="rId10"/>
    <p:sldId id="515" r:id="rId11"/>
    <p:sldId id="471" r:id="rId12"/>
    <p:sldId id="561" r:id="rId13"/>
    <p:sldId id="528" r:id="rId14"/>
    <p:sldId id="509" r:id="rId15"/>
    <p:sldId id="558" r:id="rId16"/>
    <p:sldId id="576" r:id="rId17"/>
    <p:sldId id="562" r:id="rId18"/>
    <p:sldId id="564" r:id="rId19"/>
    <p:sldId id="565" r:id="rId20"/>
    <p:sldId id="566" r:id="rId21"/>
    <p:sldId id="579" r:id="rId22"/>
    <p:sldId id="567" r:id="rId23"/>
    <p:sldId id="578" r:id="rId24"/>
    <p:sldId id="519" r:id="rId25"/>
    <p:sldId id="530" r:id="rId26"/>
    <p:sldId id="531" r:id="rId27"/>
    <p:sldId id="533" r:id="rId28"/>
    <p:sldId id="569" r:id="rId29"/>
    <p:sldId id="577" r:id="rId30"/>
    <p:sldId id="475" r:id="rId31"/>
    <p:sldId id="547" r:id="rId32"/>
    <p:sldId id="573" r:id="rId33"/>
    <p:sldId id="525" r:id="rId34"/>
    <p:sldId id="477" r:id="rId35"/>
    <p:sldId id="575" r:id="rId36"/>
    <p:sldId id="446" r:id="rId37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FFCC"/>
    <a:srgbClr val="CCFFCC"/>
    <a:srgbClr val="33CC33"/>
    <a:srgbClr val="006600"/>
    <a:srgbClr val="009900"/>
    <a:srgbClr val="99CCFF"/>
    <a:srgbClr val="66CCFF"/>
    <a:srgbClr val="FFFF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660"/>
  </p:normalViewPr>
  <p:slideViewPr>
    <p:cSldViewPr>
      <p:cViewPr varScale="1">
        <p:scale>
          <a:sx n="104" d="100"/>
          <a:sy n="104" d="100"/>
        </p:scale>
        <p:origin x="-821" y="-7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CB9B3BB9-ECDD-4D94-9742-1139D4CAF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C036B4-826C-4822-9F19-379B1F649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7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7E882-0FAC-4D37-B469-DBB547FCF84A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3012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432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143000"/>
            <a:ext cx="8915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9322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833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2" y="951899"/>
            <a:ext cx="9423545" cy="53346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6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15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90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3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"/>
            <a:ext cx="9906000" cy="78243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0024" y="951899"/>
            <a:ext cx="9485953" cy="533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6613526"/>
            <a:ext cx="9906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588" indent="0">
              <a:spcBef>
                <a:spcPct val="50000"/>
              </a:spcBef>
              <a:tabLst>
                <a:tab pos="4843463" algn="ctr"/>
                <a:tab pos="9685338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Control Flow and Arrays	COE 301 / ICS 233 – Computer Organization – KFUPM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AD5BE4B9-8DCB-4672-B735-CEAF426AE6C1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1588" indent="0">
                <a:spcBef>
                  <a:spcPct val="50000"/>
                </a:spcBef>
                <a:tabLst>
                  <a:tab pos="4843463" algn="ctr"/>
                  <a:tab pos="9685338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1"/>
            <a:ext cx="89154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Control Flow and Arrays</a:t>
            </a:r>
            <a:endParaRPr lang="en-US" alt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544889"/>
            <a:ext cx="8915400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COE 301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Prof. </a:t>
            </a:r>
            <a:r>
              <a:rPr lang="en-US" altLang="en-US" sz="2800" dirty="0" err="1" smtClean="0"/>
              <a:t>Muhamed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Mudawar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 smtClean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OR Expression</a:t>
            </a:r>
            <a:endParaRPr lang="en-US" altLang="en-US" sz="2800" dirty="0" smtClean="0"/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577850" y="894293"/>
            <a:ext cx="8750300" cy="241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12813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Short-circuit evaluation</a:t>
            </a:r>
            <a:r>
              <a:rPr lang="en-US" altLang="en-US" sz="2400" dirty="0"/>
              <a:t> for logical 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en-US" sz="2400" dirty="0"/>
              <a:t>If first </a:t>
            </a:r>
            <a:r>
              <a:rPr lang="en-US" altLang="en-US" sz="2400" dirty="0" smtClean="0"/>
              <a:t>condition is </a:t>
            </a:r>
            <a:r>
              <a:rPr lang="en-US" altLang="en-US" sz="2400" b="1" dirty="0">
                <a:solidFill>
                  <a:srgbClr val="FF0000"/>
                </a:solidFill>
              </a:rPr>
              <a:t>true</a:t>
            </a:r>
            <a:r>
              <a:rPr lang="en-US" altLang="en-US" sz="2400" dirty="0"/>
              <a:t>, second </a:t>
            </a:r>
            <a:r>
              <a:rPr lang="en-US" altLang="en-US" sz="2400" dirty="0" smtClean="0"/>
              <a:t>condition is </a:t>
            </a:r>
            <a:r>
              <a:rPr lang="en-US" altLang="en-US" sz="2400" b="1" dirty="0">
                <a:solidFill>
                  <a:srgbClr val="FF0000"/>
                </a:solidFill>
              </a:rPr>
              <a:t>skipped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US" altLang="en-US" sz="24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Use </a:t>
            </a:r>
            <a:r>
              <a:rPr lang="en-US" altLang="en-US" sz="2400" b="1" dirty="0">
                <a:solidFill>
                  <a:srgbClr val="FF0000"/>
                </a:solidFill>
              </a:rPr>
              <a:t>fall-through</a:t>
            </a:r>
            <a:r>
              <a:rPr lang="en-US" altLang="en-US" sz="2400" dirty="0"/>
              <a:t> to keep the code as short as </a:t>
            </a:r>
            <a:r>
              <a:rPr lang="en-US" altLang="en-US" sz="2400" dirty="0" smtClean="0"/>
              <a:t>possible</a:t>
            </a:r>
            <a:endParaRPr lang="en-US" altLang="en-US" sz="2400" dirty="0"/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709285" y="3947463"/>
            <a:ext cx="8674653" cy="2304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tabLst>
                <a:tab pos="720725" algn="l"/>
                <a:tab pos="3948113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bgtz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condition true?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tabLst>
                <a:tab pos="720725" algn="l"/>
                <a:tab pos="3948113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bgez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condition false?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tabLst>
                <a:tab pos="720725" algn="l"/>
                <a:tab pos="3948113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$t3, $t3,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increment $t3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tabLst>
                <a:tab pos="720725" algn="l"/>
                <a:tab pos="3948113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9285" y="2277799"/>
            <a:ext cx="8674653" cy="632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0)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|| ($t2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 0))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{$t3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++;}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Compare 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025" y="894293"/>
            <a:ext cx="9485953" cy="558787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MIPS also provides </a:t>
            </a:r>
            <a:r>
              <a:rPr lang="en-US" altLang="en-US" b="1" dirty="0" smtClean="0">
                <a:solidFill>
                  <a:srgbClr val="FF0000"/>
                </a:solidFill>
              </a:rPr>
              <a:t>set less than</a:t>
            </a:r>
            <a:r>
              <a:rPr lang="en-US" altLang="en-US" dirty="0" smtClean="0"/>
              <a:t> instructions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308475" algn="l"/>
              </a:tabLs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Rd,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(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) Rd = 1 else Rd = 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308475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Rd,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unsigned &lt;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308475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slti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(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imm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 = 1 else 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 = 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308475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sltiu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unsigned &lt;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Signed / Unsigned</a:t>
            </a:r>
            <a:r>
              <a:rPr lang="en-US" altLang="en-US" dirty="0" smtClean="0"/>
              <a:t> comparisons compute different results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smtClean="0"/>
              <a:t>	Given that: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= 1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= -1 = 0xffffffff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038600" algn="l"/>
                <a:tab pos="5922963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$t0, $t1</a:t>
            </a:r>
            <a:r>
              <a:rPr lang="en-US" altLang="en-US" dirty="0" smtClean="0"/>
              <a:t>	computes	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 = 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038600" algn="l"/>
                <a:tab pos="5922963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$t0, $t1</a:t>
            </a:r>
            <a:r>
              <a:rPr lang="en-US" altLang="en-US" dirty="0" smtClean="0"/>
              <a:t>	computes	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 = 1</a:t>
            </a:r>
            <a:endParaRPr lang="en-US" alt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2" y="3025752"/>
            <a:ext cx="9361138" cy="979319"/>
          </a:xfrm>
        </p:spPr>
        <p:txBody>
          <a:bodyPr/>
          <a:lstStyle/>
          <a:p>
            <a:r>
              <a:rPr lang="en-US" dirty="0" smtClean="0"/>
              <a:t>The other comparisons are defined as pseudo-instructions:</a:t>
            </a:r>
          </a:p>
          <a:p>
            <a:pPr marL="357188" indent="0">
              <a:spcBef>
                <a:spcPts val="500"/>
              </a:spcBef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sgt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sgtu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sleu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sge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sgeu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623683"/>
              </p:ext>
            </p:extLst>
          </p:nvPr>
        </p:nvGraphicFramePr>
        <p:xfrm>
          <a:off x="272432" y="894292"/>
          <a:ext cx="9361137" cy="2073852"/>
        </p:xfrm>
        <a:graphic>
          <a:graphicData uri="http://schemas.openxmlformats.org/drawingml/2006/table">
            <a:tbl>
              <a:tblPr/>
              <a:tblGrid>
                <a:gridCol w="2433897"/>
                <a:gridCol w="2371488"/>
                <a:gridCol w="873706"/>
                <a:gridCol w="686483"/>
                <a:gridCol w="624076"/>
                <a:gridCol w="686483"/>
                <a:gridCol w="686483"/>
                <a:gridCol w="998521"/>
              </a:tblGrid>
              <a:tr h="446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Format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Rd=(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)?1:0</a:t>
                      </a:r>
                    </a:p>
                  </a:txBody>
                  <a:tcPr marL="780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0x2a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Rd=(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)?1:0</a:t>
                      </a:r>
                    </a:p>
                  </a:txBody>
                  <a:tcPr marL="780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0x2b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)?1:0</a:t>
                      </a:r>
                    </a:p>
                  </a:txBody>
                  <a:tcPr marL="780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sltiu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)?1:0</a:t>
                      </a:r>
                    </a:p>
                  </a:txBody>
                  <a:tcPr marL="780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83978"/>
              </p:ext>
            </p:extLst>
          </p:nvPr>
        </p:nvGraphicFramePr>
        <p:xfrm>
          <a:off x="646876" y="4177892"/>
          <a:ext cx="8737062" cy="224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63"/>
                <a:gridCol w="4930199"/>
              </a:tblGrid>
              <a:tr h="636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Pseudo-Instruction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Equivalent MIPS Instructions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</a:tr>
              <a:tr h="636340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sgt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$t2, $t0, $t1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anchor="ctr"/>
                </a:tc>
              </a:tr>
              <a:tr h="973993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$t2, $t0, $t1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03370" y="5488255"/>
            <a:ext cx="399408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$t2,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t0,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$t2, 1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3370" y="4902121"/>
            <a:ext cx="3994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$t2, $t1, $t0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Pseudo-Branch Instructions</a:t>
            </a:r>
            <a:endParaRPr lang="en-US" altLang="en-US" dirty="0" smtClean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839" y="836686"/>
            <a:ext cx="9361138" cy="2880349"/>
          </a:xfrm>
          <a:noFill/>
        </p:spPr>
        <p:txBody>
          <a:bodyPr lIns="0" rIns="0"/>
          <a:lstStyle/>
          <a:p>
            <a:pPr marL="349250" indent="-349250" eaLnBrk="1" hangingPunct="1">
              <a:lnSpc>
                <a:spcPct val="110000"/>
              </a:lnSpc>
              <a:tabLst>
                <a:tab pos="2286000" algn="l"/>
                <a:tab pos="3657600" algn="l"/>
                <a:tab pos="5829300" algn="l"/>
              </a:tabLst>
            </a:pPr>
            <a:r>
              <a:rPr lang="en-US" altLang="en-US" dirty="0" smtClean="0"/>
              <a:t>MIPS hardware does NOT provide the following instructions: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513013" algn="l"/>
                <a:tab pos="5922963" algn="l"/>
              </a:tabLst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bltu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branch if less than	(signed / unsigned)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513013" algn="l"/>
                <a:tab pos="5922963" algn="l"/>
              </a:tabLst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bleu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branch if less or equal	(signed / unsigned)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513013" algn="l"/>
                <a:tab pos="5922963" algn="l"/>
              </a:tabLst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bgtu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branch if greater than	(signed / unsigned)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513013" algn="l"/>
                <a:tab pos="5922963" algn="l"/>
              </a:tabLst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bgeu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branch if greater or equal	(signed / unsigned)</a:t>
            </a:r>
          </a:p>
          <a:p>
            <a:pPr eaLnBrk="1" hangingPunct="1">
              <a:lnSpc>
                <a:spcPct val="110000"/>
              </a:lnSpc>
              <a:tabLst>
                <a:tab pos="2286000" algn="l"/>
                <a:tab pos="3657600" algn="l"/>
                <a:tab pos="5829300" algn="l"/>
              </a:tabLst>
            </a:pPr>
            <a:r>
              <a:rPr lang="en-US" altLang="en-US" dirty="0" smtClean="0"/>
              <a:t>MIPS assembler defines them as pseudo-instructions: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80129"/>
              </p:ext>
            </p:extLst>
          </p:nvPr>
        </p:nvGraphicFramePr>
        <p:xfrm>
          <a:off x="522062" y="3694676"/>
          <a:ext cx="8861877" cy="224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493"/>
                <a:gridCol w="4805384"/>
              </a:tblGrid>
              <a:tr h="5714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Pseudo-Instruction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Equivalent MIPS Instructions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</a:tr>
              <a:tr h="874642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blt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$t0, $t1, label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anchor="ctr"/>
                </a:tc>
              </a:tr>
              <a:tr h="800600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ble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$t0, $t1, label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22063" y="6078923"/>
            <a:ext cx="723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$at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US" altLang="en-US" sz="2400" dirty="0" smtClean="0"/>
              <a:t>) is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assembler temporary register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0963" y="4283205"/>
            <a:ext cx="4680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$at, $t0, $t1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$at, $zero, label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0963" y="5131408"/>
            <a:ext cx="4680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$at, 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$at, $zero, 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Pseudo-Branch Instructions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12451"/>
            <a:ext cx="8915400" cy="3611082"/>
          </a:xfrm>
        </p:spPr>
        <p:txBody>
          <a:bodyPr/>
          <a:lstStyle/>
          <a:p>
            <a:pPr marL="361950" indent="-361950" eaLnBrk="1" hangingPunct="1">
              <a:spcBef>
                <a:spcPct val="50000"/>
              </a:spcBef>
            </a:pPr>
            <a:r>
              <a:rPr lang="en-US" altLang="en-US" dirty="0" smtClean="0"/>
              <a:t>Translate the IF statement to assembly language</a:t>
            </a:r>
          </a:p>
          <a:p>
            <a:pPr marL="361950" indent="-361950" eaLnBrk="1" hangingPunct="1">
              <a:spcBef>
                <a:spcPct val="50000"/>
              </a:spcBef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dirty="0" smtClean="0"/>
              <a:t> values are </a:t>
            </a:r>
            <a:r>
              <a:rPr lang="en-US" altLang="en-US" b="1" dirty="0" smtClean="0">
                <a:solidFill>
                  <a:srgbClr val="FF0000"/>
                </a:solidFill>
              </a:rPr>
              <a:t>unsigned</a:t>
            </a:r>
          </a:p>
          <a:p>
            <a:pPr marL="361950" indent="-361950" eaLnBrk="1" hangingPunct="1">
              <a:spcBef>
                <a:spcPct val="50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361950" indent="-361950" eaLnBrk="1" hangingPunct="1">
              <a:spcBef>
                <a:spcPct val="50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361950" indent="-361950" eaLnBrk="1" hangingPunct="1">
              <a:spcBef>
                <a:spcPct val="50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361950" indent="-361950" eaLnBrk="1" hangingPunct="1">
              <a:spcBef>
                <a:spcPts val="3000"/>
              </a:spcBef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r>
              <a:rPr lang="en-US" altLang="en-US" dirty="0" smtClean="0"/>
              <a:t>,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</a:t>
            </a:r>
            <a:r>
              <a:rPr lang="en-US" altLang="en-US" dirty="0" smtClean="0"/>
              <a:t> values are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signed</a:t>
            </a:r>
            <a:endParaRPr lang="en-US" alt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4851533" y="2090666"/>
            <a:ext cx="4345183" cy="15111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bgtu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$t1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$t3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  <a:r>
              <a:rPr lang="en-US" altLang="en-US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09285" y="2090665"/>
            <a:ext cx="3931678" cy="1511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$t2)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$t4;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709285" y="4523533"/>
            <a:ext cx="3931678" cy="197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(($t3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($t4 &gt;= $t5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$t5;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4851533" y="4523533"/>
            <a:ext cx="4345183" cy="197095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$t3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$t4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$t5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$t3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$t5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 autoUpdateAnimBg="0"/>
      <p:bldP spid="47616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Move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2" y="5963707"/>
            <a:ext cx="9361138" cy="518464"/>
          </a:xfrm>
        </p:spPr>
        <p:txBody>
          <a:bodyPr/>
          <a:lstStyle/>
          <a:p>
            <a:r>
              <a:rPr lang="en-US" dirty="0" smtClean="0"/>
              <a:t>Conditional move can eliminate branch &amp; jump instructions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262940"/>
              </p:ext>
            </p:extLst>
          </p:nvPr>
        </p:nvGraphicFramePr>
        <p:xfrm>
          <a:off x="272432" y="958961"/>
          <a:ext cx="9361137" cy="1433114"/>
        </p:xfrm>
        <a:graphic>
          <a:graphicData uri="http://schemas.openxmlformats.org/drawingml/2006/table">
            <a:tbl>
              <a:tblPr/>
              <a:tblGrid>
                <a:gridCol w="2433897"/>
                <a:gridCol w="2371488"/>
                <a:gridCol w="873706"/>
                <a:gridCol w="686483"/>
                <a:gridCol w="624076"/>
                <a:gridCol w="686483"/>
                <a:gridCol w="686483"/>
                <a:gridCol w="998521"/>
              </a:tblGrid>
              <a:tr h="50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 Format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movz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==0) Rd=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80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!=0) Rd=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80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2431" y="2622503"/>
            <a:ext cx="9361138" cy="633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($t0 == 0) {$t1=$t2+$t3;} else {$t1=$t2-$t3;}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3798" y="3486608"/>
            <a:ext cx="4804017" cy="23618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$t0, $0, L1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$t3</a:t>
            </a:r>
          </a:p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     L2</a:t>
            </a:r>
          </a:p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$t1, $t2, $t3</a:t>
            </a:r>
          </a:p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L2: . . .</a:t>
            </a:r>
            <a:endParaRPr lang="en-US" alt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27445" y="3486608"/>
            <a:ext cx="4306123" cy="23618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>
              <a:lnSpc>
                <a:spcPct val="140000"/>
              </a:lnSpc>
              <a:tabLst>
                <a:tab pos="4114800" algn="l"/>
              </a:tabLst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$t3</a:t>
            </a:r>
          </a:p>
          <a:p>
            <a:pPr marL="0" lvl="1" eaLnBrk="1" hangingPunct="1">
              <a:lnSpc>
                <a:spcPct val="140000"/>
              </a:lnSpc>
              <a:tabLst>
                <a:tab pos="4114800" algn="l"/>
              </a:tabLst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$t4, $t2, $t3</a:t>
            </a:r>
          </a:p>
          <a:p>
            <a:pPr marL="0" lvl="1" eaLnBrk="1" hangingPunct="1">
              <a:lnSpc>
                <a:spcPct val="140000"/>
              </a:lnSpc>
              <a:tabLst>
                <a:tab pos="4114800" algn="l"/>
              </a:tabLst>
            </a:pPr>
            <a:r>
              <a:rPr lang="en-US" altLang="en-US" sz="2400" b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movn 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$t4, $t0</a:t>
            </a:r>
          </a:p>
          <a:p>
            <a:pPr marL="0" lvl="1" eaLnBrk="1" hangingPunct="1">
              <a:lnSpc>
                <a:spcPct val="120000"/>
              </a:lnSpc>
              <a:tabLst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marL="0" lvl="1" eaLnBrk="1" hangingPunct="1">
              <a:lnSpc>
                <a:spcPct val="120000"/>
              </a:lnSpc>
              <a:tabLst>
                <a:tab pos="4114800" algn="l"/>
              </a:tabLst>
            </a:pPr>
            <a:r>
              <a:rPr lang="en-US" altLang="en-US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12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7" y="1123951"/>
            <a:ext cx="8860367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Control Flow: Branch and Jump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Translating If Statements and Boolean Expressions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Arrays</a:t>
            </a: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Load </a:t>
            </a:r>
            <a:r>
              <a:rPr lang="en-US" altLang="en-US" b="1" dirty="0">
                <a:solidFill>
                  <a:srgbClr val="FF0000"/>
                </a:solidFill>
              </a:rPr>
              <a:t>and Store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Translating Loops and Traversing Arrays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39557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2" y="836686"/>
            <a:ext cx="9423545" cy="57030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In a high-level programming language, an array is a homogeneous data structure with the following properties: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All array elements are of the same type and size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Once an array is allocated, its size cannot be modified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base address is the address of the first array element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array elements can be indexed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address of any array element can be computed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In assembly language, an array is just a block of memory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In fact, all objects are simply blocks of memory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The memory block can be allocated statically or dynamically</a:t>
            </a:r>
          </a:p>
        </p:txBody>
      </p:sp>
    </p:spTree>
    <p:extLst>
      <p:ext uri="{BB962C8B-B14F-4D97-AF65-F5344CB8AC3E}">
        <p14:creationId xmlns:p14="http://schemas.microsoft.com/office/powerpoint/2010/main" val="3836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Array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2" y="894292"/>
            <a:ext cx="9423545" cy="5645486"/>
          </a:xfrm>
        </p:spPr>
        <p:txBody>
          <a:bodyPr/>
          <a:lstStyle/>
          <a:p>
            <a:r>
              <a:rPr lang="en-US" dirty="0" smtClean="0"/>
              <a:t>An array can be allocated statically in the data segment</a:t>
            </a:r>
          </a:p>
          <a:p>
            <a:r>
              <a:rPr lang="en-US" dirty="0" smtClean="0"/>
              <a:t>A data definition statement allocates static memory: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label: .type value0 [, value1 ...]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label: </a:t>
            </a:r>
            <a:r>
              <a:rPr lang="en-US" dirty="0" smtClean="0"/>
              <a:t>is the name of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.type </a:t>
            </a:r>
            <a:r>
              <a:rPr lang="en-US" dirty="0" smtClean="0"/>
              <a:t>directive specifies the size of each array element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value0, value1 ... </a:t>
            </a:r>
            <a:r>
              <a:rPr lang="en-US" dirty="0" smtClean="0"/>
              <a:t>specify a list of initial values</a:t>
            </a:r>
          </a:p>
          <a:p>
            <a:r>
              <a:rPr lang="en-US" dirty="0" smtClean="0"/>
              <a:t>Examples of static array definitions:</a:t>
            </a:r>
            <a:endParaRPr lang="en-US" dirty="0"/>
          </a:p>
          <a:p>
            <a:pPr marL="357188" indent="0">
              <a:buNone/>
              <a:tabLst>
                <a:tab pos="3768725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arr1: .half 20, -1	# array of 2 half words</a:t>
            </a:r>
          </a:p>
          <a:p>
            <a:pPr marL="357188" indent="0">
              <a:buNone/>
              <a:tabLst>
                <a:tab pos="3768725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arr2: .word 1:5	# array of 5 words (value=1)</a:t>
            </a:r>
          </a:p>
          <a:p>
            <a:pPr marL="357188" indent="0">
              <a:buNone/>
              <a:tabLst>
                <a:tab pos="3768725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arr3: .space 20	# array of 20 bytes</a:t>
            </a:r>
          </a:p>
          <a:p>
            <a:pPr marL="357188" indent="0">
              <a:buNone/>
              <a:tabLst>
                <a:tab pos="3768725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str1: 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"Null-terminated string"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Values in the Data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10" y="4408319"/>
            <a:ext cx="6740019" cy="1949548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The labels window is the </a:t>
            </a:r>
            <a:r>
              <a:rPr lang="en-US" b="1" dirty="0" smtClean="0">
                <a:solidFill>
                  <a:srgbClr val="FF0000"/>
                </a:solidFill>
              </a:rPr>
              <a:t>symbol table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Shows labels and corresponding addresses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</a:t>
            </a:r>
            <a:r>
              <a:rPr lang="en-US" dirty="0" smtClean="0"/>
              <a:t> pseudo-instruction loads the address of any label into a register</a:t>
            </a:r>
            <a:endParaRPr lang="en-US" dirty="0"/>
          </a:p>
        </p:txBody>
      </p:sp>
      <p:pic>
        <p:nvPicPr>
          <p:cNvPr id="1029" name="Picture 5" descr="C:\Users\mudawar\Documents\+COE 301\301 Slides\DataSegmen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" y="850900"/>
            <a:ext cx="9750000" cy="167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udawar\Documents\+COE 301\301 Slides\DataSegme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" y="2564895"/>
            <a:ext cx="9750000" cy="16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udawar\Documents\+COE 301\301 Slides\Labe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4" y="4336952"/>
            <a:ext cx="2919737" cy="220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7" y="1123951"/>
            <a:ext cx="8860367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Control Flow: Branch and Jump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Translating If Statements and Boolean Expressions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Arrays</a:t>
            </a:r>
            <a:endParaRPr lang="en-US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Load </a:t>
            </a:r>
            <a:r>
              <a:rPr lang="en-US" altLang="en-US" dirty="0">
                <a:solidFill>
                  <a:schemeClr val="tx2"/>
                </a:solidFill>
              </a:rPr>
              <a:t>and Store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Translating Loops and Traversing Arrays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7" y="951899"/>
            <a:ext cx="9673175" cy="5530272"/>
          </a:xfrm>
        </p:spPr>
        <p:txBody>
          <a:bodyPr/>
          <a:lstStyle/>
          <a:p>
            <a:r>
              <a:rPr lang="en-US" dirty="0" smtClean="0"/>
              <a:t>One of the functions of the OS is to manage memory</a:t>
            </a:r>
          </a:p>
          <a:p>
            <a:r>
              <a:rPr lang="en-US" dirty="0"/>
              <a:t>A program can allocate memory </a:t>
            </a:r>
            <a:r>
              <a:rPr lang="en-US" dirty="0" smtClean="0"/>
              <a:t>on the heap at runtime</a:t>
            </a:r>
          </a:p>
          <a:p>
            <a:r>
              <a:rPr lang="en-US" dirty="0" smtClean="0"/>
              <a:t>The heap is part of the data segment that can grow at runtime</a:t>
            </a:r>
          </a:p>
          <a:p>
            <a:r>
              <a:rPr lang="en-US" dirty="0" smtClean="0"/>
              <a:t>The program makes a system call (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$v0=9</a:t>
            </a:r>
            <a:r>
              <a:rPr lang="en-US" dirty="0" smtClean="0"/>
              <a:t>) to allocate memory</a:t>
            </a:r>
            <a:endParaRPr lang="en-US" dirty="0"/>
          </a:p>
          <a:p>
            <a:pPr marL="0" indent="0">
              <a:spcBef>
                <a:spcPts val="2000"/>
              </a:spcBef>
              <a:buNone/>
              <a:tabLst>
                <a:tab pos="2782888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$a0, 100	# $a0 = number of bytes to allocate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$v0, 9	# system call 9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allocate 100 bytes on the heap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 $t0, $v0	# $t0 = address of allocated block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Dynamic Memory on the Heap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32621" y="1067113"/>
            <a:ext cx="6490389" cy="5337098"/>
            <a:chOff x="0" y="1305530"/>
            <a:chExt cx="3437101" cy="2029031"/>
          </a:xfrm>
        </p:grpSpPr>
        <p:sp>
          <p:nvSpPr>
            <p:cNvPr id="5" name="Text Box 53"/>
            <p:cNvSpPr txBox="1">
              <a:spLocks noChangeArrowheads="1"/>
            </p:cNvSpPr>
            <p:nvPr/>
          </p:nvSpPr>
          <p:spPr bwMode="auto">
            <a:xfrm>
              <a:off x="782261" y="1305530"/>
              <a:ext cx="1575913" cy="34884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Stack Segment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82261" y="1654376"/>
              <a:ext cx="1574382" cy="4502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en-US" b="1"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 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82261" y="2103648"/>
              <a:ext cx="1577445" cy="3440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Heap Area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8" name="AutoShape 14"/>
            <p:cNvSpPr>
              <a:spLocks/>
            </p:cNvSpPr>
            <p:nvPr/>
          </p:nvSpPr>
          <p:spPr bwMode="auto">
            <a:xfrm>
              <a:off x="2373211" y="2103648"/>
              <a:ext cx="139366" cy="573909"/>
            </a:xfrm>
            <a:prstGeom prst="rightBrace">
              <a:avLst>
                <a:gd name="adj1" fmla="val 4510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b="1"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 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82261" y="2447209"/>
              <a:ext cx="1577445" cy="23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Static Area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510636" y="2262215"/>
              <a:ext cx="926465" cy="22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Data Segment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cxnSp>
          <p:nvCxnSpPr>
            <p:cNvPr id="11" name="Line 17"/>
            <p:cNvCxnSpPr/>
            <p:nvPr/>
          </p:nvCxnSpPr>
          <p:spPr bwMode="auto">
            <a:xfrm flipH="1">
              <a:off x="1569808" y="1654376"/>
              <a:ext cx="1531" cy="188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0" y="3139616"/>
              <a:ext cx="725805" cy="1949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0x00000000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782261" y="3065618"/>
              <a:ext cx="1577445" cy="2663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Reserved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0" y="2489493"/>
              <a:ext cx="725805" cy="1949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0x10000000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782261" y="2685059"/>
              <a:ext cx="1577445" cy="3833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Text Segment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0" y="1305530"/>
              <a:ext cx="725805" cy="1215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0x7fffffff</a:t>
              </a:r>
              <a:endParaRPr lang="en-US" b="1" dirty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0" y="2870053"/>
              <a:ext cx="725805" cy="1949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0x00400000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cxnSp>
          <p:nvCxnSpPr>
            <p:cNvPr id="18" name="Line 16"/>
            <p:cNvCxnSpPr/>
            <p:nvPr/>
          </p:nvCxnSpPr>
          <p:spPr bwMode="auto">
            <a:xfrm flipH="1" flipV="1">
              <a:off x="1569808" y="1918654"/>
              <a:ext cx="0" cy="183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0" y="2293928"/>
              <a:ext cx="725805" cy="1949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lnSpc>
                  <a:spcPct val="115000"/>
                </a:lnSpc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0x10040000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Addresses of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7" y="894293"/>
            <a:ext cx="9633569" cy="5645486"/>
          </a:xfrm>
        </p:spPr>
        <p:txBody>
          <a:bodyPr/>
          <a:lstStyle/>
          <a:p>
            <a:r>
              <a:rPr lang="en-US" dirty="0" smtClean="0"/>
              <a:t>In a high-level programming language, an array is indexed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array[0]</a:t>
            </a:r>
            <a:r>
              <a:rPr lang="en-US" dirty="0" smtClean="0"/>
              <a:t> is the first element in the array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array[i]</a:t>
            </a:r>
            <a:r>
              <a:rPr lang="en-US" dirty="0" smtClean="0"/>
              <a:t> is the element at index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array[i]</a:t>
            </a:r>
            <a:r>
              <a:rPr lang="en-US" dirty="0" smtClean="0"/>
              <a:t> </a:t>
            </a:r>
            <a:r>
              <a:rPr lang="en-US" dirty="0"/>
              <a:t>is the address </a:t>
            </a:r>
            <a:r>
              <a:rPr lang="en-US" dirty="0" smtClean="0"/>
              <a:t>of the element at index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&amp;array[i] = &amp;array + i ×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element_size</a:t>
            </a:r>
            <a:endParaRPr lang="en-US" dirty="0"/>
          </a:p>
          <a:p>
            <a:r>
              <a:rPr lang="en-US" dirty="0" smtClean="0"/>
              <a:t>For a 2D array, the array is stored linearly in memory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matrix[Rows][Cols]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(Rows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Cols)</a:t>
            </a:r>
            <a:r>
              <a:rPr lang="en-US" dirty="0" smtClean="0"/>
              <a:t> elements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&amp;matrix[i][j]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i×Cols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j)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r>
              <a:rPr lang="en-US" dirty="0"/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element_size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-342900"/>
            <a:r>
              <a:rPr lang="en-US" dirty="0"/>
              <a:t>For </a:t>
            </a:r>
            <a:r>
              <a:rPr lang="en-US" dirty="0" smtClean="0"/>
              <a:t>example, to allocate 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matrix[10][20]</a:t>
            </a:r>
            <a:r>
              <a:rPr lang="en-US" dirty="0" smtClean="0"/>
              <a:t> of integers: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matrix: .word 0:200 # 200 words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(initialized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&amp;matrix[1][5]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(1×20</a:t>
            </a:r>
            <a:r>
              <a:rPr lang="en-US" dirty="0" smtClean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5)×4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-342900"/>
            <a:endParaRPr lang="en-US" dirty="0"/>
          </a:p>
          <a:p>
            <a:pPr marL="357188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Addresses in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24" y="5790887"/>
            <a:ext cx="9548360" cy="518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&amp;matrix[i][j] = &amp;matrix + 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i×COLS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j)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Element_size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71692" y="1585577"/>
            <a:ext cx="7863357" cy="3859669"/>
            <a:chOff x="424296" y="894292"/>
            <a:chExt cx="7258483" cy="3859669"/>
          </a:xfrm>
        </p:grpSpPr>
        <p:sp>
          <p:nvSpPr>
            <p:cNvPr id="61" name="Rectangle 60"/>
            <p:cNvSpPr/>
            <p:nvPr/>
          </p:nvSpPr>
          <p:spPr>
            <a:xfrm>
              <a:off x="1115580" y="1988825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15580" y="2449681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15580" y="2910537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15580" y="3371393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15580" y="3832249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15580" y="4293105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ROWS-1</a:t>
              </a:r>
              <a:endPara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094900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26213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7526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88838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0151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51464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COLS-1</a:t>
              </a:r>
              <a:endPara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4900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213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7526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8838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0151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51464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94900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26213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57526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8838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20151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51464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94900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26213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57526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88838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20151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51464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94900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6213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7526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20151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51464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4900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26213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7526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88838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20151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51464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94900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26213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57526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88838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820151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51464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88838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94898" y="894292"/>
              <a:ext cx="5587879" cy="604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COLS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4296" y="1988825"/>
              <a:ext cx="691284" cy="2765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ROWS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flipH="1">
              <a:off x="827544" y="1988825"/>
              <a:ext cx="288035" cy="2765136"/>
            </a:xfrm>
            <a:prstGeom prst="rightBrace">
              <a:avLst>
                <a:gd name="adj1" fmla="val 36314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Brace 56"/>
            <p:cNvSpPr/>
            <p:nvPr/>
          </p:nvSpPr>
          <p:spPr>
            <a:xfrm rot="16200000">
              <a:off x="4744820" y="-1294773"/>
              <a:ext cx="288037" cy="5587881"/>
            </a:xfrm>
            <a:prstGeom prst="rightBrace">
              <a:avLst>
                <a:gd name="adj1" fmla="val 36314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 bwMode="auto">
          <a:xfrm>
            <a:off x="210024" y="951899"/>
            <a:ext cx="9673175" cy="51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 smtClean="0">
                <a:cs typeface="Consolas" panose="020B0609020204030204" pitchFamily="49" charset="0"/>
              </a:rPr>
              <a:t>Address calculation is essential when programming in assembly</a:t>
            </a:r>
            <a:endParaRPr lang="en-US" kern="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and Store Instructions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654" y="1009506"/>
            <a:ext cx="9013429" cy="5415058"/>
          </a:xfrm>
          <a:noFill/>
        </p:spPr>
        <p:txBody>
          <a:bodyPr lIns="0" rIns="0"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Instructions that transfer data between memory &amp; registers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Programs include variables such as arrays and objects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These variables are stored in memory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Load</a:t>
            </a:r>
            <a:r>
              <a:rPr lang="en-US" altLang="en-US" dirty="0" smtClean="0"/>
              <a:t> Instruction: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Transfers data from memory to a register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Store</a:t>
            </a:r>
            <a:r>
              <a:rPr lang="en-US" altLang="en-US" dirty="0" smtClean="0"/>
              <a:t> Instruction: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Transfers data from a register to memory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Memory address</a:t>
            </a:r>
            <a:r>
              <a:rPr lang="en-US" altLang="en-US" dirty="0" smtClean="0"/>
              <a:t> must be specified by load and store 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6762820" y="2392363"/>
            <a:ext cx="2744788" cy="3109912"/>
            <a:chOff x="3860" y="1507"/>
            <a:chExt cx="1596" cy="1959"/>
          </a:xfrm>
        </p:grpSpPr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 flipH="1">
              <a:off x="4440" y="2196"/>
              <a:ext cx="4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086" name="Group 6"/>
            <p:cNvGrpSpPr>
              <a:grpSpLocks/>
            </p:cNvGrpSpPr>
            <p:nvPr/>
          </p:nvGrpSpPr>
          <p:grpSpPr bwMode="auto">
            <a:xfrm>
              <a:off x="4875" y="1507"/>
              <a:ext cx="581" cy="1959"/>
              <a:chOff x="4767" y="1471"/>
              <a:chExt cx="581" cy="1959"/>
            </a:xfrm>
          </p:grpSpPr>
          <p:sp>
            <p:nvSpPr>
              <p:cNvPr id="46096" name="Text Box 7"/>
              <p:cNvSpPr txBox="1">
                <a:spLocks noChangeArrowheads="1"/>
              </p:cNvSpPr>
              <p:nvPr/>
            </p:nvSpPr>
            <p:spPr bwMode="auto">
              <a:xfrm>
                <a:off x="4767" y="1471"/>
                <a:ext cx="581" cy="19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/>
                  <a:t>Memory</a:t>
                </a:r>
              </a:p>
            </p:txBody>
          </p:sp>
          <p:sp>
            <p:nvSpPr>
              <p:cNvPr id="46097" name="Line 8"/>
              <p:cNvSpPr>
                <a:spLocks noChangeShapeType="1"/>
              </p:cNvSpPr>
              <p:nvPr/>
            </p:nvSpPr>
            <p:spPr bwMode="auto">
              <a:xfrm>
                <a:off x="4767" y="154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8" name="Line 9"/>
              <p:cNvSpPr>
                <a:spLocks noChangeShapeType="1"/>
              </p:cNvSpPr>
              <p:nvPr/>
            </p:nvSpPr>
            <p:spPr bwMode="auto">
              <a:xfrm>
                <a:off x="4767" y="161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9" name="Line 10"/>
              <p:cNvSpPr>
                <a:spLocks noChangeShapeType="1"/>
              </p:cNvSpPr>
              <p:nvPr/>
            </p:nvSpPr>
            <p:spPr bwMode="auto">
              <a:xfrm>
                <a:off x="4767" y="335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0" name="Line 11"/>
              <p:cNvSpPr>
                <a:spLocks noChangeShapeType="1"/>
              </p:cNvSpPr>
              <p:nvPr/>
            </p:nvSpPr>
            <p:spPr bwMode="auto">
              <a:xfrm>
                <a:off x="4767" y="3285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1" name="Line 12"/>
              <p:cNvSpPr>
                <a:spLocks noChangeShapeType="1"/>
              </p:cNvSpPr>
              <p:nvPr/>
            </p:nvSpPr>
            <p:spPr bwMode="auto">
              <a:xfrm>
                <a:off x="4767" y="321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2" name="Line 13"/>
              <p:cNvSpPr>
                <a:spLocks noChangeShapeType="1"/>
              </p:cNvSpPr>
              <p:nvPr/>
            </p:nvSpPr>
            <p:spPr bwMode="auto">
              <a:xfrm>
                <a:off x="4767" y="3140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3" name="Line 14"/>
              <p:cNvSpPr>
                <a:spLocks noChangeShapeType="1"/>
              </p:cNvSpPr>
              <p:nvPr/>
            </p:nvSpPr>
            <p:spPr bwMode="auto">
              <a:xfrm>
                <a:off x="4767" y="168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4" name="Line 15"/>
              <p:cNvSpPr>
                <a:spLocks noChangeShapeType="1"/>
              </p:cNvSpPr>
              <p:nvPr/>
            </p:nvSpPr>
            <p:spPr bwMode="auto">
              <a:xfrm>
                <a:off x="4767" y="1761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5" name="Line 16"/>
              <p:cNvSpPr>
                <a:spLocks noChangeShapeType="1"/>
              </p:cNvSpPr>
              <p:nvPr/>
            </p:nvSpPr>
            <p:spPr bwMode="auto">
              <a:xfrm>
                <a:off x="4767" y="183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6" name="Line 17"/>
              <p:cNvSpPr>
                <a:spLocks noChangeShapeType="1"/>
              </p:cNvSpPr>
              <p:nvPr/>
            </p:nvSpPr>
            <p:spPr bwMode="auto">
              <a:xfrm>
                <a:off x="4767" y="190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Line 18"/>
              <p:cNvSpPr>
                <a:spLocks noChangeShapeType="1"/>
              </p:cNvSpPr>
              <p:nvPr/>
            </p:nvSpPr>
            <p:spPr bwMode="auto">
              <a:xfrm>
                <a:off x="4767" y="197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19"/>
              <p:cNvSpPr>
                <a:spLocks noChangeShapeType="1"/>
              </p:cNvSpPr>
              <p:nvPr/>
            </p:nvSpPr>
            <p:spPr bwMode="auto">
              <a:xfrm>
                <a:off x="4767" y="2051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9" name="Line 20"/>
              <p:cNvSpPr>
                <a:spLocks noChangeShapeType="1"/>
              </p:cNvSpPr>
              <p:nvPr/>
            </p:nvSpPr>
            <p:spPr bwMode="auto">
              <a:xfrm>
                <a:off x="4767" y="212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Line 21"/>
              <p:cNvSpPr>
                <a:spLocks noChangeShapeType="1"/>
              </p:cNvSpPr>
              <p:nvPr/>
            </p:nvSpPr>
            <p:spPr bwMode="auto">
              <a:xfrm>
                <a:off x="4767" y="219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Line 22"/>
              <p:cNvSpPr>
                <a:spLocks noChangeShapeType="1"/>
              </p:cNvSpPr>
              <p:nvPr/>
            </p:nvSpPr>
            <p:spPr bwMode="auto">
              <a:xfrm>
                <a:off x="4767" y="3067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Line 23"/>
              <p:cNvSpPr>
                <a:spLocks noChangeShapeType="1"/>
              </p:cNvSpPr>
              <p:nvPr/>
            </p:nvSpPr>
            <p:spPr bwMode="auto">
              <a:xfrm>
                <a:off x="4767" y="2994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3" name="Line 24"/>
              <p:cNvSpPr>
                <a:spLocks noChangeShapeType="1"/>
              </p:cNvSpPr>
              <p:nvPr/>
            </p:nvSpPr>
            <p:spPr bwMode="auto">
              <a:xfrm>
                <a:off x="4767" y="2922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4" name="Line 25"/>
              <p:cNvSpPr>
                <a:spLocks noChangeShapeType="1"/>
              </p:cNvSpPr>
              <p:nvPr/>
            </p:nvSpPr>
            <p:spPr bwMode="auto">
              <a:xfrm>
                <a:off x="4767" y="2849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5" name="Line 26"/>
              <p:cNvSpPr>
                <a:spLocks noChangeShapeType="1"/>
              </p:cNvSpPr>
              <p:nvPr/>
            </p:nvSpPr>
            <p:spPr bwMode="auto">
              <a:xfrm>
                <a:off x="4767" y="277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6" name="Line 27"/>
              <p:cNvSpPr>
                <a:spLocks noChangeShapeType="1"/>
              </p:cNvSpPr>
              <p:nvPr/>
            </p:nvSpPr>
            <p:spPr bwMode="auto">
              <a:xfrm>
                <a:off x="4767" y="270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7" name="Group 28"/>
            <p:cNvGrpSpPr>
              <a:grpSpLocks/>
            </p:cNvGrpSpPr>
            <p:nvPr/>
          </p:nvGrpSpPr>
          <p:grpSpPr bwMode="auto">
            <a:xfrm>
              <a:off x="3860" y="2160"/>
              <a:ext cx="582" cy="653"/>
              <a:chOff x="3968" y="2124"/>
              <a:chExt cx="582" cy="653"/>
            </a:xfrm>
          </p:grpSpPr>
          <p:sp>
            <p:nvSpPr>
              <p:cNvPr id="46091" name="Text Box 29"/>
              <p:cNvSpPr txBox="1">
                <a:spLocks noChangeArrowheads="1"/>
              </p:cNvSpPr>
              <p:nvPr/>
            </p:nvSpPr>
            <p:spPr bwMode="auto">
              <a:xfrm>
                <a:off x="3969" y="2124"/>
                <a:ext cx="581" cy="6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/>
                  <a:t>Registers</a:t>
                </a:r>
              </a:p>
            </p:txBody>
          </p:sp>
          <p:sp>
            <p:nvSpPr>
              <p:cNvPr id="46092" name="Line 30"/>
              <p:cNvSpPr>
                <a:spLocks noChangeShapeType="1"/>
              </p:cNvSpPr>
              <p:nvPr/>
            </p:nvSpPr>
            <p:spPr bwMode="auto">
              <a:xfrm>
                <a:off x="3969" y="2197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3" name="Line 31"/>
              <p:cNvSpPr>
                <a:spLocks noChangeShapeType="1"/>
              </p:cNvSpPr>
              <p:nvPr/>
            </p:nvSpPr>
            <p:spPr bwMode="auto">
              <a:xfrm>
                <a:off x="3969" y="2269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4" name="Line 32"/>
              <p:cNvSpPr>
                <a:spLocks noChangeShapeType="1"/>
              </p:cNvSpPr>
              <p:nvPr/>
            </p:nvSpPr>
            <p:spPr bwMode="auto">
              <a:xfrm>
                <a:off x="3969" y="2705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5" name="Line 33"/>
              <p:cNvSpPr>
                <a:spLocks noChangeShapeType="1"/>
              </p:cNvSpPr>
              <p:nvPr/>
            </p:nvSpPr>
            <p:spPr bwMode="auto">
              <a:xfrm>
                <a:off x="3968" y="2632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8" name="Text Box 34"/>
            <p:cNvSpPr txBox="1">
              <a:spLocks noChangeArrowheads="1"/>
            </p:cNvSpPr>
            <p:nvPr/>
          </p:nvSpPr>
          <p:spPr bwMode="auto">
            <a:xfrm>
              <a:off x="4405" y="1979"/>
              <a:ext cx="4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0000"/>
                  </a:solidFill>
                </a:rPr>
                <a:t>load</a:t>
              </a:r>
            </a:p>
          </p:txBody>
        </p:sp>
        <p:sp>
          <p:nvSpPr>
            <p:cNvPr id="46089" name="Line 35"/>
            <p:cNvSpPr>
              <a:spLocks noChangeShapeType="1"/>
            </p:cNvSpPr>
            <p:nvPr/>
          </p:nvSpPr>
          <p:spPr bwMode="auto">
            <a:xfrm>
              <a:off x="4440" y="2704"/>
              <a:ext cx="4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Text Box 36"/>
            <p:cNvSpPr txBox="1">
              <a:spLocks noChangeArrowheads="1"/>
            </p:cNvSpPr>
            <p:nvPr/>
          </p:nvSpPr>
          <p:spPr bwMode="auto">
            <a:xfrm>
              <a:off x="4440" y="2745"/>
              <a:ext cx="4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0000"/>
                  </a:solidFill>
                </a:rPr>
                <a:t>store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9185" y="951899"/>
            <a:ext cx="9049544" cy="3917276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dirty="0" smtClean="0"/>
              <a:t>Load Word Instruction (Word = 4 bytes in MIPS)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1619250" algn="l"/>
                <a:tab pos="4305300" algn="l"/>
              </a:tabLst>
            </a:pPr>
            <a:r>
              <a:rPr lang="en-US" altLang="en-US" dirty="0" smtClean="0">
                <a:solidFill>
                  <a:srgbClr val="000099"/>
                </a:solidFill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#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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MEMORY[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Rs+imm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dirty="0" smtClean="0"/>
              <a:t>Store Word Instruction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1619250" algn="l"/>
                <a:tab pos="4305300" algn="l"/>
              </a:tabLst>
            </a:pPr>
            <a:r>
              <a:rPr lang="en-US" altLang="en-US" dirty="0" smtClean="0">
                <a:solidFill>
                  <a:srgbClr val="000099"/>
                </a:solidFill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#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MEMORY[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Rs+imm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b="1" dirty="0" smtClean="0">
                <a:solidFill>
                  <a:srgbClr val="FF0000"/>
                </a:solidFill>
              </a:rPr>
              <a:t>Base / Displacement addressing</a:t>
            </a:r>
            <a:r>
              <a:rPr lang="en-US" altLang="en-US" dirty="0" smtClean="0"/>
              <a:t> is used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dirty="0" smtClean="0"/>
              <a:t>Memory Address =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(</a:t>
            </a:r>
            <a:r>
              <a:rPr lang="en-US" altLang="en-US" b="1" dirty="0" smtClean="0">
                <a:solidFill>
                  <a:srgbClr val="FF0000"/>
                </a:solidFill>
              </a:rPr>
              <a:t>base</a:t>
            </a:r>
            <a:r>
              <a:rPr lang="en-US" altLang="en-US" dirty="0" smtClean="0"/>
              <a:t>) + Immediate (</a:t>
            </a:r>
            <a:r>
              <a:rPr lang="en-US" altLang="en-US" b="1" dirty="0" smtClean="0">
                <a:solidFill>
                  <a:srgbClr val="FF0000"/>
                </a:solidFill>
              </a:rPr>
              <a:t>displacement</a:t>
            </a:r>
            <a:r>
              <a:rPr lang="en-US" altLang="en-US" dirty="0" smtClean="0"/>
              <a:t>)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dirty="0" smtClean="0"/>
              <a:t>Immediate</a:t>
            </a:r>
            <a:r>
              <a:rPr lang="en-US" altLang="en-US" baseline="30000" dirty="0" smtClean="0"/>
              <a:t>16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rgbClr val="FF0000"/>
                </a:solidFill>
              </a:rPr>
              <a:t>sign-extended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to have a signed displacement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and Store Word</a:t>
            </a:r>
          </a:p>
        </p:txBody>
      </p:sp>
      <p:grpSp>
        <p:nvGrpSpPr>
          <p:cNvPr id="500740" name="Group 4"/>
          <p:cNvGrpSpPr>
            <a:grpSpLocks/>
          </p:cNvGrpSpPr>
          <p:nvPr/>
        </p:nvGrpSpPr>
        <p:grpSpPr bwMode="auto">
          <a:xfrm>
            <a:off x="921808" y="4926782"/>
            <a:ext cx="8275638" cy="1439862"/>
            <a:chOff x="461" y="3031"/>
            <a:chExt cx="4812" cy="907"/>
          </a:xfrm>
        </p:grpSpPr>
        <p:grpSp>
          <p:nvGrpSpPr>
            <p:cNvPr id="47109" name="Group 5"/>
            <p:cNvGrpSpPr>
              <a:grpSpLocks/>
            </p:cNvGrpSpPr>
            <p:nvPr/>
          </p:nvGrpSpPr>
          <p:grpSpPr bwMode="auto">
            <a:xfrm>
              <a:off x="461" y="3246"/>
              <a:ext cx="2127" cy="231"/>
              <a:chOff x="1104" y="3283"/>
              <a:chExt cx="4608" cy="288"/>
            </a:xfrm>
          </p:grpSpPr>
          <p:sp>
            <p:nvSpPr>
              <p:cNvPr id="47121" name="Rectangle 6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400"/>
                  <a:t>Op</a:t>
                </a:r>
                <a:r>
                  <a:rPr lang="en-US" altLang="en-US" sz="1400" baseline="30000"/>
                  <a:t>6</a:t>
                </a:r>
              </a:p>
            </p:txBody>
          </p:sp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400"/>
                  <a:t>Rs</a:t>
                </a:r>
                <a:r>
                  <a:rPr lang="en-US" altLang="en-US" sz="1400" baseline="30000"/>
                  <a:t>5</a:t>
                </a: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400"/>
                  <a:t>Rt</a:t>
                </a:r>
                <a:r>
                  <a:rPr lang="en-US" altLang="en-US" sz="1400" baseline="30000"/>
                  <a:t>5</a:t>
                </a: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400"/>
                  <a:t>immediate</a:t>
                </a:r>
                <a:r>
                  <a:rPr lang="en-US" altLang="en-US" sz="1400" baseline="30000"/>
                  <a:t>16</a:t>
                </a:r>
              </a:p>
            </p:txBody>
          </p:sp>
        </p:grpSp>
        <p:sp>
          <p:nvSpPr>
            <p:cNvPr id="47110" name="Text Box 10"/>
            <p:cNvSpPr txBox="1">
              <a:spLocks noChangeArrowheads="1"/>
            </p:cNvSpPr>
            <p:nvPr/>
          </p:nvSpPr>
          <p:spPr bwMode="auto">
            <a:xfrm>
              <a:off x="461" y="3031"/>
              <a:ext cx="2127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0000"/>
                  </a:solidFill>
                </a:rPr>
                <a:t>Base or Displacement Addressing</a:t>
              </a:r>
            </a:p>
          </p:txBody>
        </p:sp>
        <p:sp>
          <p:nvSpPr>
            <p:cNvPr id="47111" name="Rectangle 11"/>
            <p:cNvSpPr>
              <a:spLocks noChangeArrowheads="1"/>
            </p:cNvSpPr>
            <p:nvPr/>
          </p:nvSpPr>
          <p:spPr bwMode="auto">
            <a:xfrm>
              <a:off x="3146" y="3451"/>
              <a:ext cx="2127" cy="228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Memory Word</a:t>
              </a:r>
              <a:endParaRPr lang="en-US" altLang="en-US" sz="1400" baseline="30000"/>
            </a:p>
          </p:txBody>
        </p:sp>
        <p:sp>
          <p:nvSpPr>
            <p:cNvPr id="47112" name="Rectangle 12"/>
            <p:cNvSpPr>
              <a:spLocks noChangeArrowheads="1"/>
            </p:cNvSpPr>
            <p:nvPr/>
          </p:nvSpPr>
          <p:spPr bwMode="auto">
            <a:xfrm>
              <a:off x="461" y="3649"/>
              <a:ext cx="2127" cy="231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Base address</a:t>
              </a:r>
              <a:endParaRPr lang="en-US" altLang="en-US" sz="1400" baseline="30000"/>
            </a:p>
          </p:txBody>
        </p:sp>
        <p:sp>
          <p:nvSpPr>
            <p:cNvPr id="47113" name="Line 13"/>
            <p:cNvSpPr>
              <a:spLocks noChangeShapeType="1"/>
            </p:cNvSpPr>
            <p:nvPr/>
          </p:nvSpPr>
          <p:spPr bwMode="auto">
            <a:xfrm flipH="1">
              <a:off x="1019" y="347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7114" name="Group 14"/>
            <p:cNvGrpSpPr>
              <a:grpSpLocks/>
            </p:cNvGrpSpPr>
            <p:nvPr/>
          </p:nvGrpSpPr>
          <p:grpSpPr bwMode="auto">
            <a:xfrm>
              <a:off x="2773" y="3478"/>
              <a:ext cx="160" cy="172"/>
              <a:chOff x="3178" y="3082"/>
              <a:chExt cx="201" cy="201"/>
            </a:xfrm>
          </p:grpSpPr>
          <p:sp>
            <p:nvSpPr>
              <p:cNvPr id="47119" name="Text Box 15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+</a:t>
                </a:r>
              </a:p>
            </p:txBody>
          </p:sp>
          <p:sp>
            <p:nvSpPr>
              <p:cNvPr id="47120" name="Oval 16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47115" name="AutoShape 17"/>
            <p:cNvCxnSpPr>
              <a:cxnSpLocks noChangeShapeType="1"/>
              <a:stCxn id="47112" idx="3"/>
              <a:endCxn id="47120" idx="4"/>
            </p:cNvCxnSpPr>
            <p:nvPr/>
          </p:nvCxnSpPr>
          <p:spPr bwMode="auto">
            <a:xfrm flipV="1">
              <a:off x="2593" y="3656"/>
              <a:ext cx="261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6" name="AutoShape 18"/>
            <p:cNvCxnSpPr>
              <a:cxnSpLocks noChangeShapeType="1"/>
              <a:stCxn id="47124" idx="3"/>
              <a:endCxn id="47120" idx="0"/>
            </p:cNvCxnSpPr>
            <p:nvPr/>
          </p:nvCxnSpPr>
          <p:spPr bwMode="auto">
            <a:xfrm>
              <a:off x="2593" y="3362"/>
              <a:ext cx="261" cy="11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17" name="Line 19"/>
            <p:cNvSpPr>
              <a:spLocks noChangeShapeType="1"/>
            </p:cNvSpPr>
            <p:nvPr/>
          </p:nvSpPr>
          <p:spPr bwMode="auto">
            <a:xfrm>
              <a:off x="2933" y="3564"/>
              <a:ext cx="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8" name="Rectangle 20"/>
            <p:cNvSpPr>
              <a:spLocks noChangeArrowheads="1"/>
            </p:cNvSpPr>
            <p:nvPr/>
          </p:nvSpPr>
          <p:spPr bwMode="auto">
            <a:xfrm>
              <a:off x="3146" y="3189"/>
              <a:ext cx="2127" cy="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0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0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on Load &amp; Store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36686"/>
            <a:ext cx="8915400" cy="328309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en-US" dirty="0" smtClean="0"/>
              <a:t>Translate: 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A[1] = A[2] + 5</a:t>
            </a:r>
            <a:r>
              <a:rPr lang="en-US" altLang="en-US" dirty="0" smtClean="0">
                <a:solidFill>
                  <a:srgbClr val="000099"/>
                </a:solidFill>
              </a:rPr>
              <a:t>  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dirty="0" smtClean="0"/>
              <a:t> is an array of words)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en-US" dirty="0" smtClean="0"/>
              <a:t>Given that the address of array </a:t>
            </a:r>
            <a:r>
              <a:rPr lang="en-US" altLang="en-US" b="1" dirty="0" smtClean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66"/>
                </a:solidFill>
              </a:rPr>
              <a:t> </a:t>
            </a:r>
            <a:r>
              <a:rPr lang="en-US" altLang="en-US" dirty="0" smtClean="0"/>
              <a:t>is stored in register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</a:p>
          <a:p>
            <a:pPr marL="360363" lvl="1" indent="0" eaLnBrk="1" hangingPunct="1">
              <a:spcBef>
                <a:spcPct val="50000"/>
              </a:spcBef>
              <a:buFont typeface="Wingdings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$t1, 8($t0)	# $t1 = A[2] </a:t>
            </a:r>
          </a:p>
          <a:p>
            <a:pPr marL="360363" lvl="1" indent="0" eaLnBrk="1" hangingPunct="1">
              <a:spcBef>
                <a:spcPts val="1000"/>
              </a:spcBef>
              <a:buFont typeface="Wingdings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$t2, $t1, 5	# $t2 = A[2] + 5</a:t>
            </a:r>
          </a:p>
          <a:p>
            <a:pPr marL="360363" lvl="1" indent="0" eaLnBrk="1" hangingPunct="1">
              <a:spcBef>
                <a:spcPts val="1000"/>
              </a:spcBef>
              <a:buFont typeface="Wingdings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$t2, 4($t0)	# A[1] = $t2</a:t>
            </a:r>
          </a:p>
          <a:p>
            <a:pPr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en-US" dirty="0" smtClean="0"/>
              <a:t>Index of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A[2]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A[1]</a:t>
            </a:r>
            <a:r>
              <a:rPr lang="en-US" altLang="en-US" dirty="0" smtClean="0"/>
              <a:t> should be multiplied by 4. Why?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82668" y="4005071"/>
            <a:ext cx="5928303" cy="2419495"/>
            <a:chOff x="1922463" y="4293104"/>
            <a:chExt cx="5472280" cy="2419495"/>
          </a:xfrm>
        </p:grpSpPr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2382934" y="4464915"/>
              <a:ext cx="1330230" cy="346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Registers</a:t>
              </a: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4076719" y="5911972"/>
              <a:ext cx="576262" cy="29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</a:t>
              </a:r>
              <a:endPara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8" name="Text Box 33"/>
            <p:cNvSpPr txBox="1">
              <a:spLocks noChangeArrowheads="1"/>
            </p:cNvSpPr>
            <p:nvPr/>
          </p:nvSpPr>
          <p:spPr bwMode="auto">
            <a:xfrm>
              <a:off x="4076719" y="5330031"/>
              <a:ext cx="576262" cy="230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lw</a:t>
              </a:r>
              <a:endPara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H="1" flipV="1">
              <a:off x="3713164" y="5620361"/>
              <a:ext cx="1382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3713164" y="5911972"/>
              <a:ext cx="1382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6" name="Text Box 9"/>
            <p:cNvSpPr txBox="1">
              <a:spLocks noChangeArrowheads="1"/>
            </p:cNvSpPr>
            <p:nvPr/>
          </p:nvSpPr>
          <p:spPr bwMode="auto">
            <a:xfrm>
              <a:off x="5091112" y="4293104"/>
              <a:ext cx="1328823" cy="35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Memory</a:t>
              </a:r>
            </a:p>
          </p:txBody>
        </p:sp>
        <p:sp>
          <p:nvSpPr>
            <p:cNvPr id="48137" name="Text Box 10"/>
            <p:cNvSpPr txBox="1">
              <a:spLocks noChangeArrowheads="1"/>
            </p:cNvSpPr>
            <p:nvPr/>
          </p:nvSpPr>
          <p:spPr bwMode="auto">
            <a:xfrm>
              <a:off x="5087936" y="5474051"/>
              <a:ext cx="1332000" cy="2926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A[2]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8" name="Text Box 11"/>
            <p:cNvSpPr txBox="1">
              <a:spLocks noChangeArrowheads="1"/>
            </p:cNvSpPr>
            <p:nvPr/>
          </p:nvSpPr>
          <p:spPr bwMode="auto">
            <a:xfrm>
              <a:off x="5087936" y="5762633"/>
              <a:ext cx="1332000" cy="294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A[1]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9" name="Text Box 12"/>
            <p:cNvSpPr txBox="1">
              <a:spLocks noChangeArrowheads="1"/>
            </p:cNvSpPr>
            <p:nvPr/>
          </p:nvSpPr>
          <p:spPr bwMode="auto">
            <a:xfrm>
              <a:off x="5087936" y="5179411"/>
              <a:ext cx="1332000" cy="294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A[3]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1" name="Text Box 14"/>
            <p:cNvSpPr txBox="1">
              <a:spLocks noChangeArrowheads="1"/>
            </p:cNvSpPr>
            <p:nvPr/>
          </p:nvSpPr>
          <p:spPr bwMode="auto">
            <a:xfrm>
              <a:off x="5087936" y="6361547"/>
              <a:ext cx="1332000" cy="35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. . .</a:t>
              </a:r>
            </a:p>
          </p:txBody>
        </p:sp>
        <p:sp>
          <p:nvSpPr>
            <p:cNvPr id="48142" name="Text Box 15"/>
            <p:cNvSpPr txBox="1">
              <a:spLocks noChangeArrowheads="1"/>
            </p:cNvSpPr>
            <p:nvPr/>
          </p:nvSpPr>
          <p:spPr bwMode="auto">
            <a:xfrm>
              <a:off x="5087936" y="4644116"/>
              <a:ext cx="1332000" cy="535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. . .</a:t>
              </a:r>
            </a:p>
          </p:txBody>
        </p:sp>
        <p:sp>
          <p:nvSpPr>
            <p:cNvPr id="48143" name="Text Box 16"/>
            <p:cNvSpPr txBox="1">
              <a:spLocks noChangeArrowheads="1"/>
            </p:cNvSpPr>
            <p:nvPr/>
          </p:nvSpPr>
          <p:spPr bwMode="auto">
            <a:xfrm>
              <a:off x="6527943" y="5179412"/>
              <a:ext cx="866800" cy="294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&amp;A + 12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6527944" y="5474052"/>
              <a:ext cx="866799" cy="292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&amp;A + 8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5" name="Text Box 18"/>
            <p:cNvSpPr txBox="1">
              <a:spLocks noChangeArrowheads="1"/>
            </p:cNvSpPr>
            <p:nvPr/>
          </p:nvSpPr>
          <p:spPr bwMode="auto">
            <a:xfrm>
              <a:off x="6527944" y="5766671"/>
              <a:ext cx="866799" cy="29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&amp;A + 4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6" name="Text Box 19"/>
            <p:cNvSpPr txBox="1">
              <a:spLocks noChangeArrowheads="1"/>
            </p:cNvSpPr>
            <p:nvPr/>
          </p:nvSpPr>
          <p:spPr bwMode="auto">
            <a:xfrm>
              <a:off x="6526357" y="6057274"/>
              <a:ext cx="463550" cy="304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&amp;A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60" name="Text Box 24"/>
            <p:cNvSpPr txBox="1">
              <a:spLocks noChangeArrowheads="1"/>
            </p:cNvSpPr>
            <p:nvPr/>
          </p:nvSpPr>
          <p:spPr bwMode="auto">
            <a:xfrm>
              <a:off x="1922464" y="5179411"/>
              <a:ext cx="463646" cy="294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$t0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58" name="Text Box 27"/>
            <p:cNvSpPr txBox="1">
              <a:spLocks noChangeArrowheads="1"/>
            </p:cNvSpPr>
            <p:nvPr/>
          </p:nvSpPr>
          <p:spPr bwMode="auto">
            <a:xfrm>
              <a:off x="1925639" y="5474050"/>
              <a:ext cx="457296" cy="288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56" name="Text Box 30"/>
            <p:cNvSpPr txBox="1">
              <a:spLocks noChangeArrowheads="1"/>
            </p:cNvSpPr>
            <p:nvPr/>
          </p:nvSpPr>
          <p:spPr bwMode="auto">
            <a:xfrm>
              <a:off x="1922463" y="5762634"/>
              <a:ext cx="460471" cy="294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82934" y="4812122"/>
              <a:ext cx="1330230" cy="1612442"/>
              <a:chOff x="2382934" y="4812122"/>
              <a:chExt cx="1330230" cy="1268412"/>
            </a:xfrm>
          </p:grpSpPr>
          <p:sp>
            <p:nvSpPr>
              <p:cNvPr id="48159" name="Text Box 23"/>
              <p:cNvSpPr txBox="1">
                <a:spLocks noChangeArrowheads="1"/>
              </p:cNvSpPr>
              <p:nvPr/>
            </p:nvSpPr>
            <p:spPr bwMode="auto">
              <a:xfrm>
                <a:off x="2382934" y="5101047"/>
                <a:ext cx="1327055" cy="2317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&amp;A</a:t>
                </a:r>
                <a:endPara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157" name="Text Box 26"/>
              <p:cNvSpPr txBox="1">
                <a:spLocks noChangeArrowheads="1"/>
              </p:cNvSpPr>
              <p:nvPr/>
            </p:nvSpPr>
            <p:spPr bwMode="auto">
              <a:xfrm>
                <a:off x="2386109" y="5331234"/>
                <a:ext cx="1327055" cy="2317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A[2</a:t>
                </a:r>
                <a:r>
                  <a:rPr lang="en-US" altLang="en-US" sz="1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  <p:sp>
            <p:nvSpPr>
              <p:cNvPr id="48155" name="Text Box 29"/>
              <p:cNvSpPr txBox="1">
                <a:spLocks noChangeArrowheads="1"/>
              </p:cNvSpPr>
              <p:nvPr/>
            </p:nvSpPr>
            <p:spPr bwMode="auto">
              <a:xfrm>
                <a:off x="2382934" y="5559834"/>
                <a:ext cx="1327055" cy="233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A[2] + 5</a:t>
                </a:r>
              </a:p>
            </p:txBody>
          </p:sp>
          <p:sp>
            <p:nvSpPr>
              <p:cNvPr id="48153" name="Text Box 31"/>
              <p:cNvSpPr txBox="1">
                <a:spLocks noChangeArrowheads="1"/>
              </p:cNvSpPr>
              <p:nvPr/>
            </p:nvSpPr>
            <p:spPr bwMode="auto">
              <a:xfrm>
                <a:off x="2382934" y="4812122"/>
                <a:ext cx="1327055" cy="2889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. .</a:t>
                </a:r>
              </a:p>
            </p:txBody>
          </p:sp>
          <p:sp>
            <p:nvSpPr>
              <p:cNvPr id="48154" name="Text Box 32"/>
              <p:cNvSpPr txBox="1">
                <a:spLocks noChangeArrowheads="1"/>
              </p:cNvSpPr>
              <p:nvPr/>
            </p:nvSpPr>
            <p:spPr bwMode="auto">
              <a:xfrm>
                <a:off x="2382934" y="5791609"/>
                <a:ext cx="1327055" cy="2889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latin typeface="Consolas" panose="020B0609020204030204" pitchFamily="49" charset="0"/>
                    <a:cs typeface="Consolas" panose="020B0609020204030204" pitchFamily="49" charset="0"/>
                  </a:rPr>
                  <a:t>. . .</a:t>
                </a:r>
              </a:p>
            </p:txBody>
          </p:sp>
        </p:grp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091112" y="6059294"/>
              <a:ext cx="1328823" cy="302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A[0]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33"/>
          <p:cNvGrpSpPr>
            <a:grpSpLocks/>
          </p:cNvGrpSpPr>
          <p:nvPr/>
        </p:nvGrpSpPr>
        <p:grpSpPr bwMode="auto">
          <a:xfrm>
            <a:off x="1458176" y="4465926"/>
            <a:ext cx="6781139" cy="1936750"/>
            <a:chOff x="904" y="2682"/>
            <a:chExt cx="3943" cy="1220"/>
          </a:xfrm>
        </p:grpSpPr>
        <p:sp>
          <p:nvSpPr>
            <p:cNvPr id="49157" name="Rectangle 3"/>
            <p:cNvSpPr>
              <a:spLocks noChangeArrowheads="1"/>
            </p:cNvSpPr>
            <p:nvPr/>
          </p:nvSpPr>
          <p:spPr bwMode="auto">
            <a:xfrm>
              <a:off x="3872" y="3182"/>
              <a:ext cx="975" cy="240"/>
            </a:xfrm>
            <a:prstGeom prst="rect">
              <a:avLst/>
            </a:prstGeom>
            <a:solidFill>
              <a:srgbClr val="A0BB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3872" y="2942"/>
              <a:ext cx="975" cy="240"/>
            </a:xfrm>
            <a:prstGeom prst="rect">
              <a:avLst/>
            </a:prstGeom>
            <a:solidFill>
              <a:srgbClr val="BACD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948" y="3182"/>
              <a:ext cx="2924" cy="24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948" y="2942"/>
              <a:ext cx="29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1" name="Text Box 7"/>
            <p:cNvSpPr txBox="1">
              <a:spLocks noChangeArrowheads="1"/>
            </p:cNvSpPr>
            <p:nvPr/>
          </p:nvSpPr>
          <p:spPr bwMode="auto">
            <a:xfrm>
              <a:off x="904" y="318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49162" name="Text Box 8"/>
            <p:cNvSpPr txBox="1">
              <a:spLocks noChangeArrowheads="1"/>
            </p:cNvSpPr>
            <p:nvPr/>
          </p:nvSpPr>
          <p:spPr bwMode="auto">
            <a:xfrm>
              <a:off x="3695" y="318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49163" name="Text Box 9"/>
            <p:cNvSpPr txBox="1">
              <a:spLocks noChangeArrowheads="1"/>
            </p:cNvSpPr>
            <p:nvPr/>
          </p:nvSpPr>
          <p:spPr bwMode="auto">
            <a:xfrm>
              <a:off x="904" y="295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64" name="Text Box 10"/>
            <p:cNvSpPr txBox="1">
              <a:spLocks noChangeArrowheads="1"/>
            </p:cNvSpPr>
            <p:nvPr/>
          </p:nvSpPr>
          <p:spPr bwMode="auto">
            <a:xfrm>
              <a:off x="3695" y="294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65" name="Text Box 11"/>
            <p:cNvSpPr txBox="1">
              <a:spLocks noChangeArrowheads="1"/>
            </p:cNvSpPr>
            <p:nvPr/>
          </p:nvSpPr>
          <p:spPr bwMode="auto">
            <a:xfrm>
              <a:off x="3828" y="294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66" name="Rectangle 12"/>
            <p:cNvSpPr>
              <a:spLocks noChangeArrowheads="1"/>
            </p:cNvSpPr>
            <p:nvPr/>
          </p:nvSpPr>
          <p:spPr bwMode="auto">
            <a:xfrm>
              <a:off x="2898" y="3662"/>
              <a:ext cx="1949" cy="240"/>
            </a:xfrm>
            <a:prstGeom prst="rect">
              <a:avLst/>
            </a:prstGeom>
            <a:solidFill>
              <a:srgbClr val="79FF7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Rectangle 13"/>
            <p:cNvSpPr>
              <a:spLocks noChangeArrowheads="1"/>
            </p:cNvSpPr>
            <p:nvPr/>
          </p:nvSpPr>
          <p:spPr bwMode="auto">
            <a:xfrm>
              <a:off x="948" y="3662"/>
              <a:ext cx="1950" cy="24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Rectangle 14"/>
            <p:cNvSpPr>
              <a:spLocks noChangeArrowheads="1"/>
            </p:cNvSpPr>
            <p:nvPr/>
          </p:nvSpPr>
          <p:spPr bwMode="auto">
            <a:xfrm>
              <a:off x="2898" y="3422"/>
              <a:ext cx="1949" cy="240"/>
            </a:xfrm>
            <a:prstGeom prst="rect">
              <a:avLst/>
            </a:prstGeom>
            <a:solidFill>
              <a:srgbClr val="AFF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Rectangle 15"/>
            <p:cNvSpPr>
              <a:spLocks noChangeArrowheads="1"/>
            </p:cNvSpPr>
            <p:nvPr/>
          </p:nvSpPr>
          <p:spPr bwMode="auto">
            <a:xfrm>
              <a:off x="948" y="3422"/>
              <a:ext cx="195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Text Box 16"/>
            <p:cNvSpPr txBox="1">
              <a:spLocks noChangeArrowheads="1"/>
            </p:cNvSpPr>
            <p:nvPr/>
          </p:nvSpPr>
          <p:spPr bwMode="auto">
            <a:xfrm>
              <a:off x="904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71" name="Text Box 17"/>
            <p:cNvSpPr txBox="1">
              <a:spLocks noChangeArrowheads="1"/>
            </p:cNvSpPr>
            <p:nvPr/>
          </p:nvSpPr>
          <p:spPr bwMode="auto">
            <a:xfrm>
              <a:off x="2853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72" name="Text Box 18"/>
            <p:cNvSpPr txBox="1">
              <a:spLocks noChangeArrowheads="1"/>
            </p:cNvSpPr>
            <p:nvPr/>
          </p:nvSpPr>
          <p:spPr bwMode="auto">
            <a:xfrm>
              <a:off x="904" y="367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49173" name="Text Box 19"/>
            <p:cNvSpPr txBox="1">
              <a:spLocks noChangeArrowheads="1"/>
            </p:cNvSpPr>
            <p:nvPr/>
          </p:nvSpPr>
          <p:spPr bwMode="auto">
            <a:xfrm>
              <a:off x="2720" y="367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49174" name="Text Box 20"/>
            <p:cNvSpPr txBox="1">
              <a:spLocks noChangeArrowheads="1"/>
            </p:cNvSpPr>
            <p:nvPr/>
          </p:nvSpPr>
          <p:spPr bwMode="auto">
            <a:xfrm>
              <a:off x="2720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75" name="Text Box 21"/>
            <p:cNvSpPr txBox="1">
              <a:spLocks noChangeArrowheads="1"/>
            </p:cNvSpPr>
            <p:nvPr/>
          </p:nvSpPr>
          <p:spPr bwMode="auto">
            <a:xfrm>
              <a:off x="3872" y="3182"/>
              <a:ext cx="9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bu</a:t>
              </a:r>
            </a:p>
          </p:txBody>
        </p:sp>
        <p:sp>
          <p:nvSpPr>
            <p:cNvPr id="49176" name="Text Box 22"/>
            <p:cNvSpPr txBox="1">
              <a:spLocks noChangeArrowheads="1"/>
            </p:cNvSpPr>
            <p:nvPr/>
          </p:nvSpPr>
          <p:spPr bwMode="auto">
            <a:xfrm>
              <a:off x="3872" y="2951"/>
              <a:ext cx="9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  <p:sp>
          <p:nvSpPr>
            <p:cNvPr id="49177" name="Text Box 23"/>
            <p:cNvSpPr txBox="1">
              <a:spLocks noChangeArrowheads="1"/>
            </p:cNvSpPr>
            <p:nvPr/>
          </p:nvSpPr>
          <p:spPr bwMode="auto">
            <a:xfrm>
              <a:off x="2898" y="3431"/>
              <a:ext cx="19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  <p:sp>
          <p:nvSpPr>
            <p:cNvPr id="49178" name="Text Box 24"/>
            <p:cNvSpPr txBox="1">
              <a:spLocks noChangeArrowheads="1"/>
            </p:cNvSpPr>
            <p:nvPr/>
          </p:nvSpPr>
          <p:spPr bwMode="auto">
            <a:xfrm>
              <a:off x="2898" y="3671"/>
              <a:ext cx="19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hu</a:t>
              </a:r>
            </a:p>
          </p:txBody>
        </p:sp>
        <p:sp>
          <p:nvSpPr>
            <p:cNvPr id="49179" name="Text Box 25"/>
            <p:cNvSpPr txBox="1">
              <a:spLocks noChangeArrowheads="1"/>
            </p:cNvSpPr>
            <p:nvPr/>
          </p:nvSpPr>
          <p:spPr bwMode="auto">
            <a:xfrm>
              <a:off x="1170" y="2951"/>
              <a:ext cx="9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sign – extend</a:t>
              </a:r>
            </a:p>
          </p:txBody>
        </p:sp>
        <p:sp>
          <p:nvSpPr>
            <p:cNvPr id="49180" name="Text Box 26"/>
            <p:cNvSpPr txBox="1">
              <a:spLocks noChangeArrowheads="1"/>
            </p:cNvSpPr>
            <p:nvPr/>
          </p:nvSpPr>
          <p:spPr bwMode="auto">
            <a:xfrm>
              <a:off x="1170" y="3182"/>
              <a:ext cx="1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zero – extend</a:t>
              </a:r>
            </a:p>
          </p:txBody>
        </p:sp>
        <p:sp>
          <p:nvSpPr>
            <p:cNvPr id="49181" name="Text Box 27"/>
            <p:cNvSpPr txBox="1">
              <a:spLocks noChangeArrowheads="1"/>
            </p:cNvSpPr>
            <p:nvPr/>
          </p:nvSpPr>
          <p:spPr bwMode="auto">
            <a:xfrm>
              <a:off x="1170" y="3431"/>
              <a:ext cx="9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sign – extend</a:t>
              </a:r>
            </a:p>
          </p:txBody>
        </p:sp>
        <p:sp>
          <p:nvSpPr>
            <p:cNvPr id="49182" name="Text Box 28"/>
            <p:cNvSpPr txBox="1">
              <a:spLocks noChangeArrowheads="1"/>
            </p:cNvSpPr>
            <p:nvPr/>
          </p:nvSpPr>
          <p:spPr bwMode="auto">
            <a:xfrm>
              <a:off x="1170" y="3662"/>
              <a:ext cx="1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zero – extend</a:t>
              </a:r>
            </a:p>
          </p:txBody>
        </p:sp>
        <p:sp>
          <p:nvSpPr>
            <p:cNvPr id="49183" name="Line 29"/>
            <p:cNvSpPr>
              <a:spLocks noChangeShapeType="1"/>
            </p:cNvSpPr>
            <p:nvPr/>
          </p:nvSpPr>
          <p:spPr bwMode="auto">
            <a:xfrm>
              <a:off x="948" y="2817"/>
              <a:ext cx="3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4" name="Text Box 30"/>
            <p:cNvSpPr txBox="1">
              <a:spLocks noChangeArrowheads="1"/>
            </p:cNvSpPr>
            <p:nvPr/>
          </p:nvSpPr>
          <p:spPr bwMode="auto">
            <a:xfrm>
              <a:off x="2336" y="2682"/>
              <a:ext cx="116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32-bit Register</a:t>
              </a:r>
            </a:p>
          </p:txBody>
        </p:sp>
      </p:grpSp>
      <p:sp>
        <p:nvSpPr>
          <p:cNvPr id="4915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95300" y="836686"/>
            <a:ext cx="8915400" cy="3514027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The MIPS processor supports the following data formats: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Byte = 8 bits, Half word = 16 bits, Word = 32 bits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Load &amp; store instructions for bytes and half words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err="1" smtClean="0">
                <a:solidFill>
                  <a:srgbClr val="000099"/>
                </a:solidFill>
              </a:rPr>
              <a:t>lb</a:t>
            </a:r>
            <a:r>
              <a:rPr lang="en-US" altLang="en-US" dirty="0" smtClean="0">
                <a:solidFill>
                  <a:srgbClr val="000099"/>
                </a:solidFill>
              </a:rPr>
              <a:t> = load byte,	</a:t>
            </a:r>
            <a:r>
              <a:rPr lang="en-US" altLang="en-US" dirty="0" err="1" smtClean="0">
                <a:solidFill>
                  <a:srgbClr val="000099"/>
                </a:solidFill>
              </a:rPr>
              <a:t>lbu</a:t>
            </a:r>
            <a:r>
              <a:rPr lang="en-US" altLang="en-US" dirty="0" smtClean="0">
                <a:solidFill>
                  <a:srgbClr val="000099"/>
                </a:solidFill>
              </a:rPr>
              <a:t> = load byte unsigned,	</a:t>
            </a:r>
            <a:r>
              <a:rPr lang="en-US" altLang="en-US" dirty="0" err="1" smtClean="0">
                <a:solidFill>
                  <a:srgbClr val="000099"/>
                </a:solidFill>
              </a:rPr>
              <a:t>sb</a:t>
            </a:r>
            <a:r>
              <a:rPr lang="en-US" altLang="en-US" dirty="0" smtClean="0">
                <a:solidFill>
                  <a:srgbClr val="000099"/>
                </a:solidFill>
              </a:rPr>
              <a:t> = store byte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err="1" smtClean="0">
                <a:solidFill>
                  <a:srgbClr val="000099"/>
                </a:solidFill>
              </a:rPr>
              <a:t>lh</a:t>
            </a:r>
            <a:r>
              <a:rPr lang="en-US" altLang="en-US" dirty="0" smtClean="0">
                <a:solidFill>
                  <a:srgbClr val="000099"/>
                </a:solidFill>
              </a:rPr>
              <a:t> = load half,	</a:t>
            </a:r>
            <a:r>
              <a:rPr lang="en-US" altLang="en-US" dirty="0" err="1" smtClean="0">
                <a:solidFill>
                  <a:srgbClr val="000099"/>
                </a:solidFill>
              </a:rPr>
              <a:t>lhu</a:t>
            </a:r>
            <a:r>
              <a:rPr lang="en-US" altLang="en-US" dirty="0" smtClean="0">
                <a:solidFill>
                  <a:srgbClr val="000099"/>
                </a:solidFill>
              </a:rPr>
              <a:t> = load half unsigned,	</a:t>
            </a:r>
            <a:r>
              <a:rPr lang="en-US" altLang="en-US" dirty="0" err="1" smtClean="0">
                <a:solidFill>
                  <a:srgbClr val="000099"/>
                </a:solidFill>
              </a:rPr>
              <a:t>sh</a:t>
            </a:r>
            <a:r>
              <a:rPr lang="en-US" altLang="en-US" dirty="0" smtClean="0">
                <a:solidFill>
                  <a:srgbClr val="000099"/>
                </a:solidFill>
              </a:rPr>
              <a:t> = store </a:t>
            </a:r>
            <a:r>
              <a:rPr lang="en-US" altLang="en-US" dirty="0" err="1" smtClean="0">
                <a:solidFill>
                  <a:srgbClr val="000099"/>
                </a:solidFill>
              </a:rPr>
              <a:t>halfword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Load </a:t>
            </a:r>
            <a:r>
              <a:rPr lang="en-US" altLang="en-US" dirty="0" smtClean="0">
                <a:solidFill>
                  <a:srgbClr val="FF0000"/>
                </a:solidFill>
              </a:rPr>
              <a:t>expands</a:t>
            </a:r>
            <a:r>
              <a:rPr lang="en-US" altLang="en-US" dirty="0" smtClean="0"/>
              <a:t> a memory value to fit into a 32-bit register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Store </a:t>
            </a:r>
            <a:r>
              <a:rPr lang="en-US" altLang="en-US" dirty="0" smtClean="0">
                <a:solidFill>
                  <a:srgbClr val="FF0000"/>
                </a:solidFill>
              </a:rPr>
              <a:t>reduces</a:t>
            </a:r>
            <a:r>
              <a:rPr lang="en-US" altLang="en-US" dirty="0" smtClean="0"/>
              <a:t> a 32-bit register value to fit in memory</a:t>
            </a:r>
          </a:p>
        </p:txBody>
      </p:sp>
      <p:sp>
        <p:nvSpPr>
          <p:cNvPr id="4915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and Store Byte and Halfword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and Store Instructions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632501"/>
              </p:ext>
            </p:extLst>
          </p:nvPr>
        </p:nvGraphicFramePr>
        <p:xfrm>
          <a:off x="272432" y="901355"/>
          <a:ext cx="9423544" cy="3679784"/>
        </p:xfrm>
        <a:graphic>
          <a:graphicData uri="http://schemas.openxmlformats.org/drawingml/2006/table">
            <a:tbl>
              <a:tblPr/>
              <a:tblGrid>
                <a:gridCol w="2324474"/>
                <a:gridCol w="2605725"/>
                <a:gridCol w="786752"/>
                <a:gridCol w="691059"/>
                <a:gridCol w="628236"/>
                <a:gridCol w="2387298"/>
              </a:tblGrid>
              <a:tr h="44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I-Type Format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0x21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lbu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0x24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lhu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0x25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0x28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0x29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0x2b</a:t>
                      </a:r>
                    </a:p>
                  </a:txBody>
                  <a:tcPr marL="97500" marR="975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646876" y="4696354"/>
            <a:ext cx="8736307" cy="184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Base / Displacement </a:t>
            </a:r>
            <a:r>
              <a:rPr lang="en-US" altLang="en-US" sz="2400" b="1" dirty="0">
                <a:solidFill>
                  <a:srgbClr val="FF0000"/>
                </a:solidFill>
              </a:rPr>
              <a:t>Addressing</a:t>
            </a:r>
            <a:r>
              <a:rPr lang="en-US" altLang="en-US" sz="2400" dirty="0"/>
              <a:t> is used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/>
              <a:t>Memory Address =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B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ase</a:t>
            </a:r>
            <a:r>
              <a:rPr lang="en-US" altLang="en-US" sz="2000" dirty="0"/>
              <a:t>) + </a:t>
            </a:r>
            <a:r>
              <a:rPr lang="en-US" altLang="en-US" sz="2000" dirty="0" smtClean="0"/>
              <a:t>Immediate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displacement</a:t>
            </a:r>
            <a:r>
              <a:rPr lang="en-US" altLang="en-US" sz="2000" dirty="0"/>
              <a:t>)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If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is </a:t>
            </a:r>
            <a:r>
              <a:rPr lang="en-US" altLang="en-US" sz="2000" dirty="0"/>
              <a:t>$zero </a:t>
            </a:r>
            <a:r>
              <a:rPr lang="en-US" altLang="en-US" sz="2000" dirty="0" smtClean="0"/>
              <a:t>then</a:t>
            </a:r>
            <a:r>
              <a:rPr lang="en-US" altLang="en-US" sz="2000" dirty="0"/>
              <a:t>	Address = </a:t>
            </a:r>
            <a:r>
              <a:rPr lang="en-US" altLang="en-US" sz="2000" dirty="0" smtClean="0"/>
              <a:t>Immediate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absolute</a:t>
            </a:r>
            <a:r>
              <a:rPr lang="en-US" altLang="en-US" sz="2000" dirty="0"/>
              <a:t>)</a:t>
            </a:r>
            <a:endParaRPr lang="en-US" altLang="en-US" sz="2000" baseline="30000" dirty="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/>
              <a:t>If </a:t>
            </a:r>
            <a:r>
              <a:rPr lang="en-US" altLang="en-US" sz="2000" dirty="0" smtClean="0"/>
              <a:t>Immediate is </a:t>
            </a:r>
            <a:r>
              <a:rPr lang="en-US" altLang="en-US" sz="2000" dirty="0"/>
              <a:t>0 then	Address =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FF0000"/>
                </a:solidFill>
              </a:rPr>
              <a:t>register indirect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8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7" y="1123951"/>
            <a:ext cx="8860367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Control Flow: Branch and Jump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Translating If Statements and Boolean Expressions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Arrays</a:t>
            </a:r>
            <a:endParaRPr lang="en-US" altLang="en-US" dirty="0"/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Load </a:t>
            </a:r>
            <a:r>
              <a:rPr lang="en-US" altLang="en-US" dirty="0"/>
              <a:t>and Store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Translating Loops and Traversing Arrays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2732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2" y="836685"/>
            <a:ext cx="9423545" cy="5645486"/>
          </a:xfrm>
        </p:spPr>
        <p:txBody>
          <a:bodyPr/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High-level programming languages provide constructs: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To make decisions in a program: IF-ELSE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To repeat the execution of a sequence of instructions: LOOP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dirty="0"/>
              <a:t>The ability </a:t>
            </a:r>
            <a:r>
              <a:rPr lang="en-US" dirty="0" smtClean="0"/>
              <a:t>to </a:t>
            </a:r>
            <a:r>
              <a:rPr lang="en-US" dirty="0"/>
              <a:t>make </a:t>
            </a:r>
            <a:r>
              <a:rPr lang="en-US" dirty="0" smtClean="0"/>
              <a:t>decisions and repeat a sequence of instructions distinguishes a computer from a calculator</a:t>
            </a:r>
            <a:endParaRPr lang="en-US" dirty="0"/>
          </a:p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US" dirty="0" smtClean="0"/>
              <a:t>All computer architectures provide control flow instructions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US" dirty="0" smtClean="0"/>
              <a:t>Essential for making decisions and repetitions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US" dirty="0" smtClean="0"/>
              <a:t>These are the </a:t>
            </a:r>
            <a:r>
              <a:rPr lang="en-US" b="1" dirty="0" smtClean="0">
                <a:solidFill>
                  <a:srgbClr val="FF0000"/>
                </a:solidFill>
              </a:rPr>
              <a:t>conditional branch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jump</a:t>
            </a:r>
            <a:r>
              <a:rPr lang="en-US" dirty="0" smtClean="0"/>
              <a:t> instructions</a:t>
            </a:r>
            <a:endParaRPr lang="en-US" dirty="0"/>
          </a:p>
          <a:p>
            <a:pPr marL="461963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Translating a WHILE Loop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024" y="836686"/>
            <a:ext cx="9610767" cy="5760700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spcBef>
                <a:spcPts val="600"/>
              </a:spcBef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dirty="0" smtClean="0"/>
              <a:t>Consider the following WHILE loop: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0; while (A[i] != value &amp;&amp; i&lt;n) i++;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dirty="0" smtClean="0"/>
              <a:t>	Where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dirty="0" smtClean="0"/>
              <a:t> is an array of integers (4 bytes per element)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marL="349250" indent="-349250" eaLnBrk="1" hangingPunct="1">
              <a:lnSpc>
                <a:spcPct val="110000"/>
              </a:lnSpc>
              <a:spcBef>
                <a:spcPts val="600"/>
              </a:spcBef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dirty="0" smtClean="0"/>
              <a:t>Translate WHILE loop: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&amp;A</a:t>
            </a:r>
            <a:r>
              <a:rPr lang="en-US" altLang="en-US" dirty="0" smtClean="0"/>
              <a:t>,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dirty="0"/>
              <a:t>, and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a2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marL="349250" indent="7938" eaLnBrk="1" hangingPunct="1">
              <a:lnSpc>
                <a:spcPct val="110000"/>
              </a:lnSpc>
              <a:spcBef>
                <a:spcPts val="500"/>
              </a:spcBef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&amp;A[i] = &amp;A + i*4 = &amp;A[i-1] + 4</a:t>
            </a:r>
            <a:endParaRPr lang="en-US" altLang="en-US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7938" eaLnBrk="1" hangingPunct="1">
              <a:lnSpc>
                <a:spcPct val="120000"/>
              </a:lnSpc>
              <a:spcBef>
                <a:spcPts val="1000"/>
              </a:spcBef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li	$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t0, </a:t>
            </a: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	# $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 </a:t>
            </a: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i = 0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$t1, 0($a0)	# $t1 = A[i]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$t1, $a2, done	# (A[i] == value)?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$t0, $a1, done	# (i == n)?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$t0, $t0, 1	# i++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$a0, $a0, 4	# $a0 = &amp;A[i]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	loop	# jump backwards to loop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done:	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2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Copying a String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459653" y="3659429"/>
            <a:ext cx="9111508" cy="2822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lb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($a1)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load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byte: $t0 = source[i]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($a0)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store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byte: target[i]= $t0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1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 = &amp;target[i]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1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$a1 = &amp;source[i]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bnez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t0, loop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loop until NULL char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9654" y="825431"/>
            <a:ext cx="8860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sz="2400" dirty="0" smtClean="0"/>
              <a:t>A string in C is an array of chars terminated with null char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459655" y="1470409"/>
            <a:ext cx="9111506" cy="144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 = 0;</a:t>
            </a:r>
          </a:p>
          <a:p>
            <a:pPr marL="873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source[i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target[i] =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}</a:t>
            </a:r>
          </a:p>
          <a:p>
            <a:pPr marL="873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ch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!= '\0');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9654" y="2955491"/>
            <a:ext cx="8860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sz="2400" dirty="0" smtClean="0"/>
              <a:t>Given that: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$a0 = &amp;target </a:t>
            </a:r>
            <a:r>
              <a:rPr lang="en-US" altLang="en-US" sz="2400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and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 = &amp;source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Column of a Matrix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59655" y="951901"/>
            <a:ext cx="9111506" cy="1267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eaLnBrk="1" hangingPunct="1">
              <a:lnSpc>
                <a:spcPct val="110000"/>
              </a:lnSpc>
              <a:spcBef>
                <a:spcPts val="0"/>
              </a:spcBef>
              <a:tabLst>
                <a:tab pos="37623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new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[10][5];	// allocate M on the heap</a:t>
            </a:r>
            <a:endParaRPr lang="en-US" alt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 eaLnBrk="1" hangingPunct="1">
              <a:lnSpc>
                <a:spcPct val="110000"/>
              </a:lnSpc>
              <a:spcBef>
                <a:spcPts val="0"/>
              </a:spcBef>
              <a:tabLst>
                <a:tab pos="3943350" algn="l"/>
              </a:tabLst>
            </a:pP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87313" eaLnBrk="1" hangingPunct="1">
              <a:lnSpc>
                <a:spcPct val="110000"/>
              </a:lnSpc>
              <a:spcBef>
                <a:spcPts val="0"/>
              </a:spcBef>
              <a:tabLst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i&lt;10; i++) { M[i][3] = i; }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59655" y="2334468"/>
            <a:ext cx="9111506" cy="4205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eaLnBrk="1" hangingPunct="1">
              <a:lnSpc>
                <a:spcPct val="110000"/>
              </a:lnSpc>
              <a:spcBef>
                <a:spcPts val="0"/>
              </a:spcBef>
              <a:tabLst>
                <a:tab pos="37623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&amp;M[i][3] = &amp;M + (i*5 + 3) * 4 = &amp;M + i*20 + 12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a0,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# $a0 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10*5*4 = 200 bytes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v0, 9	# system call 9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# allocate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 bytes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$t0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v0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# $t0 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$t1, 0	# $t1 = i = 0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$t2, 10	# $t2 = 10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L: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$t1, 12($t0)	# store M[i][3] = i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$t1, $t1, 1	# i++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$t0, $t0, 20	# $t0 = &amp;M[i][3]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$t1, $t2, L	# if (i != 10) loop back </a:t>
            </a:r>
          </a:p>
        </p:txBody>
      </p:sp>
    </p:spTree>
    <p:extLst>
      <p:ext uri="{BB962C8B-B14F-4D97-AF65-F5344CB8AC3E}">
        <p14:creationId xmlns:p14="http://schemas.microsoft.com/office/powerpoint/2010/main" val="26377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Addressing Modes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792825" y="4638676"/>
            <a:ext cx="8592080" cy="1579563"/>
            <a:chOff x="461" y="2922"/>
            <a:chExt cx="4996" cy="995"/>
          </a:xfrm>
        </p:grpSpPr>
        <p:grpSp>
          <p:nvGrpSpPr>
            <p:cNvPr id="57374" name="Group 4"/>
            <p:cNvGrpSpPr>
              <a:grpSpLocks/>
            </p:cNvGrpSpPr>
            <p:nvPr/>
          </p:nvGrpSpPr>
          <p:grpSpPr bwMode="auto">
            <a:xfrm>
              <a:off x="461" y="3225"/>
              <a:ext cx="2127" cy="231"/>
              <a:chOff x="1104" y="3283"/>
              <a:chExt cx="4608" cy="288"/>
            </a:xfrm>
          </p:grpSpPr>
          <p:sp>
            <p:nvSpPr>
              <p:cNvPr id="57389" name="Rectangle 5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/>
                  <a:t>Op</a:t>
                </a:r>
                <a:r>
                  <a:rPr lang="en-US" altLang="en-US" sz="1600" baseline="30000" dirty="0"/>
                  <a:t>6</a:t>
                </a:r>
              </a:p>
            </p:txBody>
          </p:sp>
          <p:sp>
            <p:nvSpPr>
              <p:cNvPr id="57390" name="Rectangle 6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Rs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91" name="Rectangle 7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Rt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92" name="Rectangle 8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 smtClean="0"/>
                  <a:t>16-bit immediate</a:t>
                </a:r>
                <a:endParaRPr lang="en-US" altLang="en-US" sz="1600" baseline="30000" dirty="0"/>
              </a:p>
            </p:txBody>
          </p:sp>
        </p:grpSp>
        <p:sp>
          <p:nvSpPr>
            <p:cNvPr id="57375" name="Text Box 9"/>
            <p:cNvSpPr txBox="1">
              <a:spLocks noChangeArrowheads="1"/>
            </p:cNvSpPr>
            <p:nvPr/>
          </p:nvSpPr>
          <p:spPr bwMode="auto">
            <a:xfrm>
              <a:off x="461" y="2958"/>
              <a:ext cx="21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0000"/>
                  </a:solidFill>
                </a:rPr>
                <a:t>Base </a:t>
              </a:r>
              <a:r>
                <a:rPr lang="en-US" altLang="en-US" dirty="0" smtClean="0">
                  <a:solidFill>
                    <a:srgbClr val="FF0000"/>
                  </a:solidFill>
                </a:rPr>
                <a:t>/ Displacement </a:t>
              </a:r>
              <a:r>
                <a:rPr lang="en-US" altLang="en-US" dirty="0">
                  <a:solidFill>
                    <a:srgbClr val="FF0000"/>
                  </a:solidFill>
                </a:rPr>
                <a:t>Addressing</a:t>
              </a:r>
            </a:p>
          </p:txBody>
        </p:sp>
        <p:sp>
          <p:nvSpPr>
            <p:cNvPr id="57376" name="Rectangle 10"/>
            <p:cNvSpPr>
              <a:spLocks noChangeArrowheads="1"/>
            </p:cNvSpPr>
            <p:nvPr/>
          </p:nvSpPr>
          <p:spPr bwMode="auto">
            <a:xfrm>
              <a:off x="3146" y="3427"/>
              <a:ext cx="2127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marL="18288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Word</a:t>
              </a:r>
              <a:endParaRPr lang="en-US" altLang="en-US" sz="1400" baseline="30000"/>
            </a:p>
          </p:txBody>
        </p:sp>
        <p:sp>
          <p:nvSpPr>
            <p:cNvPr id="57377" name="Text Box 11"/>
            <p:cNvSpPr txBox="1">
              <a:spLocks noChangeArrowheads="1"/>
            </p:cNvSpPr>
            <p:nvPr/>
          </p:nvSpPr>
          <p:spPr bwMode="auto">
            <a:xfrm>
              <a:off x="3040" y="2922"/>
              <a:ext cx="241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 smtClean="0">
                  <a:solidFill>
                    <a:srgbClr val="FF0000"/>
                  </a:solidFill>
                </a:rPr>
                <a:t>Memory Addressing (load/store)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7378" name="Rectangle 12"/>
            <p:cNvSpPr>
              <a:spLocks noChangeArrowheads="1"/>
            </p:cNvSpPr>
            <p:nvPr/>
          </p:nvSpPr>
          <p:spPr bwMode="auto">
            <a:xfrm>
              <a:off x="461" y="3628"/>
              <a:ext cx="2127" cy="231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Register = Base address</a:t>
              </a:r>
              <a:endParaRPr lang="en-US" altLang="en-US" sz="1600" baseline="30000" dirty="0"/>
            </a:p>
          </p:txBody>
        </p:sp>
        <p:sp>
          <p:nvSpPr>
            <p:cNvPr id="57379" name="Line 13"/>
            <p:cNvSpPr>
              <a:spLocks noChangeShapeType="1"/>
            </p:cNvSpPr>
            <p:nvPr/>
          </p:nvSpPr>
          <p:spPr bwMode="auto">
            <a:xfrm flipH="1">
              <a:off x="1019" y="345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380" name="Group 14"/>
            <p:cNvGrpSpPr>
              <a:grpSpLocks/>
            </p:cNvGrpSpPr>
            <p:nvPr/>
          </p:nvGrpSpPr>
          <p:grpSpPr bwMode="auto">
            <a:xfrm>
              <a:off x="2773" y="3457"/>
              <a:ext cx="160" cy="172"/>
              <a:chOff x="3178" y="3082"/>
              <a:chExt cx="201" cy="201"/>
            </a:xfrm>
          </p:grpSpPr>
          <p:sp>
            <p:nvSpPr>
              <p:cNvPr id="57387" name="Text Box 15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+</a:t>
                </a:r>
              </a:p>
            </p:txBody>
          </p:sp>
          <p:sp>
            <p:nvSpPr>
              <p:cNvPr id="57388" name="Oval 16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57381" name="AutoShape 17"/>
            <p:cNvCxnSpPr>
              <a:cxnSpLocks noChangeShapeType="1"/>
              <a:stCxn id="57378" idx="3"/>
              <a:endCxn id="57388" idx="4"/>
            </p:cNvCxnSpPr>
            <p:nvPr/>
          </p:nvCxnSpPr>
          <p:spPr bwMode="auto">
            <a:xfrm flipV="1">
              <a:off x="2593" y="3635"/>
              <a:ext cx="261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82" name="AutoShape 18"/>
            <p:cNvCxnSpPr>
              <a:cxnSpLocks noChangeShapeType="1"/>
              <a:stCxn id="57392" idx="3"/>
              <a:endCxn id="57388" idx="0"/>
            </p:cNvCxnSpPr>
            <p:nvPr/>
          </p:nvCxnSpPr>
          <p:spPr bwMode="auto">
            <a:xfrm>
              <a:off x="2593" y="3341"/>
              <a:ext cx="261" cy="11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83" name="Line 19"/>
            <p:cNvSpPr>
              <a:spLocks noChangeShapeType="1"/>
            </p:cNvSpPr>
            <p:nvPr/>
          </p:nvSpPr>
          <p:spPr bwMode="auto">
            <a:xfrm>
              <a:off x="2933" y="3543"/>
              <a:ext cx="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84" name="Rectangle 20"/>
            <p:cNvSpPr>
              <a:spLocks noChangeArrowheads="1"/>
            </p:cNvSpPr>
            <p:nvPr/>
          </p:nvSpPr>
          <p:spPr bwMode="auto">
            <a:xfrm>
              <a:off x="3146" y="3168"/>
              <a:ext cx="2127" cy="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5" name="Rectangle 21"/>
            <p:cNvSpPr>
              <a:spLocks noChangeArrowheads="1"/>
            </p:cNvSpPr>
            <p:nvPr/>
          </p:nvSpPr>
          <p:spPr bwMode="auto">
            <a:xfrm>
              <a:off x="3146" y="3456"/>
              <a:ext cx="1064" cy="173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marL="9144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Halfword</a:t>
              </a:r>
              <a:endParaRPr lang="en-US" altLang="en-US" sz="1400" baseline="30000"/>
            </a:p>
          </p:txBody>
        </p:sp>
        <p:sp>
          <p:nvSpPr>
            <p:cNvPr id="57386" name="Rectangle 22"/>
            <p:cNvSpPr>
              <a:spLocks noChangeArrowheads="1"/>
            </p:cNvSpPr>
            <p:nvPr/>
          </p:nvSpPr>
          <p:spPr bwMode="auto">
            <a:xfrm>
              <a:off x="3146" y="3485"/>
              <a:ext cx="532" cy="115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Byte</a:t>
              </a:r>
              <a:endParaRPr lang="en-US" altLang="en-US" sz="1400" baseline="30000"/>
            </a:p>
          </p:txBody>
        </p:sp>
      </p:grpSp>
      <p:grpSp>
        <p:nvGrpSpPr>
          <p:cNvPr id="57348" name="Group 23"/>
          <p:cNvGrpSpPr>
            <a:grpSpLocks/>
          </p:cNvGrpSpPr>
          <p:nvPr/>
        </p:nvGrpSpPr>
        <p:grpSpPr bwMode="auto">
          <a:xfrm>
            <a:off x="792825" y="2276478"/>
            <a:ext cx="8279077" cy="741363"/>
            <a:chOff x="461" y="1434"/>
            <a:chExt cx="4814" cy="467"/>
          </a:xfrm>
        </p:grpSpPr>
        <p:grpSp>
          <p:nvGrpSpPr>
            <p:cNvPr id="57366" name="Group 24"/>
            <p:cNvGrpSpPr>
              <a:grpSpLocks/>
            </p:cNvGrpSpPr>
            <p:nvPr/>
          </p:nvGrpSpPr>
          <p:grpSpPr bwMode="auto">
            <a:xfrm>
              <a:off x="461" y="1670"/>
              <a:ext cx="2127" cy="231"/>
              <a:chOff x="1104" y="3283"/>
              <a:chExt cx="4608" cy="288"/>
            </a:xfrm>
          </p:grpSpPr>
          <p:sp>
            <p:nvSpPr>
              <p:cNvPr id="57370" name="Rectangle 25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Op</a:t>
                </a:r>
                <a:r>
                  <a:rPr lang="en-US" altLang="en-US" sz="1600" baseline="30000"/>
                  <a:t>6</a:t>
                </a:r>
              </a:p>
            </p:txBody>
          </p:sp>
          <p:sp>
            <p:nvSpPr>
              <p:cNvPr id="57371" name="Rectangle 26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Rs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72" name="Rectangle 27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Rt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73" name="Rectangle 28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 smtClean="0"/>
                  <a:t>16-bit immediate</a:t>
                </a:r>
                <a:endParaRPr lang="en-US" altLang="en-US" sz="1600" baseline="30000" dirty="0"/>
              </a:p>
            </p:txBody>
          </p:sp>
        </p:grpSp>
        <p:sp>
          <p:nvSpPr>
            <p:cNvPr id="57367" name="Text Box 29"/>
            <p:cNvSpPr txBox="1">
              <a:spLocks noChangeArrowheads="1"/>
            </p:cNvSpPr>
            <p:nvPr/>
          </p:nvSpPr>
          <p:spPr bwMode="auto">
            <a:xfrm>
              <a:off x="461" y="1434"/>
              <a:ext cx="212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0000"/>
                  </a:solidFill>
                </a:rPr>
                <a:t>Immediate Addressing</a:t>
              </a:r>
            </a:p>
          </p:txBody>
        </p:sp>
        <p:sp>
          <p:nvSpPr>
            <p:cNvPr id="57368" name="Text Box 30"/>
            <p:cNvSpPr txBox="1">
              <a:spLocks noChangeArrowheads="1"/>
            </p:cNvSpPr>
            <p:nvPr/>
          </p:nvSpPr>
          <p:spPr bwMode="auto">
            <a:xfrm>
              <a:off x="3146" y="1689"/>
              <a:ext cx="212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 smtClean="0">
                  <a:solidFill>
                    <a:srgbClr val="FF0000"/>
                  </a:solidFill>
                </a:rPr>
                <a:t>One Operand </a:t>
              </a:r>
              <a:r>
                <a:rPr lang="en-US" altLang="en-US" sz="2000" dirty="0">
                  <a:solidFill>
                    <a:srgbClr val="FF0000"/>
                  </a:solidFill>
                </a:rPr>
                <a:t>is a constant</a:t>
              </a:r>
            </a:p>
          </p:txBody>
        </p:sp>
        <p:sp>
          <p:nvSpPr>
            <p:cNvPr id="57369" name="Line 31"/>
            <p:cNvSpPr>
              <a:spLocks noChangeShapeType="1"/>
            </p:cNvSpPr>
            <p:nvPr/>
          </p:nvSpPr>
          <p:spPr bwMode="auto">
            <a:xfrm>
              <a:off x="2588" y="1786"/>
              <a:ext cx="5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349" name="Group 32"/>
          <p:cNvGrpSpPr>
            <a:grpSpLocks/>
          </p:cNvGrpSpPr>
          <p:nvPr/>
        </p:nvGrpSpPr>
        <p:grpSpPr bwMode="auto">
          <a:xfrm>
            <a:off x="792825" y="3313114"/>
            <a:ext cx="8279077" cy="1076325"/>
            <a:chOff x="461" y="2087"/>
            <a:chExt cx="4814" cy="678"/>
          </a:xfrm>
        </p:grpSpPr>
        <p:grpSp>
          <p:nvGrpSpPr>
            <p:cNvPr id="57351" name="Group 33"/>
            <p:cNvGrpSpPr>
              <a:grpSpLocks/>
            </p:cNvGrpSpPr>
            <p:nvPr/>
          </p:nvGrpSpPr>
          <p:grpSpPr bwMode="auto">
            <a:xfrm>
              <a:off x="461" y="2332"/>
              <a:ext cx="2127" cy="230"/>
              <a:chOff x="1104" y="2938"/>
              <a:chExt cx="4608" cy="288"/>
            </a:xfrm>
          </p:grpSpPr>
          <p:sp>
            <p:nvSpPr>
              <p:cNvPr id="57360" name="Rectangle 34"/>
              <p:cNvSpPr>
                <a:spLocks noChangeArrowheads="1"/>
              </p:cNvSpPr>
              <p:nvPr/>
            </p:nvSpPr>
            <p:spPr bwMode="auto">
              <a:xfrm>
                <a:off x="1104" y="293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Op</a:t>
                </a:r>
                <a:r>
                  <a:rPr lang="en-US" altLang="en-US" sz="1600" baseline="30000"/>
                  <a:t>6</a:t>
                </a:r>
              </a:p>
            </p:txBody>
          </p:sp>
          <p:sp>
            <p:nvSpPr>
              <p:cNvPr id="57361" name="Rectangle 35"/>
              <p:cNvSpPr>
                <a:spLocks noChangeArrowheads="1"/>
              </p:cNvSpPr>
              <p:nvPr/>
            </p:nvSpPr>
            <p:spPr bwMode="auto">
              <a:xfrm>
                <a:off x="196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Rs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62" name="Rectangle 36"/>
              <p:cNvSpPr>
                <a:spLocks noChangeArrowheads="1"/>
              </p:cNvSpPr>
              <p:nvPr/>
            </p:nvSpPr>
            <p:spPr bwMode="auto">
              <a:xfrm>
                <a:off x="268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Rt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63" name="Rectangle 37"/>
              <p:cNvSpPr>
                <a:spLocks noChangeArrowheads="1"/>
              </p:cNvSpPr>
              <p:nvPr/>
            </p:nvSpPr>
            <p:spPr bwMode="auto">
              <a:xfrm>
                <a:off x="340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Rd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64" name="Rectangle 38"/>
              <p:cNvSpPr>
                <a:spLocks noChangeArrowheads="1"/>
              </p:cNvSpPr>
              <p:nvPr/>
            </p:nvSpPr>
            <p:spPr bwMode="auto">
              <a:xfrm>
                <a:off x="4848" y="293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funct</a:t>
                </a:r>
                <a:r>
                  <a:rPr lang="en-US" altLang="en-US" sz="1600" baseline="30000"/>
                  <a:t>6</a:t>
                </a:r>
              </a:p>
            </p:txBody>
          </p:sp>
          <p:sp>
            <p:nvSpPr>
              <p:cNvPr id="57365" name="Rectangle 39"/>
              <p:cNvSpPr>
                <a:spLocks noChangeArrowheads="1"/>
              </p:cNvSpPr>
              <p:nvPr/>
            </p:nvSpPr>
            <p:spPr bwMode="auto">
              <a:xfrm>
                <a:off x="4128" y="2938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sa</a:t>
                </a:r>
                <a:r>
                  <a:rPr lang="en-US" altLang="en-US" sz="1600" baseline="30000"/>
                  <a:t>5</a:t>
                </a:r>
              </a:p>
            </p:txBody>
          </p:sp>
        </p:grpSp>
        <p:sp>
          <p:nvSpPr>
            <p:cNvPr id="57352" name="Text Box 40"/>
            <p:cNvSpPr txBox="1">
              <a:spLocks noChangeArrowheads="1"/>
            </p:cNvSpPr>
            <p:nvPr/>
          </p:nvSpPr>
          <p:spPr bwMode="auto">
            <a:xfrm>
              <a:off x="461" y="2087"/>
              <a:ext cx="21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0000"/>
                  </a:solidFill>
                </a:rPr>
                <a:t>Register Addressing</a:t>
              </a:r>
            </a:p>
          </p:txBody>
        </p:sp>
        <p:sp>
          <p:nvSpPr>
            <p:cNvPr id="57353" name="Rectangle 41"/>
            <p:cNvSpPr>
              <a:spLocks noChangeArrowheads="1"/>
            </p:cNvSpPr>
            <p:nvPr/>
          </p:nvSpPr>
          <p:spPr bwMode="auto">
            <a:xfrm>
              <a:off x="3146" y="2534"/>
              <a:ext cx="2127" cy="23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Register</a:t>
              </a:r>
              <a:endParaRPr lang="en-US" altLang="en-US" sz="1600" baseline="30000"/>
            </a:p>
          </p:txBody>
        </p:sp>
        <p:sp>
          <p:nvSpPr>
            <p:cNvPr id="57354" name="Text Box 42"/>
            <p:cNvSpPr txBox="1">
              <a:spLocks noChangeArrowheads="1"/>
            </p:cNvSpPr>
            <p:nvPr/>
          </p:nvSpPr>
          <p:spPr bwMode="auto">
            <a:xfrm>
              <a:off x="3146" y="2269"/>
              <a:ext cx="2129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 smtClean="0">
                  <a:solidFill>
                    <a:srgbClr val="FF0000"/>
                  </a:solidFill>
                </a:rPr>
                <a:t>Operands are </a:t>
              </a:r>
              <a:r>
                <a:rPr lang="en-US" altLang="en-US" sz="2000" dirty="0">
                  <a:solidFill>
                    <a:srgbClr val="FF0000"/>
                  </a:solidFill>
                </a:rPr>
                <a:t>in </a:t>
              </a:r>
              <a:r>
                <a:rPr lang="en-US" altLang="en-US" sz="2000" dirty="0" smtClean="0">
                  <a:solidFill>
                    <a:srgbClr val="FF0000"/>
                  </a:solidFill>
                </a:rPr>
                <a:t>registers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7355" name="Line 43"/>
            <p:cNvSpPr>
              <a:spLocks noChangeShapeType="1"/>
            </p:cNvSpPr>
            <p:nvPr/>
          </p:nvSpPr>
          <p:spPr bwMode="auto">
            <a:xfrm flipV="1">
              <a:off x="1019" y="2650"/>
              <a:ext cx="2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356" name="Group 44"/>
            <p:cNvGrpSpPr>
              <a:grpSpLocks/>
            </p:cNvGrpSpPr>
            <p:nvPr/>
          </p:nvGrpSpPr>
          <p:grpSpPr bwMode="auto">
            <a:xfrm>
              <a:off x="1019" y="2563"/>
              <a:ext cx="691" cy="87"/>
              <a:chOff x="1104" y="1987"/>
              <a:chExt cx="748" cy="29"/>
            </a:xfrm>
          </p:grpSpPr>
          <p:sp>
            <p:nvSpPr>
              <p:cNvPr id="57357" name="Line 45"/>
              <p:cNvSpPr>
                <a:spLocks noChangeShapeType="1"/>
              </p:cNvSpPr>
              <p:nvPr/>
            </p:nvSpPr>
            <p:spPr bwMode="auto">
              <a:xfrm>
                <a:off x="1104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358" name="Line 46"/>
              <p:cNvSpPr>
                <a:spLocks noChangeShapeType="1"/>
              </p:cNvSpPr>
              <p:nvPr/>
            </p:nvSpPr>
            <p:spPr bwMode="auto">
              <a:xfrm>
                <a:off x="1478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359" name="Line 47"/>
              <p:cNvSpPr>
                <a:spLocks noChangeShapeType="1"/>
              </p:cNvSpPr>
              <p:nvPr/>
            </p:nvSpPr>
            <p:spPr bwMode="auto">
              <a:xfrm>
                <a:off x="1852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7350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701675" y="1053115"/>
            <a:ext cx="8306594" cy="10509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Where are the operands?</a:t>
            </a:r>
          </a:p>
          <a:p>
            <a:pPr eaLnBrk="1" hangingPunct="1"/>
            <a:r>
              <a:rPr lang="en-US" altLang="en-US" dirty="0" smtClean="0"/>
              <a:t>How memory addresses are computed?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 / Jump Addressing Modes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792825" y="951227"/>
            <a:ext cx="8340725" cy="1670051"/>
            <a:chOff x="499" y="791"/>
            <a:chExt cx="5254" cy="1052"/>
          </a:xfrm>
        </p:grpSpPr>
        <p:sp>
          <p:nvSpPr>
            <p:cNvPr id="58400" name="Text Box 4"/>
            <p:cNvSpPr txBox="1">
              <a:spLocks noChangeArrowheads="1"/>
            </p:cNvSpPr>
            <p:nvPr/>
          </p:nvSpPr>
          <p:spPr bwMode="auto">
            <a:xfrm>
              <a:off x="3408" y="791"/>
              <a:ext cx="234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Used </a:t>
              </a:r>
              <a:r>
                <a:rPr lang="en-US" altLang="en-US" sz="2000" dirty="0" smtClean="0">
                  <a:solidFill>
                    <a:srgbClr val="FF0000"/>
                  </a:solidFill>
                </a:rPr>
                <a:t>by branch (</a:t>
              </a:r>
              <a:r>
                <a:rPr lang="en-US" altLang="en-US" sz="2000" dirty="0" err="1" smtClean="0">
                  <a:solidFill>
                    <a:srgbClr val="FF0000"/>
                  </a:solidFill>
                </a:rPr>
                <a:t>beq</a:t>
              </a:r>
              <a:r>
                <a:rPr lang="en-US" altLang="en-US" sz="2000" dirty="0">
                  <a:solidFill>
                    <a:srgbClr val="FF0000"/>
                  </a:solidFill>
                </a:rPr>
                <a:t>, </a:t>
              </a:r>
              <a:r>
                <a:rPr lang="en-US" altLang="en-US" sz="2000" dirty="0" err="1">
                  <a:solidFill>
                    <a:srgbClr val="FF0000"/>
                  </a:solidFill>
                </a:rPr>
                <a:t>bne</a:t>
              </a:r>
              <a:r>
                <a:rPr lang="en-US" altLang="en-US" sz="2000" dirty="0">
                  <a:solidFill>
                    <a:srgbClr val="FF0000"/>
                  </a:solidFill>
                </a:rPr>
                <a:t>, …)</a:t>
              </a:r>
            </a:p>
          </p:txBody>
        </p:sp>
        <p:sp>
          <p:nvSpPr>
            <p:cNvPr id="58401" name="Rectangle 5"/>
            <p:cNvSpPr>
              <a:spLocks noChangeArrowheads="1"/>
            </p:cNvSpPr>
            <p:nvPr/>
          </p:nvSpPr>
          <p:spPr bwMode="auto">
            <a:xfrm>
              <a:off x="3408" y="1382"/>
              <a:ext cx="2304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Word = Target Instruction</a:t>
              </a:r>
              <a:endParaRPr lang="en-US" altLang="en-US" sz="1600" baseline="30000" dirty="0"/>
            </a:p>
          </p:txBody>
        </p:sp>
        <p:sp>
          <p:nvSpPr>
            <p:cNvPr id="58402" name="Rectangle 6"/>
            <p:cNvSpPr>
              <a:spLocks noChangeArrowheads="1"/>
            </p:cNvSpPr>
            <p:nvPr/>
          </p:nvSpPr>
          <p:spPr bwMode="auto">
            <a:xfrm>
              <a:off x="3408" y="1066"/>
              <a:ext cx="2304" cy="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8403" name="Group 7"/>
            <p:cNvGrpSpPr>
              <a:grpSpLocks/>
            </p:cNvGrpSpPr>
            <p:nvPr/>
          </p:nvGrpSpPr>
          <p:grpSpPr bwMode="auto">
            <a:xfrm>
              <a:off x="499" y="1191"/>
              <a:ext cx="2304" cy="231"/>
              <a:chOff x="1104" y="3283"/>
              <a:chExt cx="4608" cy="288"/>
            </a:xfrm>
          </p:grpSpPr>
          <p:sp>
            <p:nvSpPr>
              <p:cNvPr id="58413" name="Rectangle 8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Op</a:t>
                </a:r>
                <a:r>
                  <a:rPr lang="en-US" altLang="en-US" sz="1600" baseline="30000"/>
                  <a:t>6</a:t>
                </a:r>
              </a:p>
            </p:txBody>
          </p:sp>
          <p:sp>
            <p:nvSpPr>
              <p:cNvPr id="58414" name="Rectangle 9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Rs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8415" name="Rectangle 10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Rt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8416" name="Rectangle 11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 smtClean="0"/>
                  <a:t>16-bit Offset</a:t>
                </a:r>
                <a:endParaRPr lang="en-US" altLang="en-US" sz="1600" baseline="30000" dirty="0"/>
              </a:p>
            </p:txBody>
          </p:sp>
        </p:grpSp>
        <p:sp>
          <p:nvSpPr>
            <p:cNvPr id="58404" name="Text Box 12"/>
            <p:cNvSpPr txBox="1">
              <a:spLocks noChangeArrowheads="1"/>
            </p:cNvSpPr>
            <p:nvPr/>
          </p:nvSpPr>
          <p:spPr bwMode="auto">
            <a:xfrm>
              <a:off x="499" y="900"/>
              <a:ext cx="230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PC-Relative Addressing</a:t>
              </a:r>
            </a:p>
          </p:txBody>
        </p:sp>
        <p:sp>
          <p:nvSpPr>
            <p:cNvPr id="58405" name="Rectangle 13"/>
            <p:cNvSpPr>
              <a:spLocks noChangeArrowheads="1"/>
            </p:cNvSpPr>
            <p:nvPr/>
          </p:nvSpPr>
          <p:spPr bwMode="auto">
            <a:xfrm>
              <a:off x="499" y="1584"/>
              <a:ext cx="2160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PC</a:t>
              </a:r>
              <a:r>
                <a:rPr lang="en-US" altLang="en-US" sz="1600" baseline="30000" dirty="0"/>
                <a:t>30</a:t>
              </a:r>
            </a:p>
          </p:txBody>
        </p:sp>
        <p:cxnSp>
          <p:nvCxnSpPr>
            <p:cNvPr id="58406" name="AutoShape 14"/>
            <p:cNvCxnSpPr>
              <a:cxnSpLocks noChangeShapeType="1"/>
              <a:stCxn id="58405" idx="2"/>
              <a:endCxn id="58412" idx="4"/>
            </p:cNvCxnSpPr>
            <p:nvPr/>
          </p:nvCxnSpPr>
          <p:spPr bwMode="auto">
            <a:xfrm rot="5400000" flipH="1" flipV="1">
              <a:off x="2227" y="971"/>
              <a:ext cx="201" cy="1498"/>
            </a:xfrm>
            <a:prstGeom prst="bentConnector3">
              <a:avLst>
                <a:gd name="adj1" fmla="val -3681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7" name="AutoShape 15"/>
            <p:cNvCxnSpPr>
              <a:cxnSpLocks noChangeShapeType="1"/>
              <a:stCxn id="58416" idx="3"/>
              <a:endCxn id="58412" idx="0"/>
            </p:cNvCxnSpPr>
            <p:nvPr/>
          </p:nvCxnSpPr>
          <p:spPr bwMode="auto">
            <a:xfrm>
              <a:off x="2809" y="1307"/>
              <a:ext cx="268" cy="9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08" name="Line 16"/>
            <p:cNvSpPr>
              <a:spLocks noChangeShapeType="1"/>
            </p:cNvSpPr>
            <p:nvPr/>
          </p:nvSpPr>
          <p:spPr bwMode="auto">
            <a:xfrm>
              <a:off x="3177" y="1509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9" name="Text Box 17"/>
            <p:cNvSpPr txBox="1">
              <a:spLocks noChangeArrowheads="1"/>
            </p:cNvSpPr>
            <p:nvPr/>
          </p:nvSpPr>
          <p:spPr bwMode="auto">
            <a:xfrm>
              <a:off x="2659" y="1584"/>
              <a:ext cx="14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grpSp>
          <p:nvGrpSpPr>
            <p:cNvPr id="58410" name="Group 18"/>
            <p:cNvGrpSpPr>
              <a:grpSpLocks/>
            </p:cNvGrpSpPr>
            <p:nvPr/>
          </p:nvGrpSpPr>
          <p:grpSpPr bwMode="auto">
            <a:xfrm>
              <a:off x="2976" y="1411"/>
              <a:ext cx="202" cy="202"/>
              <a:chOff x="3178" y="3082"/>
              <a:chExt cx="201" cy="201"/>
            </a:xfrm>
          </p:grpSpPr>
          <p:sp>
            <p:nvSpPr>
              <p:cNvPr id="58411" name="Text Box 19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+1</a:t>
                </a:r>
              </a:p>
            </p:txBody>
          </p:sp>
          <p:sp>
            <p:nvSpPr>
              <p:cNvPr id="58412" name="Oval 20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58372" name="Group 51"/>
          <p:cNvGrpSpPr>
            <a:grpSpLocks/>
          </p:cNvGrpSpPr>
          <p:nvPr/>
        </p:nvGrpSpPr>
        <p:grpSpPr bwMode="auto">
          <a:xfrm>
            <a:off x="772187" y="2941951"/>
            <a:ext cx="7106179" cy="501650"/>
            <a:chOff x="449" y="1987"/>
            <a:chExt cx="4132" cy="316"/>
          </a:xfrm>
        </p:grpSpPr>
        <p:sp>
          <p:nvSpPr>
            <p:cNvPr id="58397" name="Text Box 22"/>
            <p:cNvSpPr txBox="1">
              <a:spLocks noChangeArrowheads="1"/>
            </p:cNvSpPr>
            <p:nvPr/>
          </p:nvSpPr>
          <p:spPr bwMode="auto">
            <a:xfrm>
              <a:off x="449" y="1987"/>
              <a:ext cx="198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dirty="0" smtClean="0"/>
                <a:t>Branch Target Address</a:t>
              </a:r>
              <a:endParaRPr lang="en-US" altLang="en-US" dirty="0"/>
            </a:p>
            <a:p>
              <a:pPr>
                <a:spcBef>
                  <a:spcPct val="10000"/>
                </a:spcBef>
              </a:pPr>
              <a:r>
                <a:rPr lang="en-US" altLang="en-US" dirty="0"/>
                <a:t>PC = PC + 4 × (1 + </a:t>
              </a:r>
              <a:r>
                <a:rPr lang="en-US" altLang="en-US" dirty="0" smtClean="0"/>
                <a:t>Offset)</a:t>
              </a:r>
              <a:endParaRPr lang="en-US" altLang="en-US" baseline="30000" dirty="0"/>
            </a:p>
          </p:txBody>
        </p:sp>
        <p:sp>
          <p:nvSpPr>
            <p:cNvPr id="58398" name="Text Box 23"/>
            <p:cNvSpPr txBox="1">
              <a:spLocks noChangeArrowheads="1"/>
            </p:cNvSpPr>
            <p:nvPr/>
          </p:nvSpPr>
          <p:spPr bwMode="auto">
            <a:xfrm>
              <a:off x="2454" y="2044"/>
              <a:ext cx="199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/>
                <a:t>PC</a:t>
              </a:r>
              <a:r>
                <a:rPr lang="en-US" altLang="en-US" sz="1600" baseline="30000" dirty="0"/>
                <a:t>30</a:t>
              </a:r>
              <a:r>
                <a:rPr lang="en-US" altLang="en-US" sz="1600" dirty="0"/>
                <a:t> + </a:t>
              </a:r>
              <a:r>
                <a:rPr lang="en-US" altLang="en-US" sz="1600" dirty="0" smtClean="0"/>
                <a:t>Offset</a:t>
              </a:r>
              <a:r>
                <a:rPr lang="en-US" altLang="en-US" sz="1600" baseline="30000" dirty="0" smtClean="0"/>
                <a:t>16</a:t>
              </a:r>
              <a:r>
                <a:rPr lang="en-US" altLang="en-US" sz="1600" dirty="0" smtClean="0"/>
                <a:t> </a:t>
              </a:r>
              <a:r>
                <a:rPr lang="en-US" altLang="en-US" sz="1600" dirty="0"/>
                <a:t>+ 1</a:t>
              </a:r>
              <a:endParaRPr lang="en-US" altLang="en-US" sz="1600" baseline="30000" dirty="0"/>
            </a:p>
          </p:txBody>
        </p:sp>
        <p:sp>
          <p:nvSpPr>
            <p:cNvPr id="58399" name="Text Box 24"/>
            <p:cNvSpPr txBox="1">
              <a:spLocks noChangeArrowheads="1"/>
            </p:cNvSpPr>
            <p:nvPr/>
          </p:nvSpPr>
          <p:spPr bwMode="auto">
            <a:xfrm>
              <a:off x="4448" y="2044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</p:grpSp>
      <p:sp>
        <p:nvSpPr>
          <p:cNvPr id="58373" name="Arc 25"/>
          <p:cNvSpPr>
            <a:spLocks/>
          </p:cNvSpPr>
          <p:nvPr/>
        </p:nvSpPr>
        <p:spPr bwMode="auto">
          <a:xfrm>
            <a:off x="5135298" y="2210113"/>
            <a:ext cx="137583" cy="731838"/>
          </a:xfrm>
          <a:custGeom>
            <a:avLst/>
            <a:gdLst>
              <a:gd name="T0" fmla="*/ 0 w 21600"/>
              <a:gd name="T1" fmla="*/ 0 h 33557"/>
              <a:gd name="T2" fmla="*/ 3656442 w 21600"/>
              <a:gd name="T3" fmla="*/ 348079639 h 33557"/>
              <a:gd name="T4" fmla="*/ 0 w 21600"/>
              <a:gd name="T5" fmla="*/ 224052148 h 335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355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54"/>
                  <a:pt x="20343" y="30013"/>
                  <a:pt x="17988" y="33556"/>
                </a:cubicBezTo>
              </a:path>
              <a:path w="21600" h="3355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54"/>
                  <a:pt x="20343" y="30013"/>
                  <a:pt x="17988" y="3355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4" name="Group 50"/>
          <p:cNvGrpSpPr>
            <a:grpSpLocks/>
          </p:cNvGrpSpPr>
          <p:nvPr/>
        </p:nvGrpSpPr>
        <p:grpSpPr bwMode="auto">
          <a:xfrm>
            <a:off x="1582208" y="5891478"/>
            <a:ext cx="6296158" cy="365125"/>
            <a:chOff x="920" y="3629"/>
            <a:chExt cx="3661" cy="230"/>
          </a:xfrm>
        </p:grpSpPr>
        <p:sp>
          <p:nvSpPr>
            <p:cNvPr id="58393" name="Text Box 27"/>
            <p:cNvSpPr txBox="1">
              <a:spLocks noChangeArrowheads="1"/>
            </p:cNvSpPr>
            <p:nvPr/>
          </p:nvSpPr>
          <p:spPr bwMode="auto">
            <a:xfrm>
              <a:off x="2720" y="3629"/>
              <a:ext cx="1728" cy="23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 smtClean="0"/>
                <a:t>26-bit address</a:t>
              </a:r>
              <a:endParaRPr lang="en-US" altLang="en-US" sz="1600" dirty="0"/>
            </a:p>
          </p:txBody>
        </p:sp>
        <p:sp>
          <p:nvSpPr>
            <p:cNvPr id="58394" name="Text Box 28"/>
            <p:cNvSpPr txBox="1">
              <a:spLocks noChangeArrowheads="1"/>
            </p:cNvSpPr>
            <p:nvPr/>
          </p:nvSpPr>
          <p:spPr bwMode="auto">
            <a:xfrm>
              <a:off x="2454" y="3629"/>
              <a:ext cx="266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/>
                <a:t>PC</a:t>
              </a:r>
              <a:r>
                <a:rPr lang="en-US" altLang="en-US" sz="1600" baseline="30000" dirty="0"/>
                <a:t>4</a:t>
              </a:r>
            </a:p>
          </p:txBody>
        </p:sp>
        <p:sp>
          <p:nvSpPr>
            <p:cNvPr id="58395" name="Text Box 29"/>
            <p:cNvSpPr txBox="1">
              <a:spLocks noChangeArrowheads="1"/>
            </p:cNvSpPr>
            <p:nvPr/>
          </p:nvSpPr>
          <p:spPr bwMode="auto">
            <a:xfrm>
              <a:off x="4448" y="3629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sp>
          <p:nvSpPr>
            <p:cNvPr id="58396" name="Text Box 30"/>
            <p:cNvSpPr txBox="1">
              <a:spLocks noChangeArrowheads="1"/>
            </p:cNvSpPr>
            <p:nvPr/>
          </p:nvSpPr>
          <p:spPr bwMode="auto">
            <a:xfrm>
              <a:off x="920" y="3629"/>
              <a:ext cx="150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dirty="0" smtClean="0"/>
                <a:t>Jump Target Address</a:t>
              </a:r>
              <a:endParaRPr lang="en-US" altLang="en-US" dirty="0"/>
            </a:p>
          </p:txBody>
        </p:sp>
      </p:grpSp>
      <p:grpSp>
        <p:nvGrpSpPr>
          <p:cNvPr id="58375" name="Group 31"/>
          <p:cNvGrpSpPr>
            <a:grpSpLocks/>
          </p:cNvGrpSpPr>
          <p:nvPr/>
        </p:nvGrpSpPr>
        <p:grpSpPr bwMode="auto">
          <a:xfrm>
            <a:off x="792824" y="3946792"/>
            <a:ext cx="8275638" cy="1852613"/>
            <a:chOff x="499" y="2404"/>
            <a:chExt cx="5213" cy="1167"/>
          </a:xfrm>
        </p:grpSpPr>
        <p:sp>
          <p:nvSpPr>
            <p:cNvPr id="58376" name="Rectangle 32"/>
            <p:cNvSpPr>
              <a:spLocks noChangeArrowheads="1"/>
            </p:cNvSpPr>
            <p:nvPr/>
          </p:nvSpPr>
          <p:spPr bwMode="auto">
            <a:xfrm>
              <a:off x="3408" y="2995"/>
              <a:ext cx="2304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Word = Target Instruction</a:t>
              </a:r>
            </a:p>
          </p:txBody>
        </p:sp>
        <p:sp>
          <p:nvSpPr>
            <p:cNvPr id="58377" name="Rectangle 33"/>
            <p:cNvSpPr>
              <a:spLocks noChangeArrowheads="1"/>
            </p:cNvSpPr>
            <p:nvPr/>
          </p:nvSpPr>
          <p:spPr bwMode="auto">
            <a:xfrm>
              <a:off x="3408" y="2678"/>
              <a:ext cx="2304" cy="7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8378" name="Group 34"/>
            <p:cNvGrpSpPr>
              <a:grpSpLocks/>
            </p:cNvGrpSpPr>
            <p:nvPr/>
          </p:nvGrpSpPr>
          <p:grpSpPr bwMode="auto">
            <a:xfrm>
              <a:off x="499" y="2804"/>
              <a:ext cx="2304" cy="231"/>
              <a:chOff x="499" y="3686"/>
              <a:chExt cx="2304" cy="231"/>
            </a:xfrm>
          </p:grpSpPr>
          <p:sp>
            <p:nvSpPr>
              <p:cNvPr id="58391" name="Rectangle 35"/>
              <p:cNvSpPr>
                <a:spLocks noChangeArrowheads="1"/>
              </p:cNvSpPr>
              <p:nvPr/>
            </p:nvSpPr>
            <p:spPr bwMode="auto">
              <a:xfrm>
                <a:off x="931" y="3686"/>
                <a:ext cx="1872" cy="231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 smtClean="0"/>
                  <a:t>26-bit address</a:t>
                </a:r>
                <a:endParaRPr lang="en-US" altLang="en-US" sz="1600" baseline="30000" dirty="0"/>
              </a:p>
            </p:txBody>
          </p:sp>
          <p:sp>
            <p:nvSpPr>
              <p:cNvPr id="58392" name="Rectangle 36"/>
              <p:cNvSpPr>
                <a:spLocks noChangeArrowheads="1"/>
              </p:cNvSpPr>
              <p:nvPr/>
            </p:nvSpPr>
            <p:spPr bwMode="auto">
              <a:xfrm>
                <a:off x="499" y="3686"/>
                <a:ext cx="432" cy="2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Op</a:t>
                </a:r>
                <a:r>
                  <a:rPr lang="en-US" altLang="en-US" sz="1600" baseline="30000"/>
                  <a:t>6</a:t>
                </a:r>
              </a:p>
            </p:txBody>
          </p:sp>
        </p:grpSp>
        <p:sp>
          <p:nvSpPr>
            <p:cNvPr id="58379" name="Text Box 37"/>
            <p:cNvSpPr txBox="1">
              <a:spLocks noChangeArrowheads="1"/>
            </p:cNvSpPr>
            <p:nvPr/>
          </p:nvSpPr>
          <p:spPr bwMode="auto">
            <a:xfrm>
              <a:off x="499" y="2513"/>
              <a:ext cx="230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Pseudo-direct Addressing</a:t>
              </a:r>
            </a:p>
          </p:txBody>
        </p:sp>
        <p:sp>
          <p:nvSpPr>
            <p:cNvPr id="58380" name="Rectangle 38"/>
            <p:cNvSpPr>
              <a:spLocks noChangeArrowheads="1"/>
            </p:cNvSpPr>
            <p:nvPr/>
          </p:nvSpPr>
          <p:spPr bwMode="auto">
            <a:xfrm>
              <a:off x="499" y="3197"/>
              <a:ext cx="2160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 smtClean="0"/>
                <a:t>PC</a:t>
              </a:r>
              <a:r>
                <a:rPr lang="en-US" altLang="en-US" sz="1600" baseline="30000" dirty="0" smtClean="0"/>
                <a:t>30</a:t>
              </a:r>
              <a:endParaRPr lang="en-US" altLang="en-US" sz="1600" baseline="30000" dirty="0"/>
            </a:p>
          </p:txBody>
        </p:sp>
        <p:grpSp>
          <p:nvGrpSpPr>
            <p:cNvPr id="58381" name="Group 39"/>
            <p:cNvGrpSpPr>
              <a:grpSpLocks/>
            </p:cNvGrpSpPr>
            <p:nvPr/>
          </p:nvGrpSpPr>
          <p:grpSpPr bwMode="auto">
            <a:xfrm>
              <a:off x="3004" y="3035"/>
              <a:ext cx="173" cy="172"/>
              <a:chOff x="3178" y="3082"/>
              <a:chExt cx="201" cy="201"/>
            </a:xfrm>
          </p:grpSpPr>
          <p:sp>
            <p:nvSpPr>
              <p:cNvPr id="58389" name="Text Box 40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b="1" dirty="0"/>
                  <a:t>:</a:t>
                </a:r>
              </a:p>
            </p:txBody>
          </p:sp>
          <p:sp>
            <p:nvSpPr>
              <p:cNvPr id="58390" name="Oval 41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58382" name="AutoShape 42"/>
            <p:cNvCxnSpPr>
              <a:cxnSpLocks noChangeShapeType="1"/>
              <a:endCxn id="58390" idx="4"/>
            </p:cNvCxnSpPr>
            <p:nvPr/>
          </p:nvCxnSpPr>
          <p:spPr bwMode="auto">
            <a:xfrm rot="5400000" flipH="1" flipV="1">
              <a:off x="1757" y="2099"/>
              <a:ext cx="220" cy="2448"/>
            </a:xfrm>
            <a:prstGeom prst="bentConnector3">
              <a:avLst>
                <a:gd name="adj1" fmla="val -3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3" name="AutoShape 43"/>
            <p:cNvCxnSpPr>
              <a:cxnSpLocks noChangeShapeType="1"/>
              <a:stCxn id="58391" idx="3"/>
              <a:endCxn id="58390" idx="0"/>
            </p:cNvCxnSpPr>
            <p:nvPr/>
          </p:nvCxnSpPr>
          <p:spPr bwMode="auto">
            <a:xfrm>
              <a:off x="2809" y="2920"/>
              <a:ext cx="282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4" name="Line 44"/>
            <p:cNvSpPr>
              <a:spLocks noChangeShapeType="1"/>
            </p:cNvSpPr>
            <p:nvPr/>
          </p:nvSpPr>
          <p:spPr bwMode="auto">
            <a:xfrm>
              <a:off x="3177" y="3121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Text Box 45"/>
            <p:cNvSpPr txBox="1">
              <a:spLocks noChangeArrowheads="1"/>
            </p:cNvSpPr>
            <p:nvPr/>
          </p:nvSpPr>
          <p:spPr bwMode="auto">
            <a:xfrm>
              <a:off x="2659" y="3197"/>
              <a:ext cx="14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sp>
          <p:nvSpPr>
            <p:cNvPr id="58386" name="Text Box 46"/>
            <p:cNvSpPr txBox="1">
              <a:spLocks noChangeArrowheads="1"/>
            </p:cNvSpPr>
            <p:nvPr/>
          </p:nvSpPr>
          <p:spPr bwMode="auto">
            <a:xfrm>
              <a:off x="3408" y="2404"/>
              <a:ext cx="230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Used by jump instruction</a:t>
              </a:r>
            </a:p>
          </p:txBody>
        </p:sp>
        <p:sp>
          <p:nvSpPr>
            <p:cNvPr id="58387" name="Arc 47"/>
            <p:cNvSpPr>
              <a:spLocks/>
            </p:cNvSpPr>
            <p:nvPr/>
          </p:nvSpPr>
          <p:spPr bwMode="auto">
            <a:xfrm>
              <a:off x="3235" y="3169"/>
              <a:ext cx="87" cy="402"/>
            </a:xfrm>
            <a:custGeom>
              <a:avLst/>
              <a:gdLst>
                <a:gd name="T0" fmla="*/ 0 w 21600"/>
                <a:gd name="T1" fmla="*/ 0 h 27838"/>
                <a:gd name="T2" fmla="*/ 0 w 21600"/>
                <a:gd name="T3" fmla="*/ 0 h 27838"/>
                <a:gd name="T4" fmla="*/ 0 w 21600"/>
                <a:gd name="T5" fmla="*/ 0 h 278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783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13"/>
                    <a:pt x="21289" y="25814"/>
                    <a:pt x="20679" y="27837"/>
                  </a:cubicBezTo>
                </a:path>
                <a:path w="21600" h="2783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13"/>
                    <a:pt x="21289" y="25814"/>
                    <a:pt x="20679" y="2783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Jump and Branch Limits</a:t>
            </a:r>
            <a:endParaRPr 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idx="1"/>
          </p:nvPr>
        </p:nvSpPr>
        <p:spPr bwMode="auto">
          <a:xfrm>
            <a:off x="147616" y="836685"/>
            <a:ext cx="9610768" cy="570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317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400" dirty="0"/>
              <a:t>Jump Address Boundary = 2</a:t>
            </a:r>
            <a:r>
              <a:rPr lang="en-US" altLang="en-US" sz="2400" baseline="30000" dirty="0"/>
              <a:t>26</a:t>
            </a:r>
            <a:r>
              <a:rPr lang="en-US" altLang="en-US" sz="2400" dirty="0"/>
              <a:t> instructions = 256 MB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Jump cannot reach outside its 256 MB segment boundary</a:t>
            </a:r>
            <a:endParaRPr lang="en-US" altLang="en-US" sz="2000" dirty="0"/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en-US" sz="2000" dirty="0"/>
              <a:t>Upper 4 bits of PC are unchanged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endParaRPr lang="en-US" altLang="en-US" sz="2000" dirty="0"/>
          </a:p>
          <a:p>
            <a:pPr eaLnBrk="1" hangingPunct="1">
              <a:lnSpc>
                <a:spcPct val="114000"/>
              </a:lnSpc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sz="2400" dirty="0"/>
              <a:t>Branch Address Boundary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en-US" sz="2000" dirty="0"/>
              <a:t>Branch instructions use I-Type format (16-bit </a:t>
            </a:r>
            <a:r>
              <a:rPr lang="en-US" altLang="en-US" sz="2000" dirty="0" smtClean="0"/>
              <a:t>Offset)</a:t>
            </a:r>
            <a:endParaRPr lang="en-US" altLang="en-US" sz="2000" dirty="0"/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en-US" sz="2000" dirty="0"/>
              <a:t>PC-relative addressing:</a:t>
            </a:r>
          </a:p>
          <a:p>
            <a:pPr marL="808038" lvl="2" indent="0" eaLnBrk="1" hangingPunct="1">
              <a:lnSpc>
                <a:spcPct val="114000"/>
              </a:lnSpc>
              <a:spcBef>
                <a:spcPct val="70000"/>
              </a:spcBef>
              <a:buNone/>
            </a:pPr>
            <a:r>
              <a:rPr lang="en-US" altLang="en-US" sz="2000" dirty="0" smtClean="0"/>
              <a:t>Branch Target address </a:t>
            </a:r>
            <a:r>
              <a:rPr lang="en-US" altLang="en-US" sz="2000" dirty="0"/>
              <a:t>= PC + </a:t>
            </a:r>
            <a:r>
              <a:rPr lang="en-US" altLang="en-US" sz="2000" dirty="0" smtClean="0"/>
              <a:t>4 × (</a:t>
            </a:r>
            <a:r>
              <a:rPr lang="en-US" altLang="en-US" sz="2000" dirty="0"/>
              <a:t>1 + </a:t>
            </a:r>
            <a:r>
              <a:rPr lang="en-US" altLang="en-US" sz="2000" dirty="0" smtClean="0"/>
              <a:t>Offset)</a:t>
            </a:r>
            <a:endParaRPr lang="en-US" altLang="en-US" sz="2000" dirty="0"/>
          </a:p>
          <a:p>
            <a:pPr marL="808038" lvl="2" indent="0" eaLnBrk="1" hangingPunct="1">
              <a:lnSpc>
                <a:spcPct val="114000"/>
              </a:lnSpc>
              <a:spcBef>
                <a:spcPct val="50000"/>
              </a:spcBef>
              <a:buNone/>
            </a:pPr>
            <a:r>
              <a:rPr lang="en-US" altLang="en-US" sz="2000" dirty="0"/>
              <a:t>Count </a:t>
            </a:r>
            <a:r>
              <a:rPr lang="en-US" altLang="en-US" sz="2000" dirty="0" smtClean="0"/>
              <a:t>the number </a:t>
            </a:r>
            <a:r>
              <a:rPr lang="en-US" altLang="en-US" sz="2000" dirty="0"/>
              <a:t>of instructions to </a:t>
            </a:r>
            <a:r>
              <a:rPr lang="en-US" altLang="en-US" sz="2000" dirty="0" smtClean="0"/>
              <a:t>skip starting at next </a:t>
            </a:r>
            <a:r>
              <a:rPr lang="en-US" altLang="en-US" sz="2000" dirty="0"/>
              <a:t>instruction</a:t>
            </a:r>
          </a:p>
          <a:p>
            <a:pPr marL="808038" lvl="2" indent="0" eaLnBrk="1" hangingPunct="1">
              <a:lnSpc>
                <a:spcPct val="114000"/>
              </a:lnSpc>
              <a:spcBef>
                <a:spcPct val="5000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Positive</a:t>
            </a:r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offset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Forward </a:t>
            </a:r>
            <a:r>
              <a:rPr lang="en-US" altLang="en-US" sz="2000" dirty="0" smtClean="0"/>
              <a:t>branch</a:t>
            </a:r>
            <a:r>
              <a:rPr lang="en-US" altLang="en-US" sz="2000" dirty="0"/>
              <a:t>, </a:t>
            </a:r>
            <a:r>
              <a:rPr lang="en-US" altLang="en-US" sz="2000" dirty="0" smtClean="0">
                <a:solidFill>
                  <a:srgbClr val="FF0000"/>
                </a:solidFill>
              </a:rPr>
              <a:t>Negative offset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Backward</a:t>
            </a:r>
            <a:r>
              <a:rPr lang="en-US" altLang="en-US" sz="2000" dirty="0"/>
              <a:t> branch</a:t>
            </a:r>
          </a:p>
          <a:p>
            <a:pPr marL="808038" lvl="2" indent="0" eaLnBrk="1" hangingPunct="1">
              <a:lnSpc>
                <a:spcPct val="114000"/>
              </a:lnSpc>
              <a:spcBef>
                <a:spcPct val="50000"/>
              </a:spcBef>
              <a:buNone/>
            </a:pPr>
            <a:r>
              <a:rPr lang="en-US" altLang="en-US" sz="2000" dirty="0" smtClean="0"/>
              <a:t>Most branches are near : At </a:t>
            </a:r>
            <a:r>
              <a:rPr lang="en-US" altLang="en-US" sz="2000" dirty="0"/>
              <a:t>most ±2</a:t>
            </a:r>
            <a:r>
              <a:rPr lang="en-US" altLang="en-US" sz="2000" baseline="30000" dirty="0"/>
              <a:t>15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instructions can be skipped</a:t>
            </a:r>
            <a:endParaRPr lang="en-US" altLang="en-US" sz="2000" dirty="0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146137" y="2487806"/>
            <a:ext cx="6490495" cy="365125"/>
            <a:chOff x="807" y="3629"/>
            <a:chExt cx="3774" cy="230"/>
          </a:xfrm>
        </p:grpSpPr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2720" y="3629"/>
              <a:ext cx="1728" cy="23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 smtClean="0"/>
                <a:t>26-bit address </a:t>
              </a:r>
              <a:endParaRPr lang="en-US" altLang="en-US" sz="1600" dirty="0"/>
            </a:p>
          </p:txBody>
        </p:sp>
        <p:sp>
          <p:nvSpPr>
            <p:cNvPr id="7" name="Text Box 70"/>
            <p:cNvSpPr txBox="1">
              <a:spLocks noChangeArrowheads="1"/>
            </p:cNvSpPr>
            <p:nvPr/>
          </p:nvSpPr>
          <p:spPr bwMode="auto">
            <a:xfrm>
              <a:off x="2454" y="3629"/>
              <a:ext cx="266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PC</a:t>
              </a:r>
              <a:r>
                <a:rPr lang="en-US" altLang="en-US" sz="1600" baseline="30000"/>
                <a:t>4</a:t>
              </a:r>
            </a:p>
          </p:txBody>
        </p:sp>
        <p:sp>
          <p:nvSpPr>
            <p:cNvPr id="8" name="Text Box 71"/>
            <p:cNvSpPr txBox="1">
              <a:spLocks noChangeArrowheads="1"/>
            </p:cNvSpPr>
            <p:nvPr/>
          </p:nvSpPr>
          <p:spPr bwMode="auto">
            <a:xfrm>
              <a:off x="4448" y="3629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807" y="3629"/>
              <a:ext cx="16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 dirty="0" smtClean="0"/>
                <a:t>Jump Target Address</a:t>
              </a:r>
              <a:endParaRPr lang="en-US" alt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53740" y="4120285"/>
            <a:ext cx="3657997" cy="365125"/>
            <a:chOff x="3895726" y="3032439"/>
            <a:chExt cx="3376613" cy="365125"/>
          </a:xfrm>
        </p:grpSpPr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3895726" y="3032439"/>
              <a:ext cx="3165475" cy="365125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/>
                <a:t>PC</a:t>
              </a:r>
              <a:r>
                <a:rPr lang="en-US" altLang="en-US" sz="1600" baseline="30000" dirty="0"/>
                <a:t>30</a:t>
              </a:r>
              <a:r>
                <a:rPr lang="en-US" altLang="en-US" sz="1600" dirty="0"/>
                <a:t> + </a:t>
              </a:r>
              <a:r>
                <a:rPr lang="en-US" altLang="en-US" sz="1600" dirty="0" smtClean="0"/>
                <a:t>Offset</a:t>
              </a:r>
              <a:r>
                <a:rPr lang="en-US" altLang="en-US" sz="1600" baseline="30000" dirty="0" smtClean="0"/>
                <a:t>16</a:t>
              </a:r>
              <a:r>
                <a:rPr lang="en-US" altLang="en-US" sz="1600" dirty="0" smtClean="0"/>
                <a:t> </a:t>
              </a:r>
              <a:r>
                <a:rPr lang="en-US" altLang="en-US" sz="1600" dirty="0"/>
                <a:t>+ 1</a:t>
              </a:r>
              <a:endParaRPr lang="en-US" altLang="en-US" sz="1600" baseline="30000" dirty="0"/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7061201" y="3032439"/>
              <a:ext cx="211138" cy="365125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9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RISC Design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All instructions are of the same size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Few instruction formats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All arithmetic and logic operations are register to register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Operands are read from registers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Result is stored in a register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General purpose registers </a:t>
            </a:r>
            <a:r>
              <a:rPr lang="en-US" altLang="en-US" smtClean="0"/>
              <a:t>for data </a:t>
            </a:r>
            <a:r>
              <a:rPr lang="en-US" altLang="en-US" dirty="0" smtClean="0"/>
              <a:t>and memory addresses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Memory access only via </a:t>
            </a:r>
            <a:r>
              <a:rPr lang="en-US" altLang="en-US" dirty="0" smtClean="0">
                <a:solidFill>
                  <a:srgbClr val="FF0000"/>
                </a:solidFill>
              </a:rPr>
              <a:t>load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store</a:t>
            </a:r>
            <a:r>
              <a:rPr lang="en-US" altLang="en-US" dirty="0" smtClean="0"/>
              <a:t> instructions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Load and store: bytes, half words, and words 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Few simple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44211" y="312739"/>
            <a:ext cx="1289844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6" y="894293"/>
            <a:ext cx="8924000" cy="5587879"/>
          </a:xfrm>
          <a:noFill/>
        </p:spPr>
        <p:txBody>
          <a:bodyPr lIns="90488" tIns="44450" rIns="90488" bIns="44450"/>
          <a:lstStyle/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tabLst>
                <a:tab pos="1828800" algn="l"/>
                <a:tab pos="3657600" algn="l"/>
              </a:tabLst>
            </a:pPr>
            <a:r>
              <a:rPr lang="en-US" altLang="en-US" dirty="0" smtClean="0"/>
              <a:t>MIPS </a:t>
            </a:r>
            <a:r>
              <a:rPr lang="en-US" altLang="en-US" b="1" dirty="0" smtClean="0">
                <a:solidFill>
                  <a:srgbClr val="FF0000"/>
                </a:solidFill>
              </a:rPr>
              <a:t>compare and branch</a:t>
            </a:r>
            <a:r>
              <a:rPr lang="en-US" altLang="en-US" dirty="0" smtClean="0"/>
              <a:t> instructions:</a:t>
            </a: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dirty="0"/>
              <a:t>) branch to 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dirty="0"/>
              <a:t>) branch to 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tabLst>
                <a:tab pos="1828800" algn="l"/>
                <a:tab pos="3657600" algn="l"/>
              </a:tabLst>
            </a:pPr>
            <a:r>
              <a:rPr lang="en-US" altLang="en-US" dirty="0" smtClean="0"/>
              <a:t>MIPS </a:t>
            </a:r>
            <a:r>
              <a:rPr lang="en-US" altLang="en-US" b="1" dirty="0" smtClean="0">
                <a:solidFill>
                  <a:srgbClr val="FF0000"/>
                </a:solidFill>
              </a:rPr>
              <a:t>compare to zero &amp; branch</a:t>
            </a:r>
            <a:r>
              <a:rPr lang="en-US" altLang="en-US" dirty="0" smtClean="0"/>
              <a:t> instructions:</a:t>
            </a: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Compare to zero is used frequently and implemented efficiently</a:t>
            </a: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bltz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dirty="0"/>
              <a:t>) branch </a:t>
            </a:r>
            <a:r>
              <a:rPr lang="en-US" altLang="en-US" dirty="0" smtClean="0"/>
              <a:t>to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bgtz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dirty="0"/>
              <a:t>) branch </a:t>
            </a:r>
            <a:r>
              <a:rPr lang="en-US" altLang="en-US" dirty="0" smtClean="0"/>
              <a:t>to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blez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</a:t>
            </a:r>
            <a:r>
              <a:rPr lang="en-US" altLang="en-US" dirty="0"/>
              <a:t>) branch </a:t>
            </a:r>
            <a:r>
              <a:rPr lang="en-US" altLang="en-US" dirty="0" smtClean="0"/>
              <a:t>to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bgez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0</a:t>
            </a:r>
            <a:r>
              <a:rPr lang="en-US" altLang="en-US" dirty="0"/>
              <a:t>) branch </a:t>
            </a:r>
            <a:r>
              <a:rPr lang="en-US" altLang="en-US" dirty="0" smtClean="0"/>
              <a:t>to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tabLst>
                <a:tab pos="1828800" algn="l"/>
                <a:tab pos="3657600" algn="l"/>
              </a:tabLst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beqz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bnez</a:t>
            </a:r>
            <a:r>
              <a:rPr lang="en-US" altLang="en-US" dirty="0" smtClean="0"/>
              <a:t> are defined as pseudo-instructions.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MIPS Conditional Branch Instructions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2" y="4753962"/>
            <a:ext cx="9423545" cy="178581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branch instructions modify the </a:t>
            </a:r>
            <a:r>
              <a:rPr lang="en-US" b="1" dirty="0" smtClean="0">
                <a:solidFill>
                  <a:srgbClr val="FF0000"/>
                </a:solidFill>
              </a:rPr>
              <a:t>PC register</a:t>
            </a:r>
            <a:r>
              <a:rPr lang="en-US" dirty="0" smtClean="0"/>
              <a:t> only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PC-Relative </a:t>
            </a:r>
            <a:r>
              <a:rPr lang="en-US" b="1" dirty="0" smtClean="0">
                <a:solidFill>
                  <a:srgbClr val="FF0000"/>
                </a:solidFill>
              </a:rPr>
              <a:t>addressing</a:t>
            </a:r>
            <a:r>
              <a:rPr lang="en-US" dirty="0" smtClean="0"/>
              <a:t>:</a:t>
            </a:r>
            <a:endParaRPr lang="en-US" dirty="0"/>
          </a:p>
          <a:p>
            <a:pPr marL="36036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If (branch is taken) </a:t>
            </a:r>
            <a:r>
              <a:rPr lang="en-US" b="1" dirty="0" smtClean="0">
                <a:cs typeface="Consolas" panose="020B0609020204030204" pitchFamily="49" charset="0"/>
              </a:rPr>
              <a:t>PC = PC + 4 + 4×offset</a:t>
            </a:r>
            <a:r>
              <a:rPr lang="en-US" dirty="0" smtClean="0"/>
              <a:t> else </a:t>
            </a:r>
            <a:r>
              <a:rPr lang="en-US" b="1" dirty="0" smtClean="0">
                <a:cs typeface="Consolas" panose="020B0609020204030204" pitchFamily="49" charset="0"/>
              </a:rPr>
              <a:t>PC = PC+4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72432" y="836686"/>
            <a:ext cx="9423545" cy="63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Branch Instructions are of the I-type Format:</a:t>
            </a:r>
            <a:endParaRPr lang="en-US" kern="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819793" y="1412755"/>
            <a:ext cx="7315994" cy="457200"/>
            <a:chOff x="1104" y="3283"/>
            <a:chExt cx="4608" cy="28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  <a:cs typeface="+mn-cs"/>
                </a:rPr>
                <a:t>Op</a:t>
              </a:r>
              <a:r>
                <a:rPr lang="en-US" altLang="en-US" baseline="30000" dirty="0">
                  <a:latin typeface="+mn-lt"/>
                  <a:cs typeface="+mn-cs"/>
                </a:rPr>
                <a:t>6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>
                  <a:latin typeface="+mn-lt"/>
                  <a:cs typeface="+mn-cs"/>
                </a:rPr>
                <a:t>Rs</a:t>
              </a:r>
              <a:r>
                <a:rPr lang="en-US" altLang="en-US" baseline="30000">
                  <a:latin typeface="+mn-lt"/>
                  <a:cs typeface="+mn-cs"/>
                </a:rPr>
                <a:t>5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>
                  <a:latin typeface="+mn-lt"/>
                  <a:cs typeface="+mn-cs"/>
                </a:rPr>
                <a:t>Rt</a:t>
              </a:r>
              <a:r>
                <a:rPr lang="en-US" altLang="en-US" baseline="30000">
                  <a:latin typeface="+mn-lt"/>
                  <a:cs typeface="+mn-cs"/>
                </a:rPr>
                <a:t>5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 smtClean="0">
                  <a:latin typeface="+mn-lt"/>
                  <a:cs typeface="+mn-cs"/>
                </a:rPr>
                <a:t>16-bit offset</a:t>
              </a:r>
              <a:endParaRPr lang="en-US" altLang="en-US" baseline="30000" dirty="0">
                <a:latin typeface="+mn-lt"/>
                <a:cs typeface="+mn-cs"/>
              </a:endParaRPr>
            </a:p>
          </p:txBody>
        </p:sp>
      </p:grpSp>
      <p:graphicFrame>
        <p:nvGraphicFramePr>
          <p:cNvPr id="18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430870"/>
              </p:ext>
            </p:extLst>
          </p:nvPr>
        </p:nvGraphicFramePr>
        <p:xfrm>
          <a:off x="819792" y="2049564"/>
          <a:ext cx="8688961" cy="2646790"/>
        </p:xfrm>
        <a:graphic>
          <a:graphicData uri="http://schemas.openxmlformats.org/drawingml/2006/table">
            <a:tbl>
              <a:tblPr/>
              <a:tblGrid>
                <a:gridCol w="3457571"/>
                <a:gridCol w="985624"/>
                <a:gridCol w="833990"/>
                <a:gridCol w="833990"/>
                <a:gridCol w="2577786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8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I-Type Format</a:t>
                      </a: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58500" marR="585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58500" marR="585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blez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58500" marR="585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bgtz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58500" marR="585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bltz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58500" marR="585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bgez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58500" marR="585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9500" marR="195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1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2" y="836685"/>
            <a:ext cx="9423545" cy="570309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tabLst>
                <a:tab pos="2514600" algn="l"/>
                <a:tab pos="2971800" algn="l"/>
              </a:tabLst>
            </a:pPr>
            <a:r>
              <a:rPr lang="en-US" dirty="0" smtClean="0"/>
              <a:t>The unconditional </a:t>
            </a:r>
            <a:r>
              <a:rPr lang="en-US" dirty="0"/>
              <a:t>Jump instruction </a:t>
            </a:r>
            <a:r>
              <a:rPr lang="en-US" dirty="0" smtClean="0"/>
              <a:t>has the following syntax:</a:t>
            </a:r>
            <a:endParaRPr lang="en-US" dirty="0"/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2514600" algn="l"/>
                <a:tab pos="2971800" algn="l"/>
              </a:tabLs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  label	# jump to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</a:p>
          <a:p>
            <a:pPr marL="349250" indent="-349250" eaLnBrk="1" hangingPunct="1">
              <a:spcBef>
                <a:spcPts val="0"/>
              </a:spcBef>
              <a:buNone/>
              <a:tabLst>
                <a:tab pos="2514600" algn="l"/>
                <a:tab pos="2971800" algn="l"/>
              </a:tabLst>
            </a:pPr>
            <a:r>
              <a:rPr lang="en-US" altLang="en-US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. . .</a:t>
            </a: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2514600" algn="l"/>
                <a:tab pos="2971800" algn="l"/>
              </a:tabLst>
            </a:pP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label: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The jump instruction is </a:t>
            </a:r>
            <a:r>
              <a:rPr lang="en-US" altLang="en-US" b="1" dirty="0" smtClean="0">
                <a:solidFill>
                  <a:srgbClr val="FF0000"/>
                </a:solidFill>
              </a:rPr>
              <a:t>always taken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The Jump instruction is of the J-type format: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en-US" dirty="0"/>
              <a:t>The </a:t>
            </a:r>
            <a:r>
              <a:rPr lang="en-US" altLang="en-US" dirty="0" smtClean="0"/>
              <a:t>jump instruction modifies the program </a:t>
            </a:r>
            <a:r>
              <a:rPr lang="en-US" altLang="en-US" dirty="0"/>
              <a:t>counter </a:t>
            </a:r>
            <a:r>
              <a:rPr lang="en-US" altLang="en-US" dirty="0" smtClean="0"/>
              <a:t>PC:</a:t>
            </a:r>
            <a:endParaRPr lang="en-US" altLang="en-US" dirty="0"/>
          </a:p>
          <a:p>
            <a:pPr marL="739775" lvl="1" indent="-276225" eaLnBrk="1" hangingPunct="1">
              <a:lnSpc>
                <a:spcPct val="180000"/>
              </a:lnSpc>
              <a:spcBef>
                <a:spcPts val="0"/>
              </a:spcBef>
              <a:tabLst>
                <a:tab pos="2514600" algn="l"/>
                <a:tab pos="2971800" algn="l"/>
              </a:tabLst>
            </a:pPr>
            <a:endParaRPr lang="en-US" altLang="en-US" dirty="0" smtClean="0"/>
          </a:p>
          <a:p>
            <a:pPr marL="360363" eaLnBrk="1" hangingPunct="1">
              <a:lnSpc>
                <a:spcPct val="180000"/>
              </a:lnSpc>
              <a:spcBef>
                <a:spcPts val="0"/>
              </a:spcBef>
              <a:tabLst>
                <a:tab pos="2514600" algn="l"/>
                <a:tab pos="2971800" algn="l"/>
              </a:tabLst>
            </a:pPr>
            <a:r>
              <a:rPr lang="en-US" altLang="en-US" dirty="0" smtClean="0"/>
              <a:t>The upper </a:t>
            </a:r>
            <a:r>
              <a:rPr lang="en-US" altLang="en-US" dirty="0"/>
              <a:t>4 </a:t>
            </a:r>
            <a:r>
              <a:rPr lang="en-US" altLang="en-US" dirty="0" smtClean="0"/>
              <a:t>bits </a:t>
            </a:r>
            <a:r>
              <a:rPr lang="en-US" altLang="en-US" dirty="0"/>
              <a:t>of </a:t>
            </a:r>
            <a:r>
              <a:rPr lang="en-US" altLang="en-US" dirty="0" smtClean="0"/>
              <a:t>the PC </a:t>
            </a:r>
            <a:r>
              <a:rPr lang="en-US" altLang="en-US" dirty="0"/>
              <a:t>are </a:t>
            </a:r>
            <a:r>
              <a:rPr lang="en-US" altLang="en-US" dirty="0" smtClean="0"/>
              <a:t>unchanged</a:t>
            </a:r>
            <a:endParaRPr lang="en-US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/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819793" y="4120284"/>
            <a:ext cx="7315994" cy="457200"/>
            <a:chOff x="1104" y="3283"/>
            <a:chExt cx="4608" cy="28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Op</a:t>
              </a:r>
              <a:r>
                <a:rPr lang="en-US" altLang="en-US" baseline="30000" dirty="0" smtClean="0">
                  <a:latin typeface="+mn-lt"/>
                  <a:cs typeface="Consolas" panose="020B0609020204030204" pitchFamily="49" charset="0"/>
                </a:rPr>
                <a:t>6</a:t>
              </a: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 = 2</a:t>
              </a:r>
              <a:endParaRPr lang="en-US" altLang="en-US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968" y="3283"/>
              <a:ext cx="374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26-bit address</a:t>
              </a:r>
              <a:endParaRPr lang="en-US" altLang="en-US" baseline="30000" dirty="0">
                <a:latin typeface="+mn-lt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19793" y="5330031"/>
            <a:ext cx="7315994" cy="457200"/>
            <a:chOff x="756732" y="4926782"/>
            <a:chExt cx="6753225" cy="45720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677320" y="4926782"/>
              <a:ext cx="5472637" cy="4572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26-bit address</a:t>
              </a:r>
              <a:endParaRPr lang="en-US" altLang="en-US" baseline="300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7149957" y="4926782"/>
              <a:ext cx="360000" cy="45360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+mn-lt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756732" y="4926782"/>
              <a:ext cx="920588" cy="45360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PC</a:t>
              </a:r>
              <a:r>
                <a:rPr lang="en-US" altLang="en-US" baseline="30000" dirty="0" smtClean="0">
                  <a:latin typeface="+mn-lt"/>
                  <a:cs typeface="Consolas" panose="020B0609020204030204" pitchFamily="49" charset="0"/>
                </a:rPr>
                <a:t>4</a:t>
              </a:r>
              <a:endParaRPr lang="en-US" altLang="en-US" baseline="30000" dirty="0">
                <a:latin typeface="+mn-lt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10971" y="5574324"/>
            <a:ext cx="1248152" cy="965455"/>
            <a:chOff x="7394743" y="5574323"/>
            <a:chExt cx="1152140" cy="965455"/>
          </a:xfrm>
        </p:grpSpPr>
        <p:sp>
          <p:nvSpPr>
            <p:cNvPr id="4" name="TextBox 3"/>
            <p:cNvSpPr txBox="1"/>
            <p:nvPr/>
          </p:nvSpPr>
          <p:spPr>
            <a:xfrm>
              <a:off x="7394743" y="5893447"/>
              <a:ext cx="1152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multiple of 4</a:t>
              </a:r>
              <a:endParaRPr lang="en-US" b="1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7596554" y="5574323"/>
              <a:ext cx="342900" cy="325315"/>
            </a:xfrm>
            <a:custGeom>
              <a:avLst/>
              <a:gdLst>
                <a:gd name="connsiteX0" fmla="*/ 0 w 342900"/>
                <a:gd name="connsiteY0" fmla="*/ 0 h 325315"/>
                <a:gd name="connsiteX1" fmla="*/ 342900 w 342900"/>
                <a:gd name="connsiteY1" fmla="*/ 0 h 325315"/>
                <a:gd name="connsiteX2" fmla="*/ 342900 w 342900"/>
                <a:gd name="connsiteY2" fmla="*/ 325315 h 32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25315">
                  <a:moveTo>
                    <a:pt x="0" y="0"/>
                  </a:moveTo>
                  <a:lnTo>
                    <a:pt x="342900" y="0"/>
                  </a:lnTo>
                  <a:lnTo>
                    <a:pt x="342900" y="325315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8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Translating an IF Statement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32" y="836686"/>
            <a:ext cx="9423545" cy="5703093"/>
          </a:xfrm>
        </p:spPr>
        <p:txBody>
          <a:bodyPr/>
          <a:lstStyle/>
          <a:p>
            <a:pPr marL="349250" indent="-349250" eaLnBrk="1" hangingPunct="1">
              <a:lnSpc>
                <a:spcPct val="120000"/>
              </a:lnSpc>
              <a:tabLst>
                <a:tab pos="1828800" algn="l"/>
              </a:tabLst>
            </a:pPr>
            <a:r>
              <a:rPr lang="en-US" altLang="en-US" dirty="0" smtClean="0"/>
              <a:t>Consider the following IF statement: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(a == b) c = d + e; else c = d – e;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dirty="0" smtClean="0"/>
              <a:t>	Given that </a:t>
            </a:r>
            <a:r>
              <a:rPr lang="en-US" altLang="en-US" b="1" dirty="0" smtClean="0">
                <a:solidFill>
                  <a:srgbClr val="000099"/>
                </a:solidFill>
              </a:rPr>
              <a:t>a, b, c, d, e</a:t>
            </a:r>
            <a:r>
              <a:rPr lang="en-US" altLang="en-US" dirty="0" smtClean="0"/>
              <a:t> are in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… $t4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/>
              <a:t>respectively</a:t>
            </a:r>
          </a:p>
          <a:p>
            <a:pPr marL="349250" indent="-349250" eaLnBrk="1" hangingPunct="1">
              <a:lnSpc>
                <a:spcPct val="120000"/>
              </a:lnSpc>
              <a:spcBef>
                <a:spcPct val="100000"/>
              </a:spcBef>
              <a:tabLst>
                <a:tab pos="1828800" algn="l"/>
              </a:tabLst>
            </a:pPr>
            <a:r>
              <a:rPr lang="en-US" altLang="en-US" dirty="0" smtClean="0"/>
              <a:t>How to translate the above IF statement?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2000"/>
              </a:spcBef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$t0, $t1, else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$t3, $t4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j     next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else: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$t3, $t4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next:	. . .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6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AND Expression</a:t>
            </a:r>
            <a:endParaRPr lang="en-US" altLang="en-US" sz="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443" y="951900"/>
            <a:ext cx="8930904" cy="1267426"/>
          </a:xfrm>
        </p:spPr>
        <p:txBody>
          <a:bodyPr/>
          <a:lstStyle/>
          <a:p>
            <a:pPr marL="361950" indent="-36195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Programming languages use </a:t>
            </a:r>
            <a:r>
              <a:rPr lang="en-US" altLang="en-US" b="1" dirty="0" smtClean="0">
                <a:solidFill>
                  <a:srgbClr val="FF0000"/>
                </a:solidFill>
              </a:rPr>
              <a:t>short-circuit evaluation</a:t>
            </a:r>
            <a:endParaRPr lang="en-US" altLang="en-US" b="1" dirty="0" smtClean="0"/>
          </a:p>
          <a:p>
            <a:pPr marL="361950" indent="-36195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If first condition is </a:t>
            </a:r>
            <a:r>
              <a:rPr lang="en-US" altLang="en-US" b="1" dirty="0" smtClean="0">
                <a:solidFill>
                  <a:srgbClr val="FF0000"/>
                </a:solidFill>
              </a:rPr>
              <a:t>false</a:t>
            </a:r>
            <a:r>
              <a:rPr lang="en-US" altLang="en-US" dirty="0" smtClean="0"/>
              <a:t>, second condition is </a:t>
            </a:r>
            <a:r>
              <a:rPr lang="en-US" altLang="en-US" b="1" dirty="0" smtClean="0">
                <a:solidFill>
                  <a:srgbClr val="FF0000"/>
                </a:solidFill>
              </a:rPr>
              <a:t>skipped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71692" y="2220192"/>
            <a:ext cx="8549839" cy="632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0) &amp;&amp;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 0))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{$t3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++;}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771692" y="3025751"/>
            <a:ext cx="8549839" cy="3456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tabLst>
                <a:tab pos="536575" algn="l"/>
                <a:tab pos="1793875" algn="l"/>
                <a:tab pos="4308475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One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Possible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Translation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bgtz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L1	# first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j	next	# skip if false</a:t>
            </a: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bltz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L2	# second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j	next	# skip if false</a:t>
            </a: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L2: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$t3, $t3, 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both are true</a:t>
            </a: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Better Translation of Logical AND</a:t>
            </a:r>
            <a:endParaRPr lang="en-US" altLang="en-US" sz="2800" dirty="0" smtClean="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772187" y="1527969"/>
            <a:ext cx="87365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Allow the program to </a:t>
            </a:r>
            <a:r>
              <a:rPr lang="en-US" altLang="en-US" sz="2400" b="1" dirty="0">
                <a:solidFill>
                  <a:srgbClr val="FF0000"/>
                </a:solidFill>
              </a:rPr>
              <a:t>fall through</a:t>
            </a:r>
            <a:r>
              <a:rPr lang="en-US" altLang="en-US" sz="2400" dirty="0">
                <a:solidFill>
                  <a:schemeClr val="tx2"/>
                </a:solidFill>
              </a:rPr>
              <a:t> to </a:t>
            </a:r>
            <a:r>
              <a:rPr lang="en-US" altLang="en-US" sz="2400" dirty="0" smtClean="0">
                <a:solidFill>
                  <a:schemeClr val="tx2"/>
                </a:solidFill>
              </a:rPr>
              <a:t>second condition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!($t1 &gt; 0)</a:t>
            </a:r>
            <a:r>
              <a:rPr lang="en-US" altLang="en-US" sz="2400" dirty="0" smtClean="0">
                <a:solidFill>
                  <a:schemeClr val="tx2"/>
                </a:solidFill>
              </a:rPr>
              <a:t> is equivalent to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($t1 &lt;= 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!($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 &lt;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altLang="en-US" sz="2400" dirty="0">
                <a:solidFill>
                  <a:schemeClr val="tx2"/>
                </a:solidFill>
              </a:rPr>
              <a:t> is equivalent to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 &gt;=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2"/>
                </a:solidFill>
              </a:rPr>
              <a:t>Number </a:t>
            </a:r>
            <a:r>
              <a:rPr lang="en-US" altLang="en-US" sz="2400" dirty="0">
                <a:solidFill>
                  <a:schemeClr val="tx2"/>
                </a:solidFill>
              </a:rPr>
              <a:t>of instructions is reduced from </a:t>
            </a:r>
            <a:r>
              <a:rPr lang="en-US" altLang="en-US" sz="2400" b="1" dirty="0">
                <a:solidFill>
                  <a:schemeClr val="tx2"/>
                </a:solidFill>
              </a:rPr>
              <a:t>5</a:t>
            </a:r>
            <a:r>
              <a:rPr lang="en-US" altLang="en-US" sz="2400" dirty="0">
                <a:solidFill>
                  <a:schemeClr val="tx2"/>
                </a:solidFill>
              </a:rPr>
              <a:t> to </a:t>
            </a:r>
            <a:r>
              <a:rPr lang="en-US" altLang="en-US" sz="2400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584469" y="894293"/>
            <a:ext cx="8924260" cy="576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0) &amp;&amp;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 0))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{$t3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++;}</a:t>
            </a:r>
          </a:p>
        </p:txBody>
      </p:sp>
      <p:sp>
        <p:nvSpPr>
          <p:cNvPr id="479239" name="Text Box 7"/>
          <p:cNvSpPr txBox="1">
            <a:spLocks noChangeArrowheads="1"/>
          </p:cNvSpPr>
          <p:nvPr/>
        </p:nvSpPr>
        <p:spPr bwMode="auto">
          <a:xfrm>
            <a:off x="584469" y="3889857"/>
            <a:ext cx="8924260" cy="259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# Better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Translation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blez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next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condition false?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bgez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next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condition false?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$t3, $t3, 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both are true</a:t>
            </a:r>
          </a:p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16703</TotalTime>
  <Words>2207</Words>
  <Application>Microsoft Office PowerPoint</Application>
  <PresentationFormat>A4 Paper (210x297 mm)</PresentationFormat>
  <Paragraphs>615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Default Design</vt:lpstr>
      <vt:lpstr>Control Flow and Arrays</vt:lpstr>
      <vt:lpstr>Presentation Outline</vt:lpstr>
      <vt:lpstr>Control Flow</vt:lpstr>
      <vt:lpstr>MIPS Conditional Branch Instructions</vt:lpstr>
      <vt:lpstr>Branch Instruction Format</vt:lpstr>
      <vt:lpstr>Unconditional Jump Instruction</vt:lpstr>
      <vt:lpstr>Translating an IF Statement</vt:lpstr>
      <vt:lpstr>Logical AND Expression</vt:lpstr>
      <vt:lpstr>Better Translation of Logical AND</vt:lpstr>
      <vt:lpstr>Logical OR Expression</vt:lpstr>
      <vt:lpstr>Compare Instructions</vt:lpstr>
      <vt:lpstr>Compare Instruction Formats</vt:lpstr>
      <vt:lpstr>Pseudo-Branch Instructions</vt:lpstr>
      <vt:lpstr>Using Pseudo-Branch Instructions</vt:lpstr>
      <vt:lpstr>Conditional Move Instructions</vt:lpstr>
      <vt:lpstr>Next . . .</vt:lpstr>
      <vt:lpstr>Arrays</vt:lpstr>
      <vt:lpstr>Static Array Allocation</vt:lpstr>
      <vt:lpstr>Watching Values in the Data Segment</vt:lpstr>
      <vt:lpstr>Dynamic Memory Allocation</vt:lpstr>
      <vt:lpstr>Allocating Dynamic Memory on the Heap</vt:lpstr>
      <vt:lpstr>Computing the Addresses of Elements </vt:lpstr>
      <vt:lpstr>Element Addresses in a 2D Array</vt:lpstr>
      <vt:lpstr>Load and Store Instructions</vt:lpstr>
      <vt:lpstr>Load and Store Word</vt:lpstr>
      <vt:lpstr>Example on Load &amp; Store</vt:lpstr>
      <vt:lpstr>Load and Store Byte and Halfword</vt:lpstr>
      <vt:lpstr>Load and Store Instructions</vt:lpstr>
      <vt:lpstr>Next . . .</vt:lpstr>
      <vt:lpstr>Translating a WHILE Loop</vt:lpstr>
      <vt:lpstr>Copying a String</vt:lpstr>
      <vt:lpstr>Initializing a Column of a Matrix</vt:lpstr>
      <vt:lpstr>Addressing Modes</vt:lpstr>
      <vt:lpstr>Branch / Jump Addressing Modes</vt:lpstr>
      <vt:lpstr>Jump and Branch Limits</vt:lpstr>
      <vt:lpstr>Summary of RISC Design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and Arrays</dc:title>
  <dc:creator>Dr. Muhamed Mudawar</dc:creator>
  <dc:description>7 lecture hours</dc:description>
  <cp:lastModifiedBy>mudawar</cp:lastModifiedBy>
  <cp:revision>561</cp:revision>
  <cp:lastPrinted>2016-01-20T19:12:34Z</cp:lastPrinted>
  <dcterms:created xsi:type="dcterms:W3CDTF">2004-09-12T13:54:39Z</dcterms:created>
  <dcterms:modified xsi:type="dcterms:W3CDTF">2017-03-07T08:09:51Z</dcterms:modified>
</cp:coreProperties>
</file>