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44" r:id="rId2"/>
    <p:sldId id="392" r:id="rId3"/>
    <p:sldId id="395" r:id="rId4"/>
    <p:sldId id="445" r:id="rId5"/>
    <p:sldId id="397" r:id="rId6"/>
    <p:sldId id="490" r:id="rId7"/>
    <p:sldId id="491" r:id="rId8"/>
    <p:sldId id="401" r:id="rId9"/>
    <p:sldId id="450" r:id="rId10"/>
    <p:sldId id="452" r:id="rId11"/>
    <p:sldId id="492" r:id="rId12"/>
    <p:sldId id="493" r:id="rId13"/>
    <p:sldId id="496" r:id="rId14"/>
    <p:sldId id="505" r:id="rId15"/>
    <p:sldId id="506" r:id="rId16"/>
    <p:sldId id="508" r:id="rId17"/>
    <p:sldId id="510" r:id="rId18"/>
    <p:sldId id="513" r:id="rId19"/>
    <p:sldId id="512" r:id="rId20"/>
    <p:sldId id="494" r:id="rId21"/>
    <p:sldId id="458" r:id="rId22"/>
    <p:sldId id="465" r:id="rId23"/>
    <p:sldId id="462" r:id="rId24"/>
    <p:sldId id="504" r:id="rId25"/>
    <p:sldId id="480" r:id="rId26"/>
    <p:sldId id="481" r:id="rId27"/>
    <p:sldId id="495" r:id="rId28"/>
    <p:sldId id="459" r:id="rId29"/>
    <p:sldId id="466" r:id="rId30"/>
    <p:sldId id="499" r:id="rId31"/>
    <p:sldId id="503" r:id="rId32"/>
    <p:sldId id="500" r:id="rId33"/>
    <p:sldId id="476" r:id="rId34"/>
    <p:sldId id="477" r:id="rId35"/>
  </p:sldIdLst>
  <p:sldSz cx="9906000" cy="6858000" type="A4"/>
  <p:notesSz cx="7099300" cy="10234613"/>
  <p:custShowLst>
    <p:custShow name="Shl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000099"/>
    <a:srgbClr val="990033"/>
    <a:srgbClr val="99FF66"/>
    <a:srgbClr val="CCFF66"/>
    <a:srgbClr val="FFFF99"/>
    <a:srgbClr val="FFFF66"/>
    <a:srgbClr val="CC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0" autoAdjust="0"/>
    <p:restoredTop sz="99871" autoAdjust="0"/>
  </p:normalViewPr>
  <p:slideViewPr>
    <p:cSldViewPr>
      <p:cViewPr>
        <p:scale>
          <a:sx n="120" d="100"/>
          <a:sy n="120" d="100"/>
        </p:scale>
        <p:origin x="-336" y="62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AABED7B0-B13D-4B2A-B5B1-C2DF528A2E2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09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9463" y="768350"/>
            <a:ext cx="554037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9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0088"/>
            <a:ext cx="5678824" cy="460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E0EA381-A08F-4570-8641-F44D053E17A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93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8C64802-BFC0-45DA-B51B-9715A01C0FAF}" type="slidenum">
              <a:rPr lang="ar-SA" altLang="en-US" smtClean="0"/>
              <a:pPr eaLnBrk="1" hangingPunct="1"/>
              <a:t>3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5957" y="4860088"/>
            <a:ext cx="5207386" cy="460625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348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8988" y="774700"/>
            <a:ext cx="5521325" cy="382428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 smtClean="0"/>
              <a:t>Morgan Kaufmann Publishers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E73EF41-F7C3-49B2-AEB1-E66A80DEB06C}" type="datetime3">
              <a:rPr lang="en-AU" altLang="en-US" smtClean="0"/>
              <a:pPr eaLnBrk="1" hangingPunct="1"/>
              <a:t>15 March, 2017</a:t>
            </a:fld>
            <a:endParaRPr lang="en-AU" altLang="en-US" smtClean="0"/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AU" altLang="en-US" smtClean="0"/>
              <a:t>Chapter 3 — Arithmetic for Computers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983D9D-5A8B-4C2B-BFF7-2DB24792336B}" type="slidenum">
              <a:rPr lang="en-AU" altLang="en-US" smtClean="0"/>
              <a:pPr eaLnBrk="1" hangingPunct="1"/>
              <a:t>19</a:t>
            </a:fld>
            <a:endParaRPr lang="en-AU" altLang="en-US" smtClean="0"/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AEF807-A646-4FBB-A383-344BCDBDCEF4}" type="slidenum">
              <a:rPr lang="ar-SA" altLang="en-US" smtClean="0"/>
              <a:pPr eaLnBrk="1" hangingPunct="1"/>
              <a:t>21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5957" y="4860088"/>
            <a:ext cx="5207386" cy="460625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368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8988" y="774700"/>
            <a:ext cx="5521325" cy="382428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800100"/>
            <a:ext cx="8915400" cy="26860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3698875"/>
            <a:ext cx="8915400" cy="2552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133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7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21450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58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143000"/>
            <a:ext cx="89154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3790950"/>
            <a:ext cx="89154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6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143000"/>
            <a:ext cx="89154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39192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5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35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0"/>
            <a:ext cx="43751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0"/>
            <a:ext cx="43751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5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2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0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3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37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97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485" y="1016732"/>
            <a:ext cx="9283031" cy="543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Text Box 8"/>
          <p:cNvSpPr txBox="1">
            <a:spLocks noChangeArrowheads="1"/>
          </p:cNvSpPr>
          <p:nvPr userDrawn="1"/>
        </p:nvSpPr>
        <p:spPr bwMode="auto">
          <a:xfrm>
            <a:off x="0" y="6614824"/>
            <a:ext cx="9906000" cy="2444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87313" indent="0" eaLnBrk="1" hangingPunct="1">
              <a:spcBef>
                <a:spcPct val="50000"/>
              </a:spcBef>
              <a:tabLst>
                <a:tab pos="4841875" algn="ctr"/>
                <a:tab pos="9685338" algn="r"/>
              </a:tabLst>
              <a:defRPr/>
            </a:pP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Integer Multiplication and Division	COE 301</a:t>
            </a:r>
            <a:r>
              <a:rPr lang="en-US" sz="1000" i="1" baseline="0" dirty="0" smtClean="0">
                <a:latin typeface="Times New Roman" pitchFamily="18" charset="0"/>
                <a:cs typeface="Times New Roman" pitchFamily="18" charset="0"/>
              </a:rPr>
              <a:t> / ICS 233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Computer Organization – KFUPM	© </a:t>
            </a:r>
            <a:r>
              <a:rPr lang="en-US" sz="1000" i="1" dirty="0" err="1" smtClean="0">
                <a:latin typeface="Times New Roman" pitchFamily="18" charset="0"/>
                <a:cs typeface="Times New Roman" pitchFamily="18" charset="0"/>
              </a:rPr>
              <a:t>Muhamed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i="1" dirty="0" err="1" smtClean="0">
                <a:latin typeface="Times New Roman" pitchFamily="18" charset="0"/>
                <a:cs typeface="Times New Roman" pitchFamily="18" charset="0"/>
              </a:rPr>
              <a:t>Mudawar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– slide </a:t>
            </a:r>
            <a:fld id="{ED166358-7292-4C80-A9F7-7B9A177C7105}" type="slidenum">
              <a:rPr lang="en-US" sz="1000" i="1" smtClean="0">
                <a:latin typeface="Times New Roman" pitchFamily="18" charset="0"/>
                <a:cs typeface="Times New Roman" pitchFamily="18" charset="0"/>
              </a:rPr>
              <a:pPr marL="87313" indent="0" eaLnBrk="1" hangingPunct="1">
                <a:spcBef>
                  <a:spcPct val="50000"/>
                </a:spcBef>
                <a:tabLst>
                  <a:tab pos="4841875" algn="ctr"/>
                  <a:tab pos="9685338" algn="r"/>
                </a:tabLst>
                <a:defRPr/>
              </a:pPr>
              <a:t>‹#›</a:t>
            </a:fld>
            <a:endParaRPr lang="en-US" sz="10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9pPr>
    </p:titleStyle>
    <p:bodyStyle>
      <a:lvl1pPr marL="347663" indent="-347663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36550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²"/>
        <a:defRPr sz="2000">
          <a:solidFill>
            <a:schemeClr val="tx1"/>
          </a:solidFill>
          <a:latin typeface="+mn-lt"/>
          <a:cs typeface="+mn-cs"/>
        </a:defRPr>
      </a:lvl2pPr>
      <a:lvl3pPr marL="1144588" indent="-231775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481138" indent="-222250" algn="l" rtl="0" eaLnBrk="0" fontAlgn="base" hangingPunct="0">
        <a:spcBef>
          <a:spcPct val="4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828800" indent="-233363" algn="l" rtl="0" eaLnBrk="0" fontAlgn="base" hangingPunct="0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2860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7432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2004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6576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620689"/>
            <a:ext cx="8915400" cy="2632075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en-US" sz="4400" dirty="0" smtClean="0"/>
              <a:t>Integer Multiplication</a:t>
            </a:r>
            <a:br>
              <a:rPr lang="en-US" altLang="en-US" sz="4400" dirty="0" smtClean="0"/>
            </a:br>
            <a:r>
              <a:rPr lang="en-US" altLang="en-US" sz="4400" dirty="0" smtClean="0"/>
              <a:t>and Division</a:t>
            </a:r>
            <a:endParaRPr lang="en-US" altLang="en-US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3536951"/>
            <a:ext cx="8915400" cy="2887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smtClean="0"/>
              <a:t>COE 301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Computer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Prof. Muhamed Mudawar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mtClean="0"/>
              <a:t>College of Computer Sciences and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King Fahd University of Petroleum and Minerals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2481" y="980728"/>
            <a:ext cx="6708155" cy="2573338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ts val="2000"/>
              </a:spcBef>
            </a:pPr>
            <a:r>
              <a:rPr lang="en-US" altLang="en-US" dirty="0" smtClean="0"/>
              <a:t>ALU produces: </a:t>
            </a:r>
            <a:r>
              <a:rPr lang="en-US" altLang="en-US" b="1" dirty="0" smtClean="0">
                <a:solidFill>
                  <a:srgbClr val="FF0000"/>
                </a:solidFill>
              </a:rPr>
              <a:t>32-bit sum + sign bit 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dirty="0"/>
              <a:t>S</a:t>
            </a:r>
            <a:r>
              <a:rPr lang="en-US" altLang="en-US" dirty="0" smtClean="0"/>
              <a:t>ign bit can be computed:</a:t>
            </a:r>
          </a:p>
          <a:p>
            <a:pPr marL="719138" lvl="1" indent="-361950" eaLnBrk="1" hangingPunct="1">
              <a:spcBef>
                <a:spcPts val="2000"/>
              </a:spcBef>
            </a:pPr>
            <a:r>
              <a:rPr lang="en-US" altLang="en-US" b="1" dirty="0" smtClean="0"/>
              <a:t>No overflow: </a:t>
            </a:r>
            <a:r>
              <a:rPr lang="en-US" altLang="en-US" b="1" dirty="0" smtClean="0">
                <a:sym typeface="Wingdings" pitchFamily="2" charset="2"/>
              </a:rPr>
              <a:t>sign = sum[31</a:t>
            </a:r>
            <a:r>
              <a:rPr lang="en-US" altLang="en-US" b="1" dirty="0">
                <a:sym typeface="Wingdings" pitchFamily="2" charset="2"/>
              </a:rPr>
              <a:t>]</a:t>
            </a:r>
            <a:endParaRPr lang="en-US" altLang="en-US" b="1" dirty="0" smtClean="0"/>
          </a:p>
          <a:p>
            <a:pPr marL="719138" lvl="1" indent="-361950" eaLnBrk="1" hangingPunct="1">
              <a:spcBef>
                <a:spcPts val="2000"/>
              </a:spcBef>
            </a:pPr>
            <a:r>
              <a:rPr lang="en-US" altLang="en-US" b="1" dirty="0" smtClean="0"/>
              <a:t>If Overflow: sign = ~sum[31</a:t>
            </a:r>
            <a:r>
              <a:rPr lang="en-US" altLang="en-US" b="1" dirty="0"/>
              <a:t>]</a:t>
            </a:r>
            <a:endParaRPr lang="en-US" altLang="en-US" b="1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0" rIns="0"/>
          <a:lstStyle/>
          <a:p>
            <a:pPr eaLnBrk="1" hangingPunct="1"/>
            <a:r>
              <a:rPr lang="en-US" altLang="en-US" dirty="0" smtClean="0"/>
              <a:t>Signed Sequential Multiplier</a:t>
            </a:r>
          </a:p>
        </p:txBody>
      </p:sp>
      <p:grpSp>
        <p:nvGrpSpPr>
          <p:cNvPr id="12292" name="Group 58"/>
          <p:cNvGrpSpPr>
            <a:grpSpLocks/>
          </p:cNvGrpSpPr>
          <p:nvPr/>
        </p:nvGrpSpPr>
        <p:grpSpPr bwMode="auto">
          <a:xfrm>
            <a:off x="4483161" y="1247737"/>
            <a:ext cx="4860132" cy="4881563"/>
            <a:chOff x="2503" y="799"/>
            <a:chExt cx="2826" cy="3075"/>
          </a:xfrm>
        </p:grpSpPr>
        <p:sp>
          <p:nvSpPr>
            <p:cNvPr id="12321" name="Text Box 5"/>
            <p:cNvSpPr txBox="1">
              <a:spLocks noChangeArrowheads="1"/>
            </p:cNvSpPr>
            <p:nvPr/>
          </p:nvSpPr>
          <p:spPr bwMode="auto">
            <a:xfrm>
              <a:off x="4740" y="1715"/>
              <a:ext cx="2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= 0</a:t>
              </a:r>
            </a:p>
          </p:txBody>
        </p:sp>
        <p:sp>
          <p:nvSpPr>
            <p:cNvPr id="12322" name="Oval 6"/>
            <p:cNvSpPr>
              <a:spLocks noChangeArrowheads="1"/>
            </p:cNvSpPr>
            <p:nvPr/>
          </p:nvSpPr>
          <p:spPr bwMode="auto">
            <a:xfrm>
              <a:off x="4309" y="1490"/>
              <a:ext cx="53" cy="5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23" name="AutoShape 7"/>
            <p:cNvSpPr>
              <a:spLocks noChangeArrowheads="1"/>
            </p:cNvSpPr>
            <p:nvPr/>
          </p:nvSpPr>
          <p:spPr bwMode="auto">
            <a:xfrm>
              <a:off x="4059" y="799"/>
              <a:ext cx="545" cy="187"/>
            </a:xfrm>
            <a:prstGeom prst="flowChartTerminator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Start</a:t>
              </a:r>
            </a:p>
          </p:txBody>
        </p:sp>
        <p:sp>
          <p:nvSpPr>
            <p:cNvPr id="12324" name="AutoShape 8"/>
            <p:cNvSpPr>
              <a:spLocks noChangeArrowheads="1"/>
            </p:cNvSpPr>
            <p:nvPr/>
          </p:nvSpPr>
          <p:spPr bwMode="auto">
            <a:xfrm>
              <a:off x="3810" y="1708"/>
              <a:ext cx="1043" cy="375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LO[0]?</a:t>
              </a:r>
            </a:p>
          </p:txBody>
        </p:sp>
        <p:sp>
          <p:nvSpPr>
            <p:cNvPr id="12325" name="Rectangle 9"/>
            <p:cNvSpPr>
              <a:spLocks noChangeArrowheads="1"/>
            </p:cNvSpPr>
            <p:nvPr/>
          </p:nvSpPr>
          <p:spPr bwMode="auto">
            <a:xfrm>
              <a:off x="2503" y="2182"/>
              <a:ext cx="2320" cy="40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en-US" sz="1400" dirty="0" smtClean="0"/>
                <a:t>31 </a:t>
              </a:r>
              <a:r>
                <a:rPr lang="en-US" altLang="en-US" sz="1400" dirty="0"/>
                <a:t>iterations: </a:t>
              </a:r>
              <a:r>
                <a:rPr lang="en-US" altLang="en-US" sz="1400" dirty="0" smtClean="0"/>
                <a:t>Sign, Sum </a:t>
              </a:r>
              <a:r>
                <a:rPr lang="en-US" altLang="en-US" sz="1400" dirty="0"/>
                <a:t>= HI + Multiplicand</a:t>
              </a:r>
            </a:p>
            <a:p>
              <a:pPr algn="ctr" eaLnBrk="1" hangingPunct="1">
                <a:lnSpc>
                  <a:spcPct val="120000"/>
                </a:lnSpc>
              </a:pPr>
              <a:r>
                <a:rPr lang="en-US" altLang="en-US" sz="1400" dirty="0"/>
                <a:t>Last iteration: </a:t>
              </a:r>
              <a:r>
                <a:rPr lang="en-US" altLang="en-US" sz="1400" dirty="0" smtClean="0"/>
                <a:t>Sign, Sum </a:t>
              </a:r>
              <a:r>
                <a:rPr lang="en-US" altLang="en-US" sz="1400" dirty="0">
                  <a:sym typeface="Wingdings" pitchFamily="2" charset="2"/>
                </a:rPr>
                <a:t>= HI – Multiplicand</a:t>
              </a:r>
            </a:p>
          </p:txBody>
        </p:sp>
        <p:sp>
          <p:nvSpPr>
            <p:cNvPr id="12326" name="AutoShape 10"/>
            <p:cNvSpPr>
              <a:spLocks noChangeArrowheads="1"/>
            </p:cNvSpPr>
            <p:nvPr/>
          </p:nvSpPr>
          <p:spPr bwMode="auto">
            <a:xfrm>
              <a:off x="3787" y="3226"/>
              <a:ext cx="1086" cy="375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32</a:t>
              </a:r>
              <a:r>
                <a:rPr lang="en-US" altLang="en-US" sz="1400" baseline="30000"/>
                <a:t>nd</a:t>
              </a:r>
              <a:r>
                <a:rPr lang="en-US" altLang="en-US" sz="1400"/>
                <a:t> Repetition?</a:t>
              </a:r>
            </a:p>
          </p:txBody>
        </p:sp>
        <p:sp>
          <p:nvSpPr>
            <p:cNvPr id="12327" name="AutoShape 11"/>
            <p:cNvSpPr>
              <a:spLocks noChangeArrowheads="1"/>
            </p:cNvSpPr>
            <p:nvPr/>
          </p:nvSpPr>
          <p:spPr bwMode="auto">
            <a:xfrm>
              <a:off x="4059" y="3702"/>
              <a:ext cx="532" cy="172"/>
            </a:xfrm>
            <a:prstGeom prst="flowChartTerminator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Done</a:t>
              </a:r>
            </a:p>
          </p:txBody>
        </p:sp>
        <p:sp>
          <p:nvSpPr>
            <p:cNvPr id="12328" name="Text Box 12"/>
            <p:cNvSpPr txBox="1">
              <a:spLocks noChangeArrowheads="1"/>
            </p:cNvSpPr>
            <p:nvPr/>
          </p:nvSpPr>
          <p:spPr bwMode="auto">
            <a:xfrm>
              <a:off x="3538" y="1718"/>
              <a:ext cx="25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= 1</a:t>
              </a:r>
            </a:p>
          </p:txBody>
        </p:sp>
        <p:sp>
          <p:nvSpPr>
            <p:cNvPr id="12329" name="Text Box 13"/>
            <p:cNvSpPr txBox="1">
              <a:spLocks noChangeArrowheads="1"/>
            </p:cNvSpPr>
            <p:nvPr/>
          </p:nvSpPr>
          <p:spPr bwMode="auto">
            <a:xfrm>
              <a:off x="5080" y="3226"/>
              <a:ext cx="24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No</a:t>
              </a:r>
            </a:p>
          </p:txBody>
        </p:sp>
        <p:sp>
          <p:nvSpPr>
            <p:cNvPr id="12330" name="Text Box 14"/>
            <p:cNvSpPr txBox="1">
              <a:spLocks noChangeArrowheads="1"/>
            </p:cNvSpPr>
            <p:nvPr/>
          </p:nvSpPr>
          <p:spPr bwMode="auto">
            <a:xfrm>
              <a:off x="4445" y="3524"/>
              <a:ext cx="27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Yes</a:t>
              </a:r>
            </a:p>
          </p:txBody>
        </p:sp>
        <p:cxnSp>
          <p:nvCxnSpPr>
            <p:cNvPr id="12331" name="AutoShape 15"/>
            <p:cNvCxnSpPr>
              <a:cxnSpLocks noChangeShapeType="1"/>
              <a:stCxn id="12324" idx="1"/>
              <a:endCxn id="12325" idx="0"/>
            </p:cNvCxnSpPr>
            <p:nvPr/>
          </p:nvCxnSpPr>
          <p:spPr bwMode="auto">
            <a:xfrm rot="10800000" flipV="1">
              <a:off x="3663" y="1896"/>
              <a:ext cx="147" cy="286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2" name="AutoShape 16"/>
            <p:cNvCxnSpPr>
              <a:cxnSpLocks noChangeShapeType="1"/>
              <a:stCxn id="12337" idx="2"/>
              <a:endCxn id="12324" idx="0"/>
            </p:cNvCxnSpPr>
            <p:nvPr/>
          </p:nvCxnSpPr>
          <p:spPr bwMode="auto">
            <a:xfrm>
              <a:off x="4332" y="1404"/>
              <a:ext cx="0" cy="2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3" name="AutoShape 17"/>
            <p:cNvCxnSpPr>
              <a:cxnSpLocks noChangeShapeType="1"/>
              <a:stCxn id="12325" idx="2"/>
              <a:endCxn id="12338" idx="0"/>
            </p:cNvCxnSpPr>
            <p:nvPr/>
          </p:nvCxnSpPr>
          <p:spPr bwMode="auto">
            <a:xfrm rot="16200000" flipH="1">
              <a:off x="3865" y="2388"/>
              <a:ext cx="264" cy="669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4" name="AutoShape 18"/>
            <p:cNvCxnSpPr>
              <a:cxnSpLocks noChangeShapeType="1"/>
              <a:stCxn id="12324" idx="3"/>
              <a:endCxn id="12338" idx="0"/>
            </p:cNvCxnSpPr>
            <p:nvPr/>
          </p:nvCxnSpPr>
          <p:spPr bwMode="auto">
            <a:xfrm flipH="1">
              <a:off x="4332" y="1896"/>
              <a:ext cx="521" cy="958"/>
            </a:xfrm>
            <a:prstGeom prst="bentConnector4">
              <a:avLst>
                <a:gd name="adj1" fmla="val -27639"/>
                <a:gd name="adj2" fmla="val 8618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5" name="AutoShape 19"/>
            <p:cNvCxnSpPr>
              <a:cxnSpLocks noChangeShapeType="1"/>
              <a:stCxn id="12326" idx="2"/>
              <a:endCxn id="12327" idx="0"/>
            </p:cNvCxnSpPr>
            <p:nvPr/>
          </p:nvCxnSpPr>
          <p:spPr bwMode="auto">
            <a:xfrm flipH="1">
              <a:off x="4325" y="3607"/>
              <a:ext cx="5" cy="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6" name="AutoShape 20"/>
            <p:cNvCxnSpPr>
              <a:cxnSpLocks noChangeShapeType="1"/>
              <a:stCxn id="12326" idx="3"/>
              <a:endCxn id="12322" idx="6"/>
            </p:cNvCxnSpPr>
            <p:nvPr/>
          </p:nvCxnSpPr>
          <p:spPr bwMode="auto">
            <a:xfrm flipH="1" flipV="1">
              <a:off x="4362" y="1519"/>
              <a:ext cx="517" cy="1895"/>
            </a:xfrm>
            <a:prstGeom prst="bentConnector3">
              <a:avLst>
                <a:gd name="adj1" fmla="val -90718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37" name="Rectangle 21"/>
            <p:cNvSpPr>
              <a:spLocks noChangeArrowheads="1"/>
            </p:cNvSpPr>
            <p:nvPr/>
          </p:nvSpPr>
          <p:spPr bwMode="auto">
            <a:xfrm>
              <a:off x="3334" y="1161"/>
              <a:ext cx="1995" cy="23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HI = 0, LO = Multiplier </a:t>
              </a:r>
            </a:p>
          </p:txBody>
        </p:sp>
        <p:sp>
          <p:nvSpPr>
            <p:cNvPr id="12338" name="Rectangle 22"/>
            <p:cNvSpPr>
              <a:spLocks noChangeArrowheads="1"/>
            </p:cNvSpPr>
            <p:nvPr/>
          </p:nvSpPr>
          <p:spPr bwMode="auto">
            <a:xfrm>
              <a:off x="3359" y="2854"/>
              <a:ext cx="1946" cy="20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dirty="0" smtClean="0"/>
                <a:t>HI, LO = Shift </a:t>
              </a:r>
              <a:r>
                <a:rPr lang="en-US" altLang="en-US" sz="1400" dirty="0"/>
                <a:t>Right (Sign, </a:t>
              </a:r>
              <a:r>
                <a:rPr lang="en-US" altLang="en-US" sz="1400" dirty="0" smtClean="0"/>
                <a:t>Sum, </a:t>
              </a:r>
              <a:r>
                <a:rPr lang="en-US" altLang="en-US" sz="1400" dirty="0"/>
                <a:t>LO</a:t>
              </a:r>
              <a:r>
                <a:rPr lang="en-US" altLang="en-US" sz="1400" dirty="0" smtClean="0"/>
                <a:t>)</a:t>
              </a:r>
              <a:endParaRPr lang="en-US" altLang="en-US" sz="1400" dirty="0"/>
            </a:p>
          </p:txBody>
        </p:sp>
        <p:cxnSp>
          <p:nvCxnSpPr>
            <p:cNvPr id="12339" name="AutoShape 23"/>
            <p:cNvCxnSpPr>
              <a:cxnSpLocks noChangeShapeType="1"/>
              <a:stCxn id="12323" idx="2"/>
              <a:endCxn id="12337" idx="0"/>
            </p:cNvCxnSpPr>
            <p:nvPr/>
          </p:nvCxnSpPr>
          <p:spPr bwMode="auto">
            <a:xfrm>
              <a:off x="4332" y="992"/>
              <a:ext cx="0" cy="1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0" name="AutoShape 24"/>
            <p:cNvCxnSpPr>
              <a:cxnSpLocks noChangeShapeType="1"/>
              <a:stCxn id="12338" idx="2"/>
              <a:endCxn id="12326" idx="0"/>
            </p:cNvCxnSpPr>
            <p:nvPr/>
          </p:nvCxnSpPr>
          <p:spPr bwMode="auto">
            <a:xfrm flipH="1">
              <a:off x="4330" y="3058"/>
              <a:ext cx="2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293" name="Group 55"/>
          <p:cNvGrpSpPr>
            <a:grpSpLocks/>
          </p:cNvGrpSpPr>
          <p:nvPr/>
        </p:nvGrpSpPr>
        <p:grpSpPr bwMode="auto">
          <a:xfrm>
            <a:off x="662523" y="3496332"/>
            <a:ext cx="4368271" cy="2921000"/>
            <a:chOff x="431" y="2112"/>
            <a:chExt cx="2540" cy="1840"/>
          </a:xfrm>
        </p:grpSpPr>
        <p:sp>
          <p:nvSpPr>
            <p:cNvPr id="12294" name="Freeform 53"/>
            <p:cNvSpPr>
              <a:spLocks/>
            </p:cNvSpPr>
            <p:nvPr/>
          </p:nvSpPr>
          <p:spPr bwMode="auto">
            <a:xfrm>
              <a:off x="660" y="2863"/>
              <a:ext cx="545" cy="658"/>
            </a:xfrm>
            <a:custGeom>
              <a:avLst/>
              <a:gdLst>
                <a:gd name="T0" fmla="*/ 545 w 545"/>
                <a:gd name="T1" fmla="*/ 0 h 363"/>
                <a:gd name="T2" fmla="*/ 0 w 545"/>
                <a:gd name="T3" fmla="*/ 0 h 363"/>
                <a:gd name="T4" fmla="*/ 0 w 545"/>
                <a:gd name="T5" fmla="*/ 12883 h 363"/>
                <a:gd name="T6" fmla="*/ 204 w 545"/>
                <a:gd name="T7" fmla="*/ 12883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5"/>
                <a:gd name="T13" fmla="*/ 0 h 363"/>
                <a:gd name="T14" fmla="*/ 545 w 545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5" h="363">
                  <a:moveTo>
                    <a:pt x="545" y="0"/>
                  </a:moveTo>
                  <a:lnTo>
                    <a:pt x="0" y="0"/>
                  </a:lnTo>
                  <a:lnTo>
                    <a:pt x="0" y="363"/>
                  </a:lnTo>
                  <a:lnTo>
                    <a:pt x="204" y="363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oval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Freeform 26"/>
            <p:cNvSpPr>
              <a:spLocks/>
            </p:cNvSpPr>
            <p:nvPr/>
          </p:nvSpPr>
          <p:spPr bwMode="auto">
            <a:xfrm>
              <a:off x="431" y="2523"/>
              <a:ext cx="771" cy="1270"/>
            </a:xfrm>
            <a:custGeom>
              <a:avLst/>
              <a:gdLst>
                <a:gd name="T0" fmla="*/ 771 w 771"/>
                <a:gd name="T1" fmla="*/ 1111 h 1270"/>
                <a:gd name="T2" fmla="*/ 771 w 771"/>
                <a:gd name="T3" fmla="*/ 1270 h 1270"/>
                <a:gd name="T4" fmla="*/ 0 w 771"/>
                <a:gd name="T5" fmla="*/ 1270 h 1270"/>
                <a:gd name="T6" fmla="*/ 0 w 771"/>
                <a:gd name="T7" fmla="*/ 0 h 1270"/>
                <a:gd name="T8" fmla="*/ 544 w 771"/>
                <a:gd name="T9" fmla="*/ 0 h 1270"/>
                <a:gd name="T10" fmla="*/ 544 w 771"/>
                <a:gd name="T11" fmla="*/ 159 h 12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1"/>
                <a:gd name="T19" fmla="*/ 0 h 1270"/>
                <a:gd name="T20" fmla="*/ 771 w 771"/>
                <a:gd name="T21" fmla="*/ 1270 h 12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1" h="1270">
                  <a:moveTo>
                    <a:pt x="771" y="1111"/>
                  </a:moveTo>
                  <a:lnTo>
                    <a:pt x="771" y="1270"/>
                  </a:lnTo>
                  <a:lnTo>
                    <a:pt x="0" y="1270"/>
                  </a:lnTo>
                  <a:lnTo>
                    <a:pt x="0" y="0"/>
                  </a:lnTo>
                  <a:lnTo>
                    <a:pt x="544" y="0"/>
                  </a:lnTo>
                  <a:lnTo>
                    <a:pt x="544" y="159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Freeform 27"/>
            <p:cNvSpPr>
              <a:spLocks/>
            </p:cNvSpPr>
            <p:nvPr/>
          </p:nvSpPr>
          <p:spPr bwMode="auto">
            <a:xfrm>
              <a:off x="2135" y="3632"/>
              <a:ext cx="612" cy="181"/>
            </a:xfrm>
            <a:custGeom>
              <a:avLst/>
              <a:gdLst>
                <a:gd name="T0" fmla="*/ 0 w 612"/>
                <a:gd name="T1" fmla="*/ 0 h 181"/>
                <a:gd name="T2" fmla="*/ 0 w 612"/>
                <a:gd name="T3" fmla="*/ 181 h 181"/>
                <a:gd name="T4" fmla="*/ 612 w 612"/>
                <a:gd name="T5" fmla="*/ 181 h 181"/>
                <a:gd name="T6" fmla="*/ 612 w 612"/>
                <a:gd name="T7" fmla="*/ 68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2"/>
                <a:gd name="T13" fmla="*/ 0 h 181"/>
                <a:gd name="T14" fmla="*/ 612 w 612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2" h="181">
                  <a:moveTo>
                    <a:pt x="0" y="0"/>
                  </a:moveTo>
                  <a:lnTo>
                    <a:pt x="0" y="181"/>
                  </a:lnTo>
                  <a:lnTo>
                    <a:pt x="612" y="181"/>
                  </a:lnTo>
                  <a:lnTo>
                    <a:pt x="612" y="68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28"/>
            <p:cNvSpPr>
              <a:spLocks noChangeShapeType="1"/>
            </p:cNvSpPr>
            <p:nvPr/>
          </p:nvSpPr>
          <p:spPr bwMode="auto">
            <a:xfrm flipH="1">
              <a:off x="2180" y="3457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8" name="Line 29"/>
            <p:cNvSpPr>
              <a:spLocks noChangeShapeType="1"/>
            </p:cNvSpPr>
            <p:nvPr/>
          </p:nvSpPr>
          <p:spPr bwMode="auto">
            <a:xfrm flipH="1" flipV="1">
              <a:off x="2180" y="3593"/>
              <a:ext cx="3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9" name="Freeform 30"/>
            <p:cNvSpPr>
              <a:spLocks/>
            </p:cNvSpPr>
            <p:nvPr/>
          </p:nvSpPr>
          <p:spPr bwMode="auto">
            <a:xfrm>
              <a:off x="1562" y="2890"/>
              <a:ext cx="1170" cy="526"/>
            </a:xfrm>
            <a:custGeom>
              <a:avLst/>
              <a:gdLst>
                <a:gd name="T0" fmla="*/ 0 w 317"/>
                <a:gd name="T1" fmla="*/ 0 h 662"/>
                <a:gd name="T2" fmla="*/ 801284 w 317"/>
                <a:gd name="T3" fmla="*/ 0 h 662"/>
                <a:gd name="T4" fmla="*/ 801284 w 317"/>
                <a:gd name="T5" fmla="*/ 167 h 662"/>
                <a:gd name="T6" fmla="*/ 0 60000 65536"/>
                <a:gd name="T7" fmla="*/ 0 60000 65536"/>
                <a:gd name="T8" fmla="*/ 0 60000 65536"/>
                <a:gd name="T9" fmla="*/ 0 w 317"/>
                <a:gd name="T10" fmla="*/ 0 h 662"/>
                <a:gd name="T11" fmla="*/ 317 w 317"/>
                <a:gd name="T12" fmla="*/ 662 h 6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" h="662">
                  <a:moveTo>
                    <a:pt x="0" y="0"/>
                  </a:moveTo>
                  <a:lnTo>
                    <a:pt x="317" y="0"/>
                  </a:lnTo>
                  <a:lnTo>
                    <a:pt x="317" y="662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0" name="Freeform 31"/>
            <p:cNvSpPr>
              <a:spLocks/>
            </p:cNvSpPr>
            <p:nvPr/>
          </p:nvSpPr>
          <p:spPr bwMode="auto">
            <a:xfrm rot="5400000">
              <a:off x="1063" y="2395"/>
              <a:ext cx="317" cy="908"/>
            </a:xfrm>
            <a:custGeom>
              <a:avLst/>
              <a:gdLst>
                <a:gd name="T0" fmla="*/ 0 w 768"/>
                <a:gd name="T1" fmla="*/ 0 h 2112"/>
                <a:gd name="T2" fmla="*/ 0 w 768"/>
                <a:gd name="T3" fmla="*/ 6 h 2112"/>
                <a:gd name="T4" fmla="*/ 1 w 768"/>
                <a:gd name="T5" fmla="*/ 6 h 2112"/>
                <a:gd name="T6" fmla="*/ 0 w 768"/>
                <a:gd name="T7" fmla="*/ 8 h 2112"/>
                <a:gd name="T8" fmla="*/ 0 w 768"/>
                <a:gd name="T9" fmla="*/ 13 h 2112"/>
                <a:gd name="T10" fmla="*/ 4 w 768"/>
                <a:gd name="T11" fmla="*/ 11 h 2112"/>
                <a:gd name="T12" fmla="*/ 4 w 768"/>
                <a:gd name="T13" fmla="*/ 3 h 2112"/>
                <a:gd name="T14" fmla="*/ 0 w 768"/>
                <a:gd name="T15" fmla="*/ 0 h 2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2112"/>
                <a:gd name="T26" fmla="*/ 768 w 768"/>
                <a:gd name="T27" fmla="*/ 2112 h 21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2112">
                  <a:moveTo>
                    <a:pt x="0" y="0"/>
                  </a:moveTo>
                  <a:lnTo>
                    <a:pt x="0" y="912"/>
                  </a:lnTo>
                  <a:lnTo>
                    <a:pt x="240" y="1056"/>
                  </a:lnTo>
                  <a:lnTo>
                    <a:pt x="0" y="1200"/>
                  </a:lnTo>
                  <a:lnTo>
                    <a:pt x="0" y="2112"/>
                  </a:lnTo>
                  <a:lnTo>
                    <a:pt x="768" y="1680"/>
                  </a:lnTo>
                  <a:lnTo>
                    <a:pt x="768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66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32"/>
            <p:cNvSpPr>
              <a:spLocks noChangeShapeType="1"/>
            </p:cNvSpPr>
            <p:nvPr/>
          </p:nvSpPr>
          <p:spPr bwMode="auto">
            <a:xfrm flipH="1">
              <a:off x="1205" y="3003"/>
              <a:ext cx="0" cy="40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33"/>
            <p:cNvSpPr>
              <a:spLocks noChangeShapeType="1"/>
            </p:cNvSpPr>
            <p:nvPr/>
          </p:nvSpPr>
          <p:spPr bwMode="auto">
            <a:xfrm flipH="1">
              <a:off x="1463" y="2319"/>
              <a:ext cx="2" cy="37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Text Box 34"/>
            <p:cNvSpPr txBox="1">
              <a:spLocks noChangeArrowheads="1"/>
            </p:cNvSpPr>
            <p:nvPr/>
          </p:nvSpPr>
          <p:spPr bwMode="auto">
            <a:xfrm>
              <a:off x="882" y="2768"/>
              <a:ext cx="68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32-bit ALU</a:t>
              </a:r>
            </a:p>
          </p:txBody>
        </p:sp>
        <p:grpSp>
          <p:nvGrpSpPr>
            <p:cNvPr id="12304" name="Group 35"/>
            <p:cNvGrpSpPr>
              <a:grpSpLocks/>
            </p:cNvGrpSpPr>
            <p:nvPr/>
          </p:nvGrpSpPr>
          <p:grpSpPr bwMode="auto">
            <a:xfrm>
              <a:off x="2493" y="3396"/>
              <a:ext cx="478" cy="304"/>
              <a:chOff x="3536" y="2966"/>
              <a:chExt cx="765" cy="317"/>
            </a:xfrm>
          </p:grpSpPr>
          <p:sp>
            <p:nvSpPr>
              <p:cNvPr id="12319" name="Oval 36"/>
              <p:cNvSpPr>
                <a:spLocks noChangeArrowheads="1"/>
              </p:cNvSpPr>
              <p:nvPr/>
            </p:nvSpPr>
            <p:spPr bwMode="auto">
              <a:xfrm>
                <a:off x="3536" y="2966"/>
                <a:ext cx="765" cy="317"/>
              </a:xfrm>
              <a:prstGeom prst="ellipse">
                <a:avLst/>
              </a:prstGeom>
              <a:solidFill>
                <a:srgbClr val="FF9999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20" name="Text Box 37"/>
              <p:cNvSpPr txBox="1">
                <a:spLocks noChangeArrowheads="1"/>
              </p:cNvSpPr>
              <p:nvPr/>
            </p:nvSpPr>
            <p:spPr bwMode="auto">
              <a:xfrm>
                <a:off x="3549" y="3024"/>
                <a:ext cx="730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Control</a:t>
                </a:r>
              </a:p>
            </p:txBody>
          </p:sp>
        </p:grpSp>
        <p:sp>
          <p:nvSpPr>
            <p:cNvPr id="12305" name="Text Box 38"/>
            <p:cNvSpPr txBox="1">
              <a:spLocks noChangeArrowheads="1"/>
            </p:cNvSpPr>
            <p:nvPr/>
          </p:nvSpPr>
          <p:spPr bwMode="auto">
            <a:xfrm>
              <a:off x="1376" y="3675"/>
              <a:ext cx="32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64 bits</a:t>
              </a:r>
            </a:p>
          </p:txBody>
        </p:sp>
        <p:sp>
          <p:nvSpPr>
            <p:cNvPr id="12306" name="Text Box 39"/>
            <p:cNvSpPr txBox="1">
              <a:spLocks noChangeArrowheads="1"/>
            </p:cNvSpPr>
            <p:nvPr/>
          </p:nvSpPr>
          <p:spPr bwMode="auto">
            <a:xfrm>
              <a:off x="1496" y="2387"/>
              <a:ext cx="33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32 bits</a:t>
              </a:r>
            </a:p>
          </p:txBody>
        </p:sp>
        <p:sp>
          <p:nvSpPr>
            <p:cNvPr id="12307" name="Text Box 40"/>
            <p:cNvSpPr txBox="1">
              <a:spLocks noChangeArrowheads="1"/>
            </p:cNvSpPr>
            <p:nvPr/>
          </p:nvSpPr>
          <p:spPr bwMode="auto">
            <a:xfrm>
              <a:off x="2203" y="3607"/>
              <a:ext cx="29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write</a:t>
              </a:r>
            </a:p>
          </p:txBody>
        </p:sp>
        <p:sp>
          <p:nvSpPr>
            <p:cNvPr id="12308" name="Text Box 41"/>
            <p:cNvSpPr txBox="1">
              <a:spLocks noChangeArrowheads="1"/>
            </p:cNvSpPr>
            <p:nvPr/>
          </p:nvSpPr>
          <p:spPr bwMode="auto">
            <a:xfrm>
              <a:off x="1636" y="2754"/>
              <a:ext cx="518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add, sub</a:t>
              </a:r>
            </a:p>
          </p:txBody>
        </p:sp>
        <p:sp>
          <p:nvSpPr>
            <p:cNvPr id="12309" name="Text Box 42"/>
            <p:cNvSpPr txBox="1">
              <a:spLocks noChangeArrowheads="1"/>
            </p:cNvSpPr>
            <p:nvPr/>
          </p:nvSpPr>
          <p:spPr bwMode="auto">
            <a:xfrm>
              <a:off x="2166" y="3836"/>
              <a:ext cx="55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LO[0]</a:t>
              </a:r>
            </a:p>
          </p:txBody>
        </p:sp>
        <p:sp>
          <p:nvSpPr>
            <p:cNvPr id="12310" name="Text Box 43"/>
            <p:cNvSpPr txBox="1">
              <a:spLocks noChangeArrowheads="1"/>
            </p:cNvSpPr>
            <p:nvPr/>
          </p:nvSpPr>
          <p:spPr bwMode="auto">
            <a:xfrm>
              <a:off x="1088" y="2112"/>
              <a:ext cx="737" cy="229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Multiplicand</a:t>
              </a:r>
              <a:endParaRPr lang="en-US" altLang="en-US" sz="1600" baseline="30000"/>
            </a:p>
          </p:txBody>
        </p:sp>
        <p:sp>
          <p:nvSpPr>
            <p:cNvPr id="12311" name="Line 44"/>
            <p:cNvSpPr>
              <a:spLocks noChangeShapeType="1"/>
            </p:cNvSpPr>
            <p:nvPr/>
          </p:nvSpPr>
          <p:spPr bwMode="auto">
            <a:xfrm>
              <a:off x="1429" y="333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Text Box 45"/>
            <p:cNvSpPr txBox="1">
              <a:spLocks noChangeArrowheads="1"/>
            </p:cNvSpPr>
            <p:nvPr/>
          </p:nvSpPr>
          <p:spPr bwMode="auto">
            <a:xfrm>
              <a:off x="2078" y="3277"/>
              <a:ext cx="55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shift right</a:t>
              </a:r>
            </a:p>
          </p:txBody>
        </p:sp>
        <p:sp>
          <p:nvSpPr>
            <p:cNvPr id="12313" name="Text Box 46"/>
            <p:cNvSpPr txBox="1">
              <a:spLocks noChangeArrowheads="1"/>
            </p:cNvSpPr>
            <p:nvPr/>
          </p:nvSpPr>
          <p:spPr bwMode="auto">
            <a:xfrm>
              <a:off x="638" y="2385"/>
              <a:ext cx="33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32 bits</a:t>
              </a:r>
            </a:p>
          </p:txBody>
        </p:sp>
        <p:sp>
          <p:nvSpPr>
            <p:cNvPr id="12314" name="Text Box 48"/>
            <p:cNvSpPr txBox="1">
              <a:spLocks noChangeArrowheads="1"/>
            </p:cNvSpPr>
            <p:nvPr/>
          </p:nvSpPr>
          <p:spPr bwMode="auto">
            <a:xfrm>
              <a:off x="868" y="3412"/>
              <a:ext cx="655" cy="229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HI</a:t>
              </a:r>
              <a:endParaRPr lang="en-US" altLang="en-US" sz="1600" baseline="30000"/>
            </a:p>
          </p:txBody>
        </p:sp>
        <p:sp>
          <p:nvSpPr>
            <p:cNvPr id="12315" name="Text Box 49"/>
            <p:cNvSpPr txBox="1">
              <a:spLocks noChangeArrowheads="1"/>
            </p:cNvSpPr>
            <p:nvPr/>
          </p:nvSpPr>
          <p:spPr bwMode="auto">
            <a:xfrm>
              <a:off x="1523" y="3412"/>
              <a:ext cx="655" cy="229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LO</a:t>
              </a:r>
              <a:endParaRPr lang="en-US" altLang="en-US" sz="1600" baseline="30000"/>
            </a:p>
          </p:txBody>
        </p:sp>
        <p:sp>
          <p:nvSpPr>
            <p:cNvPr id="12316" name="Text Box 50"/>
            <p:cNvSpPr txBox="1">
              <a:spLocks noChangeArrowheads="1"/>
            </p:cNvSpPr>
            <p:nvPr/>
          </p:nvSpPr>
          <p:spPr bwMode="auto">
            <a:xfrm>
              <a:off x="882" y="3113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 dirty="0" smtClean="0"/>
                <a:t>sum</a:t>
              </a:r>
              <a:endParaRPr lang="en-US" altLang="en-US" sz="1200" b="1" dirty="0"/>
            </a:p>
          </p:txBody>
        </p:sp>
        <p:sp>
          <p:nvSpPr>
            <p:cNvPr id="12317" name="Line 52"/>
            <p:cNvSpPr>
              <a:spLocks noChangeShapeType="1"/>
            </p:cNvSpPr>
            <p:nvPr/>
          </p:nvSpPr>
          <p:spPr bwMode="auto">
            <a:xfrm flipV="1">
              <a:off x="1160" y="3159"/>
              <a:ext cx="90" cy="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Text Box 54"/>
            <p:cNvSpPr txBox="1">
              <a:spLocks noChangeArrowheads="1"/>
            </p:cNvSpPr>
            <p:nvPr/>
          </p:nvSpPr>
          <p:spPr bwMode="auto">
            <a:xfrm>
              <a:off x="502" y="3135"/>
              <a:ext cx="294" cy="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sign</a:t>
              </a: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1254" y="3113"/>
              <a:ext cx="33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32 bits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Signed Multiplication Example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95300" y="944724"/>
            <a:ext cx="8915400" cy="1764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ts val="2000"/>
              </a:spcBef>
            </a:pPr>
            <a:r>
              <a:rPr lang="en-US" altLang="en-US" kern="0" dirty="0" smtClean="0"/>
              <a:t>Consider: 1100</a:t>
            </a:r>
            <a:r>
              <a:rPr lang="en-US" altLang="en-US" kern="0" baseline="-25000" dirty="0" smtClean="0"/>
              <a:t>2</a:t>
            </a:r>
            <a:r>
              <a:rPr lang="en-US" altLang="en-US" kern="0" dirty="0" smtClean="0"/>
              <a:t> (-4) × 1101</a:t>
            </a:r>
            <a:r>
              <a:rPr lang="en-US" altLang="en-US" kern="0" baseline="-25000" dirty="0" smtClean="0"/>
              <a:t>2</a:t>
            </a:r>
            <a:r>
              <a:rPr lang="en-US" altLang="en-US" kern="0" dirty="0" smtClean="0"/>
              <a:t> (-3), Product = 00001100</a:t>
            </a:r>
            <a:r>
              <a:rPr lang="en-US" altLang="en-US" kern="0" baseline="-25000" dirty="0" smtClean="0"/>
              <a:t>2</a:t>
            </a:r>
            <a:r>
              <a:rPr lang="en-US" altLang="en-US" kern="0" dirty="0" smtClean="0"/>
              <a:t> </a:t>
            </a:r>
            <a:endParaRPr lang="en-US" altLang="en-US" kern="0" baseline="-25000" dirty="0" smtClean="0"/>
          </a:p>
          <a:p>
            <a:pPr eaLnBrk="1" hangingPunct="1">
              <a:spcBef>
                <a:spcPts val="2000"/>
              </a:spcBef>
            </a:pPr>
            <a:r>
              <a:rPr lang="en-US" altLang="en-US" kern="0" dirty="0" smtClean="0"/>
              <a:t>Check for overflow: No overflow </a:t>
            </a:r>
            <a:r>
              <a:rPr lang="en-US" altLang="en-US" kern="0" dirty="0" smtClean="0">
                <a:sym typeface="Wingdings" pitchFamily="2" charset="2"/>
              </a:rPr>
              <a:t> E</a:t>
            </a:r>
            <a:r>
              <a:rPr lang="en-US" altLang="en-US" kern="0" dirty="0" smtClean="0"/>
              <a:t>xtend sign bit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kern="0" dirty="0" smtClean="0"/>
              <a:t>Last iteration: add 2's complement of Multiplicand</a:t>
            </a:r>
            <a:endParaRPr lang="en-US" altLang="en-US" kern="0" dirty="0" smtClean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030156" y="5335674"/>
            <a:ext cx="8261879" cy="341312"/>
            <a:chOff x="599" y="3291"/>
            <a:chExt cx="4804" cy="21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763" y="3294"/>
              <a:ext cx="8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/>
                <a:t>1 1 0 0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99" y="3291"/>
              <a:ext cx="21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dirty="0"/>
                <a:t>Shift </a:t>
              </a:r>
              <a:r>
                <a:rPr lang="en-US" altLang="en-US" sz="1600" dirty="0" smtClean="0"/>
                <a:t>Right (Sign</a:t>
              </a:r>
              <a:r>
                <a:rPr lang="en-US" altLang="en-US" sz="1600" dirty="0"/>
                <a:t>, </a:t>
              </a:r>
              <a:r>
                <a:rPr lang="en-US" altLang="en-US" sz="1600" dirty="0" smtClean="0"/>
                <a:t>Sum, </a:t>
              </a:r>
              <a:r>
                <a:rPr lang="en-US" altLang="en-US" sz="1600" dirty="0"/>
                <a:t>LO) </a:t>
              </a:r>
              <a:r>
                <a:rPr lang="en-US" altLang="en-US" sz="1600" dirty="0" smtClean="0"/>
                <a:t>by 1 </a:t>
              </a:r>
              <a:r>
                <a:rPr lang="en-US" altLang="en-US" sz="1600" dirty="0"/>
                <a:t>bit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195" y="3291"/>
              <a:ext cx="1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b="1">
                  <a:solidFill>
                    <a:srgbClr val="000099"/>
                  </a:solidFill>
                </a:rPr>
                <a:t>1 1 0 1   1 0 0</a:t>
              </a:r>
              <a:r>
                <a:rPr lang="en-US" altLang="en-US" sz="1600"/>
                <a:t> </a:t>
              </a:r>
              <a:r>
                <a:rPr lang="en-US" altLang="en-US" sz="1600" b="1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030156" y="4326024"/>
            <a:ext cx="5248804" cy="336550"/>
            <a:chOff x="599" y="2655"/>
            <a:chExt cx="3052" cy="212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99" y="2655"/>
              <a:ext cx="21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dirty="0"/>
                <a:t>LO[0] = </a:t>
              </a:r>
              <a:r>
                <a:rPr lang="en-US" altLang="en-US" sz="1600" dirty="0">
                  <a:solidFill>
                    <a:srgbClr val="FF0000"/>
                  </a:solidFill>
                </a:rPr>
                <a:t>0</a:t>
              </a:r>
              <a:r>
                <a:rPr lang="en-US" altLang="en-US" sz="1600" dirty="0"/>
                <a:t> =&gt; </a:t>
              </a:r>
              <a:r>
                <a:rPr lang="en-US" altLang="en-US" sz="1600" dirty="0" smtClean="0"/>
                <a:t>NO addition</a:t>
              </a:r>
              <a:endParaRPr lang="en-US" altLang="en-US" sz="1600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763" y="2655"/>
              <a:ext cx="8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endParaRPr lang="en-US" altLang="en-US" sz="1600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030156" y="4656224"/>
            <a:ext cx="8261879" cy="342900"/>
            <a:chOff x="599" y="2863"/>
            <a:chExt cx="4804" cy="216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767" y="2863"/>
              <a:ext cx="8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/>
                <a:t>1 1 0 0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99" y="2867"/>
              <a:ext cx="21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dirty="0"/>
                <a:t>Shift </a:t>
              </a:r>
              <a:r>
                <a:rPr lang="en-US" altLang="en-US" sz="1600" dirty="0" smtClean="0"/>
                <a:t>Right (Sign, HI, </a:t>
              </a:r>
              <a:r>
                <a:rPr lang="en-US" altLang="en-US" sz="1600" dirty="0"/>
                <a:t>LO) </a:t>
              </a:r>
              <a:r>
                <a:rPr lang="en-US" altLang="en-US" sz="1600" dirty="0" smtClean="0"/>
                <a:t>by 1 </a:t>
              </a:r>
              <a:r>
                <a:rPr lang="en-US" altLang="en-US" sz="1600" dirty="0"/>
                <a:t>bit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195" y="2867"/>
              <a:ext cx="1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b="1">
                  <a:solidFill>
                    <a:srgbClr val="000099"/>
                  </a:solidFill>
                </a:rPr>
                <a:t>1 1 1 1   0 0</a:t>
              </a:r>
              <a:r>
                <a:rPr lang="en-US" altLang="en-US" sz="1600"/>
                <a:t> 1 </a:t>
              </a:r>
              <a:r>
                <a:rPr lang="en-US" altLang="en-US" sz="1600" b="1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030156" y="3989474"/>
            <a:ext cx="8261879" cy="336550"/>
            <a:chOff x="599" y="2443"/>
            <a:chExt cx="4804" cy="212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767" y="2443"/>
              <a:ext cx="8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/>
                <a:t>1 1 0 0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99" y="2443"/>
              <a:ext cx="21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dirty="0"/>
                <a:t>Shift </a:t>
              </a:r>
              <a:r>
                <a:rPr lang="en-US" altLang="en-US" sz="1600" dirty="0" smtClean="0"/>
                <a:t>Right (Sign</a:t>
              </a:r>
              <a:r>
                <a:rPr lang="en-US" altLang="en-US" sz="1600" dirty="0"/>
                <a:t>, </a:t>
              </a:r>
              <a:r>
                <a:rPr lang="en-US" altLang="en-US" sz="1600" dirty="0" smtClean="0"/>
                <a:t>Sum, </a:t>
              </a:r>
              <a:r>
                <a:rPr lang="en-US" altLang="en-US" sz="1600" dirty="0"/>
                <a:t>LO) </a:t>
              </a:r>
              <a:r>
                <a:rPr lang="en-US" altLang="en-US" sz="1600" dirty="0" smtClean="0"/>
                <a:t>by 1 </a:t>
              </a:r>
              <a:r>
                <a:rPr lang="en-US" altLang="en-US" sz="1600" dirty="0"/>
                <a:t>bit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195" y="2443"/>
              <a:ext cx="1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b="1">
                  <a:solidFill>
                    <a:srgbClr val="000099"/>
                  </a:solidFill>
                </a:rPr>
                <a:t>1 1 1 0   0 </a:t>
              </a:r>
              <a:r>
                <a:rPr lang="en-US" altLang="en-US" sz="1600"/>
                <a:t>1 1 </a:t>
              </a:r>
              <a:r>
                <a:rPr lang="en-US" altLang="en-US" sz="1600" b="1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030156" y="6008774"/>
            <a:ext cx="8261879" cy="336550"/>
            <a:chOff x="599" y="3715"/>
            <a:chExt cx="4804" cy="212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763" y="3715"/>
              <a:ext cx="8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endParaRPr lang="en-US" altLang="en-US" sz="160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99" y="3715"/>
              <a:ext cx="21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dirty="0"/>
                <a:t>Shift </a:t>
              </a:r>
              <a:r>
                <a:rPr lang="en-US" altLang="en-US" sz="1600" dirty="0" smtClean="0"/>
                <a:t>Right (Sign</a:t>
              </a:r>
              <a:r>
                <a:rPr lang="en-US" altLang="en-US" sz="1600" dirty="0"/>
                <a:t>, </a:t>
              </a:r>
              <a:r>
                <a:rPr lang="en-US" altLang="en-US" sz="1600" dirty="0" smtClean="0"/>
                <a:t>Sum, </a:t>
              </a:r>
              <a:r>
                <a:rPr lang="en-US" altLang="en-US" sz="1600" dirty="0"/>
                <a:t>LO) </a:t>
              </a:r>
              <a:r>
                <a:rPr lang="en-US" altLang="en-US" sz="1600" dirty="0" smtClean="0"/>
                <a:t>by 1 </a:t>
              </a:r>
              <a:r>
                <a:rPr lang="en-US" altLang="en-US" sz="1600" dirty="0"/>
                <a:t>bit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195" y="3715"/>
              <a:ext cx="1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b="1">
                  <a:solidFill>
                    <a:srgbClr val="000099"/>
                  </a:solidFill>
                </a:rPr>
                <a:t>0 0 0 0   1 1 0 0</a:t>
              </a: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51785" y="3652924"/>
            <a:ext cx="1527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en-US" sz="160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278960" y="3316374"/>
            <a:ext cx="93556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78960" y="5335674"/>
            <a:ext cx="937286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214527" y="4326024"/>
            <a:ext cx="207750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en-US" sz="160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273800" y="4662574"/>
            <a:ext cx="94072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273800" y="3989474"/>
            <a:ext cx="94072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278960" y="6008774"/>
            <a:ext cx="937286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en-US" sz="1600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278960" y="4326024"/>
            <a:ext cx="93556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en-US" sz="1600" b="1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40015" y="4326024"/>
            <a:ext cx="490141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751785" y="3316374"/>
            <a:ext cx="1527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1 1 0 0</a:t>
            </a: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214527" y="3316374"/>
            <a:ext cx="207750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0 0 0 0   1 1 0 </a:t>
            </a:r>
            <a:r>
              <a:rPr lang="en-US" altLang="en-US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030156" y="3316374"/>
            <a:ext cx="3721629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Initialize (HI = 0, LO = Multiplier)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40015" y="3316374"/>
            <a:ext cx="49014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0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40015" y="3652924"/>
            <a:ext cx="490141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751786" y="4999124"/>
            <a:ext cx="1487619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en-US" sz="1600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40015" y="4999124"/>
            <a:ext cx="490141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540015" y="5672224"/>
            <a:ext cx="490141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4</a:t>
            </a: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4751785" y="2951250"/>
            <a:ext cx="1527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/>
              <a:t>Multiplicand</a:t>
            </a: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7254081" y="2951250"/>
            <a:ext cx="2037954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/>
              <a:t>Product = HI, LO</a:t>
            </a: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6278960" y="2951250"/>
            <a:ext cx="93556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/>
              <a:t>Sign</a:t>
            </a: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540015" y="2951250"/>
            <a:ext cx="421177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/>
              <a:t>Iteration</a:t>
            </a:r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540015" y="2951249"/>
            <a:ext cx="875202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540015" y="3652924"/>
            <a:ext cx="87520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540015" y="6345324"/>
            <a:ext cx="875202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540015" y="2951250"/>
            <a:ext cx="0" cy="33940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4751785" y="2951250"/>
            <a:ext cx="0" cy="3394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>
            <a:off x="7214527" y="2951250"/>
            <a:ext cx="0" cy="3394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Line 51"/>
          <p:cNvSpPr>
            <a:spLocks noChangeShapeType="1"/>
          </p:cNvSpPr>
          <p:nvPr/>
        </p:nvSpPr>
        <p:spPr bwMode="auto">
          <a:xfrm>
            <a:off x="9292035" y="2951250"/>
            <a:ext cx="0" cy="33940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>
            <a:off x="540015" y="4326024"/>
            <a:ext cx="87520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>
            <a:off x="1030156" y="3316374"/>
            <a:ext cx="0" cy="302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>
            <a:off x="1030156" y="3989474"/>
            <a:ext cx="826187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>
            <a:off x="540015" y="4999124"/>
            <a:ext cx="87520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>
            <a:off x="1030156" y="4662574"/>
            <a:ext cx="826187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>
            <a:off x="540015" y="5672224"/>
            <a:ext cx="87520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>
            <a:off x="1030156" y="5335674"/>
            <a:ext cx="826187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>
            <a:off x="1030156" y="6008774"/>
            <a:ext cx="826187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>
            <a:off x="6278960" y="2951250"/>
            <a:ext cx="0" cy="3394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>
            <a:off x="540015" y="3316374"/>
            <a:ext cx="87520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2" name="Group 62"/>
          <p:cNvGrpSpPr>
            <a:grpSpLocks/>
          </p:cNvGrpSpPr>
          <p:nvPr/>
        </p:nvGrpSpPr>
        <p:grpSpPr bwMode="auto">
          <a:xfrm>
            <a:off x="1030156" y="3513224"/>
            <a:ext cx="8261879" cy="476250"/>
            <a:chOff x="599" y="2143"/>
            <a:chExt cx="4804" cy="300"/>
          </a:xfrm>
        </p:grpSpPr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3651" y="2231"/>
              <a:ext cx="5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b="1" dirty="0">
                  <a:solidFill>
                    <a:srgbClr val="000099"/>
                  </a:solidFill>
                </a:rPr>
                <a:t>1</a:t>
              </a:r>
            </a:p>
          </p:txBody>
        </p:sp>
        <p:grpSp>
          <p:nvGrpSpPr>
            <p:cNvPr id="64" name="Group 64"/>
            <p:cNvGrpSpPr>
              <a:grpSpLocks/>
            </p:cNvGrpSpPr>
            <p:nvPr/>
          </p:nvGrpSpPr>
          <p:grpSpPr bwMode="auto">
            <a:xfrm>
              <a:off x="599" y="2143"/>
              <a:ext cx="4804" cy="300"/>
              <a:chOff x="599" y="2143"/>
              <a:chExt cx="4804" cy="300"/>
            </a:xfrm>
          </p:grpSpPr>
          <p:sp>
            <p:nvSpPr>
              <p:cNvPr id="65" name="Rectangle 65"/>
              <p:cNvSpPr>
                <a:spLocks noChangeArrowheads="1"/>
              </p:cNvSpPr>
              <p:nvPr/>
            </p:nvSpPr>
            <p:spPr bwMode="auto">
              <a:xfrm>
                <a:off x="4195" y="2231"/>
                <a:ext cx="1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b="1">
                    <a:solidFill>
                      <a:srgbClr val="000099"/>
                    </a:solidFill>
                  </a:rPr>
                  <a:t>1 1 0 0</a:t>
                </a:r>
                <a:r>
                  <a:rPr lang="en-US" altLang="en-US" sz="1600" b="1">
                    <a:solidFill>
                      <a:srgbClr val="FF0000"/>
                    </a:solidFill>
                  </a:rPr>
                  <a:t>   </a:t>
                </a:r>
                <a:r>
                  <a:rPr lang="en-US" altLang="en-US" sz="1600"/>
                  <a:t>1 1 0 1</a:t>
                </a:r>
              </a:p>
            </p:txBody>
          </p:sp>
          <p:sp>
            <p:nvSpPr>
              <p:cNvPr id="66" name="Rectangle 66"/>
              <p:cNvSpPr>
                <a:spLocks noChangeArrowheads="1"/>
              </p:cNvSpPr>
              <p:nvPr/>
            </p:nvSpPr>
            <p:spPr bwMode="auto">
              <a:xfrm>
                <a:off x="599" y="2231"/>
                <a:ext cx="21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/>
                  <a:t>LO[0] = </a:t>
                </a:r>
                <a:r>
                  <a:rPr lang="en-US" altLang="en-US" sz="16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1600"/>
                  <a:t> =&gt; </a:t>
                </a:r>
                <a:r>
                  <a:rPr lang="en-US" altLang="en-US" sz="1600">
                    <a:solidFill>
                      <a:srgbClr val="FF0000"/>
                    </a:solidFill>
                  </a:rPr>
                  <a:t>ADD</a:t>
                </a:r>
              </a:p>
            </p:txBody>
          </p:sp>
          <p:grpSp>
            <p:nvGrpSpPr>
              <p:cNvPr id="67" name="Group 67"/>
              <p:cNvGrpSpPr>
                <a:grpSpLocks/>
              </p:cNvGrpSpPr>
              <p:nvPr/>
            </p:nvGrpSpPr>
            <p:grpSpPr bwMode="auto">
              <a:xfrm>
                <a:off x="3220" y="2143"/>
                <a:ext cx="1565" cy="272"/>
                <a:chOff x="3220" y="2137"/>
                <a:chExt cx="1565" cy="272"/>
              </a:xfrm>
            </p:grpSpPr>
            <p:sp>
              <p:nvSpPr>
                <p:cNvPr id="68" name="Freeform 68"/>
                <p:cNvSpPr>
                  <a:spLocks/>
                </p:cNvSpPr>
                <p:nvPr/>
              </p:nvSpPr>
              <p:spPr bwMode="auto">
                <a:xfrm>
                  <a:off x="3220" y="2205"/>
                  <a:ext cx="227" cy="141"/>
                </a:xfrm>
                <a:custGeom>
                  <a:avLst/>
                  <a:gdLst>
                    <a:gd name="T0" fmla="*/ 0 w 85"/>
                    <a:gd name="T1" fmla="*/ 0 h 141"/>
                    <a:gd name="T2" fmla="*/ 0 w 85"/>
                    <a:gd name="T3" fmla="*/ 141 h 141"/>
                    <a:gd name="T4" fmla="*/ 30819 w 85"/>
                    <a:gd name="T5" fmla="*/ 141 h 141"/>
                    <a:gd name="T6" fmla="*/ 0 60000 65536"/>
                    <a:gd name="T7" fmla="*/ 0 60000 65536"/>
                    <a:gd name="T8" fmla="*/ 0 60000 65536"/>
                    <a:gd name="T9" fmla="*/ 0 w 85"/>
                    <a:gd name="T10" fmla="*/ 0 h 141"/>
                    <a:gd name="T11" fmla="*/ 85 w 85"/>
                    <a:gd name="T12" fmla="*/ 141 h 1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5" h="141">
                      <a:moveTo>
                        <a:pt x="0" y="0"/>
                      </a:moveTo>
                      <a:lnTo>
                        <a:pt x="0" y="141"/>
                      </a:lnTo>
                      <a:lnTo>
                        <a:pt x="85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470" y="2296"/>
                  <a:ext cx="90" cy="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+</a:t>
                  </a:r>
                </a:p>
              </p:txBody>
            </p:sp>
            <p:sp>
              <p:nvSpPr>
                <p:cNvPr id="70" name="Freeform 70"/>
                <p:cNvSpPr>
                  <a:spLocks/>
                </p:cNvSpPr>
                <p:nvPr/>
              </p:nvSpPr>
              <p:spPr bwMode="auto">
                <a:xfrm rot="-5400000" flipH="1" flipV="1">
                  <a:off x="3821" y="1831"/>
                  <a:ext cx="159" cy="771"/>
                </a:xfrm>
                <a:custGeom>
                  <a:avLst/>
                  <a:gdLst>
                    <a:gd name="T0" fmla="*/ 0 w 85"/>
                    <a:gd name="T1" fmla="*/ 0 h 141"/>
                    <a:gd name="T2" fmla="*/ 0 w 85"/>
                    <a:gd name="T3" fmla="*/ 3769069 h 141"/>
                    <a:gd name="T4" fmla="*/ 3638 w 85"/>
                    <a:gd name="T5" fmla="*/ 3769069 h 141"/>
                    <a:gd name="T6" fmla="*/ 0 60000 65536"/>
                    <a:gd name="T7" fmla="*/ 0 60000 65536"/>
                    <a:gd name="T8" fmla="*/ 0 60000 65536"/>
                    <a:gd name="T9" fmla="*/ 0 w 85"/>
                    <a:gd name="T10" fmla="*/ 0 h 141"/>
                    <a:gd name="T11" fmla="*/ 85 w 85"/>
                    <a:gd name="T12" fmla="*/ 141 h 1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5" h="141">
                      <a:moveTo>
                        <a:pt x="0" y="0"/>
                      </a:moveTo>
                      <a:lnTo>
                        <a:pt x="0" y="141"/>
                      </a:lnTo>
                      <a:lnTo>
                        <a:pt x="85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AutoShape 71"/>
                <p:cNvSpPr>
                  <a:spLocks noChangeArrowheads="1"/>
                </p:cNvSpPr>
                <p:nvPr/>
              </p:nvSpPr>
              <p:spPr bwMode="auto">
                <a:xfrm>
                  <a:off x="3855" y="2251"/>
                  <a:ext cx="930" cy="158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2" name="Line 72"/>
                <p:cNvSpPr>
                  <a:spLocks noChangeShapeType="1"/>
                </p:cNvSpPr>
                <p:nvPr/>
              </p:nvSpPr>
              <p:spPr bwMode="auto">
                <a:xfrm>
                  <a:off x="3583" y="2341"/>
                  <a:ext cx="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3" name="Group 73"/>
          <p:cNvGrpSpPr>
            <a:grpSpLocks/>
          </p:cNvGrpSpPr>
          <p:nvPr/>
        </p:nvGrpSpPr>
        <p:grpSpPr bwMode="auto">
          <a:xfrm>
            <a:off x="1030156" y="4862600"/>
            <a:ext cx="8261879" cy="473075"/>
            <a:chOff x="599" y="2993"/>
            <a:chExt cx="4804" cy="298"/>
          </a:xfrm>
        </p:grpSpPr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3651" y="3079"/>
              <a:ext cx="5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b="1">
                  <a:solidFill>
                    <a:srgbClr val="000099"/>
                  </a:solidFill>
                </a:rPr>
                <a:t>1</a:t>
              </a:r>
            </a:p>
          </p:txBody>
        </p:sp>
        <p:grpSp>
          <p:nvGrpSpPr>
            <p:cNvPr id="75" name="Group 75"/>
            <p:cNvGrpSpPr>
              <a:grpSpLocks/>
            </p:cNvGrpSpPr>
            <p:nvPr/>
          </p:nvGrpSpPr>
          <p:grpSpPr bwMode="auto">
            <a:xfrm>
              <a:off x="599" y="2993"/>
              <a:ext cx="4804" cy="298"/>
              <a:chOff x="599" y="2993"/>
              <a:chExt cx="4804" cy="298"/>
            </a:xfrm>
          </p:grpSpPr>
          <p:sp>
            <p:nvSpPr>
              <p:cNvPr id="76" name="Rectangle 76"/>
              <p:cNvSpPr>
                <a:spLocks noChangeArrowheads="1"/>
              </p:cNvSpPr>
              <p:nvPr/>
            </p:nvSpPr>
            <p:spPr bwMode="auto">
              <a:xfrm>
                <a:off x="4195" y="3079"/>
                <a:ext cx="1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b="1">
                    <a:solidFill>
                      <a:srgbClr val="000099"/>
                    </a:solidFill>
                  </a:rPr>
                  <a:t>1 0 1 1</a:t>
                </a:r>
                <a:r>
                  <a:rPr lang="en-US" altLang="en-US" sz="1600" b="1"/>
                  <a:t>   </a:t>
                </a:r>
                <a:r>
                  <a:rPr lang="en-US" altLang="en-US" sz="1600" b="1">
                    <a:solidFill>
                      <a:srgbClr val="000099"/>
                    </a:solidFill>
                  </a:rPr>
                  <a:t>0</a:t>
                </a:r>
                <a:r>
                  <a:rPr lang="en-US" altLang="en-US" sz="1600"/>
                  <a:t> </a:t>
                </a:r>
                <a:r>
                  <a:rPr lang="en-US" altLang="en-US" sz="1600" b="1">
                    <a:solidFill>
                      <a:srgbClr val="000099"/>
                    </a:solidFill>
                  </a:rPr>
                  <a:t>0</a:t>
                </a:r>
                <a:r>
                  <a:rPr lang="en-US" altLang="en-US" sz="1600"/>
                  <a:t> 1 1</a:t>
                </a:r>
              </a:p>
            </p:txBody>
          </p:sp>
          <p:sp>
            <p:nvSpPr>
              <p:cNvPr id="77" name="Rectangle 77"/>
              <p:cNvSpPr>
                <a:spLocks noChangeArrowheads="1"/>
              </p:cNvSpPr>
              <p:nvPr/>
            </p:nvSpPr>
            <p:spPr bwMode="auto">
              <a:xfrm>
                <a:off x="599" y="3079"/>
                <a:ext cx="21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/>
                  <a:t>LO[0] = </a:t>
                </a:r>
                <a:r>
                  <a:rPr lang="en-US" altLang="en-US" sz="16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1600"/>
                  <a:t> =&gt; </a:t>
                </a:r>
                <a:r>
                  <a:rPr lang="en-US" altLang="en-US" sz="1600">
                    <a:solidFill>
                      <a:srgbClr val="FF0000"/>
                    </a:solidFill>
                  </a:rPr>
                  <a:t>ADD</a:t>
                </a:r>
              </a:p>
            </p:txBody>
          </p:sp>
          <p:grpSp>
            <p:nvGrpSpPr>
              <p:cNvPr id="78" name="Group 78"/>
              <p:cNvGrpSpPr>
                <a:grpSpLocks/>
              </p:cNvGrpSpPr>
              <p:nvPr/>
            </p:nvGrpSpPr>
            <p:grpSpPr bwMode="auto">
              <a:xfrm>
                <a:off x="3220" y="2993"/>
                <a:ext cx="1565" cy="272"/>
                <a:chOff x="3220" y="2137"/>
                <a:chExt cx="1565" cy="272"/>
              </a:xfrm>
            </p:grpSpPr>
            <p:sp>
              <p:nvSpPr>
                <p:cNvPr id="79" name="Freeform 79"/>
                <p:cNvSpPr>
                  <a:spLocks/>
                </p:cNvSpPr>
                <p:nvPr/>
              </p:nvSpPr>
              <p:spPr bwMode="auto">
                <a:xfrm>
                  <a:off x="3220" y="2205"/>
                  <a:ext cx="227" cy="141"/>
                </a:xfrm>
                <a:custGeom>
                  <a:avLst/>
                  <a:gdLst>
                    <a:gd name="T0" fmla="*/ 0 w 85"/>
                    <a:gd name="T1" fmla="*/ 0 h 141"/>
                    <a:gd name="T2" fmla="*/ 0 w 85"/>
                    <a:gd name="T3" fmla="*/ 141 h 141"/>
                    <a:gd name="T4" fmla="*/ 30819 w 85"/>
                    <a:gd name="T5" fmla="*/ 141 h 141"/>
                    <a:gd name="T6" fmla="*/ 0 60000 65536"/>
                    <a:gd name="T7" fmla="*/ 0 60000 65536"/>
                    <a:gd name="T8" fmla="*/ 0 60000 65536"/>
                    <a:gd name="T9" fmla="*/ 0 w 85"/>
                    <a:gd name="T10" fmla="*/ 0 h 141"/>
                    <a:gd name="T11" fmla="*/ 85 w 85"/>
                    <a:gd name="T12" fmla="*/ 141 h 1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5" h="141">
                      <a:moveTo>
                        <a:pt x="0" y="0"/>
                      </a:moveTo>
                      <a:lnTo>
                        <a:pt x="0" y="141"/>
                      </a:lnTo>
                      <a:lnTo>
                        <a:pt x="85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470" y="2296"/>
                  <a:ext cx="90" cy="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+</a:t>
                  </a:r>
                </a:p>
              </p:txBody>
            </p:sp>
            <p:sp>
              <p:nvSpPr>
                <p:cNvPr id="81" name="Freeform 81"/>
                <p:cNvSpPr>
                  <a:spLocks/>
                </p:cNvSpPr>
                <p:nvPr/>
              </p:nvSpPr>
              <p:spPr bwMode="auto">
                <a:xfrm rot="-5400000" flipH="1" flipV="1">
                  <a:off x="3821" y="1831"/>
                  <a:ext cx="159" cy="771"/>
                </a:xfrm>
                <a:custGeom>
                  <a:avLst/>
                  <a:gdLst>
                    <a:gd name="T0" fmla="*/ 0 w 85"/>
                    <a:gd name="T1" fmla="*/ 0 h 141"/>
                    <a:gd name="T2" fmla="*/ 0 w 85"/>
                    <a:gd name="T3" fmla="*/ 3769069 h 141"/>
                    <a:gd name="T4" fmla="*/ 3638 w 85"/>
                    <a:gd name="T5" fmla="*/ 3769069 h 141"/>
                    <a:gd name="T6" fmla="*/ 0 60000 65536"/>
                    <a:gd name="T7" fmla="*/ 0 60000 65536"/>
                    <a:gd name="T8" fmla="*/ 0 60000 65536"/>
                    <a:gd name="T9" fmla="*/ 0 w 85"/>
                    <a:gd name="T10" fmla="*/ 0 h 141"/>
                    <a:gd name="T11" fmla="*/ 85 w 85"/>
                    <a:gd name="T12" fmla="*/ 141 h 1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5" h="141">
                      <a:moveTo>
                        <a:pt x="0" y="0"/>
                      </a:moveTo>
                      <a:lnTo>
                        <a:pt x="0" y="141"/>
                      </a:lnTo>
                      <a:lnTo>
                        <a:pt x="85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AutoShape 82"/>
                <p:cNvSpPr>
                  <a:spLocks noChangeArrowheads="1"/>
                </p:cNvSpPr>
                <p:nvPr/>
              </p:nvSpPr>
              <p:spPr bwMode="auto">
                <a:xfrm>
                  <a:off x="3855" y="2251"/>
                  <a:ext cx="930" cy="158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3" name="Line 83"/>
                <p:cNvSpPr>
                  <a:spLocks noChangeShapeType="1"/>
                </p:cNvSpPr>
                <p:nvPr/>
              </p:nvSpPr>
              <p:spPr bwMode="auto">
                <a:xfrm>
                  <a:off x="3583" y="2341"/>
                  <a:ext cx="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4" name="Group 99"/>
          <p:cNvGrpSpPr>
            <a:grpSpLocks/>
          </p:cNvGrpSpPr>
          <p:nvPr/>
        </p:nvGrpSpPr>
        <p:grpSpPr bwMode="auto">
          <a:xfrm>
            <a:off x="1030156" y="5529350"/>
            <a:ext cx="8261879" cy="479425"/>
            <a:chOff x="599" y="3413"/>
            <a:chExt cx="4804" cy="302"/>
          </a:xfrm>
        </p:grpSpPr>
        <p:grpSp>
          <p:nvGrpSpPr>
            <p:cNvPr id="85" name="Group 97"/>
            <p:cNvGrpSpPr>
              <a:grpSpLocks/>
            </p:cNvGrpSpPr>
            <p:nvPr/>
          </p:nvGrpSpPr>
          <p:grpSpPr bwMode="auto">
            <a:xfrm>
              <a:off x="599" y="3413"/>
              <a:ext cx="4804" cy="302"/>
              <a:chOff x="599" y="3413"/>
              <a:chExt cx="4804" cy="302"/>
            </a:xfrm>
          </p:grpSpPr>
          <p:sp>
            <p:nvSpPr>
              <p:cNvPr id="87" name="Rectangle 39"/>
              <p:cNvSpPr>
                <a:spLocks noChangeArrowheads="1"/>
              </p:cNvSpPr>
              <p:nvPr/>
            </p:nvSpPr>
            <p:spPr bwMode="auto">
              <a:xfrm>
                <a:off x="2763" y="3503"/>
                <a:ext cx="8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>
                    <a:solidFill>
                      <a:srgbClr val="FF0000"/>
                    </a:solidFill>
                  </a:rPr>
                  <a:t>0 1 0 0</a:t>
                </a:r>
              </a:p>
            </p:txBody>
          </p:sp>
          <p:sp>
            <p:nvSpPr>
              <p:cNvPr id="88" name="Rectangle 85"/>
              <p:cNvSpPr>
                <a:spLocks noChangeArrowheads="1"/>
              </p:cNvSpPr>
              <p:nvPr/>
            </p:nvSpPr>
            <p:spPr bwMode="auto">
              <a:xfrm>
                <a:off x="3651" y="3503"/>
                <a:ext cx="54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b="1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89" name="Rectangle 87"/>
              <p:cNvSpPr>
                <a:spLocks noChangeArrowheads="1"/>
              </p:cNvSpPr>
              <p:nvPr/>
            </p:nvSpPr>
            <p:spPr bwMode="auto">
              <a:xfrm>
                <a:off x="4195" y="3503"/>
                <a:ext cx="1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b="1">
                    <a:solidFill>
                      <a:srgbClr val="000099"/>
                    </a:solidFill>
                  </a:rPr>
                  <a:t>0 0 0 1</a:t>
                </a:r>
                <a:r>
                  <a:rPr lang="en-US" altLang="en-US" sz="1600" b="1"/>
                  <a:t>   </a:t>
                </a:r>
                <a:r>
                  <a:rPr lang="en-US" altLang="en-US" sz="1600" b="1">
                    <a:solidFill>
                      <a:srgbClr val="000099"/>
                    </a:solidFill>
                  </a:rPr>
                  <a:t>1 0 0 </a:t>
                </a:r>
                <a:r>
                  <a:rPr lang="en-US" altLang="en-US" sz="1600"/>
                  <a:t>1</a:t>
                </a:r>
              </a:p>
            </p:txBody>
          </p:sp>
          <p:sp>
            <p:nvSpPr>
              <p:cNvPr id="90" name="Rectangle 88"/>
              <p:cNvSpPr>
                <a:spLocks noChangeArrowheads="1"/>
              </p:cNvSpPr>
              <p:nvPr/>
            </p:nvSpPr>
            <p:spPr bwMode="auto">
              <a:xfrm>
                <a:off x="599" y="3503"/>
                <a:ext cx="21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/>
                  <a:t>LO[0] = </a:t>
                </a:r>
                <a:r>
                  <a:rPr lang="en-US" altLang="en-US" sz="16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1600"/>
                  <a:t> =&gt; </a:t>
                </a:r>
                <a:r>
                  <a:rPr lang="en-US" altLang="en-US" sz="1600">
                    <a:solidFill>
                      <a:srgbClr val="FF0000"/>
                    </a:solidFill>
                  </a:rPr>
                  <a:t>SUB (ADD 2's compl)</a:t>
                </a:r>
              </a:p>
            </p:txBody>
          </p:sp>
          <p:sp>
            <p:nvSpPr>
              <p:cNvPr id="91" name="Text Box 91"/>
              <p:cNvSpPr txBox="1">
                <a:spLocks noChangeArrowheads="1"/>
              </p:cNvSpPr>
              <p:nvPr/>
            </p:nvSpPr>
            <p:spPr bwMode="auto">
              <a:xfrm>
                <a:off x="3470" y="3572"/>
                <a:ext cx="90" cy="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/>
                  <a:t>+</a:t>
                </a:r>
              </a:p>
            </p:txBody>
          </p:sp>
          <p:sp>
            <p:nvSpPr>
              <p:cNvPr id="92" name="Freeform 92"/>
              <p:cNvSpPr>
                <a:spLocks/>
              </p:cNvSpPr>
              <p:nvPr/>
            </p:nvSpPr>
            <p:spPr bwMode="auto">
              <a:xfrm rot="-5400000" flipH="1" flipV="1">
                <a:off x="3821" y="3107"/>
                <a:ext cx="159" cy="771"/>
              </a:xfrm>
              <a:custGeom>
                <a:avLst/>
                <a:gdLst>
                  <a:gd name="T0" fmla="*/ 0 w 85"/>
                  <a:gd name="T1" fmla="*/ 0 h 141"/>
                  <a:gd name="T2" fmla="*/ 0 w 85"/>
                  <a:gd name="T3" fmla="*/ 3769069 h 141"/>
                  <a:gd name="T4" fmla="*/ 3638 w 85"/>
                  <a:gd name="T5" fmla="*/ 3769069 h 141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141"/>
                  <a:gd name="T11" fmla="*/ 85 w 85"/>
                  <a:gd name="T12" fmla="*/ 141 h 14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141">
                    <a:moveTo>
                      <a:pt x="0" y="0"/>
                    </a:moveTo>
                    <a:lnTo>
                      <a:pt x="0" y="141"/>
                    </a:lnTo>
                    <a:lnTo>
                      <a:pt x="85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AutoShape 93"/>
              <p:cNvSpPr>
                <a:spLocks noChangeArrowheads="1"/>
              </p:cNvSpPr>
              <p:nvPr/>
            </p:nvSpPr>
            <p:spPr bwMode="auto">
              <a:xfrm>
                <a:off x="3855" y="3527"/>
                <a:ext cx="930" cy="158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4" name="Line 94"/>
              <p:cNvSpPr>
                <a:spLocks noChangeShapeType="1"/>
              </p:cNvSpPr>
              <p:nvPr/>
            </p:nvSpPr>
            <p:spPr bwMode="auto">
              <a:xfrm>
                <a:off x="3583" y="3617"/>
                <a:ext cx="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" name="Arc 98"/>
            <p:cNvSpPr>
              <a:spLocks/>
            </p:cNvSpPr>
            <p:nvPr/>
          </p:nvSpPr>
          <p:spPr bwMode="auto">
            <a:xfrm flipH="1">
              <a:off x="2857" y="3416"/>
              <a:ext cx="204" cy="196"/>
            </a:xfrm>
            <a:custGeom>
              <a:avLst/>
              <a:gdLst>
                <a:gd name="T0" fmla="*/ 0 w 21600"/>
                <a:gd name="T1" fmla="*/ 0 h 36762"/>
                <a:gd name="T2" fmla="*/ 0 w 21600"/>
                <a:gd name="T3" fmla="*/ 0 h 36762"/>
                <a:gd name="T4" fmla="*/ 0 w 21600"/>
                <a:gd name="T5" fmla="*/ 0 h 3676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762"/>
                <a:gd name="T11" fmla="*/ 21600 w 21600"/>
                <a:gd name="T12" fmla="*/ 36762 h 36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762" fill="none" extrusionOk="0">
                  <a:moveTo>
                    <a:pt x="11918" y="0"/>
                  </a:moveTo>
                  <a:cubicBezTo>
                    <a:pt x="17964" y="3999"/>
                    <a:pt x="21600" y="10765"/>
                    <a:pt x="21600" y="18014"/>
                  </a:cubicBezTo>
                  <a:cubicBezTo>
                    <a:pt x="21600" y="25761"/>
                    <a:pt x="17451" y="32914"/>
                    <a:pt x="10727" y="36762"/>
                  </a:cubicBezTo>
                </a:path>
                <a:path w="21600" h="36762" stroke="0" extrusionOk="0">
                  <a:moveTo>
                    <a:pt x="11918" y="0"/>
                  </a:moveTo>
                  <a:cubicBezTo>
                    <a:pt x="17964" y="3999"/>
                    <a:pt x="21600" y="10765"/>
                    <a:pt x="21600" y="18014"/>
                  </a:cubicBezTo>
                  <a:cubicBezTo>
                    <a:pt x="21600" y="25761"/>
                    <a:pt x="17451" y="32914"/>
                    <a:pt x="10727" y="36762"/>
                  </a:cubicBezTo>
                  <a:lnTo>
                    <a:pt x="0" y="18014"/>
                  </a:lnTo>
                  <a:lnTo>
                    <a:pt x="11918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03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558" y="1340768"/>
            <a:ext cx="8034893" cy="4644516"/>
          </a:xfrm>
        </p:spPr>
        <p:txBody>
          <a:bodyPr/>
          <a:lstStyle/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dirty="0" smtClean="0">
                <a:latin typeface="Calibri" panose="020F0502020204030204" pitchFamily="34" charset="0"/>
              </a:rPr>
              <a:t>Unsigned Integer Multiplication</a:t>
            </a:r>
          </a:p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dirty="0" smtClean="0">
                <a:latin typeface="Calibri" panose="020F0502020204030204" pitchFamily="34" charset="0"/>
              </a:rPr>
              <a:t>Signed Integer Multiplication</a:t>
            </a:r>
          </a:p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Faster Integer Multiplication</a:t>
            </a:r>
          </a:p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dirty="0" smtClean="0">
                <a:latin typeface="Calibri" panose="020F0502020204030204" pitchFamily="34" charset="0"/>
              </a:rPr>
              <a:t>Integer Division</a:t>
            </a:r>
          </a:p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dirty="0" smtClean="0">
                <a:latin typeface="Calibri" panose="020F0502020204030204" pitchFamily="34" charset="0"/>
              </a:rPr>
              <a:t>Integer Multiplication and Division in MIPS</a:t>
            </a:r>
          </a:p>
        </p:txBody>
      </p:sp>
    </p:spTree>
    <p:extLst>
      <p:ext uri="{BB962C8B-B14F-4D97-AF65-F5344CB8AC3E}">
        <p14:creationId xmlns:p14="http://schemas.microsoft.com/office/powerpoint/2010/main" val="12875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Faster Multiplier</a:t>
            </a:r>
            <a:endParaRPr lang="en-US" alt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95300" y="872716"/>
            <a:ext cx="8915400" cy="2664296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altLang="en-US" dirty="0" smtClean="0"/>
              <a:t>Suppose we want to multiply two numbers A and B</a:t>
            </a:r>
          </a:p>
          <a:p>
            <a:pPr lvl="1">
              <a:spcBef>
                <a:spcPts val="1500"/>
              </a:spcBef>
            </a:pPr>
            <a:r>
              <a:rPr lang="en-US" altLang="en-US" dirty="0" smtClean="0"/>
              <a:t>Example on 4-bit numbers: A =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and B = b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b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b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b</a:t>
            </a:r>
            <a:r>
              <a:rPr lang="en-US" altLang="en-US" baseline="-25000" dirty="0" smtClean="0"/>
              <a:t>0</a:t>
            </a:r>
            <a:endParaRPr lang="en-US" altLang="en-US" dirty="0" smtClean="0"/>
          </a:p>
          <a:p>
            <a:pPr>
              <a:spcBef>
                <a:spcPts val="1500"/>
              </a:spcBef>
            </a:pPr>
            <a:r>
              <a:rPr lang="en-US" altLang="en-US" dirty="0" smtClean="0"/>
              <a:t>Step 1: AND </a:t>
            </a:r>
            <a:r>
              <a:rPr lang="en-US" altLang="en-US" dirty="0" smtClean="0"/>
              <a:t>(multiply) each bit of A with each bit of B</a:t>
            </a:r>
          </a:p>
          <a:p>
            <a:pPr lvl="1">
              <a:spcBef>
                <a:spcPts val="1500"/>
              </a:spcBef>
            </a:pPr>
            <a:r>
              <a:rPr lang="en-US" altLang="en-US" dirty="0" smtClean="0"/>
              <a:t>Requires 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AND gates and produces 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product bits</a:t>
            </a:r>
          </a:p>
          <a:p>
            <a:pPr lvl="1">
              <a:spcBef>
                <a:spcPts val="1500"/>
              </a:spcBef>
            </a:pPr>
            <a:r>
              <a:rPr lang="en-US" altLang="en-US" dirty="0" smtClean="0"/>
              <a:t>Position of </a:t>
            </a:r>
            <a:r>
              <a:rPr lang="en-US" altLang="en-US" dirty="0" err="1" smtClean="0"/>
              <a:t>a</a:t>
            </a:r>
            <a:r>
              <a:rPr lang="en-US" altLang="en-US" baseline="-25000" dirty="0" err="1" smtClean="0"/>
              <a:t>i</a:t>
            </a:r>
            <a:r>
              <a:rPr lang="en-US" altLang="en-US" dirty="0" err="1" smtClean="0"/>
              <a:t>b</a:t>
            </a:r>
            <a:r>
              <a:rPr lang="en-US" altLang="en-US" baseline="-25000" dirty="0" err="1" smtClean="0"/>
              <a:t>j</a:t>
            </a:r>
            <a:r>
              <a:rPr lang="en-US" altLang="en-US" dirty="0" smtClean="0"/>
              <a:t> = (</a:t>
            </a:r>
            <a:r>
              <a:rPr lang="en-US" altLang="en-US" dirty="0" err="1" smtClean="0"/>
              <a:t>i+j</a:t>
            </a:r>
            <a:r>
              <a:rPr lang="en-US" altLang="en-US" dirty="0" smtClean="0"/>
              <a:t>). For example, Position of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b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2+3 = 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86298" y="3753037"/>
            <a:ext cx="6514019" cy="2592387"/>
            <a:chOff x="1187351" y="3753036"/>
            <a:chExt cx="6012941" cy="2592387"/>
          </a:xfrm>
        </p:grpSpPr>
        <p:grpSp>
          <p:nvGrpSpPr>
            <p:cNvPr id="18438" name="Group 5"/>
            <p:cNvGrpSpPr>
              <a:grpSpLocks/>
            </p:cNvGrpSpPr>
            <p:nvPr/>
          </p:nvGrpSpPr>
          <p:grpSpPr bwMode="auto">
            <a:xfrm>
              <a:off x="6588232" y="3753036"/>
              <a:ext cx="612060" cy="540081"/>
              <a:chOff x="5724128" y="4437112"/>
              <a:chExt cx="612068" cy="540060"/>
            </a:xfrm>
          </p:grpSpPr>
          <p:sp>
            <p:nvSpPr>
              <p:cNvPr id="18484" name="TextBox 3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0</a:t>
                </a: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759925" y="4437112"/>
                <a:ext cx="539757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8439" name="Group 6"/>
            <p:cNvGrpSpPr>
              <a:grpSpLocks/>
            </p:cNvGrpSpPr>
            <p:nvPr/>
          </p:nvGrpSpPr>
          <p:grpSpPr bwMode="auto">
            <a:xfrm>
              <a:off x="5796153" y="3753036"/>
              <a:ext cx="612060" cy="540081"/>
              <a:chOff x="5724128" y="4437112"/>
              <a:chExt cx="612068" cy="540060"/>
            </a:xfrm>
          </p:grpSpPr>
          <p:sp>
            <p:nvSpPr>
              <p:cNvPr id="18482" name="TextBox 7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1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0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761367" y="4437112"/>
                <a:ext cx="538170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8440" name="Group 9"/>
            <p:cNvGrpSpPr>
              <a:grpSpLocks/>
            </p:cNvGrpSpPr>
            <p:nvPr/>
          </p:nvGrpSpPr>
          <p:grpSpPr bwMode="auto">
            <a:xfrm>
              <a:off x="5004074" y="3753036"/>
              <a:ext cx="612060" cy="540081"/>
              <a:chOff x="5724128" y="4437112"/>
              <a:chExt cx="612068" cy="540060"/>
            </a:xfrm>
          </p:grpSpPr>
          <p:sp>
            <p:nvSpPr>
              <p:cNvPr id="18480" name="TextBox 10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2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0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761222" y="4437112"/>
                <a:ext cx="538169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8441" name="Group 12"/>
            <p:cNvGrpSpPr>
              <a:grpSpLocks/>
            </p:cNvGrpSpPr>
            <p:nvPr/>
          </p:nvGrpSpPr>
          <p:grpSpPr bwMode="auto">
            <a:xfrm>
              <a:off x="4211201" y="3753036"/>
              <a:ext cx="612060" cy="540081"/>
              <a:chOff x="5724128" y="4437112"/>
              <a:chExt cx="612068" cy="540060"/>
            </a:xfrm>
          </p:grpSpPr>
          <p:sp>
            <p:nvSpPr>
              <p:cNvPr id="18478" name="TextBox 13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3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0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61077" y="4437112"/>
                <a:ext cx="538170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8442" name="Group 15"/>
            <p:cNvGrpSpPr>
              <a:grpSpLocks/>
            </p:cNvGrpSpPr>
            <p:nvPr/>
          </p:nvGrpSpPr>
          <p:grpSpPr bwMode="auto">
            <a:xfrm>
              <a:off x="5796153" y="4437138"/>
              <a:ext cx="612060" cy="540081"/>
              <a:chOff x="5724128" y="4437112"/>
              <a:chExt cx="612068" cy="540060"/>
            </a:xfrm>
          </p:grpSpPr>
          <p:sp>
            <p:nvSpPr>
              <p:cNvPr id="18476" name="TextBox 16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1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761367" y="4437222"/>
                <a:ext cx="538170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8443" name="Group 18"/>
            <p:cNvGrpSpPr>
              <a:grpSpLocks/>
            </p:cNvGrpSpPr>
            <p:nvPr/>
          </p:nvGrpSpPr>
          <p:grpSpPr bwMode="auto">
            <a:xfrm>
              <a:off x="5004074" y="4437138"/>
              <a:ext cx="612060" cy="540081"/>
              <a:chOff x="5724128" y="4437112"/>
              <a:chExt cx="612068" cy="540060"/>
            </a:xfrm>
          </p:grpSpPr>
          <p:sp>
            <p:nvSpPr>
              <p:cNvPr id="18474" name="TextBox 19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1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1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761222" y="4437222"/>
                <a:ext cx="538169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8444" name="Group 21"/>
            <p:cNvGrpSpPr>
              <a:grpSpLocks/>
            </p:cNvGrpSpPr>
            <p:nvPr/>
          </p:nvGrpSpPr>
          <p:grpSpPr bwMode="auto">
            <a:xfrm>
              <a:off x="4211201" y="4437138"/>
              <a:ext cx="612060" cy="540081"/>
              <a:chOff x="5724128" y="4437112"/>
              <a:chExt cx="612068" cy="540060"/>
            </a:xfrm>
          </p:grpSpPr>
          <p:sp>
            <p:nvSpPr>
              <p:cNvPr id="18472" name="TextBox 22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2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1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761077" y="4437222"/>
                <a:ext cx="538170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8445" name="Group 24"/>
            <p:cNvGrpSpPr>
              <a:grpSpLocks/>
            </p:cNvGrpSpPr>
            <p:nvPr/>
          </p:nvGrpSpPr>
          <p:grpSpPr bwMode="auto">
            <a:xfrm>
              <a:off x="3419854" y="4437138"/>
              <a:ext cx="612060" cy="540081"/>
              <a:chOff x="5724128" y="4437112"/>
              <a:chExt cx="612068" cy="540060"/>
            </a:xfrm>
          </p:grpSpPr>
          <p:sp>
            <p:nvSpPr>
              <p:cNvPr id="18470" name="TextBox 25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3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1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760932" y="4437222"/>
                <a:ext cx="538169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8446" name="Group 30"/>
            <p:cNvGrpSpPr>
              <a:grpSpLocks/>
            </p:cNvGrpSpPr>
            <p:nvPr/>
          </p:nvGrpSpPr>
          <p:grpSpPr bwMode="auto">
            <a:xfrm>
              <a:off x="5004074" y="5121240"/>
              <a:ext cx="612060" cy="540081"/>
              <a:chOff x="5724128" y="4437112"/>
              <a:chExt cx="612068" cy="540060"/>
            </a:xfrm>
          </p:grpSpPr>
          <p:sp>
            <p:nvSpPr>
              <p:cNvPr id="18468" name="TextBox 31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2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761222" y="4437333"/>
                <a:ext cx="538169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8447" name="Group 33"/>
            <p:cNvGrpSpPr>
              <a:grpSpLocks/>
            </p:cNvGrpSpPr>
            <p:nvPr/>
          </p:nvGrpSpPr>
          <p:grpSpPr bwMode="auto">
            <a:xfrm>
              <a:off x="4211201" y="5121240"/>
              <a:ext cx="612060" cy="540081"/>
              <a:chOff x="5724128" y="4437112"/>
              <a:chExt cx="612068" cy="540060"/>
            </a:xfrm>
          </p:grpSpPr>
          <p:sp>
            <p:nvSpPr>
              <p:cNvPr id="18466" name="TextBox 34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1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2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761077" y="4437333"/>
                <a:ext cx="538170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8448" name="Group 36"/>
            <p:cNvGrpSpPr>
              <a:grpSpLocks/>
            </p:cNvGrpSpPr>
            <p:nvPr/>
          </p:nvGrpSpPr>
          <p:grpSpPr bwMode="auto">
            <a:xfrm>
              <a:off x="3419854" y="5121240"/>
              <a:ext cx="612060" cy="540081"/>
              <a:chOff x="5724128" y="4437112"/>
              <a:chExt cx="612068" cy="540060"/>
            </a:xfrm>
          </p:grpSpPr>
          <p:sp>
            <p:nvSpPr>
              <p:cNvPr id="18464" name="TextBox 37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2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2</a:t>
                </a: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760932" y="4437333"/>
                <a:ext cx="538169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8449" name="Group 39"/>
            <p:cNvGrpSpPr>
              <a:grpSpLocks/>
            </p:cNvGrpSpPr>
            <p:nvPr/>
          </p:nvGrpSpPr>
          <p:grpSpPr bwMode="auto">
            <a:xfrm>
              <a:off x="2627775" y="5121240"/>
              <a:ext cx="612060" cy="540081"/>
              <a:chOff x="5724128" y="4437112"/>
              <a:chExt cx="612068" cy="540060"/>
            </a:xfrm>
          </p:grpSpPr>
          <p:sp>
            <p:nvSpPr>
              <p:cNvPr id="18462" name="TextBox 40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3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2</a:t>
                </a: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60786" y="4437333"/>
                <a:ext cx="538170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8450" name="Group 43"/>
            <p:cNvGrpSpPr>
              <a:grpSpLocks/>
            </p:cNvGrpSpPr>
            <p:nvPr/>
          </p:nvGrpSpPr>
          <p:grpSpPr bwMode="auto">
            <a:xfrm>
              <a:off x="4211201" y="5805342"/>
              <a:ext cx="612060" cy="540081"/>
              <a:chOff x="5724128" y="4437112"/>
              <a:chExt cx="612068" cy="540060"/>
            </a:xfrm>
          </p:grpSpPr>
          <p:sp>
            <p:nvSpPr>
              <p:cNvPr id="18460" name="TextBox 44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3</a:t>
                </a: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761077" y="4437443"/>
                <a:ext cx="538170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8451" name="Group 46"/>
            <p:cNvGrpSpPr>
              <a:grpSpLocks/>
            </p:cNvGrpSpPr>
            <p:nvPr/>
          </p:nvGrpSpPr>
          <p:grpSpPr bwMode="auto">
            <a:xfrm>
              <a:off x="3419854" y="5805342"/>
              <a:ext cx="612060" cy="540081"/>
              <a:chOff x="5724128" y="4437112"/>
              <a:chExt cx="612068" cy="540060"/>
            </a:xfrm>
          </p:grpSpPr>
          <p:sp>
            <p:nvSpPr>
              <p:cNvPr id="18458" name="TextBox 47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1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3</a:t>
                </a: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760932" y="4437443"/>
                <a:ext cx="538169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8452" name="Group 49"/>
            <p:cNvGrpSpPr>
              <a:grpSpLocks/>
            </p:cNvGrpSpPr>
            <p:nvPr/>
          </p:nvGrpSpPr>
          <p:grpSpPr bwMode="auto">
            <a:xfrm>
              <a:off x="2627775" y="5805342"/>
              <a:ext cx="612060" cy="540081"/>
              <a:chOff x="5724128" y="4437112"/>
              <a:chExt cx="612068" cy="540060"/>
            </a:xfrm>
          </p:grpSpPr>
          <p:sp>
            <p:nvSpPr>
              <p:cNvPr id="18456" name="TextBox 50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2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3</a:t>
                </a: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60786" y="4437443"/>
                <a:ext cx="538170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8453" name="Group 52"/>
            <p:cNvGrpSpPr>
              <a:grpSpLocks/>
            </p:cNvGrpSpPr>
            <p:nvPr/>
          </p:nvGrpSpPr>
          <p:grpSpPr bwMode="auto">
            <a:xfrm>
              <a:off x="1835696" y="5805342"/>
              <a:ext cx="612060" cy="540081"/>
              <a:chOff x="5724128" y="4437112"/>
              <a:chExt cx="612068" cy="540060"/>
            </a:xfrm>
          </p:grpSpPr>
          <p:sp>
            <p:nvSpPr>
              <p:cNvPr id="18454" name="TextBox 53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3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3</a:t>
                </a: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760641" y="4437443"/>
                <a:ext cx="539757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8437" name="TextBox 57"/>
            <p:cNvSpPr txBox="1">
              <a:spLocks noChangeArrowheads="1"/>
            </p:cNvSpPr>
            <p:nvPr/>
          </p:nvSpPr>
          <p:spPr bwMode="auto">
            <a:xfrm>
              <a:off x="1187351" y="3789040"/>
              <a:ext cx="1368425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3200" dirty="0"/>
                <a:t>A ×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23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Partial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33" y="836712"/>
            <a:ext cx="9389941" cy="1958638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dirty="0" smtClean="0"/>
              <a:t>Step 2: Add the partial products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1500"/>
              </a:spcBef>
            </a:pPr>
            <a:r>
              <a:rPr lang="en-US" dirty="0" smtClean="0">
                <a:cs typeface="Consolas" panose="020B0609020204030204" pitchFamily="49" charset="0"/>
              </a:rPr>
              <a:t>The partial </a:t>
            </a:r>
            <a:r>
              <a:rPr lang="en-US" dirty="0" smtClean="0">
                <a:cs typeface="Consolas" panose="020B0609020204030204" pitchFamily="49" charset="0"/>
              </a:rPr>
              <a:t>products are shifted and added to compute the product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 lvl="1">
              <a:spcBef>
                <a:spcPts val="1500"/>
              </a:spcBef>
            </a:pPr>
            <a:r>
              <a:rPr lang="en-US" dirty="0" smtClean="0">
                <a:cs typeface="Consolas" panose="020B0609020204030204" pitchFamily="49" charset="0"/>
              </a:rPr>
              <a:t>The partial products can be added in parallel</a:t>
            </a:r>
          </a:p>
          <a:p>
            <a:pPr lvl="1">
              <a:spcBef>
                <a:spcPts val="1500"/>
              </a:spcBef>
            </a:pPr>
            <a:r>
              <a:rPr lang="en-US" dirty="0" smtClean="0">
                <a:cs typeface="Consolas" panose="020B0609020204030204" pitchFamily="49" charset="0"/>
              </a:rPr>
              <a:t>Different implementations are possible</a:t>
            </a:r>
            <a:endParaRPr lang="en-US" dirty="0">
              <a:cs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02048" y="2914001"/>
            <a:ext cx="9044299" cy="3539335"/>
            <a:chOff x="56405" y="2136338"/>
            <a:chExt cx="9044299" cy="35393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245471" y="3198572"/>
              <a:ext cx="67976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245471" y="5157210"/>
              <a:ext cx="67976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6405" y="2136338"/>
              <a:ext cx="9044299" cy="3539335"/>
              <a:chOff x="171619" y="2136338"/>
              <a:chExt cx="9044299" cy="353933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245472" y="2136338"/>
                <a:ext cx="6970446" cy="3539335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>
                  <a:lnSpc>
                    <a:spcPct val="120000"/>
                  </a:lnSpc>
                  <a:buFont typeface="Wingdings" pitchFamily="2" charset="2"/>
                  <a:buNone/>
                  <a:tabLst>
                    <a:tab pos="3584575" algn="ctr"/>
                    <a:tab pos="4486275" algn="ctr"/>
                    <a:tab pos="5380038" algn="ctr"/>
                    <a:tab pos="6281738" algn="ctr"/>
                  </a:tabLst>
                </a:pPr>
                <a:r>
                  <a:rPr lang="en-US" altLang="en-US" sz="2400" b="1" dirty="0" smtClean="0">
                    <a:solidFill>
                      <a:srgbClr val="FF0000"/>
                    </a:solidFill>
                    <a:latin typeface="+mn-lt"/>
                  </a:rPr>
                  <a:t>4-bit Multiplicand</a:t>
                </a:r>
                <a:r>
                  <a:rPr lang="en-US" altLang="en-US" sz="2400" dirty="0" smtClean="0">
                    <a:solidFill>
                      <a:srgbClr val="FF0000"/>
                    </a:solidFill>
                    <a:latin typeface="+mn-lt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en-US" altLang="en-US" sz="2400" b="1" baseline="-25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>
                  <a:lnSpc>
                    <a:spcPct val="120000"/>
                  </a:lnSpc>
                  <a:tabLst>
                    <a:tab pos="893763" algn="ctr"/>
                    <a:tab pos="1795463" algn="ctr"/>
                    <a:tab pos="3140075" algn="ctr"/>
                    <a:tab pos="3584575" algn="ctr"/>
                    <a:tab pos="4486275" algn="ctr"/>
                    <a:tab pos="5380038" algn="ctr"/>
                    <a:tab pos="6281738" algn="ctr"/>
                  </a:tabLst>
                </a:pPr>
                <a:r>
                  <a:rPr lang="en-US" altLang="en-US" sz="2400" b="1" dirty="0" smtClean="0">
                    <a:solidFill>
                      <a:srgbClr val="FF0000"/>
                    </a:solidFill>
                  </a:rPr>
                  <a:t>4-bit Multiplier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×	B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  <a:p>
                <a:pPr>
                  <a:lnSpc>
                    <a:spcPct val="120000"/>
                  </a:lnSpc>
                  <a:spcBef>
                    <a:spcPts val="1500"/>
                  </a:spcBef>
                  <a:tabLst>
                    <a:tab pos="893763" algn="ctr"/>
                    <a:tab pos="1795463" algn="ctr"/>
                    <a:tab pos="2690813" algn="ctr"/>
                    <a:tab pos="3584575" algn="ctr"/>
                    <a:tab pos="4486275" algn="ctr"/>
                    <a:tab pos="5380038" algn="ctr"/>
                    <a:tab pos="6281738" algn="ctr"/>
                  </a:tabLst>
                </a:pP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A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en-US" altLang="en-US" sz="2400" b="1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>
                  <a:lnSpc>
                    <a:spcPct val="120000"/>
                  </a:lnSpc>
                  <a:tabLst>
                    <a:tab pos="893763" algn="ctr"/>
                    <a:tab pos="1795463" algn="ctr"/>
                    <a:tab pos="2690813" algn="ctr"/>
                    <a:tab pos="3584575" algn="ctr"/>
                    <a:tab pos="4486275" algn="ctr"/>
                    <a:tab pos="5380038" algn="ctr"/>
                    <a:tab pos="6281738" algn="ctr"/>
                  </a:tabLst>
                </a:pP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	A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en-US" altLang="en-US" sz="2400" b="1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>
                  <a:lnSpc>
                    <a:spcPct val="120000"/>
                  </a:lnSpc>
                  <a:tabLst>
                    <a:tab pos="893763" algn="ctr"/>
                    <a:tab pos="1795463" algn="ctr"/>
                    <a:tab pos="2690813" algn="ctr"/>
                    <a:tab pos="3584575" algn="ctr"/>
                    <a:tab pos="4486275" algn="ctr"/>
                    <a:tab pos="5380038" algn="ctr"/>
                    <a:tab pos="6281738" algn="ctr"/>
                  </a:tabLst>
                </a:pP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	A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en-US" altLang="en-US" sz="2400" b="1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>
                  <a:lnSpc>
                    <a:spcPct val="120000"/>
                  </a:lnSpc>
                  <a:tabLst>
                    <a:tab pos="893763" algn="ctr"/>
                    <a:tab pos="1795463" algn="ctr"/>
                    <a:tab pos="2690813" algn="ctr"/>
                    <a:tab pos="3584575" algn="ctr"/>
                    <a:tab pos="4486275" algn="ctr"/>
                    <a:tab pos="5380038" algn="ctr"/>
                    <a:tab pos="6281738" algn="ctr"/>
                  </a:tabLst>
                </a:pP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A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  <a:p>
                <a:pPr>
                  <a:lnSpc>
                    <a:spcPct val="120000"/>
                  </a:lnSpc>
                  <a:spcBef>
                    <a:spcPts val="1500"/>
                  </a:spcBef>
                  <a:tabLst>
                    <a:tab pos="893763" algn="ctr"/>
                    <a:tab pos="1795463" algn="ctr"/>
                    <a:tab pos="2690813" algn="ctr"/>
                    <a:tab pos="3584575" algn="ctr"/>
                    <a:tab pos="4486275" algn="ctr"/>
                    <a:tab pos="5380038" algn="ctr"/>
                    <a:tab pos="6281738" algn="ctr"/>
                  </a:tabLst>
                </a:pP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7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4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altLang="en-US" sz="2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alt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r>
                  <a:rPr lang="en-US" altLang="en-US" sz="2400" b="1" baseline="-25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endParaRPr lang="en-US" altLang="en-US" sz="2400" b="1" baseline="-25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1619" y="5194130"/>
                <a:ext cx="20810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 dirty="0" smtClean="0">
                    <a:solidFill>
                      <a:srgbClr val="FF0000"/>
                    </a:solidFill>
                  </a:rPr>
                  <a:t>8-bit Product</a:t>
                </a:r>
                <a:endParaRPr lang="en-US" sz="24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1619" y="3462720"/>
                <a:ext cx="2555128" cy="13111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en-US" sz="2400" dirty="0" smtClean="0"/>
                  <a:t>Partial Products </a:t>
                </a:r>
                <a:r>
                  <a:rPr lang="en-US" sz="2400" dirty="0" smtClean="0"/>
                  <a:t>are shifted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2400" dirty="0" smtClean="0"/>
                  <a:t>and added</a:t>
                </a:r>
                <a:endParaRPr lang="en-US" sz="2400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109576" y="4119150"/>
            <a:ext cx="5184630" cy="1657351"/>
            <a:chOff x="3109576" y="4058079"/>
            <a:chExt cx="5184630" cy="1657351"/>
          </a:xfrm>
        </p:grpSpPr>
        <p:grpSp>
          <p:nvGrpSpPr>
            <p:cNvPr id="21" name="Group 20"/>
            <p:cNvGrpSpPr/>
            <p:nvPr/>
          </p:nvGrpSpPr>
          <p:grpSpPr>
            <a:xfrm>
              <a:off x="3109576" y="4058079"/>
              <a:ext cx="5184630" cy="1657351"/>
              <a:chOff x="3109576" y="4058079"/>
              <a:chExt cx="5184630" cy="1657351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109576" y="4928810"/>
                <a:ext cx="3398814" cy="786620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895393" y="4058079"/>
                <a:ext cx="3398813" cy="794154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109576" y="4120284"/>
              <a:ext cx="1699407" cy="69290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+mn-lt"/>
                  <a:cs typeface="+mj-cs"/>
                </a:rPr>
                <a:t>Can be added</a:t>
              </a:r>
            </a:p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+mn-lt"/>
                  <a:cs typeface="+mj-cs"/>
                </a:rPr>
                <a:t>in parallel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642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4-bit × 4-bit Binary Multiplier</a:t>
            </a:r>
          </a:p>
        </p:txBody>
      </p:sp>
      <p:grpSp>
        <p:nvGrpSpPr>
          <p:cNvPr id="241" name="Group 240"/>
          <p:cNvGrpSpPr/>
          <p:nvPr/>
        </p:nvGrpSpPr>
        <p:grpSpPr>
          <a:xfrm>
            <a:off x="453029" y="1556773"/>
            <a:ext cx="8993346" cy="4983007"/>
            <a:chOff x="453029" y="1239934"/>
            <a:chExt cx="8993346" cy="4983007"/>
          </a:xfrm>
        </p:grpSpPr>
        <p:grpSp>
          <p:nvGrpSpPr>
            <p:cNvPr id="264" name="Group 263"/>
            <p:cNvGrpSpPr/>
            <p:nvPr/>
          </p:nvGrpSpPr>
          <p:grpSpPr>
            <a:xfrm>
              <a:off x="453029" y="1239934"/>
              <a:ext cx="8935710" cy="4983007"/>
              <a:chOff x="453029" y="865487"/>
              <a:chExt cx="8935710" cy="4983007"/>
            </a:xfrm>
          </p:grpSpPr>
          <p:sp>
            <p:nvSpPr>
              <p:cNvPr id="247" name="Freeform 246"/>
              <p:cNvSpPr/>
              <p:nvPr/>
            </p:nvSpPr>
            <p:spPr>
              <a:xfrm>
                <a:off x="2007704" y="4022035"/>
                <a:ext cx="1007166" cy="559105"/>
              </a:xfrm>
              <a:custGeom>
                <a:avLst/>
                <a:gdLst>
                  <a:gd name="connsiteX0" fmla="*/ 0 w 1007166"/>
                  <a:gd name="connsiteY0" fmla="*/ 351182 h 556591"/>
                  <a:gd name="connsiteX1" fmla="*/ 0 w 1007166"/>
                  <a:gd name="connsiteY1" fmla="*/ 0 h 556591"/>
                  <a:gd name="connsiteX2" fmla="*/ 225287 w 1007166"/>
                  <a:gd name="connsiteY2" fmla="*/ 0 h 556591"/>
                  <a:gd name="connsiteX3" fmla="*/ 781878 w 1007166"/>
                  <a:gd name="connsiteY3" fmla="*/ 556591 h 556591"/>
                  <a:gd name="connsiteX4" fmla="*/ 1007166 w 1007166"/>
                  <a:gd name="connsiteY4" fmla="*/ 556591 h 556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7166" h="556591">
                    <a:moveTo>
                      <a:pt x="0" y="351182"/>
                    </a:moveTo>
                    <a:lnTo>
                      <a:pt x="0" y="0"/>
                    </a:lnTo>
                    <a:lnTo>
                      <a:pt x="225287" y="0"/>
                    </a:lnTo>
                    <a:lnTo>
                      <a:pt x="781878" y="556591"/>
                    </a:lnTo>
                    <a:lnTo>
                      <a:pt x="1007166" y="556591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7" name="Group 256"/>
              <p:cNvGrpSpPr/>
              <p:nvPr/>
            </p:nvGrpSpPr>
            <p:grpSpPr>
              <a:xfrm>
                <a:off x="4376930" y="4926778"/>
                <a:ext cx="864105" cy="547265"/>
                <a:chOff x="4376930" y="4926782"/>
                <a:chExt cx="864105" cy="312723"/>
              </a:xfrm>
            </p:grpSpPr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4953000" y="4931751"/>
                  <a:ext cx="0" cy="30775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5241035" y="4931751"/>
                  <a:ext cx="0" cy="30775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>
                  <a:off x="4376930" y="4926782"/>
                  <a:ext cx="0" cy="31272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>
                  <a:off x="4664965" y="4926782"/>
                  <a:ext cx="0" cy="31272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/>
              <p:cNvGrpSpPr/>
              <p:nvPr/>
            </p:nvGrpSpPr>
            <p:grpSpPr>
              <a:xfrm flipH="1">
                <a:off x="2230989" y="3419061"/>
                <a:ext cx="1915513" cy="816437"/>
                <a:chOff x="5459895" y="3419061"/>
                <a:chExt cx="1915513" cy="816437"/>
              </a:xfrm>
            </p:grpSpPr>
            <p:sp>
              <p:nvSpPr>
                <p:cNvPr id="204" name="Freeform 203"/>
                <p:cNvSpPr/>
                <p:nvPr/>
              </p:nvSpPr>
              <p:spPr>
                <a:xfrm>
                  <a:off x="5459895" y="3419061"/>
                  <a:ext cx="1048493" cy="815009"/>
                </a:xfrm>
                <a:custGeom>
                  <a:avLst/>
                  <a:gdLst>
                    <a:gd name="connsiteX0" fmla="*/ 1252330 w 1252330"/>
                    <a:gd name="connsiteY0" fmla="*/ 0 h 815009"/>
                    <a:gd name="connsiteX1" fmla="*/ 1252330 w 1252330"/>
                    <a:gd name="connsiteY1" fmla="*/ 238539 h 815009"/>
                    <a:gd name="connsiteX2" fmla="*/ 0 w 1252330"/>
                    <a:gd name="connsiteY2" fmla="*/ 477078 h 815009"/>
                    <a:gd name="connsiteX3" fmla="*/ 0 w 1252330"/>
                    <a:gd name="connsiteY3" fmla="*/ 815009 h 815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2330" h="815009">
                      <a:moveTo>
                        <a:pt x="1252330" y="0"/>
                      </a:moveTo>
                      <a:lnTo>
                        <a:pt x="1252330" y="238539"/>
                      </a:lnTo>
                      <a:lnTo>
                        <a:pt x="0" y="477078"/>
                      </a:lnTo>
                      <a:lnTo>
                        <a:pt x="0" y="815009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>
                  <a:off x="5778192" y="3429001"/>
                  <a:ext cx="1133446" cy="805070"/>
                </a:xfrm>
                <a:custGeom>
                  <a:avLst/>
                  <a:gdLst>
                    <a:gd name="connsiteX0" fmla="*/ 1252330 w 1252330"/>
                    <a:gd name="connsiteY0" fmla="*/ 0 h 815009"/>
                    <a:gd name="connsiteX1" fmla="*/ 1252330 w 1252330"/>
                    <a:gd name="connsiteY1" fmla="*/ 238539 h 815009"/>
                    <a:gd name="connsiteX2" fmla="*/ 0 w 1252330"/>
                    <a:gd name="connsiteY2" fmla="*/ 477078 h 815009"/>
                    <a:gd name="connsiteX3" fmla="*/ 0 w 1252330"/>
                    <a:gd name="connsiteY3" fmla="*/ 815009 h 815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2330" h="815009">
                      <a:moveTo>
                        <a:pt x="1252330" y="0"/>
                      </a:moveTo>
                      <a:lnTo>
                        <a:pt x="1252330" y="238539"/>
                      </a:lnTo>
                      <a:lnTo>
                        <a:pt x="0" y="477078"/>
                      </a:lnTo>
                      <a:lnTo>
                        <a:pt x="0" y="815009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Freeform 205"/>
                <p:cNvSpPr/>
                <p:nvPr/>
              </p:nvSpPr>
              <p:spPr>
                <a:xfrm>
                  <a:off x="6096488" y="3438939"/>
                  <a:ext cx="1278920" cy="796559"/>
                </a:xfrm>
                <a:custGeom>
                  <a:avLst/>
                  <a:gdLst>
                    <a:gd name="connsiteX0" fmla="*/ 1252330 w 1252330"/>
                    <a:gd name="connsiteY0" fmla="*/ 0 h 815009"/>
                    <a:gd name="connsiteX1" fmla="*/ 1252330 w 1252330"/>
                    <a:gd name="connsiteY1" fmla="*/ 238539 h 815009"/>
                    <a:gd name="connsiteX2" fmla="*/ 0 w 1252330"/>
                    <a:gd name="connsiteY2" fmla="*/ 477078 h 815009"/>
                    <a:gd name="connsiteX3" fmla="*/ 0 w 1252330"/>
                    <a:gd name="connsiteY3" fmla="*/ 815009 h 815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2330" h="815009">
                      <a:moveTo>
                        <a:pt x="1252330" y="0"/>
                      </a:moveTo>
                      <a:lnTo>
                        <a:pt x="1252330" y="238539"/>
                      </a:lnTo>
                      <a:lnTo>
                        <a:pt x="0" y="477078"/>
                      </a:lnTo>
                      <a:lnTo>
                        <a:pt x="0" y="815009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5459895" y="3419061"/>
                <a:ext cx="1915513" cy="816437"/>
                <a:chOff x="5459895" y="3419061"/>
                <a:chExt cx="1915513" cy="816437"/>
              </a:xfrm>
            </p:grpSpPr>
            <p:sp>
              <p:nvSpPr>
                <p:cNvPr id="188" name="Freeform 187"/>
                <p:cNvSpPr/>
                <p:nvPr/>
              </p:nvSpPr>
              <p:spPr>
                <a:xfrm>
                  <a:off x="5459895" y="3419061"/>
                  <a:ext cx="1048493" cy="815009"/>
                </a:xfrm>
                <a:custGeom>
                  <a:avLst/>
                  <a:gdLst>
                    <a:gd name="connsiteX0" fmla="*/ 1252330 w 1252330"/>
                    <a:gd name="connsiteY0" fmla="*/ 0 h 815009"/>
                    <a:gd name="connsiteX1" fmla="*/ 1252330 w 1252330"/>
                    <a:gd name="connsiteY1" fmla="*/ 238539 h 815009"/>
                    <a:gd name="connsiteX2" fmla="*/ 0 w 1252330"/>
                    <a:gd name="connsiteY2" fmla="*/ 477078 h 815009"/>
                    <a:gd name="connsiteX3" fmla="*/ 0 w 1252330"/>
                    <a:gd name="connsiteY3" fmla="*/ 815009 h 815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2330" h="815009">
                      <a:moveTo>
                        <a:pt x="1252330" y="0"/>
                      </a:moveTo>
                      <a:lnTo>
                        <a:pt x="1252330" y="238539"/>
                      </a:lnTo>
                      <a:lnTo>
                        <a:pt x="0" y="477078"/>
                      </a:lnTo>
                      <a:lnTo>
                        <a:pt x="0" y="815009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>
                  <a:off x="5778192" y="3429001"/>
                  <a:ext cx="1133446" cy="805070"/>
                </a:xfrm>
                <a:custGeom>
                  <a:avLst/>
                  <a:gdLst>
                    <a:gd name="connsiteX0" fmla="*/ 1252330 w 1252330"/>
                    <a:gd name="connsiteY0" fmla="*/ 0 h 815009"/>
                    <a:gd name="connsiteX1" fmla="*/ 1252330 w 1252330"/>
                    <a:gd name="connsiteY1" fmla="*/ 238539 h 815009"/>
                    <a:gd name="connsiteX2" fmla="*/ 0 w 1252330"/>
                    <a:gd name="connsiteY2" fmla="*/ 477078 h 815009"/>
                    <a:gd name="connsiteX3" fmla="*/ 0 w 1252330"/>
                    <a:gd name="connsiteY3" fmla="*/ 815009 h 815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2330" h="815009">
                      <a:moveTo>
                        <a:pt x="1252330" y="0"/>
                      </a:moveTo>
                      <a:lnTo>
                        <a:pt x="1252330" y="238539"/>
                      </a:lnTo>
                      <a:lnTo>
                        <a:pt x="0" y="477078"/>
                      </a:lnTo>
                      <a:lnTo>
                        <a:pt x="0" y="815009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Freeform 189"/>
                <p:cNvSpPr/>
                <p:nvPr/>
              </p:nvSpPr>
              <p:spPr>
                <a:xfrm>
                  <a:off x="6096488" y="3438939"/>
                  <a:ext cx="1278920" cy="796559"/>
                </a:xfrm>
                <a:custGeom>
                  <a:avLst/>
                  <a:gdLst>
                    <a:gd name="connsiteX0" fmla="*/ 1252330 w 1252330"/>
                    <a:gd name="connsiteY0" fmla="*/ 0 h 815009"/>
                    <a:gd name="connsiteX1" fmla="*/ 1252330 w 1252330"/>
                    <a:gd name="connsiteY1" fmla="*/ 238539 h 815009"/>
                    <a:gd name="connsiteX2" fmla="*/ 0 w 1252330"/>
                    <a:gd name="connsiteY2" fmla="*/ 477078 h 815009"/>
                    <a:gd name="connsiteX3" fmla="*/ 0 w 1252330"/>
                    <a:gd name="connsiteY3" fmla="*/ 815009 h 815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2330" h="815009">
                      <a:moveTo>
                        <a:pt x="1252330" y="0"/>
                      </a:moveTo>
                      <a:lnTo>
                        <a:pt x="1252330" y="238539"/>
                      </a:lnTo>
                      <a:lnTo>
                        <a:pt x="0" y="477078"/>
                      </a:lnTo>
                      <a:lnTo>
                        <a:pt x="0" y="815009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2" name="Straight Arrow Connector 191"/>
              <p:cNvCxnSpPr/>
              <p:nvPr/>
            </p:nvCxnSpPr>
            <p:spPr>
              <a:xfrm>
                <a:off x="7775743" y="3438939"/>
                <a:ext cx="0" cy="203510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/>
              <p:cNvSpPr txBox="1"/>
              <p:nvPr/>
            </p:nvSpPr>
            <p:spPr>
              <a:xfrm>
                <a:off x="5356249" y="2737716"/>
                <a:ext cx="3571634" cy="6912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2400" dirty="0" smtClean="0">
                    <a:latin typeface="+mn-lt"/>
                    <a:cs typeface="Times New Roman" panose="02020603050405020304" pitchFamily="18" charset="0"/>
                  </a:rPr>
                  <a:t>4-bit Adder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7948563" y="2392074"/>
                <a:ext cx="0" cy="34564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8351812" y="2392074"/>
                <a:ext cx="0" cy="34564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8755061" y="2392074"/>
                <a:ext cx="0" cy="34564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9158310" y="2392074"/>
                <a:ext cx="0" cy="308197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lowchart: Delay 5"/>
              <p:cNvSpPr/>
              <p:nvPr/>
            </p:nvSpPr>
            <p:spPr>
              <a:xfrm rot="5400000">
                <a:off x="7746939" y="2017628"/>
                <a:ext cx="403249" cy="34564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Delay 6"/>
              <p:cNvSpPr/>
              <p:nvPr/>
            </p:nvSpPr>
            <p:spPr>
              <a:xfrm rot="5400000">
                <a:off x="8150188" y="2017628"/>
                <a:ext cx="403249" cy="34564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Delay 7"/>
              <p:cNvSpPr/>
              <p:nvPr/>
            </p:nvSpPr>
            <p:spPr>
              <a:xfrm rot="5400000">
                <a:off x="8553437" y="2017628"/>
                <a:ext cx="403249" cy="34564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Delay 8"/>
              <p:cNvSpPr/>
              <p:nvPr/>
            </p:nvSpPr>
            <p:spPr>
              <a:xfrm rot="5400000">
                <a:off x="8956686" y="2017628"/>
                <a:ext cx="403249" cy="34564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 flipH="1">
                <a:off x="8027620" y="1441558"/>
                <a:ext cx="1214860" cy="547265"/>
              </a:xfrm>
              <a:custGeom>
                <a:avLst/>
                <a:gdLst>
                  <a:gd name="connsiteX0" fmla="*/ 0 w 1060174"/>
                  <a:gd name="connsiteY0" fmla="*/ 0 h 251792"/>
                  <a:gd name="connsiteX1" fmla="*/ 1060174 w 1060174"/>
                  <a:gd name="connsiteY1" fmla="*/ 0 h 251792"/>
                  <a:gd name="connsiteX2" fmla="*/ 1060174 w 1060174"/>
                  <a:gd name="connsiteY2" fmla="*/ 251792 h 25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0174" h="251792">
                    <a:moveTo>
                      <a:pt x="0" y="0"/>
                    </a:moveTo>
                    <a:lnTo>
                      <a:pt x="1060174" y="0"/>
                    </a:lnTo>
                    <a:lnTo>
                      <a:pt x="1060174" y="251792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7454578" y="1441556"/>
                <a:ext cx="551593" cy="979323"/>
                <a:chOff x="5101001" y="3861050"/>
                <a:chExt cx="551593" cy="979323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499395" y="4235497"/>
                  <a:ext cx="0" cy="1728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5364559" y="3861050"/>
                  <a:ext cx="288035" cy="3744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baseline="-25000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5101001" y="4465926"/>
                  <a:ext cx="172821" cy="3744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b="1" dirty="0" smtClean="0">
                      <a:latin typeface="+mn-lt"/>
                      <a:cs typeface="Times New Roman" panose="02020603050405020304" pitchFamily="18" charset="0"/>
                    </a:rPr>
                    <a:t>0</a:t>
                  </a:r>
                  <a:endParaRPr lang="en-US" b="1" baseline="-25000" dirty="0" smtClean="0">
                    <a:latin typeface="+mn-lt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8121385" y="1441557"/>
                <a:ext cx="288035" cy="547268"/>
                <a:chOff x="5364559" y="3861050"/>
                <a:chExt cx="288035" cy="547268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5499395" y="4235497"/>
                  <a:ext cx="0" cy="1728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5364559" y="3861050"/>
                  <a:ext cx="288035" cy="3744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baseline="-25000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8524634" y="1441558"/>
                <a:ext cx="288035" cy="547268"/>
                <a:chOff x="5364559" y="3861050"/>
                <a:chExt cx="288035" cy="547268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499395" y="4235497"/>
                  <a:ext cx="0" cy="1728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5364559" y="3861050"/>
                  <a:ext cx="288035" cy="3744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baseline="-25000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8927883" y="1441559"/>
                <a:ext cx="288035" cy="547268"/>
                <a:chOff x="5364559" y="3861050"/>
                <a:chExt cx="288035" cy="547268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5499395" y="4235497"/>
                  <a:ext cx="0" cy="1728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5364559" y="3861050"/>
                  <a:ext cx="288035" cy="3744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baseline="-25000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8425186" y="1441556"/>
                <a:ext cx="411960" cy="547271"/>
                <a:chOff x="6120906" y="3774642"/>
                <a:chExt cx="411960" cy="633679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6120906" y="3774642"/>
                  <a:ext cx="0" cy="6336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6532866" y="3774642"/>
                  <a:ext cx="0" cy="6336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/>
              <p:cNvCxnSpPr/>
              <p:nvPr/>
            </p:nvCxnSpPr>
            <p:spPr>
              <a:xfrm>
                <a:off x="9242480" y="1239934"/>
                <a:ext cx="0" cy="74889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9100704" y="865487"/>
                <a:ext cx="288035" cy="37444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 smtClean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baseline="-25000" dirty="0" smtClean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>
                <a:off x="7545315" y="2392074"/>
                <a:ext cx="0" cy="34564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5125821" y="865487"/>
                <a:ext cx="1843424" cy="3370011"/>
                <a:chOff x="5241035" y="3284981"/>
                <a:chExt cx="1843424" cy="3370011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644283" y="4811568"/>
                  <a:ext cx="0" cy="3456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047532" y="4811568"/>
                  <a:ext cx="0" cy="3456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450781" y="4811568"/>
                  <a:ext cx="0" cy="3456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6854030" y="4811568"/>
                  <a:ext cx="0" cy="3456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Flowchart: Delay 44"/>
                <p:cNvSpPr/>
                <p:nvPr/>
              </p:nvSpPr>
              <p:spPr>
                <a:xfrm rot="5400000">
                  <a:off x="5442659" y="4437122"/>
                  <a:ext cx="403249" cy="34564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lowchart: Delay 45"/>
                <p:cNvSpPr/>
                <p:nvPr/>
              </p:nvSpPr>
              <p:spPr>
                <a:xfrm rot="5400000">
                  <a:off x="5845908" y="4437122"/>
                  <a:ext cx="403249" cy="34564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lowchart: Delay 46"/>
                <p:cNvSpPr/>
                <p:nvPr/>
              </p:nvSpPr>
              <p:spPr>
                <a:xfrm rot="5400000">
                  <a:off x="6249157" y="4437122"/>
                  <a:ext cx="403249" cy="34564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lowchart: Delay 47"/>
                <p:cNvSpPr/>
                <p:nvPr/>
              </p:nvSpPr>
              <p:spPr>
                <a:xfrm rot="5400000">
                  <a:off x="6652406" y="4437122"/>
                  <a:ext cx="403249" cy="34564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48"/>
                <p:cNvSpPr/>
                <p:nvPr/>
              </p:nvSpPr>
              <p:spPr>
                <a:xfrm flipH="1">
                  <a:off x="5723340" y="3861052"/>
                  <a:ext cx="1214860" cy="547265"/>
                </a:xfrm>
                <a:custGeom>
                  <a:avLst/>
                  <a:gdLst>
                    <a:gd name="connsiteX0" fmla="*/ 0 w 1060174"/>
                    <a:gd name="connsiteY0" fmla="*/ 0 h 251792"/>
                    <a:gd name="connsiteX1" fmla="*/ 1060174 w 1060174"/>
                    <a:gd name="connsiteY1" fmla="*/ 0 h 251792"/>
                    <a:gd name="connsiteX2" fmla="*/ 1060174 w 1060174"/>
                    <a:gd name="connsiteY2" fmla="*/ 251792 h 251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0174" h="251792">
                      <a:moveTo>
                        <a:pt x="0" y="0"/>
                      </a:moveTo>
                      <a:lnTo>
                        <a:pt x="1060174" y="0"/>
                      </a:lnTo>
                      <a:lnTo>
                        <a:pt x="1060174" y="251792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5413856" y="3861050"/>
                  <a:ext cx="547266" cy="1814623"/>
                  <a:chOff x="5364559" y="3861050"/>
                  <a:chExt cx="547266" cy="1814623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5499395" y="4235497"/>
                    <a:ext cx="0" cy="1728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364559" y="3861050"/>
                    <a:ext cx="288035" cy="3744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baseline="-25000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5479773" y="5301226"/>
                    <a:ext cx="432052" cy="3744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carry</a:t>
                    </a:r>
                    <a:endParaRPr lang="en-US" baseline="-25000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5817105" y="3861051"/>
                  <a:ext cx="288035" cy="547268"/>
                  <a:chOff x="5364559" y="3861050"/>
                  <a:chExt cx="288035" cy="547268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5499395" y="4235497"/>
                    <a:ext cx="0" cy="1728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364559" y="3861050"/>
                    <a:ext cx="288035" cy="3744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baseline="-25000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6220354" y="3861052"/>
                  <a:ext cx="288035" cy="547268"/>
                  <a:chOff x="5364559" y="3861050"/>
                  <a:chExt cx="288035" cy="547268"/>
                </a:xfrm>
              </p:grpSpPr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5499395" y="4235497"/>
                    <a:ext cx="0" cy="1728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364559" y="3861050"/>
                    <a:ext cx="288035" cy="3744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baseline="-25000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6623603" y="3861053"/>
                  <a:ext cx="288035" cy="547268"/>
                  <a:chOff x="5364559" y="3861050"/>
                  <a:chExt cx="288035" cy="547268"/>
                </a:xfrm>
              </p:grpSpPr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5499395" y="4235497"/>
                    <a:ext cx="0" cy="1728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5364559" y="3861050"/>
                    <a:ext cx="288035" cy="3744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baseline="-25000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6120906" y="3861050"/>
                  <a:ext cx="411960" cy="547271"/>
                  <a:chOff x="6120906" y="3774642"/>
                  <a:chExt cx="411960" cy="63367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6120906" y="3774642"/>
                    <a:ext cx="0" cy="63367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6532866" y="3774642"/>
                    <a:ext cx="0" cy="63367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938200" y="3659428"/>
                  <a:ext cx="0" cy="7488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6796424" y="3284981"/>
                  <a:ext cx="288035" cy="3744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baseline="-25000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85" name="Freeform 184"/>
                <p:cNvSpPr/>
                <p:nvPr/>
              </p:nvSpPr>
              <p:spPr>
                <a:xfrm flipH="1">
                  <a:off x="5241035" y="5502852"/>
                  <a:ext cx="230428" cy="1152140"/>
                </a:xfrm>
                <a:custGeom>
                  <a:avLst/>
                  <a:gdLst>
                    <a:gd name="connsiteX0" fmla="*/ 0 w 1060174"/>
                    <a:gd name="connsiteY0" fmla="*/ 0 h 251792"/>
                    <a:gd name="connsiteX1" fmla="*/ 1060174 w 1060174"/>
                    <a:gd name="connsiteY1" fmla="*/ 0 h 251792"/>
                    <a:gd name="connsiteX2" fmla="*/ 1060174 w 1060174"/>
                    <a:gd name="connsiteY2" fmla="*/ 251792 h 251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0174" h="251792">
                      <a:moveTo>
                        <a:pt x="0" y="0"/>
                      </a:moveTo>
                      <a:lnTo>
                        <a:pt x="1060174" y="0"/>
                      </a:lnTo>
                      <a:lnTo>
                        <a:pt x="1060174" y="251792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TextBox 125"/>
              <p:cNvSpPr txBox="1"/>
              <p:nvPr/>
            </p:nvSpPr>
            <p:spPr>
              <a:xfrm>
                <a:off x="690082" y="2737716"/>
                <a:ext cx="3571634" cy="6912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2400" dirty="0" smtClean="0">
                    <a:latin typeface="+mn-lt"/>
                    <a:cs typeface="Times New Roman" panose="02020603050405020304" pitchFamily="18" charset="0"/>
                  </a:rPr>
                  <a:t>4-bit Adder</a:t>
                </a:r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2788411" y="865487"/>
                <a:ext cx="1934161" cy="3370011"/>
                <a:chOff x="5150298" y="3284981"/>
                <a:chExt cx="1934161" cy="3370011"/>
              </a:xfrm>
            </p:grpSpPr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5644283" y="4811568"/>
                  <a:ext cx="0" cy="3456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6047532" y="4811568"/>
                  <a:ext cx="0" cy="3456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6450781" y="4811568"/>
                  <a:ext cx="0" cy="3456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6854030" y="4811568"/>
                  <a:ext cx="0" cy="18434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Flowchart: Delay 158"/>
                <p:cNvSpPr/>
                <p:nvPr/>
              </p:nvSpPr>
              <p:spPr>
                <a:xfrm rot="5400000">
                  <a:off x="5442659" y="4437122"/>
                  <a:ext cx="403249" cy="34564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lowchart: Delay 159"/>
                <p:cNvSpPr/>
                <p:nvPr/>
              </p:nvSpPr>
              <p:spPr>
                <a:xfrm rot="5400000">
                  <a:off x="5845908" y="4437122"/>
                  <a:ext cx="403249" cy="34564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lowchart: Delay 160"/>
                <p:cNvSpPr/>
                <p:nvPr/>
              </p:nvSpPr>
              <p:spPr>
                <a:xfrm rot="5400000">
                  <a:off x="6249157" y="4437122"/>
                  <a:ext cx="403249" cy="34564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Flowchart: Delay 161"/>
                <p:cNvSpPr/>
                <p:nvPr/>
              </p:nvSpPr>
              <p:spPr>
                <a:xfrm rot="5400000">
                  <a:off x="6652406" y="4437122"/>
                  <a:ext cx="403249" cy="34564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 flipH="1">
                  <a:off x="5723340" y="3861052"/>
                  <a:ext cx="1214860" cy="547265"/>
                </a:xfrm>
                <a:custGeom>
                  <a:avLst/>
                  <a:gdLst>
                    <a:gd name="connsiteX0" fmla="*/ 0 w 1060174"/>
                    <a:gd name="connsiteY0" fmla="*/ 0 h 251792"/>
                    <a:gd name="connsiteX1" fmla="*/ 1060174 w 1060174"/>
                    <a:gd name="connsiteY1" fmla="*/ 0 h 251792"/>
                    <a:gd name="connsiteX2" fmla="*/ 1060174 w 1060174"/>
                    <a:gd name="connsiteY2" fmla="*/ 251792 h 251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0174" h="251792">
                      <a:moveTo>
                        <a:pt x="0" y="0"/>
                      </a:moveTo>
                      <a:lnTo>
                        <a:pt x="1060174" y="0"/>
                      </a:lnTo>
                      <a:lnTo>
                        <a:pt x="1060174" y="251792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4" name="Group 163"/>
                <p:cNvGrpSpPr/>
                <p:nvPr/>
              </p:nvGrpSpPr>
              <p:grpSpPr>
                <a:xfrm>
                  <a:off x="5150298" y="3861050"/>
                  <a:ext cx="551593" cy="979323"/>
                  <a:chOff x="5101001" y="3861050"/>
                  <a:chExt cx="551593" cy="979323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5499395" y="4235497"/>
                    <a:ext cx="0" cy="1728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5364559" y="3861050"/>
                    <a:ext cx="288035" cy="3744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baseline="-25000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5101001" y="4465926"/>
                    <a:ext cx="172821" cy="3744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b="1" dirty="0" smtClean="0">
                        <a:latin typeface="+mn-lt"/>
                        <a:cs typeface="Times New Roman" panose="02020603050405020304" pitchFamily="18" charset="0"/>
                      </a:rPr>
                      <a:t>0</a:t>
                    </a:r>
                    <a:endParaRPr lang="en-US" b="1" baseline="-25000" dirty="0" smtClean="0">
                      <a:latin typeface="+mn-lt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5817105" y="3861051"/>
                  <a:ext cx="288035" cy="547268"/>
                  <a:chOff x="5364559" y="3861050"/>
                  <a:chExt cx="288035" cy="547268"/>
                </a:xfrm>
              </p:grpSpPr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5499395" y="4235497"/>
                    <a:ext cx="0" cy="1728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5364559" y="3861050"/>
                    <a:ext cx="288035" cy="3744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baseline="-25000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6220354" y="3861052"/>
                  <a:ext cx="288035" cy="547268"/>
                  <a:chOff x="5364559" y="3861050"/>
                  <a:chExt cx="288035" cy="547268"/>
                </a:xfrm>
              </p:grpSpPr>
              <p:cxnSp>
                <p:nvCxnSpPr>
                  <p:cNvPr id="176" name="Straight Connector 175"/>
                  <p:cNvCxnSpPr/>
                  <p:nvPr/>
                </p:nvCxnSpPr>
                <p:spPr>
                  <a:xfrm>
                    <a:off x="5499395" y="4235497"/>
                    <a:ext cx="0" cy="1728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5364559" y="3861050"/>
                    <a:ext cx="288035" cy="3744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baseline="-25000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6623603" y="3861053"/>
                  <a:ext cx="288035" cy="547268"/>
                  <a:chOff x="5364559" y="3861050"/>
                  <a:chExt cx="288035" cy="547268"/>
                </a:xfrm>
              </p:grpSpPr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5499395" y="4235497"/>
                    <a:ext cx="0" cy="1728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5" name="TextBox 174"/>
                  <p:cNvSpPr txBox="1"/>
                  <p:nvPr/>
                </p:nvSpPr>
                <p:spPr>
                  <a:xfrm>
                    <a:off x="5364559" y="3861050"/>
                    <a:ext cx="288035" cy="3744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baseline="-25000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6120906" y="3861050"/>
                  <a:ext cx="411960" cy="547271"/>
                  <a:chOff x="6120906" y="3774642"/>
                  <a:chExt cx="411960" cy="633679"/>
                </a:xfrm>
              </p:grpSpPr>
              <p:cxnSp>
                <p:nvCxnSpPr>
                  <p:cNvPr id="172" name="Straight Connector 171"/>
                  <p:cNvCxnSpPr/>
                  <p:nvPr/>
                </p:nvCxnSpPr>
                <p:spPr>
                  <a:xfrm>
                    <a:off x="6120906" y="3774642"/>
                    <a:ext cx="0" cy="63367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>
                    <a:off x="6532866" y="3774642"/>
                    <a:ext cx="0" cy="63367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6938200" y="3659428"/>
                  <a:ext cx="0" cy="7488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TextBox 169"/>
                <p:cNvSpPr txBox="1"/>
                <p:nvPr/>
              </p:nvSpPr>
              <p:spPr>
                <a:xfrm>
                  <a:off x="6796424" y="3284981"/>
                  <a:ext cx="288035" cy="3744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baseline="-25000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5241035" y="4811568"/>
                  <a:ext cx="0" cy="3456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/>
            </p:nvGrpSpPr>
            <p:grpSpPr>
              <a:xfrm>
                <a:off x="632475" y="865487"/>
                <a:ext cx="1670603" cy="1872229"/>
                <a:chOff x="5413856" y="3284981"/>
                <a:chExt cx="1670603" cy="1872229"/>
              </a:xfrm>
            </p:grpSpPr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5644283" y="4811568"/>
                  <a:ext cx="0" cy="3456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047532" y="4811568"/>
                  <a:ext cx="0" cy="3456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6450781" y="4811568"/>
                  <a:ext cx="0" cy="3456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6854030" y="4811568"/>
                  <a:ext cx="0" cy="3456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Flowchart: Delay 132"/>
                <p:cNvSpPr/>
                <p:nvPr/>
              </p:nvSpPr>
              <p:spPr>
                <a:xfrm rot="5400000">
                  <a:off x="5442659" y="4437122"/>
                  <a:ext cx="403249" cy="34564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Flowchart: Delay 133"/>
                <p:cNvSpPr/>
                <p:nvPr/>
              </p:nvSpPr>
              <p:spPr>
                <a:xfrm rot="5400000">
                  <a:off x="5845908" y="4437122"/>
                  <a:ext cx="403249" cy="34564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Flowchart: Delay 134"/>
                <p:cNvSpPr/>
                <p:nvPr/>
              </p:nvSpPr>
              <p:spPr>
                <a:xfrm rot="5400000">
                  <a:off x="6249157" y="4437122"/>
                  <a:ext cx="403249" cy="34564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lowchart: Delay 135"/>
                <p:cNvSpPr/>
                <p:nvPr/>
              </p:nvSpPr>
              <p:spPr>
                <a:xfrm rot="5400000">
                  <a:off x="6652406" y="4437122"/>
                  <a:ext cx="403249" cy="34564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reeform 136"/>
                <p:cNvSpPr/>
                <p:nvPr/>
              </p:nvSpPr>
              <p:spPr>
                <a:xfrm flipH="1">
                  <a:off x="5723340" y="3861052"/>
                  <a:ext cx="1214860" cy="547265"/>
                </a:xfrm>
                <a:custGeom>
                  <a:avLst/>
                  <a:gdLst>
                    <a:gd name="connsiteX0" fmla="*/ 0 w 1060174"/>
                    <a:gd name="connsiteY0" fmla="*/ 0 h 251792"/>
                    <a:gd name="connsiteX1" fmla="*/ 1060174 w 1060174"/>
                    <a:gd name="connsiteY1" fmla="*/ 0 h 251792"/>
                    <a:gd name="connsiteX2" fmla="*/ 1060174 w 1060174"/>
                    <a:gd name="connsiteY2" fmla="*/ 251792 h 251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0174" h="251792">
                      <a:moveTo>
                        <a:pt x="0" y="0"/>
                      </a:moveTo>
                      <a:lnTo>
                        <a:pt x="1060174" y="0"/>
                      </a:lnTo>
                      <a:lnTo>
                        <a:pt x="1060174" y="251792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8" name="Group 137"/>
                <p:cNvGrpSpPr/>
                <p:nvPr/>
              </p:nvGrpSpPr>
              <p:grpSpPr>
                <a:xfrm>
                  <a:off x="5413856" y="3861050"/>
                  <a:ext cx="288035" cy="547268"/>
                  <a:chOff x="5364559" y="3861050"/>
                  <a:chExt cx="288035" cy="547268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5499395" y="4235497"/>
                    <a:ext cx="0" cy="1728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5364559" y="3861050"/>
                    <a:ext cx="288035" cy="3744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baseline="-25000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5817105" y="3861051"/>
                  <a:ext cx="288035" cy="547268"/>
                  <a:chOff x="5364559" y="3861050"/>
                  <a:chExt cx="288035" cy="547268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5499395" y="4235497"/>
                    <a:ext cx="0" cy="1728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5364559" y="3861050"/>
                    <a:ext cx="288035" cy="3744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baseline="-25000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140" name="Group 139"/>
                <p:cNvGrpSpPr/>
                <p:nvPr/>
              </p:nvGrpSpPr>
              <p:grpSpPr>
                <a:xfrm>
                  <a:off x="6220354" y="3861052"/>
                  <a:ext cx="288035" cy="547268"/>
                  <a:chOff x="5364559" y="3861050"/>
                  <a:chExt cx="288035" cy="547268"/>
                </a:xfrm>
              </p:grpSpPr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5499395" y="4235497"/>
                    <a:ext cx="0" cy="1728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5364559" y="3861050"/>
                    <a:ext cx="288035" cy="3744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baseline="-25000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141" name="Group 140"/>
                <p:cNvGrpSpPr/>
                <p:nvPr/>
              </p:nvGrpSpPr>
              <p:grpSpPr>
                <a:xfrm>
                  <a:off x="6623603" y="3861053"/>
                  <a:ext cx="288035" cy="547268"/>
                  <a:chOff x="5364559" y="3861050"/>
                  <a:chExt cx="288035" cy="547268"/>
                </a:xfrm>
              </p:grpSpPr>
              <p:cxnSp>
                <p:nvCxnSpPr>
                  <p:cNvPr id="147" name="Straight Connector 146"/>
                  <p:cNvCxnSpPr/>
                  <p:nvPr/>
                </p:nvCxnSpPr>
                <p:spPr>
                  <a:xfrm>
                    <a:off x="5499395" y="4235497"/>
                    <a:ext cx="0" cy="17282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5364559" y="3861050"/>
                    <a:ext cx="288035" cy="3744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A</a:t>
                    </a:r>
                    <a:r>
                      <a:rPr lang="en-US" baseline="-25000" dirty="0" smtClean="0">
                        <a:latin typeface="Arial Narrow" panose="020B0606020202030204" pitchFamily="34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grpSp>
              <p:nvGrpSpPr>
                <p:cNvPr id="142" name="Group 141"/>
                <p:cNvGrpSpPr/>
                <p:nvPr/>
              </p:nvGrpSpPr>
              <p:grpSpPr>
                <a:xfrm>
                  <a:off x="6120906" y="3861050"/>
                  <a:ext cx="411960" cy="547271"/>
                  <a:chOff x="6120906" y="3774642"/>
                  <a:chExt cx="411960" cy="633679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>
                    <a:off x="6120906" y="3774642"/>
                    <a:ext cx="0" cy="63367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6532866" y="3774642"/>
                    <a:ext cx="0" cy="63367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6938200" y="3659428"/>
                  <a:ext cx="0" cy="7488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TextBox 143"/>
                <p:cNvSpPr txBox="1"/>
                <p:nvPr/>
              </p:nvSpPr>
              <p:spPr>
                <a:xfrm>
                  <a:off x="6796424" y="3284981"/>
                  <a:ext cx="288035" cy="3744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baseline="-25000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</p:grpSp>
          <p:sp>
            <p:nvSpPr>
              <p:cNvPr id="183" name="TextBox 182"/>
              <p:cNvSpPr txBox="1"/>
              <p:nvPr/>
            </p:nvSpPr>
            <p:spPr>
              <a:xfrm>
                <a:off x="3016609" y="4235498"/>
                <a:ext cx="3571634" cy="6912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2400" dirty="0" smtClean="0">
                    <a:latin typeface="+mn-lt"/>
                    <a:cs typeface="Times New Roman" panose="02020603050405020304" pitchFamily="18" charset="0"/>
                  </a:rPr>
                  <a:t>4-bit Adder</a:t>
                </a:r>
              </a:p>
            </p:txBody>
          </p:sp>
          <p:cxnSp>
            <p:nvCxnSpPr>
              <p:cNvPr id="194" name="Straight Arrow Connector 193"/>
              <p:cNvCxnSpPr/>
              <p:nvPr/>
            </p:nvCxnSpPr>
            <p:spPr>
              <a:xfrm>
                <a:off x="1842222" y="3438939"/>
                <a:ext cx="0" cy="9718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1928632" y="4491975"/>
                <a:ext cx="0" cy="9820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TextBox 219"/>
              <p:cNvSpPr txBox="1"/>
              <p:nvPr/>
            </p:nvSpPr>
            <p:spPr>
              <a:xfrm>
                <a:off x="747689" y="2881732"/>
                <a:ext cx="432052" cy="37444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 smtClean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carry</a:t>
                </a:r>
                <a:endParaRPr lang="en-US" baseline="-25000" dirty="0" smtClean="0">
                  <a:latin typeface="Arial Narrow" panose="020B0606020202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2136842" y="4523533"/>
                <a:ext cx="684699" cy="69128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00FF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Half</a:t>
                </a:r>
              </a:p>
              <a:p>
                <a:pPr algn="ctr"/>
                <a:r>
                  <a:rPr lang="en-US" sz="2000" dirty="0" smtClean="0">
                    <a:solidFill>
                      <a:srgbClr val="0000FF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Adder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3080773" y="4393916"/>
                <a:ext cx="432052" cy="37444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 smtClean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carry</a:t>
                </a:r>
                <a:endParaRPr lang="en-US" baseline="-25000" dirty="0" smtClean="0">
                  <a:latin typeface="Arial Narrow" panose="020B0606020202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484131" y="5474047"/>
                <a:ext cx="8810873" cy="374447"/>
                <a:chOff x="484131" y="5416440"/>
                <a:chExt cx="8810873" cy="374447"/>
              </a:xfrm>
            </p:grpSpPr>
            <p:sp>
              <p:nvSpPr>
                <p:cNvPr id="207" name="TextBox 206"/>
                <p:cNvSpPr txBox="1"/>
                <p:nvPr/>
              </p:nvSpPr>
              <p:spPr>
                <a:xfrm>
                  <a:off x="9006969" y="5416440"/>
                  <a:ext cx="288035" cy="3744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aseline="-25000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7660529" y="5416440"/>
                  <a:ext cx="288035" cy="3744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aseline="-25000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4549751" y="5416440"/>
                  <a:ext cx="288035" cy="3744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aseline="-25000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217" name="TextBox 216"/>
                <p:cNvSpPr txBox="1"/>
                <p:nvPr/>
              </p:nvSpPr>
              <p:spPr>
                <a:xfrm>
                  <a:off x="4240237" y="5416440"/>
                  <a:ext cx="288035" cy="3744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aseline="-25000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218" name="TextBox 217"/>
                <p:cNvSpPr txBox="1"/>
                <p:nvPr/>
              </p:nvSpPr>
              <p:spPr>
                <a:xfrm>
                  <a:off x="5125821" y="5416440"/>
                  <a:ext cx="288035" cy="3744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aseline="-25000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219" name="TextBox 218"/>
                <p:cNvSpPr txBox="1"/>
                <p:nvPr/>
              </p:nvSpPr>
              <p:spPr>
                <a:xfrm>
                  <a:off x="4816307" y="5416440"/>
                  <a:ext cx="288035" cy="3744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aseline="-25000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230" name="TextBox 229"/>
                <p:cNvSpPr txBox="1"/>
                <p:nvPr/>
              </p:nvSpPr>
              <p:spPr>
                <a:xfrm>
                  <a:off x="1784615" y="5416440"/>
                  <a:ext cx="288035" cy="3744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aseline="-25000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231" name="TextBox 230"/>
                <p:cNvSpPr txBox="1"/>
                <p:nvPr/>
              </p:nvSpPr>
              <p:spPr>
                <a:xfrm>
                  <a:off x="484131" y="5416440"/>
                  <a:ext cx="288035" cy="3744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baseline="-25000" dirty="0" smtClean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7</a:t>
                  </a:r>
                </a:p>
              </p:txBody>
            </p:sp>
          </p:grpSp>
          <p:cxnSp>
            <p:nvCxnSpPr>
              <p:cNvPr id="232" name="Straight Arrow Connector 231"/>
              <p:cNvCxnSpPr/>
              <p:nvPr/>
            </p:nvCxnSpPr>
            <p:spPr>
              <a:xfrm>
                <a:off x="624028" y="5277393"/>
                <a:ext cx="0" cy="1966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8" name="Group 237"/>
              <p:cNvGrpSpPr/>
              <p:nvPr/>
            </p:nvGrpSpPr>
            <p:grpSpPr>
              <a:xfrm>
                <a:off x="1755127" y="4225600"/>
                <a:ext cx="342000" cy="468000"/>
                <a:chOff x="2979604" y="5589320"/>
                <a:chExt cx="259941" cy="368131"/>
              </a:xfrm>
            </p:grpSpPr>
            <p:sp>
              <p:nvSpPr>
                <p:cNvPr id="236" name="Freeform 61"/>
                <p:cNvSpPr>
                  <a:spLocks noChangeAspect="1"/>
                </p:cNvSpPr>
                <p:nvPr/>
              </p:nvSpPr>
              <p:spPr bwMode="auto">
                <a:xfrm rot="5400000">
                  <a:off x="2947083" y="5664989"/>
                  <a:ext cx="324983" cy="259941"/>
                </a:xfrm>
                <a:custGeom>
                  <a:avLst/>
                  <a:gdLst>
                    <a:gd name="T0" fmla="*/ 0 w 708"/>
                    <a:gd name="T1" fmla="*/ 0 h 576"/>
                    <a:gd name="T2" fmla="*/ 17 w 708"/>
                    <a:gd name="T3" fmla="*/ 40 h 576"/>
                    <a:gd name="T4" fmla="*/ 39 w 708"/>
                    <a:gd name="T5" fmla="*/ 95 h 576"/>
                    <a:gd name="T6" fmla="*/ 54 w 708"/>
                    <a:gd name="T7" fmla="*/ 157 h 576"/>
                    <a:gd name="T8" fmla="*/ 66 w 708"/>
                    <a:gd name="T9" fmla="*/ 227 h 576"/>
                    <a:gd name="T10" fmla="*/ 74 w 708"/>
                    <a:gd name="T11" fmla="*/ 284 h 576"/>
                    <a:gd name="T12" fmla="*/ 69 w 708"/>
                    <a:gd name="T13" fmla="*/ 338 h 576"/>
                    <a:gd name="T14" fmla="*/ 58 w 708"/>
                    <a:gd name="T15" fmla="*/ 399 h 576"/>
                    <a:gd name="T16" fmla="*/ 45 w 708"/>
                    <a:gd name="T17" fmla="*/ 458 h 576"/>
                    <a:gd name="T18" fmla="*/ 28 w 708"/>
                    <a:gd name="T19" fmla="*/ 512 h 576"/>
                    <a:gd name="T20" fmla="*/ 0 w 708"/>
                    <a:gd name="T21" fmla="*/ 572 h 576"/>
                    <a:gd name="T22" fmla="*/ 210 w 708"/>
                    <a:gd name="T23" fmla="*/ 576 h 576"/>
                    <a:gd name="T24" fmla="*/ 297 w 708"/>
                    <a:gd name="T25" fmla="*/ 570 h 576"/>
                    <a:gd name="T26" fmla="*/ 342 w 708"/>
                    <a:gd name="T27" fmla="*/ 567 h 576"/>
                    <a:gd name="T28" fmla="*/ 375 w 708"/>
                    <a:gd name="T29" fmla="*/ 559 h 576"/>
                    <a:gd name="T30" fmla="*/ 409 w 708"/>
                    <a:gd name="T31" fmla="*/ 549 h 576"/>
                    <a:gd name="T32" fmla="*/ 445 w 708"/>
                    <a:gd name="T33" fmla="*/ 533 h 576"/>
                    <a:gd name="T34" fmla="*/ 486 w 708"/>
                    <a:gd name="T35" fmla="*/ 515 h 576"/>
                    <a:gd name="T36" fmla="*/ 526 w 708"/>
                    <a:gd name="T37" fmla="*/ 490 h 576"/>
                    <a:gd name="T38" fmla="*/ 552 w 708"/>
                    <a:gd name="T39" fmla="*/ 470 h 576"/>
                    <a:gd name="T40" fmla="*/ 577 w 708"/>
                    <a:gd name="T41" fmla="*/ 447 h 576"/>
                    <a:gd name="T42" fmla="*/ 604 w 708"/>
                    <a:gd name="T43" fmla="*/ 420 h 576"/>
                    <a:gd name="T44" fmla="*/ 628 w 708"/>
                    <a:gd name="T45" fmla="*/ 398 h 576"/>
                    <a:gd name="T46" fmla="*/ 651 w 708"/>
                    <a:gd name="T47" fmla="*/ 370 h 576"/>
                    <a:gd name="T48" fmla="*/ 680 w 708"/>
                    <a:gd name="T49" fmla="*/ 333 h 576"/>
                    <a:gd name="T50" fmla="*/ 708 w 708"/>
                    <a:gd name="T51" fmla="*/ 286 h 576"/>
                    <a:gd name="T52" fmla="*/ 682 w 708"/>
                    <a:gd name="T53" fmla="*/ 245 h 576"/>
                    <a:gd name="T54" fmla="*/ 658 w 708"/>
                    <a:gd name="T55" fmla="*/ 210 h 576"/>
                    <a:gd name="T56" fmla="*/ 638 w 708"/>
                    <a:gd name="T57" fmla="*/ 185 h 576"/>
                    <a:gd name="T58" fmla="*/ 616 w 708"/>
                    <a:gd name="T59" fmla="*/ 161 h 576"/>
                    <a:gd name="T60" fmla="*/ 592 w 708"/>
                    <a:gd name="T61" fmla="*/ 138 h 576"/>
                    <a:gd name="T62" fmla="*/ 572 w 708"/>
                    <a:gd name="T63" fmla="*/ 120 h 576"/>
                    <a:gd name="T64" fmla="*/ 552 w 708"/>
                    <a:gd name="T65" fmla="*/ 103 h 576"/>
                    <a:gd name="T66" fmla="*/ 528 w 708"/>
                    <a:gd name="T67" fmla="*/ 85 h 576"/>
                    <a:gd name="T68" fmla="*/ 506 w 708"/>
                    <a:gd name="T69" fmla="*/ 72 h 576"/>
                    <a:gd name="T70" fmla="*/ 480 w 708"/>
                    <a:gd name="T71" fmla="*/ 58 h 576"/>
                    <a:gd name="T72" fmla="*/ 451 w 708"/>
                    <a:gd name="T73" fmla="*/ 43 h 576"/>
                    <a:gd name="T74" fmla="*/ 415 w 708"/>
                    <a:gd name="T75" fmla="*/ 29 h 576"/>
                    <a:gd name="T76" fmla="*/ 385 w 708"/>
                    <a:gd name="T77" fmla="*/ 20 h 576"/>
                    <a:gd name="T78" fmla="*/ 350 w 708"/>
                    <a:gd name="T79" fmla="*/ 11 h 576"/>
                    <a:gd name="T80" fmla="*/ 313 w 708"/>
                    <a:gd name="T81" fmla="*/ 5 h 576"/>
                    <a:gd name="T82" fmla="*/ 278 w 708"/>
                    <a:gd name="T83" fmla="*/ 1 h 576"/>
                    <a:gd name="T84" fmla="*/ 253 w 708"/>
                    <a:gd name="T85" fmla="*/ 1 h 576"/>
                    <a:gd name="T86" fmla="*/ 227 w 708"/>
                    <a:gd name="T87" fmla="*/ 0 h 576"/>
                    <a:gd name="T88" fmla="*/ 0 w 708"/>
                    <a:gd name="T89" fmla="*/ 0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08" h="576">
                      <a:moveTo>
                        <a:pt x="0" y="0"/>
                      </a:moveTo>
                      <a:lnTo>
                        <a:pt x="17" y="40"/>
                      </a:lnTo>
                      <a:lnTo>
                        <a:pt x="39" y="95"/>
                      </a:lnTo>
                      <a:lnTo>
                        <a:pt x="54" y="157"/>
                      </a:lnTo>
                      <a:lnTo>
                        <a:pt x="66" y="227"/>
                      </a:lnTo>
                      <a:lnTo>
                        <a:pt x="74" y="284"/>
                      </a:lnTo>
                      <a:lnTo>
                        <a:pt x="69" y="338"/>
                      </a:lnTo>
                      <a:lnTo>
                        <a:pt x="58" y="399"/>
                      </a:lnTo>
                      <a:lnTo>
                        <a:pt x="45" y="458"/>
                      </a:lnTo>
                      <a:lnTo>
                        <a:pt x="28" y="512"/>
                      </a:lnTo>
                      <a:lnTo>
                        <a:pt x="0" y="572"/>
                      </a:lnTo>
                      <a:lnTo>
                        <a:pt x="210" y="576"/>
                      </a:lnTo>
                      <a:lnTo>
                        <a:pt x="297" y="570"/>
                      </a:lnTo>
                      <a:lnTo>
                        <a:pt x="342" y="567"/>
                      </a:lnTo>
                      <a:lnTo>
                        <a:pt x="375" y="559"/>
                      </a:lnTo>
                      <a:lnTo>
                        <a:pt x="409" y="549"/>
                      </a:lnTo>
                      <a:lnTo>
                        <a:pt x="445" y="533"/>
                      </a:lnTo>
                      <a:lnTo>
                        <a:pt x="486" y="515"/>
                      </a:lnTo>
                      <a:lnTo>
                        <a:pt x="526" y="490"/>
                      </a:lnTo>
                      <a:lnTo>
                        <a:pt x="552" y="470"/>
                      </a:lnTo>
                      <a:lnTo>
                        <a:pt x="577" y="447"/>
                      </a:lnTo>
                      <a:lnTo>
                        <a:pt x="604" y="420"/>
                      </a:lnTo>
                      <a:lnTo>
                        <a:pt x="628" y="398"/>
                      </a:lnTo>
                      <a:lnTo>
                        <a:pt x="651" y="370"/>
                      </a:lnTo>
                      <a:lnTo>
                        <a:pt x="680" y="333"/>
                      </a:lnTo>
                      <a:lnTo>
                        <a:pt x="708" y="286"/>
                      </a:lnTo>
                      <a:lnTo>
                        <a:pt x="682" y="245"/>
                      </a:lnTo>
                      <a:lnTo>
                        <a:pt x="658" y="210"/>
                      </a:lnTo>
                      <a:lnTo>
                        <a:pt x="638" y="185"/>
                      </a:lnTo>
                      <a:lnTo>
                        <a:pt x="616" y="161"/>
                      </a:lnTo>
                      <a:lnTo>
                        <a:pt x="592" y="138"/>
                      </a:lnTo>
                      <a:lnTo>
                        <a:pt x="572" y="120"/>
                      </a:lnTo>
                      <a:lnTo>
                        <a:pt x="552" y="103"/>
                      </a:lnTo>
                      <a:lnTo>
                        <a:pt x="528" y="85"/>
                      </a:lnTo>
                      <a:lnTo>
                        <a:pt x="506" y="72"/>
                      </a:lnTo>
                      <a:lnTo>
                        <a:pt x="480" y="58"/>
                      </a:lnTo>
                      <a:lnTo>
                        <a:pt x="451" y="43"/>
                      </a:lnTo>
                      <a:lnTo>
                        <a:pt x="415" y="29"/>
                      </a:lnTo>
                      <a:lnTo>
                        <a:pt x="385" y="20"/>
                      </a:lnTo>
                      <a:lnTo>
                        <a:pt x="350" y="11"/>
                      </a:lnTo>
                      <a:lnTo>
                        <a:pt x="313" y="5"/>
                      </a:lnTo>
                      <a:lnTo>
                        <a:pt x="278" y="1"/>
                      </a:lnTo>
                      <a:lnTo>
                        <a:pt x="253" y="1"/>
                      </a:lnTo>
                      <a:lnTo>
                        <a:pt x="22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62"/>
                <p:cNvSpPr>
                  <a:spLocks noChangeAspect="1"/>
                </p:cNvSpPr>
                <p:nvPr/>
              </p:nvSpPr>
              <p:spPr bwMode="auto">
                <a:xfrm rot="5400000">
                  <a:off x="3091455" y="5477469"/>
                  <a:ext cx="34885" cy="258587"/>
                </a:xfrm>
                <a:custGeom>
                  <a:avLst/>
                  <a:gdLst>
                    <a:gd name="T0" fmla="*/ 3 w 76"/>
                    <a:gd name="T1" fmla="*/ 0 h 573"/>
                    <a:gd name="T2" fmla="*/ 30 w 76"/>
                    <a:gd name="T3" fmla="*/ 71 h 573"/>
                    <a:gd name="T4" fmla="*/ 48 w 76"/>
                    <a:gd name="T5" fmla="*/ 135 h 573"/>
                    <a:gd name="T6" fmla="*/ 62 w 76"/>
                    <a:gd name="T7" fmla="*/ 194 h 573"/>
                    <a:gd name="T8" fmla="*/ 75 w 76"/>
                    <a:gd name="T9" fmla="*/ 279 h 573"/>
                    <a:gd name="T10" fmla="*/ 66 w 76"/>
                    <a:gd name="T11" fmla="*/ 354 h 573"/>
                    <a:gd name="T12" fmla="*/ 54 w 76"/>
                    <a:gd name="T13" fmla="*/ 411 h 573"/>
                    <a:gd name="T14" fmla="*/ 35 w 76"/>
                    <a:gd name="T15" fmla="*/ 488 h 573"/>
                    <a:gd name="T16" fmla="*/ 0 w 76"/>
                    <a:gd name="T17" fmla="*/ 573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6" h="573">
                      <a:moveTo>
                        <a:pt x="3" y="0"/>
                      </a:moveTo>
                      <a:cubicBezTo>
                        <a:pt x="7" y="12"/>
                        <a:pt x="23" y="49"/>
                        <a:pt x="30" y="71"/>
                      </a:cubicBezTo>
                      <a:cubicBezTo>
                        <a:pt x="37" y="93"/>
                        <a:pt x="43" y="115"/>
                        <a:pt x="48" y="135"/>
                      </a:cubicBezTo>
                      <a:cubicBezTo>
                        <a:pt x="53" y="155"/>
                        <a:pt x="58" y="170"/>
                        <a:pt x="62" y="194"/>
                      </a:cubicBezTo>
                      <a:cubicBezTo>
                        <a:pt x="66" y="218"/>
                        <a:pt x="74" y="252"/>
                        <a:pt x="75" y="279"/>
                      </a:cubicBezTo>
                      <a:cubicBezTo>
                        <a:pt x="76" y="306"/>
                        <a:pt x="69" y="332"/>
                        <a:pt x="66" y="354"/>
                      </a:cubicBezTo>
                      <a:cubicBezTo>
                        <a:pt x="63" y="376"/>
                        <a:pt x="59" y="389"/>
                        <a:pt x="54" y="411"/>
                      </a:cubicBezTo>
                      <a:cubicBezTo>
                        <a:pt x="49" y="433"/>
                        <a:pt x="44" y="461"/>
                        <a:pt x="35" y="488"/>
                      </a:cubicBezTo>
                      <a:cubicBezTo>
                        <a:pt x="26" y="515"/>
                        <a:pt x="7" y="555"/>
                        <a:pt x="0" y="573"/>
                      </a:cubicBezTo>
                    </a:path>
                  </a:pathLst>
                </a:custGeom>
                <a:noFill/>
                <a:ln w="254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9" name="Flowchart: Delay 238"/>
              <p:cNvSpPr/>
              <p:nvPr/>
            </p:nvSpPr>
            <p:spPr>
              <a:xfrm rot="5400000">
                <a:off x="1165011" y="4319154"/>
                <a:ext cx="403249" cy="34564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>
              <a:xfrm flipH="1">
                <a:off x="1266149" y="3743085"/>
                <a:ext cx="576071" cy="547265"/>
              </a:xfrm>
              <a:custGeom>
                <a:avLst/>
                <a:gdLst>
                  <a:gd name="connsiteX0" fmla="*/ 0 w 1060174"/>
                  <a:gd name="connsiteY0" fmla="*/ 0 h 251792"/>
                  <a:gd name="connsiteX1" fmla="*/ 1060174 w 1060174"/>
                  <a:gd name="connsiteY1" fmla="*/ 0 h 251792"/>
                  <a:gd name="connsiteX2" fmla="*/ 1060174 w 1060174"/>
                  <a:gd name="connsiteY2" fmla="*/ 251792 h 25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0174" h="251792">
                    <a:moveTo>
                      <a:pt x="0" y="0"/>
                    </a:moveTo>
                    <a:lnTo>
                      <a:pt x="1060174" y="0"/>
                    </a:lnTo>
                    <a:lnTo>
                      <a:pt x="1060174" y="251792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Freeform 247"/>
              <p:cNvSpPr/>
              <p:nvPr/>
            </p:nvSpPr>
            <p:spPr>
              <a:xfrm flipH="1">
                <a:off x="1458850" y="4022036"/>
                <a:ext cx="548854" cy="258418"/>
              </a:xfrm>
              <a:custGeom>
                <a:avLst/>
                <a:gdLst>
                  <a:gd name="connsiteX0" fmla="*/ 0 w 1060174"/>
                  <a:gd name="connsiteY0" fmla="*/ 0 h 251792"/>
                  <a:gd name="connsiteX1" fmla="*/ 1060174 w 1060174"/>
                  <a:gd name="connsiteY1" fmla="*/ 0 h 251792"/>
                  <a:gd name="connsiteX2" fmla="*/ 1060174 w 1060174"/>
                  <a:gd name="connsiteY2" fmla="*/ 251792 h 25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0174" h="251792">
                    <a:moveTo>
                      <a:pt x="0" y="0"/>
                    </a:moveTo>
                    <a:lnTo>
                      <a:pt x="1060174" y="0"/>
                    </a:lnTo>
                    <a:lnTo>
                      <a:pt x="1060174" y="251792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Freeform 251"/>
              <p:cNvSpPr/>
              <p:nvPr/>
            </p:nvSpPr>
            <p:spPr>
              <a:xfrm flipH="1">
                <a:off x="517260" y="3087757"/>
                <a:ext cx="172821" cy="1802295"/>
              </a:xfrm>
              <a:custGeom>
                <a:avLst/>
                <a:gdLst>
                  <a:gd name="connsiteX0" fmla="*/ 0 w 1060174"/>
                  <a:gd name="connsiteY0" fmla="*/ 0 h 251792"/>
                  <a:gd name="connsiteX1" fmla="*/ 1060174 w 1060174"/>
                  <a:gd name="connsiteY1" fmla="*/ 0 h 251792"/>
                  <a:gd name="connsiteX2" fmla="*/ 1060174 w 1060174"/>
                  <a:gd name="connsiteY2" fmla="*/ 251792 h 25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0174" h="251792">
                    <a:moveTo>
                      <a:pt x="0" y="0"/>
                    </a:moveTo>
                    <a:lnTo>
                      <a:pt x="1060174" y="0"/>
                    </a:lnTo>
                    <a:lnTo>
                      <a:pt x="1060174" y="251792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Freeform 252"/>
              <p:cNvSpPr/>
              <p:nvPr/>
            </p:nvSpPr>
            <p:spPr>
              <a:xfrm>
                <a:off x="728870" y="4684643"/>
                <a:ext cx="636104" cy="218661"/>
              </a:xfrm>
              <a:custGeom>
                <a:avLst/>
                <a:gdLst>
                  <a:gd name="connsiteX0" fmla="*/ 636104 w 636104"/>
                  <a:gd name="connsiteY0" fmla="*/ 0 h 218661"/>
                  <a:gd name="connsiteX1" fmla="*/ 636104 w 636104"/>
                  <a:gd name="connsiteY1" fmla="*/ 92766 h 218661"/>
                  <a:gd name="connsiteX2" fmla="*/ 0 w 636104"/>
                  <a:gd name="connsiteY2" fmla="*/ 92766 h 218661"/>
                  <a:gd name="connsiteX3" fmla="*/ 0 w 636104"/>
                  <a:gd name="connsiteY3" fmla="*/ 218661 h 218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6104" h="218661">
                    <a:moveTo>
                      <a:pt x="636104" y="0"/>
                    </a:moveTo>
                    <a:lnTo>
                      <a:pt x="636104" y="92766"/>
                    </a:lnTo>
                    <a:lnTo>
                      <a:pt x="0" y="92766"/>
                    </a:lnTo>
                    <a:lnTo>
                      <a:pt x="0" y="218661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Freeform 61"/>
              <p:cNvSpPr>
                <a:spLocks noChangeAspect="1"/>
              </p:cNvSpPr>
              <p:nvPr/>
            </p:nvSpPr>
            <p:spPr bwMode="auto">
              <a:xfrm rot="5400000">
                <a:off x="417455" y="4894851"/>
                <a:ext cx="413147" cy="342000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Rounded Rectangle 262"/>
              <p:cNvSpPr/>
              <p:nvPr/>
            </p:nvSpPr>
            <p:spPr>
              <a:xfrm>
                <a:off x="1093330" y="4151245"/>
                <a:ext cx="1094534" cy="708032"/>
              </a:xfrm>
              <a:prstGeom prst="roundRect">
                <a:avLst>
                  <a:gd name="adj" fmla="val 8394"/>
                </a:avLst>
              </a:prstGeom>
              <a:noFill/>
              <a:ln w="12700">
                <a:solidFill>
                  <a:srgbClr val="0000F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ounded Rectangle 2"/>
            <p:cNvSpPr/>
            <p:nvPr/>
          </p:nvSpPr>
          <p:spPr>
            <a:xfrm>
              <a:off x="597087" y="1239934"/>
              <a:ext cx="1763598" cy="1641801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3016581" y="1239934"/>
              <a:ext cx="1785846" cy="1641801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5241035" y="1239934"/>
              <a:ext cx="1785846" cy="1641801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7660529" y="1239934"/>
              <a:ext cx="1785846" cy="1641801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" name="Content Placeholder 2"/>
          <p:cNvSpPr>
            <a:spLocks noGrp="1"/>
          </p:cNvSpPr>
          <p:nvPr>
            <p:ph idx="1"/>
          </p:nvPr>
        </p:nvSpPr>
        <p:spPr>
          <a:xfrm>
            <a:off x="286833" y="894294"/>
            <a:ext cx="9389941" cy="518463"/>
          </a:xfrm>
        </p:spPr>
        <p:txBody>
          <a:bodyPr/>
          <a:lstStyle/>
          <a:p>
            <a:pPr marL="0" indent="0">
              <a:spcBef>
                <a:spcPts val="1500"/>
              </a:spcBef>
              <a:buNone/>
            </a:pPr>
            <a:r>
              <a:rPr lang="en-US" b="1" dirty="0" smtClean="0">
                <a:cs typeface="Consolas" panose="020B0609020204030204" pitchFamily="49" charset="0"/>
              </a:rPr>
              <a:t>16 </a:t>
            </a:r>
            <a:r>
              <a:rPr lang="en-US" dirty="0" smtClean="0">
                <a:cs typeface="Consolas" panose="020B0609020204030204" pitchFamily="49" charset="0"/>
              </a:rPr>
              <a:t>AND gates, </a:t>
            </a:r>
            <a:r>
              <a:rPr lang="en-US" b="1" dirty="0" smtClean="0">
                <a:cs typeface="Consolas" panose="020B0609020204030204" pitchFamily="49" charset="0"/>
              </a:rPr>
              <a:t>Three</a:t>
            </a:r>
            <a:r>
              <a:rPr lang="en-US" dirty="0" smtClean="0">
                <a:cs typeface="Consolas" panose="020B0609020204030204" pitchFamily="49" charset="0"/>
              </a:rPr>
              <a:t> 4-bit adders, a half-adder, and an OR gate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2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Carry Save Adders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1" y="908720"/>
            <a:ext cx="8982472" cy="3527772"/>
          </a:xfrm>
          <a:noFill/>
        </p:spPr>
        <p:txBody>
          <a:bodyPr lIns="0" rIns="0"/>
          <a:lstStyle/>
          <a:p>
            <a:pPr eaLnBrk="1" hangingPunct="1">
              <a:spcBef>
                <a:spcPts val="2000"/>
              </a:spcBef>
            </a:pPr>
            <a:r>
              <a:rPr lang="en-US" altLang="en-US" dirty="0"/>
              <a:t>A </a:t>
            </a:r>
            <a:r>
              <a:rPr lang="en-US" altLang="en-US" dirty="0" smtClean="0"/>
              <a:t>n-bit carry-save </a:t>
            </a:r>
            <a:r>
              <a:rPr lang="en-US" altLang="en-US" dirty="0"/>
              <a:t>adder </a:t>
            </a:r>
            <a:r>
              <a:rPr lang="en-US" altLang="en-US" dirty="0" smtClean="0"/>
              <a:t>produces </a:t>
            </a:r>
            <a:r>
              <a:rPr lang="en-US" altLang="en-US" dirty="0"/>
              <a:t>two </a:t>
            </a:r>
            <a:r>
              <a:rPr lang="en-US" altLang="en-US" dirty="0" smtClean="0"/>
              <a:t>n-bit outputs</a:t>
            </a:r>
            <a:endParaRPr lang="en-US" altLang="en-US" dirty="0"/>
          </a:p>
          <a:p>
            <a:pPr lvl="1" eaLnBrk="1" hangingPunct="1">
              <a:spcBef>
                <a:spcPts val="2000"/>
              </a:spcBef>
            </a:pPr>
            <a:r>
              <a:rPr lang="en-US" altLang="en-US" dirty="0" smtClean="0"/>
              <a:t>n-bit partial </a:t>
            </a:r>
            <a:r>
              <a:rPr lang="en-US" altLang="en-US" dirty="0"/>
              <a:t>sum </a:t>
            </a:r>
            <a:r>
              <a:rPr lang="en-US" altLang="en-US" dirty="0" smtClean="0"/>
              <a:t>bits and n-bit carry </a:t>
            </a:r>
            <a:r>
              <a:rPr lang="en-US" altLang="en-US" dirty="0"/>
              <a:t>bits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dirty="0"/>
              <a:t>All the </a:t>
            </a:r>
            <a:r>
              <a:rPr lang="en-US" altLang="en-US" dirty="0" smtClean="0"/>
              <a:t>n bits </a:t>
            </a:r>
            <a:r>
              <a:rPr lang="en-US" altLang="en-US" dirty="0"/>
              <a:t>of a carry-save adder work in parallel</a:t>
            </a:r>
          </a:p>
          <a:p>
            <a:pPr lvl="1" eaLnBrk="1" hangingPunct="1">
              <a:spcBef>
                <a:spcPts val="2000"/>
              </a:spcBef>
            </a:pPr>
            <a:r>
              <a:rPr lang="en-US" altLang="en-US" dirty="0"/>
              <a:t>The carry does not propagate as in a carry-propagate adder</a:t>
            </a:r>
          </a:p>
          <a:p>
            <a:pPr lvl="1" eaLnBrk="1" hangingPunct="1">
              <a:spcBef>
                <a:spcPts val="2000"/>
              </a:spcBef>
            </a:pPr>
            <a:r>
              <a:rPr lang="en-US" altLang="en-US" dirty="0"/>
              <a:t>This is why a carry-save is faster than a carry-propagate adder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dirty="0" smtClean="0"/>
              <a:t>Useful </a:t>
            </a:r>
            <a:r>
              <a:rPr lang="en-US" altLang="en-US" dirty="0" smtClean="0"/>
              <a:t>when adding multiple numbers (as in multipliers</a:t>
            </a:r>
            <a:r>
              <a:rPr lang="en-US" altLang="en-US" dirty="0" smtClean="0"/>
              <a:t>)</a:t>
            </a:r>
            <a:endParaRPr lang="en-US" altLang="en-US" dirty="0" smtClean="0"/>
          </a:p>
        </p:txBody>
      </p:sp>
      <p:grpSp>
        <p:nvGrpSpPr>
          <p:cNvPr id="17412" name="Group 121"/>
          <p:cNvGrpSpPr>
            <a:grpSpLocks/>
          </p:cNvGrpSpPr>
          <p:nvPr/>
        </p:nvGrpSpPr>
        <p:grpSpPr bwMode="auto">
          <a:xfrm>
            <a:off x="662120" y="4473154"/>
            <a:ext cx="8578321" cy="1908175"/>
            <a:chOff x="453" y="2568"/>
            <a:chExt cx="4988" cy="1202"/>
          </a:xfrm>
        </p:grpSpPr>
        <p:sp>
          <p:nvSpPr>
            <p:cNvPr id="17413" name="Text Box 4"/>
            <p:cNvSpPr txBox="1">
              <a:spLocks noChangeArrowheads="1"/>
            </p:cNvSpPr>
            <p:nvPr/>
          </p:nvSpPr>
          <p:spPr bwMode="auto">
            <a:xfrm>
              <a:off x="793" y="3520"/>
              <a:ext cx="19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Carry-Propagate Adder</a:t>
              </a:r>
            </a:p>
          </p:txBody>
        </p:sp>
        <p:sp>
          <p:nvSpPr>
            <p:cNvPr id="17414" name="Text Box 13"/>
            <p:cNvSpPr txBox="1">
              <a:spLocks noChangeArrowheads="1"/>
            </p:cNvSpPr>
            <p:nvPr/>
          </p:nvSpPr>
          <p:spPr bwMode="auto">
            <a:xfrm>
              <a:off x="2313" y="2909"/>
              <a:ext cx="27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+</a:t>
              </a:r>
            </a:p>
          </p:txBody>
        </p:sp>
        <p:sp>
          <p:nvSpPr>
            <p:cNvPr id="17415" name="Line 14"/>
            <p:cNvSpPr>
              <a:spLocks noChangeShapeType="1"/>
            </p:cNvSpPr>
            <p:nvPr/>
          </p:nvSpPr>
          <p:spPr bwMode="auto">
            <a:xfrm>
              <a:off x="2359" y="277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Line 15"/>
            <p:cNvSpPr>
              <a:spLocks noChangeShapeType="1"/>
            </p:cNvSpPr>
            <p:nvPr/>
          </p:nvSpPr>
          <p:spPr bwMode="auto">
            <a:xfrm flipH="1">
              <a:off x="2584" y="3045"/>
              <a:ext cx="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Line 16"/>
            <p:cNvSpPr>
              <a:spLocks noChangeShapeType="1"/>
            </p:cNvSpPr>
            <p:nvPr/>
          </p:nvSpPr>
          <p:spPr bwMode="auto">
            <a:xfrm>
              <a:off x="2540" y="277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Text Box 17"/>
            <p:cNvSpPr txBox="1">
              <a:spLocks noChangeArrowheads="1"/>
            </p:cNvSpPr>
            <p:nvPr/>
          </p:nvSpPr>
          <p:spPr bwMode="auto">
            <a:xfrm>
              <a:off x="2245" y="2569"/>
              <a:ext cx="2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a</a:t>
              </a:r>
              <a:r>
                <a:rPr lang="en-US" altLang="en-US" sz="1600" baseline="-25000"/>
                <a:t>0</a:t>
              </a:r>
            </a:p>
          </p:txBody>
        </p:sp>
        <p:sp>
          <p:nvSpPr>
            <p:cNvPr id="17419" name="Text Box 18"/>
            <p:cNvSpPr txBox="1">
              <a:spLocks noChangeArrowheads="1"/>
            </p:cNvSpPr>
            <p:nvPr/>
          </p:nvSpPr>
          <p:spPr bwMode="auto">
            <a:xfrm>
              <a:off x="2427" y="2569"/>
              <a:ext cx="2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b</a:t>
              </a:r>
              <a:r>
                <a:rPr lang="en-US" altLang="en-US" sz="1600" baseline="-25000"/>
                <a:t>0</a:t>
              </a:r>
            </a:p>
          </p:txBody>
        </p:sp>
        <p:sp>
          <p:nvSpPr>
            <p:cNvPr id="17420" name="Line 19"/>
            <p:cNvSpPr>
              <a:spLocks noChangeShapeType="1"/>
            </p:cNvSpPr>
            <p:nvPr/>
          </p:nvSpPr>
          <p:spPr bwMode="auto">
            <a:xfrm>
              <a:off x="2449" y="318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Text Box 20"/>
            <p:cNvSpPr txBox="1">
              <a:spLocks noChangeArrowheads="1"/>
            </p:cNvSpPr>
            <p:nvPr/>
          </p:nvSpPr>
          <p:spPr bwMode="auto">
            <a:xfrm>
              <a:off x="2336" y="3294"/>
              <a:ext cx="2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s</a:t>
              </a:r>
              <a:r>
                <a:rPr lang="en-US" altLang="en-US" sz="1600" baseline="-25000"/>
                <a:t>0</a:t>
              </a:r>
            </a:p>
          </p:txBody>
        </p:sp>
        <p:sp>
          <p:nvSpPr>
            <p:cNvPr id="17422" name="Text Box 23"/>
            <p:cNvSpPr txBox="1">
              <a:spLocks noChangeArrowheads="1"/>
            </p:cNvSpPr>
            <p:nvPr/>
          </p:nvSpPr>
          <p:spPr bwMode="auto">
            <a:xfrm>
              <a:off x="1882" y="2909"/>
              <a:ext cx="27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+</a:t>
              </a:r>
            </a:p>
          </p:txBody>
        </p:sp>
        <p:sp>
          <p:nvSpPr>
            <p:cNvPr id="17423" name="Line 24"/>
            <p:cNvSpPr>
              <a:spLocks noChangeShapeType="1"/>
            </p:cNvSpPr>
            <p:nvPr/>
          </p:nvSpPr>
          <p:spPr bwMode="auto">
            <a:xfrm>
              <a:off x="1928" y="277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25"/>
            <p:cNvSpPr>
              <a:spLocks noChangeShapeType="1"/>
            </p:cNvSpPr>
            <p:nvPr/>
          </p:nvSpPr>
          <p:spPr bwMode="auto">
            <a:xfrm flipH="1">
              <a:off x="2153" y="3045"/>
              <a:ext cx="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26"/>
            <p:cNvSpPr>
              <a:spLocks noChangeShapeType="1"/>
            </p:cNvSpPr>
            <p:nvPr/>
          </p:nvSpPr>
          <p:spPr bwMode="auto">
            <a:xfrm>
              <a:off x="2109" y="277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Text Box 27"/>
            <p:cNvSpPr txBox="1">
              <a:spLocks noChangeArrowheads="1"/>
            </p:cNvSpPr>
            <p:nvPr/>
          </p:nvSpPr>
          <p:spPr bwMode="auto">
            <a:xfrm>
              <a:off x="1814" y="2569"/>
              <a:ext cx="2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a</a:t>
              </a:r>
              <a:r>
                <a:rPr lang="en-US" altLang="en-US" sz="1600" baseline="-25000"/>
                <a:t>1</a:t>
              </a:r>
            </a:p>
          </p:txBody>
        </p:sp>
        <p:sp>
          <p:nvSpPr>
            <p:cNvPr id="17427" name="Text Box 28"/>
            <p:cNvSpPr txBox="1">
              <a:spLocks noChangeArrowheads="1"/>
            </p:cNvSpPr>
            <p:nvPr/>
          </p:nvSpPr>
          <p:spPr bwMode="auto">
            <a:xfrm>
              <a:off x="1996" y="2569"/>
              <a:ext cx="2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b</a:t>
              </a:r>
              <a:r>
                <a:rPr lang="en-US" altLang="en-US" sz="1600" baseline="-25000"/>
                <a:t>1</a:t>
              </a:r>
            </a:p>
          </p:txBody>
        </p:sp>
        <p:sp>
          <p:nvSpPr>
            <p:cNvPr id="17428" name="Line 29"/>
            <p:cNvSpPr>
              <a:spLocks noChangeShapeType="1"/>
            </p:cNvSpPr>
            <p:nvPr/>
          </p:nvSpPr>
          <p:spPr bwMode="auto">
            <a:xfrm>
              <a:off x="2018" y="318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Text Box 30"/>
            <p:cNvSpPr txBox="1">
              <a:spLocks noChangeArrowheads="1"/>
            </p:cNvSpPr>
            <p:nvPr/>
          </p:nvSpPr>
          <p:spPr bwMode="auto">
            <a:xfrm>
              <a:off x="1905" y="3294"/>
              <a:ext cx="2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s</a:t>
              </a:r>
              <a:r>
                <a:rPr lang="en-US" altLang="en-US" sz="1600" baseline="-25000"/>
                <a:t>1</a:t>
              </a:r>
            </a:p>
          </p:txBody>
        </p:sp>
        <p:sp>
          <p:nvSpPr>
            <p:cNvPr id="17430" name="Text Box 32"/>
            <p:cNvSpPr txBox="1">
              <a:spLocks noChangeArrowheads="1"/>
            </p:cNvSpPr>
            <p:nvPr/>
          </p:nvSpPr>
          <p:spPr bwMode="auto">
            <a:xfrm>
              <a:off x="840" y="2908"/>
              <a:ext cx="272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+</a:t>
              </a:r>
            </a:p>
          </p:txBody>
        </p:sp>
        <p:sp>
          <p:nvSpPr>
            <p:cNvPr id="17431" name="Line 33"/>
            <p:cNvSpPr>
              <a:spLocks noChangeShapeType="1"/>
            </p:cNvSpPr>
            <p:nvPr/>
          </p:nvSpPr>
          <p:spPr bwMode="auto">
            <a:xfrm>
              <a:off x="886" y="277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Line 34"/>
            <p:cNvSpPr>
              <a:spLocks noChangeShapeType="1"/>
            </p:cNvSpPr>
            <p:nvPr/>
          </p:nvSpPr>
          <p:spPr bwMode="auto">
            <a:xfrm flipH="1">
              <a:off x="1111" y="3044"/>
              <a:ext cx="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Line 35"/>
            <p:cNvSpPr>
              <a:spLocks noChangeShapeType="1"/>
            </p:cNvSpPr>
            <p:nvPr/>
          </p:nvSpPr>
          <p:spPr bwMode="auto">
            <a:xfrm>
              <a:off x="1067" y="277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Text Box 36"/>
            <p:cNvSpPr txBox="1">
              <a:spLocks noChangeArrowheads="1"/>
            </p:cNvSpPr>
            <p:nvPr/>
          </p:nvSpPr>
          <p:spPr bwMode="auto">
            <a:xfrm>
              <a:off x="772" y="2568"/>
              <a:ext cx="2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a</a:t>
              </a:r>
              <a:r>
                <a:rPr lang="en-US" altLang="en-US" sz="1600" baseline="-25000"/>
                <a:t>31</a:t>
              </a:r>
            </a:p>
          </p:txBody>
        </p:sp>
        <p:sp>
          <p:nvSpPr>
            <p:cNvPr id="17435" name="Text Box 37"/>
            <p:cNvSpPr txBox="1">
              <a:spLocks noChangeArrowheads="1"/>
            </p:cNvSpPr>
            <p:nvPr/>
          </p:nvSpPr>
          <p:spPr bwMode="auto">
            <a:xfrm>
              <a:off x="954" y="2568"/>
              <a:ext cx="2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b</a:t>
              </a:r>
              <a:r>
                <a:rPr lang="en-US" altLang="en-US" sz="1600" baseline="-25000"/>
                <a:t>31</a:t>
              </a:r>
            </a:p>
          </p:txBody>
        </p:sp>
        <p:sp>
          <p:nvSpPr>
            <p:cNvPr id="17436" name="Line 38"/>
            <p:cNvSpPr>
              <a:spLocks noChangeShapeType="1"/>
            </p:cNvSpPr>
            <p:nvPr/>
          </p:nvSpPr>
          <p:spPr bwMode="auto">
            <a:xfrm>
              <a:off x="976" y="318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Text Box 39"/>
            <p:cNvSpPr txBox="1">
              <a:spLocks noChangeArrowheads="1"/>
            </p:cNvSpPr>
            <p:nvPr/>
          </p:nvSpPr>
          <p:spPr bwMode="auto">
            <a:xfrm>
              <a:off x="863" y="3293"/>
              <a:ext cx="2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s</a:t>
              </a:r>
              <a:r>
                <a:rPr lang="en-US" altLang="en-US" sz="1600" baseline="-25000"/>
                <a:t>31</a:t>
              </a:r>
            </a:p>
          </p:txBody>
        </p:sp>
        <p:sp>
          <p:nvSpPr>
            <p:cNvPr id="17438" name="Line 49"/>
            <p:cNvSpPr>
              <a:spLocks noChangeShapeType="1"/>
            </p:cNvSpPr>
            <p:nvPr/>
          </p:nvSpPr>
          <p:spPr bwMode="auto">
            <a:xfrm flipH="1">
              <a:off x="680" y="3044"/>
              <a:ext cx="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Line 50"/>
            <p:cNvSpPr>
              <a:spLocks noChangeShapeType="1"/>
            </p:cNvSpPr>
            <p:nvPr/>
          </p:nvSpPr>
          <p:spPr bwMode="auto">
            <a:xfrm flipH="1">
              <a:off x="1722" y="3044"/>
              <a:ext cx="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Text Box 51"/>
            <p:cNvSpPr txBox="1">
              <a:spLocks noChangeArrowheads="1"/>
            </p:cNvSpPr>
            <p:nvPr/>
          </p:nvSpPr>
          <p:spPr bwMode="auto">
            <a:xfrm>
              <a:off x="1316" y="2863"/>
              <a:ext cx="3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/>
                <a:t>. . .</a:t>
              </a:r>
              <a:endParaRPr lang="en-US" altLang="en-US" sz="2400" b="1" baseline="-25000"/>
            </a:p>
          </p:txBody>
        </p:sp>
        <p:sp>
          <p:nvSpPr>
            <p:cNvPr id="17441" name="Text Box 52"/>
            <p:cNvSpPr txBox="1">
              <a:spLocks noChangeArrowheads="1"/>
            </p:cNvSpPr>
            <p:nvPr/>
          </p:nvSpPr>
          <p:spPr bwMode="auto">
            <a:xfrm>
              <a:off x="453" y="2954"/>
              <a:ext cx="2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c</a:t>
              </a:r>
              <a:r>
                <a:rPr lang="en-US" altLang="en-US" sz="1600" baseline="-25000"/>
                <a:t>out</a:t>
              </a:r>
            </a:p>
          </p:txBody>
        </p:sp>
        <p:sp>
          <p:nvSpPr>
            <p:cNvPr id="17442" name="Text Box 53"/>
            <p:cNvSpPr txBox="1">
              <a:spLocks noChangeArrowheads="1"/>
            </p:cNvSpPr>
            <p:nvPr/>
          </p:nvSpPr>
          <p:spPr bwMode="auto">
            <a:xfrm>
              <a:off x="2744" y="2954"/>
              <a:ext cx="24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/>
                <a:t>c</a:t>
              </a:r>
              <a:r>
                <a:rPr lang="en-US" altLang="en-US" sz="1600" baseline="-25000"/>
                <a:t>in</a:t>
              </a:r>
            </a:p>
          </p:txBody>
        </p:sp>
        <p:sp>
          <p:nvSpPr>
            <p:cNvPr id="17443" name="Text Box 54"/>
            <p:cNvSpPr txBox="1">
              <a:spLocks noChangeArrowheads="1"/>
            </p:cNvSpPr>
            <p:nvPr/>
          </p:nvSpPr>
          <p:spPr bwMode="auto">
            <a:xfrm>
              <a:off x="3379" y="3520"/>
              <a:ext cx="19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Carry-Save Adder</a:t>
              </a:r>
            </a:p>
          </p:txBody>
        </p:sp>
        <p:sp>
          <p:nvSpPr>
            <p:cNvPr id="17444" name="Text Box 83"/>
            <p:cNvSpPr txBox="1">
              <a:spLocks noChangeArrowheads="1"/>
            </p:cNvSpPr>
            <p:nvPr/>
          </p:nvSpPr>
          <p:spPr bwMode="auto">
            <a:xfrm>
              <a:off x="3902" y="2863"/>
              <a:ext cx="3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/>
                <a:t>. . .</a:t>
              </a:r>
              <a:endParaRPr lang="en-US" altLang="en-US" sz="2400" b="1" baseline="-25000"/>
            </a:p>
          </p:txBody>
        </p:sp>
        <p:grpSp>
          <p:nvGrpSpPr>
            <p:cNvPr id="17445" name="Group 94"/>
            <p:cNvGrpSpPr>
              <a:grpSpLocks/>
            </p:cNvGrpSpPr>
            <p:nvPr/>
          </p:nvGrpSpPr>
          <p:grpSpPr bwMode="auto">
            <a:xfrm>
              <a:off x="3244" y="2568"/>
              <a:ext cx="701" cy="907"/>
              <a:chOff x="3244" y="2409"/>
              <a:chExt cx="701" cy="907"/>
            </a:xfrm>
          </p:grpSpPr>
          <p:sp>
            <p:nvSpPr>
              <p:cNvPr id="17470" name="Text Box 73"/>
              <p:cNvSpPr txBox="1">
                <a:spLocks noChangeArrowheads="1"/>
              </p:cNvSpPr>
              <p:nvPr/>
            </p:nvSpPr>
            <p:spPr bwMode="auto">
              <a:xfrm>
                <a:off x="3426" y="2749"/>
                <a:ext cx="272" cy="27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/>
                  <a:t>+</a:t>
                </a:r>
              </a:p>
            </p:txBody>
          </p:sp>
          <p:sp>
            <p:nvSpPr>
              <p:cNvPr id="17471" name="Line 74"/>
              <p:cNvSpPr>
                <a:spLocks noChangeShapeType="1"/>
              </p:cNvSpPr>
              <p:nvPr/>
            </p:nvSpPr>
            <p:spPr bwMode="auto">
              <a:xfrm>
                <a:off x="3472" y="261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2" name="Line 76"/>
              <p:cNvSpPr>
                <a:spLocks noChangeShapeType="1"/>
              </p:cNvSpPr>
              <p:nvPr/>
            </p:nvSpPr>
            <p:spPr bwMode="auto">
              <a:xfrm>
                <a:off x="3653" y="261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3" name="Text Box 77"/>
              <p:cNvSpPr txBox="1">
                <a:spLocks noChangeArrowheads="1"/>
              </p:cNvSpPr>
              <p:nvPr/>
            </p:nvSpPr>
            <p:spPr bwMode="auto">
              <a:xfrm>
                <a:off x="3358" y="2409"/>
                <a:ext cx="22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/>
                  <a:t>a</a:t>
                </a:r>
                <a:r>
                  <a:rPr lang="en-US" altLang="en-US" sz="1600" baseline="-25000"/>
                  <a:t>31</a:t>
                </a:r>
              </a:p>
            </p:txBody>
          </p:sp>
          <p:sp>
            <p:nvSpPr>
              <p:cNvPr id="17474" name="Text Box 78"/>
              <p:cNvSpPr txBox="1">
                <a:spLocks noChangeArrowheads="1"/>
              </p:cNvSpPr>
              <p:nvPr/>
            </p:nvSpPr>
            <p:spPr bwMode="auto">
              <a:xfrm>
                <a:off x="3540" y="2409"/>
                <a:ext cx="22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/>
                  <a:t>b</a:t>
                </a:r>
                <a:r>
                  <a:rPr lang="en-US" altLang="en-US" sz="1600" baseline="-25000"/>
                  <a:t>31</a:t>
                </a:r>
              </a:p>
            </p:txBody>
          </p:sp>
          <p:sp>
            <p:nvSpPr>
              <p:cNvPr id="17475" name="Line 79"/>
              <p:cNvSpPr>
                <a:spLocks noChangeShapeType="1"/>
              </p:cNvSpPr>
              <p:nvPr/>
            </p:nvSpPr>
            <p:spPr bwMode="auto">
              <a:xfrm>
                <a:off x="3562" y="3021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6" name="Text Box 80"/>
              <p:cNvSpPr txBox="1">
                <a:spLocks noChangeArrowheads="1"/>
              </p:cNvSpPr>
              <p:nvPr/>
            </p:nvSpPr>
            <p:spPr bwMode="auto">
              <a:xfrm>
                <a:off x="3449" y="3134"/>
                <a:ext cx="22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/>
                  <a:t>s'</a:t>
                </a:r>
                <a:r>
                  <a:rPr lang="en-US" altLang="en-US" sz="1600" baseline="-25000"/>
                  <a:t>31</a:t>
                </a:r>
              </a:p>
            </p:txBody>
          </p:sp>
          <p:sp>
            <p:nvSpPr>
              <p:cNvPr id="17477" name="Text Box 84"/>
              <p:cNvSpPr txBox="1">
                <a:spLocks noChangeArrowheads="1"/>
              </p:cNvSpPr>
              <p:nvPr/>
            </p:nvSpPr>
            <p:spPr bwMode="auto">
              <a:xfrm>
                <a:off x="3244" y="3135"/>
                <a:ext cx="22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/>
                  <a:t>c'</a:t>
                </a:r>
                <a:r>
                  <a:rPr lang="en-US" altLang="en-US" sz="1600" baseline="-25000"/>
                  <a:t>31</a:t>
                </a:r>
              </a:p>
            </p:txBody>
          </p:sp>
          <p:sp>
            <p:nvSpPr>
              <p:cNvPr id="17478" name="Freeform 90"/>
              <p:cNvSpPr>
                <a:spLocks/>
              </p:cNvSpPr>
              <p:nvPr/>
            </p:nvSpPr>
            <p:spPr bwMode="auto">
              <a:xfrm>
                <a:off x="3696" y="2614"/>
                <a:ext cx="137" cy="272"/>
              </a:xfrm>
              <a:custGeom>
                <a:avLst/>
                <a:gdLst>
                  <a:gd name="T0" fmla="*/ 65 w 159"/>
                  <a:gd name="T1" fmla="*/ 0 h 272"/>
                  <a:gd name="T2" fmla="*/ 65 w 159"/>
                  <a:gd name="T3" fmla="*/ 272 h 272"/>
                  <a:gd name="T4" fmla="*/ 0 w 159"/>
                  <a:gd name="T5" fmla="*/ 272 h 272"/>
                  <a:gd name="T6" fmla="*/ 0 60000 65536"/>
                  <a:gd name="T7" fmla="*/ 0 60000 65536"/>
                  <a:gd name="T8" fmla="*/ 0 60000 65536"/>
                  <a:gd name="T9" fmla="*/ 0 w 159"/>
                  <a:gd name="T10" fmla="*/ 0 h 272"/>
                  <a:gd name="T11" fmla="*/ 159 w 159"/>
                  <a:gd name="T12" fmla="*/ 272 h 2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9" h="272">
                    <a:moveTo>
                      <a:pt x="159" y="0"/>
                    </a:moveTo>
                    <a:lnTo>
                      <a:pt x="159" y="272"/>
                    </a:lnTo>
                    <a:lnTo>
                      <a:pt x="0" y="2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9" name="Text Box 91"/>
              <p:cNvSpPr txBox="1">
                <a:spLocks noChangeArrowheads="1"/>
              </p:cNvSpPr>
              <p:nvPr/>
            </p:nvSpPr>
            <p:spPr bwMode="auto">
              <a:xfrm>
                <a:off x="3719" y="2409"/>
                <a:ext cx="22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/>
                  <a:t>c</a:t>
                </a:r>
                <a:r>
                  <a:rPr lang="en-US" altLang="en-US" sz="1600" baseline="-25000"/>
                  <a:t>31</a:t>
                </a:r>
              </a:p>
            </p:txBody>
          </p:sp>
          <p:sp>
            <p:nvSpPr>
              <p:cNvPr id="17480" name="Freeform 92"/>
              <p:cNvSpPr>
                <a:spLocks/>
              </p:cNvSpPr>
              <p:nvPr/>
            </p:nvSpPr>
            <p:spPr bwMode="auto">
              <a:xfrm flipH="1" flipV="1">
                <a:off x="3356" y="2886"/>
                <a:ext cx="68" cy="272"/>
              </a:xfrm>
              <a:custGeom>
                <a:avLst/>
                <a:gdLst>
                  <a:gd name="T0" fmla="*/ 1 w 159"/>
                  <a:gd name="T1" fmla="*/ 0 h 272"/>
                  <a:gd name="T2" fmla="*/ 1 w 159"/>
                  <a:gd name="T3" fmla="*/ 272 h 272"/>
                  <a:gd name="T4" fmla="*/ 0 w 159"/>
                  <a:gd name="T5" fmla="*/ 272 h 272"/>
                  <a:gd name="T6" fmla="*/ 0 60000 65536"/>
                  <a:gd name="T7" fmla="*/ 0 60000 65536"/>
                  <a:gd name="T8" fmla="*/ 0 60000 65536"/>
                  <a:gd name="T9" fmla="*/ 0 w 159"/>
                  <a:gd name="T10" fmla="*/ 0 h 272"/>
                  <a:gd name="T11" fmla="*/ 159 w 159"/>
                  <a:gd name="T12" fmla="*/ 272 h 2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9" h="272">
                    <a:moveTo>
                      <a:pt x="159" y="0"/>
                    </a:moveTo>
                    <a:lnTo>
                      <a:pt x="159" y="272"/>
                    </a:lnTo>
                    <a:lnTo>
                      <a:pt x="0" y="2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46" name="Group 95"/>
            <p:cNvGrpSpPr>
              <a:grpSpLocks/>
            </p:cNvGrpSpPr>
            <p:nvPr/>
          </p:nvGrpSpPr>
          <p:grpSpPr bwMode="auto">
            <a:xfrm>
              <a:off x="4152" y="2568"/>
              <a:ext cx="701" cy="907"/>
              <a:chOff x="3244" y="2409"/>
              <a:chExt cx="701" cy="907"/>
            </a:xfrm>
          </p:grpSpPr>
          <p:sp>
            <p:nvSpPr>
              <p:cNvPr id="17459" name="Text Box 96"/>
              <p:cNvSpPr txBox="1">
                <a:spLocks noChangeArrowheads="1"/>
              </p:cNvSpPr>
              <p:nvPr/>
            </p:nvSpPr>
            <p:spPr bwMode="auto">
              <a:xfrm>
                <a:off x="3426" y="2749"/>
                <a:ext cx="272" cy="27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/>
                  <a:t>+</a:t>
                </a:r>
              </a:p>
            </p:txBody>
          </p:sp>
          <p:sp>
            <p:nvSpPr>
              <p:cNvPr id="17460" name="Line 97"/>
              <p:cNvSpPr>
                <a:spLocks noChangeShapeType="1"/>
              </p:cNvSpPr>
              <p:nvPr/>
            </p:nvSpPr>
            <p:spPr bwMode="auto">
              <a:xfrm>
                <a:off x="3472" y="261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1" name="Line 98"/>
              <p:cNvSpPr>
                <a:spLocks noChangeShapeType="1"/>
              </p:cNvSpPr>
              <p:nvPr/>
            </p:nvSpPr>
            <p:spPr bwMode="auto">
              <a:xfrm>
                <a:off x="3653" y="261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2" name="Text Box 99"/>
              <p:cNvSpPr txBox="1">
                <a:spLocks noChangeArrowheads="1"/>
              </p:cNvSpPr>
              <p:nvPr/>
            </p:nvSpPr>
            <p:spPr bwMode="auto">
              <a:xfrm>
                <a:off x="3358" y="2409"/>
                <a:ext cx="22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/>
                  <a:t>a</a:t>
                </a:r>
                <a:r>
                  <a:rPr lang="en-US" altLang="en-US" sz="1600" baseline="-25000"/>
                  <a:t>1</a:t>
                </a:r>
              </a:p>
            </p:txBody>
          </p:sp>
          <p:sp>
            <p:nvSpPr>
              <p:cNvPr id="17463" name="Text Box 100"/>
              <p:cNvSpPr txBox="1">
                <a:spLocks noChangeArrowheads="1"/>
              </p:cNvSpPr>
              <p:nvPr/>
            </p:nvSpPr>
            <p:spPr bwMode="auto">
              <a:xfrm>
                <a:off x="3540" y="2409"/>
                <a:ext cx="22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/>
                  <a:t>b</a:t>
                </a:r>
                <a:r>
                  <a:rPr lang="en-US" altLang="en-US" sz="1600" baseline="-25000"/>
                  <a:t>1</a:t>
                </a:r>
              </a:p>
            </p:txBody>
          </p:sp>
          <p:sp>
            <p:nvSpPr>
              <p:cNvPr id="17464" name="Line 101"/>
              <p:cNvSpPr>
                <a:spLocks noChangeShapeType="1"/>
              </p:cNvSpPr>
              <p:nvPr/>
            </p:nvSpPr>
            <p:spPr bwMode="auto">
              <a:xfrm>
                <a:off x="3562" y="3021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5" name="Text Box 102"/>
              <p:cNvSpPr txBox="1">
                <a:spLocks noChangeArrowheads="1"/>
              </p:cNvSpPr>
              <p:nvPr/>
            </p:nvSpPr>
            <p:spPr bwMode="auto">
              <a:xfrm>
                <a:off x="3449" y="3134"/>
                <a:ext cx="22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/>
                  <a:t>s'</a:t>
                </a:r>
                <a:r>
                  <a:rPr lang="en-US" altLang="en-US" sz="1600" baseline="-25000"/>
                  <a:t>1</a:t>
                </a:r>
              </a:p>
            </p:txBody>
          </p:sp>
          <p:sp>
            <p:nvSpPr>
              <p:cNvPr id="17466" name="Text Box 103"/>
              <p:cNvSpPr txBox="1">
                <a:spLocks noChangeArrowheads="1"/>
              </p:cNvSpPr>
              <p:nvPr/>
            </p:nvSpPr>
            <p:spPr bwMode="auto">
              <a:xfrm>
                <a:off x="3244" y="3135"/>
                <a:ext cx="22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/>
                  <a:t>c'</a:t>
                </a:r>
                <a:r>
                  <a:rPr lang="en-US" altLang="en-US" sz="1600" baseline="-25000"/>
                  <a:t>1</a:t>
                </a:r>
              </a:p>
            </p:txBody>
          </p:sp>
          <p:sp>
            <p:nvSpPr>
              <p:cNvPr id="17467" name="Freeform 104"/>
              <p:cNvSpPr>
                <a:spLocks/>
              </p:cNvSpPr>
              <p:nvPr/>
            </p:nvSpPr>
            <p:spPr bwMode="auto">
              <a:xfrm>
                <a:off x="3696" y="2614"/>
                <a:ext cx="137" cy="272"/>
              </a:xfrm>
              <a:custGeom>
                <a:avLst/>
                <a:gdLst>
                  <a:gd name="T0" fmla="*/ 65 w 159"/>
                  <a:gd name="T1" fmla="*/ 0 h 272"/>
                  <a:gd name="T2" fmla="*/ 65 w 159"/>
                  <a:gd name="T3" fmla="*/ 272 h 272"/>
                  <a:gd name="T4" fmla="*/ 0 w 159"/>
                  <a:gd name="T5" fmla="*/ 272 h 272"/>
                  <a:gd name="T6" fmla="*/ 0 60000 65536"/>
                  <a:gd name="T7" fmla="*/ 0 60000 65536"/>
                  <a:gd name="T8" fmla="*/ 0 60000 65536"/>
                  <a:gd name="T9" fmla="*/ 0 w 159"/>
                  <a:gd name="T10" fmla="*/ 0 h 272"/>
                  <a:gd name="T11" fmla="*/ 159 w 159"/>
                  <a:gd name="T12" fmla="*/ 272 h 2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9" h="272">
                    <a:moveTo>
                      <a:pt x="159" y="0"/>
                    </a:moveTo>
                    <a:lnTo>
                      <a:pt x="159" y="272"/>
                    </a:lnTo>
                    <a:lnTo>
                      <a:pt x="0" y="2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8" name="Text Box 105"/>
              <p:cNvSpPr txBox="1">
                <a:spLocks noChangeArrowheads="1"/>
              </p:cNvSpPr>
              <p:nvPr/>
            </p:nvSpPr>
            <p:spPr bwMode="auto">
              <a:xfrm>
                <a:off x="3719" y="2409"/>
                <a:ext cx="22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/>
                  <a:t>c</a:t>
                </a:r>
                <a:r>
                  <a:rPr lang="en-US" altLang="en-US" sz="1600" baseline="-25000"/>
                  <a:t>1</a:t>
                </a:r>
              </a:p>
            </p:txBody>
          </p:sp>
          <p:sp>
            <p:nvSpPr>
              <p:cNvPr id="17469" name="Freeform 106"/>
              <p:cNvSpPr>
                <a:spLocks/>
              </p:cNvSpPr>
              <p:nvPr/>
            </p:nvSpPr>
            <p:spPr bwMode="auto">
              <a:xfrm flipH="1" flipV="1">
                <a:off x="3356" y="2886"/>
                <a:ext cx="68" cy="272"/>
              </a:xfrm>
              <a:custGeom>
                <a:avLst/>
                <a:gdLst>
                  <a:gd name="T0" fmla="*/ 1 w 159"/>
                  <a:gd name="T1" fmla="*/ 0 h 272"/>
                  <a:gd name="T2" fmla="*/ 1 w 159"/>
                  <a:gd name="T3" fmla="*/ 272 h 272"/>
                  <a:gd name="T4" fmla="*/ 0 w 159"/>
                  <a:gd name="T5" fmla="*/ 272 h 272"/>
                  <a:gd name="T6" fmla="*/ 0 60000 65536"/>
                  <a:gd name="T7" fmla="*/ 0 60000 65536"/>
                  <a:gd name="T8" fmla="*/ 0 60000 65536"/>
                  <a:gd name="T9" fmla="*/ 0 w 159"/>
                  <a:gd name="T10" fmla="*/ 0 h 272"/>
                  <a:gd name="T11" fmla="*/ 159 w 159"/>
                  <a:gd name="T12" fmla="*/ 272 h 2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9" h="272">
                    <a:moveTo>
                      <a:pt x="159" y="0"/>
                    </a:moveTo>
                    <a:lnTo>
                      <a:pt x="159" y="272"/>
                    </a:lnTo>
                    <a:lnTo>
                      <a:pt x="0" y="2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47" name="Group 107"/>
            <p:cNvGrpSpPr>
              <a:grpSpLocks/>
            </p:cNvGrpSpPr>
            <p:nvPr/>
          </p:nvGrpSpPr>
          <p:grpSpPr bwMode="auto">
            <a:xfrm>
              <a:off x="4740" y="2568"/>
              <a:ext cx="701" cy="907"/>
              <a:chOff x="3244" y="2409"/>
              <a:chExt cx="701" cy="907"/>
            </a:xfrm>
          </p:grpSpPr>
          <p:sp>
            <p:nvSpPr>
              <p:cNvPr id="17448" name="Text Box 108"/>
              <p:cNvSpPr txBox="1">
                <a:spLocks noChangeArrowheads="1"/>
              </p:cNvSpPr>
              <p:nvPr/>
            </p:nvSpPr>
            <p:spPr bwMode="auto">
              <a:xfrm>
                <a:off x="3426" y="2749"/>
                <a:ext cx="272" cy="27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/>
                  <a:t>+</a:t>
                </a:r>
              </a:p>
            </p:txBody>
          </p:sp>
          <p:sp>
            <p:nvSpPr>
              <p:cNvPr id="17449" name="Line 109"/>
              <p:cNvSpPr>
                <a:spLocks noChangeShapeType="1"/>
              </p:cNvSpPr>
              <p:nvPr/>
            </p:nvSpPr>
            <p:spPr bwMode="auto">
              <a:xfrm>
                <a:off x="3472" y="261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0" name="Line 110"/>
              <p:cNvSpPr>
                <a:spLocks noChangeShapeType="1"/>
              </p:cNvSpPr>
              <p:nvPr/>
            </p:nvSpPr>
            <p:spPr bwMode="auto">
              <a:xfrm>
                <a:off x="3653" y="261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1" name="Text Box 111"/>
              <p:cNvSpPr txBox="1">
                <a:spLocks noChangeArrowheads="1"/>
              </p:cNvSpPr>
              <p:nvPr/>
            </p:nvSpPr>
            <p:spPr bwMode="auto">
              <a:xfrm>
                <a:off x="3358" y="2409"/>
                <a:ext cx="22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/>
                  <a:t>a</a:t>
                </a:r>
                <a:r>
                  <a:rPr lang="en-US" altLang="en-US" sz="1600" baseline="-25000"/>
                  <a:t>0</a:t>
                </a:r>
              </a:p>
            </p:txBody>
          </p:sp>
          <p:sp>
            <p:nvSpPr>
              <p:cNvPr id="17452" name="Text Box 112"/>
              <p:cNvSpPr txBox="1">
                <a:spLocks noChangeArrowheads="1"/>
              </p:cNvSpPr>
              <p:nvPr/>
            </p:nvSpPr>
            <p:spPr bwMode="auto">
              <a:xfrm>
                <a:off x="3540" y="2409"/>
                <a:ext cx="22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/>
                  <a:t>b</a:t>
                </a:r>
                <a:r>
                  <a:rPr lang="en-US" altLang="en-US" sz="1600" baseline="-25000"/>
                  <a:t>0</a:t>
                </a:r>
              </a:p>
            </p:txBody>
          </p:sp>
          <p:sp>
            <p:nvSpPr>
              <p:cNvPr id="17453" name="Line 113"/>
              <p:cNvSpPr>
                <a:spLocks noChangeShapeType="1"/>
              </p:cNvSpPr>
              <p:nvPr/>
            </p:nvSpPr>
            <p:spPr bwMode="auto">
              <a:xfrm>
                <a:off x="3562" y="3021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4" name="Text Box 114"/>
              <p:cNvSpPr txBox="1">
                <a:spLocks noChangeArrowheads="1"/>
              </p:cNvSpPr>
              <p:nvPr/>
            </p:nvSpPr>
            <p:spPr bwMode="auto">
              <a:xfrm>
                <a:off x="3449" y="3134"/>
                <a:ext cx="22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/>
                  <a:t>s'</a:t>
                </a:r>
                <a:r>
                  <a:rPr lang="en-US" altLang="en-US" sz="1600" baseline="-25000"/>
                  <a:t>0</a:t>
                </a:r>
              </a:p>
            </p:txBody>
          </p:sp>
          <p:sp>
            <p:nvSpPr>
              <p:cNvPr id="17455" name="Text Box 115"/>
              <p:cNvSpPr txBox="1">
                <a:spLocks noChangeArrowheads="1"/>
              </p:cNvSpPr>
              <p:nvPr/>
            </p:nvSpPr>
            <p:spPr bwMode="auto">
              <a:xfrm>
                <a:off x="3244" y="3135"/>
                <a:ext cx="22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/>
                  <a:t>c'</a:t>
                </a:r>
                <a:r>
                  <a:rPr lang="en-US" altLang="en-US" sz="1600" baseline="-25000"/>
                  <a:t>0</a:t>
                </a:r>
              </a:p>
            </p:txBody>
          </p:sp>
          <p:sp>
            <p:nvSpPr>
              <p:cNvPr id="17456" name="Freeform 116"/>
              <p:cNvSpPr>
                <a:spLocks/>
              </p:cNvSpPr>
              <p:nvPr/>
            </p:nvSpPr>
            <p:spPr bwMode="auto">
              <a:xfrm>
                <a:off x="3696" y="2614"/>
                <a:ext cx="137" cy="272"/>
              </a:xfrm>
              <a:custGeom>
                <a:avLst/>
                <a:gdLst>
                  <a:gd name="T0" fmla="*/ 65 w 159"/>
                  <a:gd name="T1" fmla="*/ 0 h 272"/>
                  <a:gd name="T2" fmla="*/ 65 w 159"/>
                  <a:gd name="T3" fmla="*/ 272 h 272"/>
                  <a:gd name="T4" fmla="*/ 0 w 159"/>
                  <a:gd name="T5" fmla="*/ 272 h 272"/>
                  <a:gd name="T6" fmla="*/ 0 60000 65536"/>
                  <a:gd name="T7" fmla="*/ 0 60000 65536"/>
                  <a:gd name="T8" fmla="*/ 0 60000 65536"/>
                  <a:gd name="T9" fmla="*/ 0 w 159"/>
                  <a:gd name="T10" fmla="*/ 0 h 272"/>
                  <a:gd name="T11" fmla="*/ 159 w 159"/>
                  <a:gd name="T12" fmla="*/ 272 h 2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9" h="272">
                    <a:moveTo>
                      <a:pt x="159" y="0"/>
                    </a:moveTo>
                    <a:lnTo>
                      <a:pt x="159" y="272"/>
                    </a:lnTo>
                    <a:lnTo>
                      <a:pt x="0" y="2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7" name="Text Box 117"/>
              <p:cNvSpPr txBox="1">
                <a:spLocks noChangeArrowheads="1"/>
              </p:cNvSpPr>
              <p:nvPr/>
            </p:nvSpPr>
            <p:spPr bwMode="auto">
              <a:xfrm>
                <a:off x="3719" y="2409"/>
                <a:ext cx="226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600"/>
                  <a:t>c</a:t>
                </a:r>
                <a:r>
                  <a:rPr lang="en-US" altLang="en-US" sz="1600" baseline="-25000"/>
                  <a:t>0</a:t>
                </a:r>
              </a:p>
            </p:txBody>
          </p:sp>
          <p:sp>
            <p:nvSpPr>
              <p:cNvPr id="17458" name="Freeform 118"/>
              <p:cNvSpPr>
                <a:spLocks/>
              </p:cNvSpPr>
              <p:nvPr/>
            </p:nvSpPr>
            <p:spPr bwMode="auto">
              <a:xfrm flipH="1" flipV="1">
                <a:off x="3356" y="2886"/>
                <a:ext cx="68" cy="272"/>
              </a:xfrm>
              <a:custGeom>
                <a:avLst/>
                <a:gdLst>
                  <a:gd name="T0" fmla="*/ 1 w 159"/>
                  <a:gd name="T1" fmla="*/ 0 h 272"/>
                  <a:gd name="T2" fmla="*/ 1 w 159"/>
                  <a:gd name="T3" fmla="*/ 272 h 272"/>
                  <a:gd name="T4" fmla="*/ 0 w 159"/>
                  <a:gd name="T5" fmla="*/ 272 h 272"/>
                  <a:gd name="T6" fmla="*/ 0 60000 65536"/>
                  <a:gd name="T7" fmla="*/ 0 60000 65536"/>
                  <a:gd name="T8" fmla="*/ 0 60000 65536"/>
                  <a:gd name="T9" fmla="*/ 0 w 159"/>
                  <a:gd name="T10" fmla="*/ 0 h 272"/>
                  <a:gd name="T11" fmla="*/ 159 w 159"/>
                  <a:gd name="T12" fmla="*/ 272 h 2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9" h="272">
                    <a:moveTo>
                      <a:pt x="159" y="0"/>
                    </a:moveTo>
                    <a:lnTo>
                      <a:pt x="159" y="272"/>
                    </a:lnTo>
                    <a:lnTo>
                      <a:pt x="0" y="2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05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Carry-Save Adders in a </a:t>
            </a:r>
            <a:r>
              <a:rPr lang="en-US" altLang="en-US" dirty="0" smtClean="0"/>
              <a:t>Multiplier</a:t>
            </a:r>
            <a:endParaRPr lang="en-US" alt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95300" y="872716"/>
            <a:ext cx="9177224" cy="2664296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altLang="en-US" dirty="0" smtClean="0"/>
              <a:t>ADD </a:t>
            </a:r>
            <a:r>
              <a:rPr lang="en-US" altLang="en-US" dirty="0" smtClean="0"/>
              <a:t>the product bits </a:t>
            </a:r>
            <a:r>
              <a:rPr lang="en-US" altLang="en-US" dirty="0" smtClean="0"/>
              <a:t>vertically using </a:t>
            </a:r>
            <a:r>
              <a:rPr lang="en-US" altLang="en-US" b="1" dirty="0" smtClean="0">
                <a:solidFill>
                  <a:srgbClr val="FF0000"/>
                </a:solidFill>
              </a:rPr>
              <a:t>Carry-Save adders</a:t>
            </a:r>
            <a:endParaRPr lang="en-US" altLang="en-US" b="1" dirty="0" smtClean="0">
              <a:solidFill>
                <a:srgbClr val="FF0000"/>
              </a:solidFill>
            </a:endParaRPr>
          </a:p>
          <a:p>
            <a:pPr lvl="1">
              <a:spcBef>
                <a:spcPts val="1500"/>
              </a:spcBef>
            </a:pPr>
            <a:r>
              <a:rPr lang="en-US" altLang="en-US" dirty="0"/>
              <a:t>Full Adder adds three vertical bits</a:t>
            </a:r>
          </a:p>
          <a:p>
            <a:pPr lvl="1">
              <a:spcBef>
                <a:spcPts val="1500"/>
              </a:spcBef>
            </a:pPr>
            <a:r>
              <a:rPr lang="en-US" altLang="en-US" dirty="0" smtClean="0"/>
              <a:t>Half </a:t>
            </a:r>
            <a:r>
              <a:rPr lang="en-US" altLang="en-US" dirty="0" smtClean="0"/>
              <a:t>Adder adds two vertical bits</a:t>
            </a:r>
          </a:p>
          <a:p>
            <a:pPr lvl="1">
              <a:spcBef>
                <a:spcPts val="1500"/>
              </a:spcBef>
            </a:pPr>
            <a:r>
              <a:rPr lang="en-US" altLang="en-US" dirty="0" smtClean="0"/>
              <a:t>Each </a:t>
            </a:r>
            <a:r>
              <a:rPr lang="en-US" altLang="en-US" dirty="0" smtClean="0"/>
              <a:t>adder produces a partial sum and a carry</a:t>
            </a:r>
          </a:p>
          <a:p>
            <a:pPr>
              <a:spcBef>
                <a:spcPts val="1500"/>
              </a:spcBef>
            </a:pPr>
            <a:r>
              <a:rPr lang="en-US" altLang="en-US" dirty="0"/>
              <a:t>Use </a:t>
            </a:r>
            <a:r>
              <a:rPr lang="en-US" altLang="en-US" b="1" dirty="0" smtClean="0">
                <a:solidFill>
                  <a:srgbClr val="FF0000"/>
                </a:solidFill>
              </a:rPr>
              <a:t>Carry-propagate </a:t>
            </a:r>
            <a:r>
              <a:rPr lang="en-US" altLang="en-US" b="1" dirty="0">
                <a:solidFill>
                  <a:srgbClr val="FF0000"/>
                </a:solidFill>
              </a:rPr>
              <a:t>adder </a:t>
            </a:r>
            <a:r>
              <a:rPr lang="en-US" altLang="en-US" dirty="0" smtClean="0"/>
              <a:t>for final addition</a:t>
            </a:r>
            <a:endParaRPr lang="en-US" alt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6474169" y="3573018"/>
            <a:ext cx="819091" cy="1440432"/>
          </a:xfrm>
          <a:prstGeom prst="roundRect">
            <a:avLst>
              <a:gd name="adj" fmla="val 3372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59328" y="3671443"/>
            <a:ext cx="6514019" cy="2592387"/>
            <a:chOff x="1187351" y="3753036"/>
            <a:chExt cx="6012941" cy="2592387"/>
          </a:xfrm>
        </p:grpSpPr>
        <p:grpSp>
          <p:nvGrpSpPr>
            <p:cNvPr id="57" name="Group 5"/>
            <p:cNvGrpSpPr>
              <a:grpSpLocks/>
            </p:cNvGrpSpPr>
            <p:nvPr/>
          </p:nvGrpSpPr>
          <p:grpSpPr bwMode="auto">
            <a:xfrm>
              <a:off x="6588232" y="3753036"/>
              <a:ext cx="612060" cy="540081"/>
              <a:chOff x="5724128" y="4437112"/>
              <a:chExt cx="612068" cy="540060"/>
            </a:xfrm>
          </p:grpSpPr>
          <p:sp>
            <p:nvSpPr>
              <p:cNvPr id="104" name="TextBox 3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0</a:t>
                </a: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759925" y="4437112"/>
                <a:ext cx="539757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8" name="Group 6"/>
            <p:cNvGrpSpPr>
              <a:grpSpLocks/>
            </p:cNvGrpSpPr>
            <p:nvPr/>
          </p:nvGrpSpPr>
          <p:grpSpPr bwMode="auto">
            <a:xfrm>
              <a:off x="5796153" y="3753036"/>
              <a:ext cx="612060" cy="540081"/>
              <a:chOff x="5724128" y="4437112"/>
              <a:chExt cx="612068" cy="540060"/>
            </a:xfrm>
          </p:grpSpPr>
          <p:sp>
            <p:nvSpPr>
              <p:cNvPr id="102" name="TextBox 7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1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0</a:t>
                </a: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761367" y="4437112"/>
                <a:ext cx="538170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9" name="Group 9"/>
            <p:cNvGrpSpPr>
              <a:grpSpLocks/>
            </p:cNvGrpSpPr>
            <p:nvPr/>
          </p:nvGrpSpPr>
          <p:grpSpPr bwMode="auto">
            <a:xfrm>
              <a:off x="5004074" y="3753036"/>
              <a:ext cx="612060" cy="540081"/>
              <a:chOff x="5724128" y="4437112"/>
              <a:chExt cx="612068" cy="540060"/>
            </a:xfrm>
          </p:grpSpPr>
          <p:sp>
            <p:nvSpPr>
              <p:cNvPr id="100" name="TextBox 10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2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0</a:t>
                </a: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5761222" y="4437112"/>
                <a:ext cx="538169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0" name="Group 12"/>
            <p:cNvGrpSpPr>
              <a:grpSpLocks/>
            </p:cNvGrpSpPr>
            <p:nvPr/>
          </p:nvGrpSpPr>
          <p:grpSpPr bwMode="auto">
            <a:xfrm>
              <a:off x="4211201" y="3753036"/>
              <a:ext cx="612060" cy="540081"/>
              <a:chOff x="5724128" y="4437112"/>
              <a:chExt cx="612068" cy="540060"/>
            </a:xfrm>
          </p:grpSpPr>
          <p:sp>
            <p:nvSpPr>
              <p:cNvPr id="98" name="TextBox 13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3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0</a:t>
                </a: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761077" y="4437112"/>
                <a:ext cx="538170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1" name="Group 15"/>
            <p:cNvGrpSpPr>
              <a:grpSpLocks/>
            </p:cNvGrpSpPr>
            <p:nvPr/>
          </p:nvGrpSpPr>
          <p:grpSpPr bwMode="auto">
            <a:xfrm>
              <a:off x="5796153" y="4437138"/>
              <a:ext cx="612060" cy="540081"/>
              <a:chOff x="5724128" y="4437112"/>
              <a:chExt cx="612068" cy="540060"/>
            </a:xfrm>
          </p:grpSpPr>
          <p:sp>
            <p:nvSpPr>
              <p:cNvPr id="96" name="TextBox 16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1</a:t>
                </a: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5761367" y="4437222"/>
                <a:ext cx="538170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2" name="Group 18"/>
            <p:cNvGrpSpPr>
              <a:grpSpLocks/>
            </p:cNvGrpSpPr>
            <p:nvPr/>
          </p:nvGrpSpPr>
          <p:grpSpPr bwMode="auto">
            <a:xfrm>
              <a:off x="5004074" y="4437138"/>
              <a:ext cx="612060" cy="540081"/>
              <a:chOff x="5724128" y="4437112"/>
              <a:chExt cx="612068" cy="540060"/>
            </a:xfrm>
          </p:grpSpPr>
          <p:sp>
            <p:nvSpPr>
              <p:cNvPr id="94" name="TextBox 19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1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1</a:t>
                </a: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5761222" y="4437222"/>
                <a:ext cx="538169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3" name="Group 21"/>
            <p:cNvGrpSpPr>
              <a:grpSpLocks/>
            </p:cNvGrpSpPr>
            <p:nvPr/>
          </p:nvGrpSpPr>
          <p:grpSpPr bwMode="auto">
            <a:xfrm>
              <a:off x="4211201" y="4437138"/>
              <a:ext cx="612060" cy="540081"/>
              <a:chOff x="5724128" y="4437112"/>
              <a:chExt cx="612068" cy="540060"/>
            </a:xfrm>
          </p:grpSpPr>
          <p:sp>
            <p:nvSpPr>
              <p:cNvPr id="92" name="TextBox 22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2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1</a:t>
                </a: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761077" y="4437222"/>
                <a:ext cx="538170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4" name="Group 24"/>
            <p:cNvGrpSpPr>
              <a:grpSpLocks/>
            </p:cNvGrpSpPr>
            <p:nvPr/>
          </p:nvGrpSpPr>
          <p:grpSpPr bwMode="auto">
            <a:xfrm>
              <a:off x="3419854" y="4437138"/>
              <a:ext cx="612060" cy="540081"/>
              <a:chOff x="5724128" y="4437112"/>
              <a:chExt cx="612068" cy="540060"/>
            </a:xfrm>
          </p:grpSpPr>
          <p:sp>
            <p:nvSpPr>
              <p:cNvPr id="90" name="TextBox 25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3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1</a:t>
                </a: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760932" y="4437222"/>
                <a:ext cx="538169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5" name="Group 30"/>
            <p:cNvGrpSpPr>
              <a:grpSpLocks/>
            </p:cNvGrpSpPr>
            <p:nvPr/>
          </p:nvGrpSpPr>
          <p:grpSpPr bwMode="auto">
            <a:xfrm>
              <a:off x="5004074" y="5121240"/>
              <a:ext cx="612060" cy="540081"/>
              <a:chOff x="5724128" y="4437112"/>
              <a:chExt cx="612068" cy="540060"/>
            </a:xfrm>
          </p:grpSpPr>
          <p:sp>
            <p:nvSpPr>
              <p:cNvPr id="88" name="TextBox 31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2</a:t>
                </a: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761222" y="4437333"/>
                <a:ext cx="538169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6" name="Group 33"/>
            <p:cNvGrpSpPr>
              <a:grpSpLocks/>
            </p:cNvGrpSpPr>
            <p:nvPr/>
          </p:nvGrpSpPr>
          <p:grpSpPr bwMode="auto">
            <a:xfrm>
              <a:off x="4211201" y="5121240"/>
              <a:ext cx="612060" cy="540081"/>
              <a:chOff x="5724128" y="4437112"/>
              <a:chExt cx="612068" cy="540060"/>
            </a:xfrm>
          </p:grpSpPr>
          <p:sp>
            <p:nvSpPr>
              <p:cNvPr id="86" name="TextBox 34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1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2</a:t>
                </a: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5761077" y="4437333"/>
                <a:ext cx="538170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7" name="Group 36"/>
            <p:cNvGrpSpPr>
              <a:grpSpLocks/>
            </p:cNvGrpSpPr>
            <p:nvPr/>
          </p:nvGrpSpPr>
          <p:grpSpPr bwMode="auto">
            <a:xfrm>
              <a:off x="3419854" y="5121240"/>
              <a:ext cx="612060" cy="540081"/>
              <a:chOff x="5724128" y="4437112"/>
              <a:chExt cx="612068" cy="540060"/>
            </a:xfrm>
          </p:grpSpPr>
          <p:sp>
            <p:nvSpPr>
              <p:cNvPr id="84" name="TextBox 37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2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2</a:t>
                </a: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760932" y="4437333"/>
                <a:ext cx="538169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8" name="Group 39"/>
            <p:cNvGrpSpPr>
              <a:grpSpLocks/>
            </p:cNvGrpSpPr>
            <p:nvPr/>
          </p:nvGrpSpPr>
          <p:grpSpPr bwMode="auto">
            <a:xfrm>
              <a:off x="2627775" y="5121240"/>
              <a:ext cx="612060" cy="540081"/>
              <a:chOff x="5724128" y="4437112"/>
              <a:chExt cx="612068" cy="540060"/>
            </a:xfrm>
          </p:grpSpPr>
          <p:sp>
            <p:nvSpPr>
              <p:cNvPr id="82" name="TextBox 40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3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2</a:t>
                </a: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5760786" y="4437333"/>
                <a:ext cx="538170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9" name="Group 43"/>
            <p:cNvGrpSpPr>
              <a:grpSpLocks/>
            </p:cNvGrpSpPr>
            <p:nvPr/>
          </p:nvGrpSpPr>
          <p:grpSpPr bwMode="auto">
            <a:xfrm>
              <a:off x="4211201" y="5805342"/>
              <a:ext cx="612060" cy="540081"/>
              <a:chOff x="5724128" y="4437112"/>
              <a:chExt cx="612068" cy="540060"/>
            </a:xfrm>
          </p:grpSpPr>
          <p:sp>
            <p:nvSpPr>
              <p:cNvPr id="80" name="TextBox 44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3</a:t>
                </a: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5761077" y="4437443"/>
                <a:ext cx="538170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0" name="Group 46"/>
            <p:cNvGrpSpPr>
              <a:grpSpLocks/>
            </p:cNvGrpSpPr>
            <p:nvPr/>
          </p:nvGrpSpPr>
          <p:grpSpPr bwMode="auto">
            <a:xfrm>
              <a:off x="3419854" y="5805342"/>
              <a:ext cx="612060" cy="540081"/>
              <a:chOff x="5724128" y="4437112"/>
              <a:chExt cx="612068" cy="540060"/>
            </a:xfrm>
          </p:grpSpPr>
          <p:sp>
            <p:nvSpPr>
              <p:cNvPr id="78" name="TextBox 47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1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3</a:t>
                </a: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760932" y="4437443"/>
                <a:ext cx="538169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1" name="Group 49"/>
            <p:cNvGrpSpPr>
              <a:grpSpLocks/>
            </p:cNvGrpSpPr>
            <p:nvPr/>
          </p:nvGrpSpPr>
          <p:grpSpPr bwMode="auto">
            <a:xfrm>
              <a:off x="2627775" y="5805342"/>
              <a:ext cx="612060" cy="540081"/>
              <a:chOff x="5724128" y="4437112"/>
              <a:chExt cx="612068" cy="540060"/>
            </a:xfrm>
          </p:grpSpPr>
          <p:sp>
            <p:nvSpPr>
              <p:cNvPr id="76" name="TextBox 50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2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3</a:t>
                </a: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760786" y="4437443"/>
                <a:ext cx="538170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2" name="Group 52"/>
            <p:cNvGrpSpPr>
              <a:grpSpLocks/>
            </p:cNvGrpSpPr>
            <p:nvPr/>
          </p:nvGrpSpPr>
          <p:grpSpPr bwMode="auto">
            <a:xfrm>
              <a:off x="1835696" y="5805342"/>
              <a:ext cx="612060" cy="540081"/>
              <a:chOff x="5724128" y="4437112"/>
              <a:chExt cx="612068" cy="540060"/>
            </a:xfrm>
          </p:grpSpPr>
          <p:sp>
            <p:nvSpPr>
              <p:cNvPr id="74" name="TextBox 53"/>
              <p:cNvSpPr txBox="1">
                <a:spLocks noChangeArrowheads="1"/>
              </p:cNvSpPr>
              <p:nvPr/>
            </p:nvSpPr>
            <p:spPr bwMode="auto">
              <a:xfrm>
                <a:off x="5724128" y="4509120"/>
                <a:ext cx="612068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/>
                  <a:t>a</a:t>
                </a:r>
                <a:r>
                  <a:rPr lang="en-US" altLang="en-US" baseline="-25000"/>
                  <a:t>3</a:t>
                </a:r>
                <a:r>
                  <a:rPr lang="en-US" altLang="en-US"/>
                  <a:t>b</a:t>
                </a:r>
                <a:r>
                  <a:rPr lang="en-US" altLang="en-US" baseline="-25000"/>
                  <a:t>3</a:t>
                </a: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760641" y="4437443"/>
                <a:ext cx="539757" cy="5397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73" name="TextBox 57"/>
            <p:cNvSpPr txBox="1">
              <a:spLocks noChangeArrowheads="1"/>
            </p:cNvSpPr>
            <p:nvPr/>
          </p:nvSpPr>
          <p:spPr bwMode="auto">
            <a:xfrm>
              <a:off x="1187351" y="3789040"/>
              <a:ext cx="1368425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3200" dirty="0"/>
                <a:t>A × B</a:t>
              </a:r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616097" y="3573018"/>
            <a:ext cx="858072" cy="2151061"/>
          </a:xfrm>
          <a:prstGeom prst="roundRect">
            <a:avLst>
              <a:gd name="adj" fmla="val 3372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4719046" y="3573016"/>
            <a:ext cx="897052" cy="2151063"/>
          </a:xfrm>
          <a:prstGeom prst="roundRect">
            <a:avLst>
              <a:gd name="adj" fmla="val 3372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3899955" y="4256686"/>
            <a:ext cx="819091" cy="2151061"/>
          </a:xfrm>
          <a:prstGeom prst="roundRect">
            <a:avLst>
              <a:gd name="adj" fmla="val 3372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3041788" y="4895404"/>
            <a:ext cx="858167" cy="1512343"/>
          </a:xfrm>
          <a:prstGeom prst="roundRect">
            <a:avLst>
              <a:gd name="adj" fmla="val 3372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Carry-Save Adders in a Multiplier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50489" y="908720"/>
            <a:ext cx="9244230" cy="1692188"/>
          </a:xfrm>
        </p:spPr>
        <p:txBody>
          <a:bodyPr/>
          <a:lstStyle/>
          <a:p>
            <a:pPr>
              <a:spcBef>
                <a:spcPts val="1500"/>
              </a:spcBef>
              <a:buFont typeface="Wingdings" pitchFamily="2" charset="2"/>
              <a:buNone/>
            </a:pPr>
            <a:r>
              <a:rPr lang="en-US" altLang="en-US" dirty="0" smtClean="0"/>
              <a:t>Step 1: Use </a:t>
            </a:r>
            <a:r>
              <a:rPr lang="en-US" altLang="en-US" b="1" dirty="0" smtClean="0">
                <a:solidFill>
                  <a:srgbClr val="FF0000"/>
                </a:solidFill>
              </a:rPr>
              <a:t>carry save adders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to add the partial products</a:t>
            </a:r>
          </a:p>
          <a:p>
            <a:pPr lvl="1">
              <a:spcBef>
                <a:spcPts val="1500"/>
              </a:spcBef>
            </a:pPr>
            <a:r>
              <a:rPr lang="en-US" altLang="en-US" dirty="0" smtClean="0"/>
              <a:t>Reduce the partial products to just two numbers</a:t>
            </a:r>
          </a:p>
          <a:p>
            <a:pPr>
              <a:spcBef>
                <a:spcPts val="1500"/>
              </a:spcBef>
              <a:buNone/>
            </a:pPr>
            <a:r>
              <a:rPr lang="en-US" altLang="en-US" dirty="0" smtClean="0"/>
              <a:t>Step 2: </a:t>
            </a:r>
            <a:r>
              <a:rPr lang="en-US" altLang="en-US" dirty="0"/>
              <a:t>Use </a:t>
            </a:r>
            <a:r>
              <a:rPr lang="en-US" altLang="en-US" b="1" dirty="0" smtClean="0">
                <a:solidFill>
                  <a:srgbClr val="FF0000"/>
                </a:solidFill>
              </a:rPr>
              <a:t>carry-propagate adder </a:t>
            </a:r>
            <a:r>
              <a:rPr lang="en-US" altLang="en-US" dirty="0" smtClean="0"/>
              <a:t>to add last two numbers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grpSp>
        <p:nvGrpSpPr>
          <p:cNvPr id="19460" name="Group 56"/>
          <p:cNvGrpSpPr>
            <a:grpSpLocks/>
          </p:cNvGrpSpPr>
          <p:nvPr/>
        </p:nvGrpSpPr>
        <p:grpSpPr bwMode="auto">
          <a:xfrm>
            <a:off x="662523" y="2852936"/>
            <a:ext cx="8034867" cy="3421062"/>
            <a:chOff x="683568" y="1448780"/>
            <a:chExt cx="7416824" cy="3420256"/>
          </a:xfrm>
        </p:grpSpPr>
        <p:sp>
          <p:nvSpPr>
            <p:cNvPr id="19467" name="Text Box 249"/>
            <p:cNvSpPr txBox="1">
              <a:spLocks noChangeArrowheads="1"/>
            </p:cNvSpPr>
            <p:nvPr/>
          </p:nvSpPr>
          <p:spPr bwMode="auto">
            <a:xfrm flipH="1">
              <a:off x="7776356" y="4653136"/>
              <a:ext cx="252028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/>
                <a:t>P</a:t>
              </a:r>
              <a:r>
                <a:rPr lang="en-US" altLang="en-US" sz="1400" baseline="-25000"/>
                <a:t>0</a:t>
              </a:r>
            </a:p>
          </p:txBody>
        </p:sp>
        <p:sp>
          <p:nvSpPr>
            <p:cNvPr id="19468" name="Text Box 181"/>
            <p:cNvSpPr txBox="1">
              <a:spLocks noChangeArrowheads="1"/>
            </p:cNvSpPr>
            <p:nvPr/>
          </p:nvSpPr>
          <p:spPr bwMode="auto">
            <a:xfrm>
              <a:off x="5652120" y="1952836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 smtClean="0"/>
                <a:t>FA</a:t>
              </a:r>
              <a:endParaRPr lang="en-US" altLang="en-US" dirty="0"/>
            </a:p>
          </p:txBody>
        </p:sp>
        <p:sp>
          <p:nvSpPr>
            <p:cNvPr id="19469" name="Line 240"/>
            <p:cNvSpPr>
              <a:spLocks noChangeShapeType="1"/>
            </p:cNvSpPr>
            <p:nvPr/>
          </p:nvSpPr>
          <p:spPr bwMode="auto">
            <a:xfrm>
              <a:off x="5760132" y="1700808"/>
              <a:ext cx="0" cy="2520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Text Box 258"/>
            <p:cNvSpPr txBox="1">
              <a:spLocks noChangeArrowheads="1"/>
            </p:cNvSpPr>
            <p:nvPr/>
          </p:nvSpPr>
          <p:spPr bwMode="auto">
            <a:xfrm flipH="1">
              <a:off x="5544108" y="1448780"/>
              <a:ext cx="82809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/>
                <a:t>a</a:t>
              </a:r>
              <a:r>
                <a:rPr lang="en-US" altLang="en-US" sz="1400" baseline="-25000"/>
                <a:t>2</a:t>
              </a:r>
              <a:r>
                <a:rPr lang="en-US" altLang="en-US" sz="1400"/>
                <a:t>b</a:t>
              </a:r>
              <a:r>
                <a:rPr lang="en-US" altLang="en-US" sz="1400" baseline="-25000"/>
                <a:t>0</a:t>
              </a:r>
              <a:r>
                <a:rPr lang="en-US" altLang="en-US" sz="1400"/>
                <a:t>  a</a:t>
              </a:r>
              <a:r>
                <a:rPr lang="en-US" altLang="en-US" sz="1400" baseline="-25000"/>
                <a:t>1</a:t>
              </a:r>
              <a:r>
                <a:rPr lang="en-US" altLang="en-US" sz="1400"/>
                <a:t>b</a:t>
              </a:r>
              <a:r>
                <a:rPr lang="en-US" altLang="en-US" sz="1400" baseline="-25000"/>
                <a:t>1</a:t>
              </a:r>
            </a:p>
            <a:p>
              <a:pPr algn="ctr" eaLnBrk="1" hangingPunct="1">
                <a:spcBef>
                  <a:spcPct val="50000"/>
                </a:spcBef>
              </a:pPr>
              <a:endParaRPr lang="en-US" altLang="en-US" sz="1400" baseline="-25000"/>
            </a:p>
          </p:txBody>
        </p:sp>
        <p:sp>
          <p:nvSpPr>
            <p:cNvPr id="19471" name="Line 240"/>
            <p:cNvSpPr>
              <a:spLocks noChangeShapeType="1"/>
            </p:cNvSpPr>
            <p:nvPr/>
          </p:nvSpPr>
          <p:spPr bwMode="auto">
            <a:xfrm>
              <a:off x="6192180" y="1700808"/>
              <a:ext cx="0" cy="2520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Line 240"/>
            <p:cNvSpPr>
              <a:spLocks noChangeShapeType="1"/>
            </p:cNvSpPr>
            <p:nvPr/>
          </p:nvSpPr>
          <p:spPr bwMode="auto">
            <a:xfrm>
              <a:off x="5760132" y="2384884"/>
              <a:ext cx="0" cy="5400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Text Box 181"/>
            <p:cNvSpPr txBox="1">
              <a:spLocks noChangeArrowheads="1"/>
            </p:cNvSpPr>
            <p:nvPr/>
          </p:nvSpPr>
          <p:spPr bwMode="auto">
            <a:xfrm>
              <a:off x="5652120" y="2924944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 smtClean="0"/>
                <a:t>HA</a:t>
              </a:r>
              <a:endParaRPr lang="en-US" altLang="en-US" dirty="0"/>
            </a:p>
          </p:txBody>
        </p:sp>
        <p:sp>
          <p:nvSpPr>
            <p:cNvPr id="19474" name="Text Box 181"/>
            <p:cNvSpPr txBox="1">
              <a:spLocks noChangeArrowheads="1"/>
            </p:cNvSpPr>
            <p:nvPr/>
          </p:nvSpPr>
          <p:spPr bwMode="auto">
            <a:xfrm>
              <a:off x="4499992" y="2924944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 smtClean="0"/>
                <a:t>FA</a:t>
              </a:r>
              <a:endParaRPr lang="en-US" altLang="en-US" dirty="0"/>
            </a:p>
          </p:txBody>
        </p:sp>
        <p:sp>
          <p:nvSpPr>
            <p:cNvPr id="19475" name="Text Box 181"/>
            <p:cNvSpPr txBox="1">
              <a:spLocks noChangeArrowheads="1"/>
            </p:cNvSpPr>
            <p:nvPr/>
          </p:nvSpPr>
          <p:spPr bwMode="auto">
            <a:xfrm>
              <a:off x="4499992" y="1952836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 smtClean="0"/>
                <a:t>FA</a:t>
              </a:r>
              <a:endParaRPr lang="en-US" altLang="en-US" dirty="0"/>
            </a:p>
          </p:txBody>
        </p:sp>
        <p:sp>
          <p:nvSpPr>
            <p:cNvPr id="19476" name="Line 240"/>
            <p:cNvSpPr>
              <a:spLocks noChangeShapeType="1"/>
            </p:cNvSpPr>
            <p:nvPr/>
          </p:nvSpPr>
          <p:spPr bwMode="auto">
            <a:xfrm>
              <a:off x="4608004" y="1700808"/>
              <a:ext cx="0" cy="2520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Text Box 258"/>
            <p:cNvSpPr txBox="1">
              <a:spLocks noChangeArrowheads="1"/>
            </p:cNvSpPr>
            <p:nvPr/>
          </p:nvSpPr>
          <p:spPr bwMode="auto">
            <a:xfrm flipH="1">
              <a:off x="4391980" y="1448780"/>
              <a:ext cx="864096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/>
                <a:t>a</a:t>
              </a:r>
              <a:r>
                <a:rPr lang="en-US" altLang="en-US" sz="1400" baseline="-25000"/>
                <a:t>3</a:t>
              </a:r>
              <a:r>
                <a:rPr lang="en-US" altLang="en-US" sz="1400"/>
                <a:t>b</a:t>
              </a:r>
              <a:r>
                <a:rPr lang="en-US" altLang="en-US" sz="1400" baseline="-25000"/>
                <a:t>0</a:t>
              </a:r>
              <a:r>
                <a:rPr lang="en-US" altLang="en-US" sz="1400"/>
                <a:t>  a</a:t>
              </a:r>
              <a:r>
                <a:rPr lang="en-US" altLang="en-US" sz="1400" baseline="-25000"/>
                <a:t>2</a:t>
              </a:r>
              <a:r>
                <a:rPr lang="en-US" altLang="en-US" sz="1400"/>
                <a:t>b</a:t>
              </a:r>
              <a:r>
                <a:rPr lang="en-US" altLang="en-US" sz="1400" baseline="-25000"/>
                <a:t>1</a:t>
              </a:r>
            </a:p>
            <a:p>
              <a:pPr algn="ctr" eaLnBrk="1" hangingPunct="1">
                <a:spcBef>
                  <a:spcPct val="50000"/>
                </a:spcBef>
              </a:pPr>
              <a:endParaRPr lang="en-US" altLang="en-US" sz="1400" baseline="-25000"/>
            </a:p>
          </p:txBody>
        </p:sp>
        <p:sp>
          <p:nvSpPr>
            <p:cNvPr id="19478" name="Line 240"/>
            <p:cNvSpPr>
              <a:spLocks noChangeShapeType="1"/>
            </p:cNvSpPr>
            <p:nvPr/>
          </p:nvSpPr>
          <p:spPr bwMode="auto">
            <a:xfrm>
              <a:off x="5040052" y="1700808"/>
              <a:ext cx="0" cy="2520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Line 240"/>
            <p:cNvSpPr>
              <a:spLocks noChangeShapeType="1"/>
            </p:cNvSpPr>
            <p:nvPr/>
          </p:nvSpPr>
          <p:spPr bwMode="auto">
            <a:xfrm>
              <a:off x="4608004" y="2384884"/>
              <a:ext cx="0" cy="5400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Text Box 258"/>
            <p:cNvSpPr txBox="1">
              <a:spLocks noChangeArrowheads="1"/>
            </p:cNvSpPr>
            <p:nvPr/>
          </p:nvSpPr>
          <p:spPr bwMode="auto">
            <a:xfrm flipH="1">
              <a:off x="7668344" y="1448780"/>
              <a:ext cx="432048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/>
                <a:t>a</a:t>
              </a:r>
              <a:r>
                <a:rPr lang="en-US" altLang="en-US" sz="1400" baseline="-25000"/>
                <a:t>0</a:t>
              </a:r>
              <a:r>
                <a:rPr lang="en-US" altLang="en-US" sz="1400"/>
                <a:t>b</a:t>
              </a:r>
              <a:r>
                <a:rPr lang="en-US" altLang="en-US" sz="1400" baseline="-25000"/>
                <a:t>0</a:t>
              </a:r>
            </a:p>
            <a:p>
              <a:pPr algn="ctr" eaLnBrk="1" hangingPunct="1">
                <a:spcBef>
                  <a:spcPct val="50000"/>
                </a:spcBef>
              </a:pPr>
              <a:endParaRPr lang="en-US" altLang="en-US" sz="1400" baseline="-25000"/>
            </a:p>
          </p:txBody>
        </p:sp>
        <p:sp>
          <p:nvSpPr>
            <p:cNvPr id="19481" name="Line 240"/>
            <p:cNvSpPr>
              <a:spLocks noChangeShapeType="1"/>
            </p:cNvSpPr>
            <p:nvPr/>
          </p:nvSpPr>
          <p:spPr bwMode="auto">
            <a:xfrm>
              <a:off x="7884368" y="1700808"/>
              <a:ext cx="0" cy="2952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Text Box 181"/>
            <p:cNvSpPr txBox="1">
              <a:spLocks noChangeArrowheads="1"/>
            </p:cNvSpPr>
            <p:nvPr/>
          </p:nvSpPr>
          <p:spPr bwMode="auto">
            <a:xfrm>
              <a:off x="6804248" y="1952836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 smtClean="0"/>
                <a:t>HA</a:t>
              </a:r>
              <a:endParaRPr lang="en-US" altLang="en-US" dirty="0"/>
            </a:p>
          </p:txBody>
        </p:sp>
        <p:sp>
          <p:nvSpPr>
            <p:cNvPr id="19483" name="Line 240"/>
            <p:cNvSpPr>
              <a:spLocks noChangeShapeType="1"/>
            </p:cNvSpPr>
            <p:nvPr/>
          </p:nvSpPr>
          <p:spPr bwMode="auto">
            <a:xfrm>
              <a:off x="6912260" y="1700808"/>
              <a:ext cx="0" cy="2520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Text Box 258"/>
            <p:cNvSpPr txBox="1">
              <a:spLocks noChangeArrowheads="1"/>
            </p:cNvSpPr>
            <p:nvPr/>
          </p:nvSpPr>
          <p:spPr bwMode="auto">
            <a:xfrm flipH="1">
              <a:off x="6696236" y="1448780"/>
              <a:ext cx="828092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/>
                <a:t>a</a:t>
              </a:r>
              <a:r>
                <a:rPr lang="en-US" altLang="en-US" sz="1400" baseline="-25000"/>
                <a:t>1</a:t>
              </a:r>
              <a:r>
                <a:rPr lang="en-US" altLang="en-US" sz="1400"/>
                <a:t>b</a:t>
              </a:r>
              <a:r>
                <a:rPr lang="en-US" altLang="en-US" sz="1400" baseline="-25000"/>
                <a:t>0</a:t>
              </a:r>
              <a:r>
                <a:rPr lang="en-US" altLang="en-US" sz="1400"/>
                <a:t>  a</a:t>
              </a:r>
              <a:r>
                <a:rPr lang="en-US" altLang="en-US" sz="1400" baseline="-25000"/>
                <a:t>0</a:t>
              </a:r>
              <a:r>
                <a:rPr lang="en-US" altLang="en-US" sz="1400"/>
                <a:t>b</a:t>
              </a:r>
              <a:r>
                <a:rPr lang="en-US" altLang="en-US" sz="1400" baseline="-25000"/>
                <a:t>1</a:t>
              </a:r>
            </a:p>
            <a:p>
              <a:pPr algn="ctr" eaLnBrk="1" hangingPunct="1">
                <a:spcBef>
                  <a:spcPct val="50000"/>
                </a:spcBef>
              </a:pPr>
              <a:endParaRPr lang="en-US" altLang="en-US" sz="1400" baseline="-25000"/>
            </a:p>
          </p:txBody>
        </p:sp>
        <p:sp>
          <p:nvSpPr>
            <p:cNvPr id="19485" name="Line 240"/>
            <p:cNvSpPr>
              <a:spLocks noChangeShapeType="1"/>
            </p:cNvSpPr>
            <p:nvPr/>
          </p:nvSpPr>
          <p:spPr bwMode="auto">
            <a:xfrm>
              <a:off x="7344308" y="1700808"/>
              <a:ext cx="0" cy="2520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Line 240"/>
            <p:cNvSpPr>
              <a:spLocks noChangeShapeType="1"/>
            </p:cNvSpPr>
            <p:nvPr/>
          </p:nvSpPr>
          <p:spPr bwMode="auto">
            <a:xfrm>
              <a:off x="7128284" y="2384884"/>
              <a:ext cx="0" cy="2268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Line 240"/>
            <p:cNvSpPr>
              <a:spLocks noChangeShapeType="1"/>
            </p:cNvSpPr>
            <p:nvPr/>
          </p:nvSpPr>
          <p:spPr bwMode="auto">
            <a:xfrm>
              <a:off x="5976156" y="3356992"/>
              <a:ext cx="0" cy="1296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Line 240"/>
            <p:cNvSpPr>
              <a:spLocks noChangeShapeType="1"/>
            </p:cNvSpPr>
            <p:nvPr/>
          </p:nvSpPr>
          <p:spPr bwMode="auto">
            <a:xfrm>
              <a:off x="4608004" y="3356992"/>
              <a:ext cx="0" cy="5400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Text Box 181"/>
            <p:cNvSpPr txBox="1">
              <a:spLocks noChangeArrowheads="1"/>
            </p:cNvSpPr>
            <p:nvPr/>
          </p:nvSpPr>
          <p:spPr bwMode="auto">
            <a:xfrm>
              <a:off x="4499992" y="3897052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 smtClean="0"/>
                <a:t>HA</a:t>
              </a:r>
              <a:endParaRPr lang="en-US" altLang="en-US" dirty="0"/>
            </a:p>
          </p:txBody>
        </p:sp>
        <p:sp>
          <p:nvSpPr>
            <p:cNvPr id="19490" name="Text Box 181"/>
            <p:cNvSpPr txBox="1">
              <a:spLocks noChangeArrowheads="1"/>
            </p:cNvSpPr>
            <p:nvPr/>
          </p:nvSpPr>
          <p:spPr bwMode="auto">
            <a:xfrm>
              <a:off x="3347864" y="2924944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 smtClean="0"/>
                <a:t>HA</a:t>
              </a:r>
              <a:endParaRPr lang="en-US" altLang="en-US" dirty="0"/>
            </a:p>
          </p:txBody>
        </p:sp>
        <p:sp>
          <p:nvSpPr>
            <p:cNvPr id="19491" name="Line 240"/>
            <p:cNvSpPr>
              <a:spLocks noChangeShapeType="1"/>
            </p:cNvSpPr>
            <p:nvPr/>
          </p:nvSpPr>
          <p:spPr bwMode="auto">
            <a:xfrm>
              <a:off x="3455876" y="2384884"/>
              <a:ext cx="0" cy="5400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Line 240"/>
            <p:cNvSpPr>
              <a:spLocks noChangeShapeType="1"/>
            </p:cNvSpPr>
            <p:nvPr/>
          </p:nvSpPr>
          <p:spPr bwMode="auto">
            <a:xfrm>
              <a:off x="4824028" y="4329100"/>
              <a:ext cx="0" cy="3240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Text Box 181"/>
            <p:cNvSpPr txBox="1">
              <a:spLocks noChangeArrowheads="1"/>
            </p:cNvSpPr>
            <p:nvPr/>
          </p:nvSpPr>
          <p:spPr bwMode="auto">
            <a:xfrm>
              <a:off x="3347864" y="3897052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 smtClean="0"/>
                <a:t>FA</a:t>
              </a:r>
              <a:endParaRPr lang="en-US" altLang="en-US" dirty="0"/>
            </a:p>
          </p:txBody>
        </p:sp>
        <p:sp>
          <p:nvSpPr>
            <p:cNvPr id="19494" name="Text Box 181"/>
            <p:cNvSpPr txBox="1">
              <a:spLocks noChangeArrowheads="1"/>
            </p:cNvSpPr>
            <p:nvPr/>
          </p:nvSpPr>
          <p:spPr bwMode="auto">
            <a:xfrm>
              <a:off x="2195736" y="3897052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 smtClean="0"/>
                <a:t>FA</a:t>
              </a:r>
              <a:endParaRPr lang="en-US" altLang="en-US" dirty="0"/>
            </a:p>
          </p:txBody>
        </p:sp>
        <p:sp>
          <p:nvSpPr>
            <p:cNvPr id="19495" name="Line 240"/>
            <p:cNvSpPr>
              <a:spLocks noChangeShapeType="1"/>
            </p:cNvSpPr>
            <p:nvPr/>
          </p:nvSpPr>
          <p:spPr bwMode="auto">
            <a:xfrm flipH="1">
              <a:off x="1691680" y="4113076"/>
              <a:ext cx="504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6" name="Text Box 181"/>
            <p:cNvSpPr txBox="1">
              <a:spLocks noChangeArrowheads="1"/>
            </p:cNvSpPr>
            <p:nvPr/>
          </p:nvSpPr>
          <p:spPr bwMode="auto">
            <a:xfrm>
              <a:off x="1043608" y="3897052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 smtClean="0"/>
                <a:t>FA</a:t>
              </a:r>
              <a:endParaRPr lang="en-US" altLang="en-US" dirty="0"/>
            </a:p>
          </p:txBody>
        </p:sp>
        <p:sp>
          <p:nvSpPr>
            <p:cNvPr id="19497" name="Line 240"/>
            <p:cNvSpPr>
              <a:spLocks noChangeShapeType="1"/>
            </p:cNvSpPr>
            <p:nvPr/>
          </p:nvSpPr>
          <p:spPr bwMode="auto">
            <a:xfrm>
              <a:off x="3455876" y="3356992"/>
              <a:ext cx="0" cy="5400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8" name="Text Box 181"/>
            <p:cNvSpPr txBox="1">
              <a:spLocks noChangeArrowheads="1"/>
            </p:cNvSpPr>
            <p:nvPr/>
          </p:nvSpPr>
          <p:spPr bwMode="auto">
            <a:xfrm>
              <a:off x="3347864" y="1952836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 smtClean="0"/>
                <a:t>FA</a:t>
              </a:r>
              <a:endParaRPr lang="en-US" altLang="en-US" dirty="0"/>
            </a:p>
          </p:txBody>
        </p:sp>
        <p:sp>
          <p:nvSpPr>
            <p:cNvPr id="19499" name="Line 240"/>
            <p:cNvSpPr>
              <a:spLocks noChangeShapeType="1"/>
            </p:cNvSpPr>
            <p:nvPr/>
          </p:nvSpPr>
          <p:spPr bwMode="auto">
            <a:xfrm>
              <a:off x="3455876" y="1700808"/>
              <a:ext cx="0" cy="2520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0" name="Text Box 258"/>
            <p:cNvSpPr txBox="1">
              <a:spLocks noChangeArrowheads="1"/>
            </p:cNvSpPr>
            <p:nvPr/>
          </p:nvSpPr>
          <p:spPr bwMode="auto">
            <a:xfrm flipH="1">
              <a:off x="3239852" y="1448780"/>
              <a:ext cx="864096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dirty="0"/>
                <a:t>a</a:t>
              </a:r>
              <a:r>
                <a:rPr lang="en-US" altLang="en-US" sz="1400" baseline="-25000" dirty="0"/>
                <a:t>3</a:t>
              </a:r>
              <a:r>
                <a:rPr lang="en-US" altLang="en-US" sz="1400" dirty="0"/>
                <a:t>b</a:t>
              </a:r>
              <a:r>
                <a:rPr lang="en-US" altLang="en-US" sz="1400" baseline="-25000" dirty="0"/>
                <a:t>1</a:t>
              </a:r>
              <a:r>
                <a:rPr lang="en-US" altLang="en-US" sz="1400" dirty="0"/>
                <a:t>  a</a:t>
              </a:r>
              <a:r>
                <a:rPr lang="en-US" altLang="en-US" sz="1400" baseline="-25000" dirty="0"/>
                <a:t>2</a:t>
              </a:r>
              <a:r>
                <a:rPr lang="en-US" altLang="en-US" sz="1400" dirty="0"/>
                <a:t>b</a:t>
              </a:r>
              <a:r>
                <a:rPr lang="en-US" altLang="en-US" sz="1400" baseline="-25000" dirty="0"/>
                <a:t>2</a:t>
              </a:r>
            </a:p>
            <a:p>
              <a:pPr algn="ctr" eaLnBrk="1" hangingPunct="1">
                <a:spcBef>
                  <a:spcPct val="50000"/>
                </a:spcBef>
              </a:pPr>
              <a:endParaRPr lang="en-US" altLang="en-US" sz="1400" baseline="-25000" dirty="0"/>
            </a:p>
          </p:txBody>
        </p:sp>
        <p:sp>
          <p:nvSpPr>
            <p:cNvPr id="19501" name="Line 240"/>
            <p:cNvSpPr>
              <a:spLocks noChangeShapeType="1"/>
            </p:cNvSpPr>
            <p:nvPr/>
          </p:nvSpPr>
          <p:spPr bwMode="auto">
            <a:xfrm>
              <a:off x="3887924" y="1700808"/>
              <a:ext cx="0" cy="2520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2" name="Text Box 181"/>
            <p:cNvSpPr txBox="1">
              <a:spLocks noChangeArrowheads="1"/>
            </p:cNvSpPr>
            <p:nvPr/>
          </p:nvSpPr>
          <p:spPr bwMode="auto">
            <a:xfrm>
              <a:off x="2195736" y="2924944"/>
              <a:ext cx="648072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 smtClean="0"/>
                <a:t>FA</a:t>
              </a:r>
              <a:endParaRPr lang="en-US" altLang="en-US" dirty="0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2736213" y="2169335"/>
              <a:ext cx="615952" cy="755472"/>
            </a:xfrm>
            <a:custGeom>
              <a:avLst/>
              <a:gdLst>
                <a:gd name="connsiteX0" fmla="*/ 0 w 852055"/>
                <a:gd name="connsiteY0" fmla="*/ 734291 h 734291"/>
                <a:gd name="connsiteX1" fmla="*/ 0 w 852055"/>
                <a:gd name="connsiteY1" fmla="*/ 581891 h 734291"/>
                <a:gd name="connsiteX2" fmla="*/ 706582 w 852055"/>
                <a:gd name="connsiteY2" fmla="*/ 0 h 734291"/>
                <a:gd name="connsiteX3" fmla="*/ 852055 w 852055"/>
                <a:gd name="connsiteY3" fmla="*/ 0 h 73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055" h="734291">
                  <a:moveTo>
                    <a:pt x="0" y="734291"/>
                  </a:moveTo>
                  <a:lnTo>
                    <a:pt x="0" y="581891"/>
                  </a:lnTo>
                  <a:lnTo>
                    <a:pt x="706582" y="0"/>
                  </a:lnTo>
                  <a:lnTo>
                    <a:pt x="852055" y="0"/>
                  </a:lnTo>
                </a:path>
              </a:pathLst>
            </a:cu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504" name="Text Box 258"/>
            <p:cNvSpPr txBox="1">
              <a:spLocks noChangeArrowheads="1"/>
            </p:cNvSpPr>
            <p:nvPr/>
          </p:nvSpPr>
          <p:spPr bwMode="auto">
            <a:xfrm flipH="1">
              <a:off x="2123728" y="2384884"/>
              <a:ext cx="39604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/>
                <a:t>a</a:t>
              </a:r>
              <a:r>
                <a:rPr lang="en-US" altLang="en-US" sz="1400" baseline="-25000"/>
                <a:t>3</a:t>
              </a:r>
              <a:r>
                <a:rPr lang="en-US" altLang="en-US" sz="1400"/>
                <a:t>b</a:t>
              </a:r>
              <a:r>
                <a:rPr lang="en-US" altLang="en-US" sz="1400" baseline="-25000"/>
                <a:t>2</a:t>
              </a:r>
            </a:p>
            <a:p>
              <a:pPr algn="ctr" eaLnBrk="1" hangingPunct="1">
                <a:spcBef>
                  <a:spcPct val="50000"/>
                </a:spcBef>
              </a:pPr>
              <a:endParaRPr lang="en-US" altLang="en-US" sz="1400" baseline="-25000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2736213" y="3140656"/>
              <a:ext cx="615952" cy="757059"/>
            </a:xfrm>
            <a:custGeom>
              <a:avLst/>
              <a:gdLst>
                <a:gd name="connsiteX0" fmla="*/ 0 w 852055"/>
                <a:gd name="connsiteY0" fmla="*/ 734291 h 734291"/>
                <a:gd name="connsiteX1" fmla="*/ 0 w 852055"/>
                <a:gd name="connsiteY1" fmla="*/ 581891 h 734291"/>
                <a:gd name="connsiteX2" fmla="*/ 706582 w 852055"/>
                <a:gd name="connsiteY2" fmla="*/ 0 h 734291"/>
                <a:gd name="connsiteX3" fmla="*/ 852055 w 852055"/>
                <a:gd name="connsiteY3" fmla="*/ 0 h 73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055" h="734291">
                  <a:moveTo>
                    <a:pt x="0" y="734291"/>
                  </a:moveTo>
                  <a:lnTo>
                    <a:pt x="0" y="581891"/>
                  </a:lnTo>
                  <a:lnTo>
                    <a:pt x="706582" y="0"/>
                  </a:lnTo>
                  <a:lnTo>
                    <a:pt x="852055" y="0"/>
                  </a:lnTo>
                </a:path>
              </a:pathLst>
            </a:cu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506" name="Line 240"/>
            <p:cNvSpPr>
              <a:spLocks noChangeShapeType="1"/>
            </p:cNvSpPr>
            <p:nvPr/>
          </p:nvSpPr>
          <p:spPr bwMode="auto">
            <a:xfrm>
              <a:off x="2303748" y="3356992"/>
              <a:ext cx="0" cy="5400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7" name="Line 240"/>
            <p:cNvSpPr>
              <a:spLocks noChangeShapeType="1"/>
            </p:cNvSpPr>
            <p:nvPr/>
          </p:nvSpPr>
          <p:spPr bwMode="auto">
            <a:xfrm>
              <a:off x="2303748" y="2672916"/>
              <a:ext cx="0" cy="2520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8" name="Line 240"/>
            <p:cNvSpPr>
              <a:spLocks noChangeShapeType="1"/>
            </p:cNvSpPr>
            <p:nvPr/>
          </p:nvSpPr>
          <p:spPr bwMode="auto">
            <a:xfrm flipH="1">
              <a:off x="2843808" y="4113076"/>
              <a:ext cx="504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9" name="Line 240"/>
            <p:cNvSpPr>
              <a:spLocks noChangeShapeType="1"/>
            </p:cNvSpPr>
            <p:nvPr/>
          </p:nvSpPr>
          <p:spPr bwMode="auto">
            <a:xfrm>
              <a:off x="3671900" y="4329100"/>
              <a:ext cx="0" cy="3240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0" name="Line 240"/>
            <p:cNvSpPr>
              <a:spLocks noChangeShapeType="1"/>
            </p:cNvSpPr>
            <p:nvPr/>
          </p:nvSpPr>
          <p:spPr bwMode="auto">
            <a:xfrm>
              <a:off x="2519772" y="4329100"/>
              <a:ext cx="0" cy="3240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1" name="Line 240"/>
            <p:cNvSpPr>
              <a:spLocks noChangeShapeType="1"/>
            </p:cNvSpPr>
            <p:nvPr/>
          </p:nvSpPr>
          <p:spPr bwMode="auto">
            <a:xfrm>
              <a:off x="1367644" y="4329100"/>
              <a:ext cx="0" cy="3240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512" name="Group 303"/>
            <p:cNvGrpSpPr>
              <a:grpSpLocks/>
            </p:cNvGrpSpPr>
            <p:nvPr/>
          </p:nvGrpSpPr>
          <p:grpSpPr bwMode="auto">
            <a:xfrm>
              <a:off x="2843808" y="2744924"/>
              <a:ext cx="432048" cy="396044"/>
              <a:chOff x="2627784" y="2744924"/>
              <a:chExt cx="432048" cy="396044"/>
            </a:xfrm>
          </p:grpSpPr>
          <p:sp>
            <p:nvSpPr>
              <p:cNvPr id="19542" name="Text Box 258"/>
              <p:cNvSpPr txBox="1">
                <a:spLocks noChangeArrowheads="1"/>
              </p:cNvSpPr>
              <p:nvPr/>
            </p:nvSpPr>
            <p:spPr bwMode="auto">
              <a:xfrm flipH="1">
                <a:off x="2663788" y="2744924"/>
                <a:ext cx="396044" cy="28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/>
                  <a:t>a</a:t>
                </a:r>
                <a:r>
                  <a:rPr lang="en-US" altLang="en-US" sz="1400" baseline="-25000"/>
                  <a:t>2</a:t>
                </a:r>
                <a:r>
                  <a:rPr lang="en-US" altLang="en-US" sz="1400"/>
                  <a:t>b</a:t>
                </a:r>
                <a:r>
                  <a:rPr lang="en-US" altLang="en-US" sz="1400" baseline="-25000"/>
                  <a:t>3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endParaRPr lang="en-US" altLang="en-US" sz="1400" baseline="-25000"/>
              </a:p>
            </p:txBody>
          </p:sp>
          <p:sp>
            <p:nvSpPr>
              <p:cNvPr id="19543" name="Freeform 259"/>
              <p:cNvSpPr>
                <a:spLocks/>
              </p:cNvSpPr>
              <p:nvPr/>
            </p:nvSpPr>
            <p:spPr bwMode="auto">
              <a:xfrm>
                <a:off x="2627784" y="2996952"/>
                <a:ext cx="205737" cy="144016"/>
              </a:xfrm>
              <a:custGeom>
                <a:avLst/>
                <a:gdLst>
                  <a:gd name="T0" fmla="*/ 0 w 68"/>
                  <a:gd name="T1" fmla="*/ 2147483647 h 227"/>
                  <a:gd name="T2" fmla="*/ 2147483647 w 68"/>
                  <a:gd name="T3" fmla="*/ 2147483647 h 227"/>
                  <a:gd name="T4" fmla="*/ 2147483647 w 68"/>
                  <a:gd name="T5" fmla="*/ 0 h 227"/>
                  <a:gd name="T6" fmla="*/ 0 60000 65536"/>
                  <a:gd name="T7" fmla="*/ 0 60000 65536"/>
                  <a:gd name="T8" fmla="*/ 0 60000 65536"/>
                  <a:gd name="T9" fmla="*/ 0 w 68"/>
                  <a:gd name="T10" fmla="*/ 0 h 227"/>
                  <a:gd name="T11" fmla="*/ 68 w 68"/>
                  <a:gd name="T12" fmla="*/ 227 h 2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" h="227">
                    <a:moveTo>
                      <a:pt x="0" y="227"/>
                    </a:moveTo>
                    <a:lnTo>
                      <a:pt x="68" y="227"/>
                    </a:lnTo>
                    <a:lnTo>
                      <a:pt x="68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" name="Freeform 103"/>
            <p:cNvSpPr/>
            <p:nvPr/>
          </p:nvSpPr>
          <p:spPr>
            <a:xfrm>
              <a:off x="1580509" y="3140656"/>
              <a:ext cx="615952" cy="757059"/>
            </a:xfrm>
            <a:custGeom>
              <a:avLst/>
              <a:gdLst>
                <a:gd name="connsiteX0" fmla="*/ 0 w 852055"/>
                <a:gd name="connsiteY0" fmla="*/ 734291 h 734291"/>
                <a:gd name="connsiteX1" fmla="*/ 0 w 852055"/>
                <a:gd name="connsiteY1" fmla="*/ 581891 h 734291"/>
                <a:gd name="connsiteX2" fmla="*/ 706582 w 852055"/>
                <a:gd name="connsiteY2" fmla="*/ 0 h 734291"/>
                <a:gd name="connsiteX3" fmla="*/ 852055 w 852055"/>
                <a:gd name="connsiteY3" fmla="*/ 0 h 73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055" h="734291">
                  <a:moveTo>
                    <a:pt x="0" y="734291"/>
                  </a:moveTo>
                  <a:lnTo>
                    <a:pt x="0" y="581891"/>
                  </a:lnTo>
                  <a:lnTo>
                    <a:pt x="706582" y="0"/>
                  </a:lnTo>
                  <a:lnTo>
                    <a:pt x="852055" y="0"/>
                  </a:lnTo>
                </a:path>
              </a:pathLst>
            </a:cu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514" name="Text Box 258"/>
            <p:cNvSpPr txBox="1">
              <a:spLocks noChangeArrowheads="1"/>
            </p:cNvSpPr>
            <p:nvPr/>
          </p:nvSpPr>
          <p:spPr bwMode="auto">
            <a:xfrm flipH="1">
              <a:off x="935596" y="3356992"/>
              <a:ext cx="39604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/>
                <a:t>a</a:t>
              </a:r>
              <a:r>
                <a:rPr lang="en-US" altLang="en-US" sz="1400" baseline="-25000"/>
                <a:t>3</a:t>
              </a:r>
              <a:r>
                <a:rPr lang="en-US" altLang="en-US" sz="1400"/>
                <a:t>b</a:t>
              </a:r>
              <a:r>
                <a:rPr lang="en-US" altLang="en-US" sz="1400" baseline="-25000"/>
                <a:t>3</a:t>
              </a:r>
            </a:p>
            <a:p>
              <a:pPr algn="ctr" eaLnBrk="1" hangingPunct="1">
                <a:spcBef>
                  <a:spcPct val="50000"/>
                </a:spcBef>
              </a:pPr>
              <a:endParaRPr lang="en-US" altLang="en-US" sz="1400" baseline="-25000"/>
            </a:p>
          </p:txBody>
        </p:sp>
        <p:sp>
          <p:nvSpPr>
            <p:cNvPr id="19515" name="Line 240"/>
            <p:cNvSpPr>
              <a:spLocks noChangeShapeType="1"/>
            </p:cNvSpPr>
            <p:nvPr/>
          </p:nvSpPr>
          <p:spPr bwMode="auto">
            <a:xfrm>
              <a:off x="1115616" y="3645024"/>
              <a:ext cx="0" cy="2520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828031" y="4113564"/>
              <a:ext cx="207963" cy="539623"/>
            </a:xfrm>
            <a:custGeom>
              <a:avLst/>
              <a:gdLst>
                <a:gd name="connsiteX0" fmla="*/ 207818 w 207818"/>
                <a:gd name="connsiteY0" fmla="*/ 0 h 498764"/>
                <a:gd name="connsiteX1" fmla="*/ 0 w 207818"/>
                <a:gd name="connsiteY1" fmla="*/ 0 h 498764"/>
                <a:gd name="connsiteX2" fmla="*/ 0 w 207818"/>
                <a:gd name="connsiteY2" fmla="*/ 498764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818" h="498764">
                  <a:moveTo>
                    <a:pt x="207818" y="0"/>
                  </a:moveTo>
                  <a:lnTo>
                    <a:pt x="0" y="0"/>
                  </a:lnTo>
                  <a:lnTo>
                    <a:pt x="0" y="498764"/>
                  </a:lnTo>
                </a:path>
              </a:pathLst>
            </a:cu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9517" name="Group 304"/>
            <p:cNvGrpSpPr>
              <a:grpSpLocks/>
            </p:cNvGrpSpPr>
            <p:nvPr/>
          </p:nvGrpSpPr>
          <p:grpSpPr bwMode="auto">
            <a:xfrm>
              <a:off x="3995936" y="1772739"/>
              <a:ext cx="432048" cy="396044"/>
              <a:chOff x="2627784" y="1772739"/>
              <a:chExt cx="432048" cy="396044"/>
            </a:xfrm>
          </p:grpSpPr>
          <p:sp>
            <p:nvSpPr>
              <p:cNvPr id="19540" name="Text Box 258"/>
              <p:cNvSpPr txBox="1">
                <a:spLocks noChangeArrowheads="1"/>
              </p:cNvSpPr>
              <p:nvPr/>
            </p:nvSpPr>
            <p:spPr bwMode="auto">
              <a:xfrm flipH="1">
                <a:off x="2663788" y="1772739"/>
                <a:ext cx="396044" cy="28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 dirty="0"/>
                  <a:t>a</a:t>
                </a:r>
                <a:r>
                  <a:rPr lang="en-US" altLang="en-US" sz="1400" baseline="-25000" dirty="0"/>
                  <a:t>1</a:t>
                </a:r>
                <a:r>
                  <a:rPr lang="en-US" altLang="en-US" sz="1400" dirty="0"/>
                  <a:t>b</a:t>
                </a:r>
                <a:r>
                  <a:rPr lang="en-US" altLang="en-US" sz="1400" baseline="-25000" dirty="0"/>
                  <a:t>3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endParaRPr lang="en-US" altLang="en-US" sz="1400" baseline="-25000" dirty="0"/>
              </a:p>
            </p:txBody>
          </p:sp>
          <p:sp>
            <p:nvSpPr>
              <p:cNvPr id="19541" name="Freeform 259"/>
              <p:cNvSpPr>
                <a:spLocks/>
              </p:cNvSpPr>
              <p:nvPr/>
            </p:nvSpPr>
            <p:spPr bwMode="auto">
              <a:xfrm>
                <a:off x="2627784" y="2024767"/>
                <a:ext cx="205737" cy="144016"/>
              </a:xfrm>
              <a:custGeom>
                <a:avLst/>
                <a:gdLst>
                  <a:gd name="T0" fmla="*/ 0 w 68"/>
                  <a:gd name="T1" fmla="*/ 2147483647 h 227"/>
                  <a:gd name="T2" fmla="*/ 2147483647 w 68"/>
                  <a:gd name="T3" fmla="*/ 2147483647 h 227"/>
                  <a:gd name="T4" fmla="*/ 2147483647 w 68"/>
                  <a:gd name="T5" fmla="*/ 0 h 227"/>
                  <a:gd name="T6" fmla="*/ 0 60000 65536"/>
                  <a:gd name="T7" fmla="*/ 0 60000 65536"/>
                  <a:gd name="T8" fmla="*/ 0 60000 65536"/>
                  <a:gd name="T9" fmla="*/ 0 w 68"/>
                  <a:gd name="T10" fmla="*/ 0 h 227"/>
                  <a:gd name="T11" fmla="*/ 68 w 68"/>
                  <a:gd name="T12" fmla="*/ 227 h 2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" h="227">
                    <a:moveTo>
                      <a:pt x="0" y="227"/>
                    </a:moveTo>
                    <a:lnTo>
                      <a:pt x="68" y="227"/>
                    </a:lnTo>
                    <a:lnTo>
                      <a:pt x="68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" name="Freeform 108"/>
            <p:cNvSpPr/>
            <p:nvPr/>
          </p:nvSpPr>
          <p:spPr>
            <a:xfrm>
              <a:off x="3887153" y="3140656"/>
              <a:ext cx="617540" cy="757059"/>
            </a:xfrm>
            <a:custGeom>
              <a:avLst/>
              <a:gdLst>
                <a:gd name="connsiteX0" fmla="*/ 0 w 852055"/>
                <a:gd name="connsiteY0" fmla="*/ 734291 h 734291"/>
                <a:gd name="connsiteX1" fmla="*/ 0 w 852055"/>
                <a:gd name="connsiteY1" fmla="*/ 581891 h 734291"/>
                <a:gd name="connsiteX2" fmla="*/ 706582 w 852055"/>
                <a:gd name="connsiteY2" fmla="*/ 0 h 734291"/>
                <a:gd name="connsiteX3" fmla="*/ 852055 w 852055"/>
                <a:gd name="connsiteY3" fmla="*/ 0 h 73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055" h="734291">
                  <a:moveTo>
                    <a:pt x="0" y="734291"/>
                  </a:moveTo>
                  <a:lnTo>
                    <a:pt x="0" y="581891"/>
                  </a:lnTo>
                  <a:lnTo>
                    <a:pt x="706582" y="0"/>
                  </a:lnTo>
                  <a:lnTo>
                    <a:pt x="852055" y="0"/>
                  </a:lnTo>
                </a:path>
              </a:pathLst>
            </a:cu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3887153" y="2169335"/>
              <a:ext cx="617540" cy="755472"/>
            </a:xfrm>
            <a:custGeom>
              <a:avLst/>
              <a:gdLst>
                <a:gd name="connsiteX0" fmla="*/ 0 w 852055"/>
                <a:gd name="connsiteY0" fmla="*/ 734291 h 734291"/>
                <a:gd name="connsiteX1" fmla="*/ 0 w 852055"/>
                <a:gd name="connsiteY1" fmla="*/ 581891 h 734291"/>
                <a:gd name="connsiteX2" fmla="*/ 706582 w 852055"/>
                <a:gd name="connsiteY2" fmla="*/ 0 h 734291"/>
                <a:gd name="connsiteX3" fmla="*/ 852055 w 852055"/>
                <a:gd name="connsiteY3" fmla="*/ 0 h 73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055" h="734291">
                  <a:moveTo>
                    <a:pt x="0" y="734291"/>
                  </a:moveTo>
                  <a:lnTo>
                    <a:pt x="0" y="581891"/>
                  </a:lnTo>
                  <a:lnTo>
                    <a:pt x="706582" y="0"/>
                  </a:lnTo>
                  <a:lnTo>
                    <a:pt x="852055" y="0"/>
                  </a:lnTo>
                </a:path>
              </a:pathLst>
            </a:cu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520" name="Line 240"/>
            <p:cNvSpPr>
              <a:spLocks noChangeShapeType="1"/>
            </p:cNvSpPr>
            <p:nvPr/>
          </p:nvSpPr>
          <p:spPr bwMode="auto">
            <a:xfrm flipH="1">
              <a:off x="3995936" y="4113076"/>
              <a:ext cx="504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521" name="Group 310"/>
            <p:cNvGrpSpPr>
              <a:grpSpLocks/>
            </p:cNvGrpSpPr>
            <p:nvPr/>
          </p:nvGrpSpPr>
          <p:grpSpPr bwMode="auto">
            <a:xfrm>
              <a:off x="5148064" y="2744924"/>
              <a:ext cx="432048" cy="396044"/>
              <a:chOff x="2627784" y="2744924"/>
              <a:chExt cx="432048" cy="396044"/>
            </a:xfrm>
          </p:grpSpPr>
          <p:sp>
            <p:nvSpPr>
              <p:cNvPr id="19538" name="Text Box 258"/>
              <p:cNvSpPr txBox="1">
                <a:spLocks noChangeArrowheads="1"/>
              </p:cNvSpPr>
              <p:nvPr/>
            </p:nvSpPr>
            <p:spPr bwMode="auto">
              <a:xfrm flipH="1">
                <a:off x="2663788" y="2744924"/>
                <a:ext cx="396044" cy="28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/>
                  <a:t>a</a:t>
                </a:r>
                <a:r>
                  <a:rPr lang="en-US" altLang="en-US" sz="1400" baseline="-25000"/>
                  <a:t>0</a:t>
                </a:r>
                <a:r>
                  <a:rPr lang="en-US" altLang="en-US" sz="1400"/>
                  <a:t>b</a:t>
                </a:r>
                <a:r>
                  <a:rPr lang="en-US" altLang="en-US" sz="1400" baseline="-25000"/>
                  <a:t>3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endParaRPr lang="en-US" altLang="en-US" sz="1400" baseline="-25000"/>
              </a:p>
            </p:txBody>
          </p:sp>
          <p:sp>
            <p:nvSpPr>
              <p:cNvPr id="19539" name="Freeform 259"/>
              <p:cNvSpPr>
                <a:spLocks/>
              </p:cNvSpPr>
              <p:nvPr/>
            </p:nvSpPr>
            <p:spPr bwMode="auto">
              <a:xfrm>
                <a:off x="2627784" y="2996952"/>
                <a:ext cx="205737" cy="144016"/>
              </a:xfrm>
              <a:custGeom>
                <a:avLst/>
                <a:gdLst>
                  <a:gd name="T0" fmla="*/ 0 w 68"/>
                  <a:gd name="T1" fmla="*/ 2147483647 h 227"/>
                  <a:gd name="T2" fmla="*/ 2147483647 w 68"/>
                  <a:gd name="T3" fmla="*/ 2147483647 h 227"/>
                  <a:gd name="T4" fmla="*/ 2147483647 w 68"/>
                  <a:gd name="T5" fmla="*/ 0 h 227"/>
                  <a:gd name="T6" fmla="*/ 0 60000 65536"/>
                  <a:gd name="T7" fmla="*/ 0 60000 65536"/>
                  <a:gd name="T8" fmla="*/ 0 60000 65536"/>
                  <a:gd name="T9" fmla="*/ 0 w 68"/>
                  <a:gd name="T10" fmla="*/ 0 h 227"/>
                  <a:gd name="T11" fmla="*/ 68 w 68"/>
                  <a:gd name="T12" fmla="*/ 227 h 2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" h="227">
                    <a:moveTo>
                      <a:pt x="0" y="227"/>
                    </a:moveTo>
                    <a:lnTo>
                      <a:pt x="68" y="227"/>
                    </a:lnTo>
                    <a:lnTo>
                      <a:pt x="68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522" name="Group 313"/>
            <p:cNvGrpSpPr>
              <a:grpSpLocks/>
            </p:cNvGrpSpPr>
            <p:nvPr/>
          </p:nvGrpSpPr>
          <p:grpSpPr bwMode="auto">
            <a:xfrm>
              <a:off x="5148064" y="1772816"/>
              <a:ext cx="432048" cy="396044"/>
              <a:chOff x="2627784" y="2744924"/>
              <a:chExt cx="432048" cy="396044"/>
            </a:xfrm>
          </p:grpSpPr>
          <p:sp>
            <p:nvSpPr>
              <p:cNvPr id="19536" name="Text Box 258"/>
              <p:cNvSpPr txBox="1">
                <a:spLocks noChangeArrowheads="1"/>
              </p:cNvSpPr>
              <p:nvPr/>
            </p:nvSpPr>
            <p:spPr bwMode="auto">
              <a:xfrm flipH="1">
                <a:off x="2663788" y="2744924"/>
                <a:ext cx="396044" cy="28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/>
                  <a:t>a</a:t>
                </a:r>
                <a:r>
                  <a:rPr lang="en-US" altLang="en-US" sz="1400" baseline="-25000"/>
                  <a:t>1</a:t>
                </a:r>
                <a:r>
                  <a:rPr lang="en-US" altLang="en-US" sz="1400"/>
                  <a:t>b</a:t>
                </a:r>
                <a:r>
                  <a:rPr lang="en-US" altLang="en-US" sz="1400" baseline="-25000"/>
                  <a:t>2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endParaRPr lang="en-US" altLang="en-US" sz="1400" baseline="-25000"/>
              </a:p>
            </p:txBody>
          </p:sp>
          <p:sp>
            <p:nvSpPr>
              <p:cNvPr id="19537" name="Freeform 259"/>
              <p:cNvSpPr>
                <a:spLocks/>
              </p:cNvSpPr>
              <p:nvPr/>
            </p:nvSpPr>
            <p:spPr bwMode="auto">
              <a:xfrm>
                <a:off x="2627784" y="2996952"/>
                <a:ext cx="205737" cy="144016"/>
              </a:xfrm>
              <a:custGeom>
                <a:avLst/>
                <a:gdLst>
                  <a:gd name="T0" fmla="*/ 0 w 68"/>
                  <a:gd name="T1" fmla="*/ 2147483647 h 227"/>
                  <a:gd name="T2" fmla="*/ 2147483647 w 68"/>
                  <a:gd name="T3" fmla="*/ 2147483647 h 227"/>
                  <a:gd name="T4" fmla="*/ 2147483647 w 68"/>
                  <a:gd name="T5" fmla="*/ 0 h 227"/>
                  <a:gd name="T6" fmla="*/ 0 60000 65536"/>
                  <a:gd name="T7" fmla="*/ 0 60000 65536"/>
                  <a:gd name="T8" fmla="*/ 0 60000 65536"/>
                  <a:gd name="T9" fmla="*/ 0 w 68"/>
                  <a:gd name="T10" fmla="*/ 0 h 227"/>
                  <a:gd name="T11" fmla="*/ 68 w 68"/>
                  <a:gd name="T12" fmla="*/ 227 h 2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" h="227">
                    <a:moveTo>
                      <a:pt x="0" y="227"/>
                    </a:moveTo>
                    <a:lnTo>
                      <a:pt x="68" y="227"/>
                    </a:lnTo>
                    <a:lnTo>
                      <a:pt x="68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" name="Freeform 113"/>
            <p:cNvSpPr/>
            <p:nvPr/>
          </p:nvSpPr>
          <p:spPr>
            <a:xfrm>
              <a:off x="5039682" y="3140656"/>
              <a:ext cx="615952" cy="757059"/>
            </a:xfrm>
            <a:custGeom>
              <a:avLst/>
              <a:gdLst>
                <a:gd name="connsiteX0" fmla="*/ 0 w 852055"/>
                <a:gd name="connsiteY0" fmla="*/ 734291 h 734291"/>
                <a:gd name="connsiteX1" fmla="*/ 0 w 852055"/>
                <a:gd name="connsiteY1" fmla="*/ 581891 h 734291"/>
                <a:gd name="connsiteX2" fmla="*/ 706582 w 852055"/>
                <a:gd name="connsiteY2" fmla="*/ 0 h 734291"/>
                <a:gd name="connsiteX3" fmla="*/ 852055 w 852055"/>
                <a:gd name="connsiteY3" fmla="*/ 0 h 73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055" h="734291">
                  <a:moveTo>
                    <a:pt x="0" y="734291"/>
                  </a:moveTo>
                  <a:lnTo>
                    <a:pt x="0" y="581891"/>
                  </a:lnTo>
                  <a:lnTo>
                    <a:pt x="706582" y="0"/>
                  </a:lnTo>
                  <a:lnTo>
                    <a:pt x="852055" y="0"/>
                  </a:lnTo>
                </a:path>
              </a:pathLst>
            </a:cu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039682" y="2169335"/>
              <a:ext cx="615952" cy="755472"/>
            </a:xfrm>
            <a:custGeom>
              <a:avLst/>
              <a:gdLst>
                <a:gd name="connsiteX0" fmla="*/ 0 w 852055"/>
                <a:gd name="connsiteY0" fmla="*/ 734291 h 734291"/>
                <a:gd name="connsiteX1" fmla="*/ 0 w 852055"/>
                <a:gd name="connsiteY1" fmla="*/ 581891 h 734291"/>
                <a:gd name="connsiteX2" fmla="*/ 706582 w 852055"/>
                <a:gd name="connsiteY2" fmla="*/ 0 h 734291"/>
                <a:gd name="connsiteX3" fmla="*/ 852055 w 852055"/>
                <a:gd name="connsiteY3" fmla="*/ 0 h 73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055" h="734291">
                  <a:moveTo>
                    <a:pt x="0" y="734291"/>
                  </a:moveTo>
                  <a:lnTo>
                    <a:pt x="0" y="581891"/>
                  </a:lnTo>
                  <a:lnTo>
                    <a:pt x="706582" y="0"/>
                  </a:lnTo>
                  <a:lnTo>
                    <a:pt x="852055" y="0"/>
                  </a:lnTo>
                </a:path>
              </a:pathLst>
            </a:cu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9525" name="Group 319"/>
            <p:cNvGrpSpPr>
              <a:grpSpLocks/>
            </p:cNvGrpSpPr>
            <p:nvPr/>
          </p:nvGrpSpPr>
          <p:grpSpPr bwMode="auto">
            <a:xfrm>
              <a:off x="6300192" y="1772816"/>
              <a:ext cx="432048" cy="396044"/>
              <a:chOff x="2627784" y="2744924"/>
              <a:chExt cx="432048" cy="396044"/>
            </a:xfrm>
          </p:grpSpPr>
          <p:sp>
            <p:nvSpPr>
              <p:cNvPr id="19534" name="Text Box 258"/>
              <p:cNvSpPr txBox="1">
                <a:spLocks noChangeArrowheads="1"/>
              </p:cNvSpPr>
              <p:nvPr/>
            </p:nvSpPr>
            <p:spPr bwMode="auto">
              <a:xfrm flipH="1">
                <a:off x="2663788" y="2744924"/>
                <a:ext cx="396044" cy="28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400"/>
                  <a:t>a</a:t>
                </a:r>
                <a:r>
                  <a:rPr lang="en-US" altLang="en-US" sz="1400" baseline="-25000"/>
                  <a:t>0</a:t>
                </a:r>
                <a:r>
                  <a:rPr lang="en-US" altLang="en-US" sz="1400"/>
                  <a:t>b</a:t>
                </a:r>
                <a:r>
                  <a:rPr lang="en-US" altLang="en-US" sz="1400" baseline="-25000"/>
                  <a:t>2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endParaRPr lang="en-US" altLang="en-US" sz="1400" baseline="-25000"/>
              </a:p>
            </p:txBody>
          </p:sp>
          <p:sp>
            <p:nvSpPr>
              <p:cNvPr id="19535" name="Freeform 259"/>
              <p:cNvSpPr>
                <a:spLocks/>
              </p:cNvSpPr>
              <p:nvPr/>
            </p:nvSpPr>
            <p:spPr bwMode="auto">
              <a:xfrm>
                <a:off x="2627784" y="2996952"/>
                <a:ext cx="205737" cy="144016"/>
              </a:xfrm>
              <a:custGeom>
                <a:avLst/>
                <a:gdLst>
                  <a:gd name="T0" fmla="*/ 0 w 68"/>
                  <a:gd name="T1" fmla="*/ 2147483647 h 227"/>
                  <a:gd name="T2" fmla="*/ 2147483647 w 68"/>
                  <a:gd name="T3" fmla="*/ 2147483647 h 227"/>
                  <a:gd name="T4" fmla="*/ 2147483647 w 68"/>
                  <a:gd name="T5" fmla="*/ 0 h 227"/>
                  <a:gd name="T6" fmla="*/ 0 60000 65536"/>
                  <a:gd name="T7" fmla="*/ 0 60000 65536"/>
                  <a:gd name="T8" fmla="*/ 0 60000 65536"/>
                  <a:gd name="T9" fmla="*/ 0 w 68"/>
                  <a:gd name="T10" fmla="*/ 0 h 227"/>
                  <a:gd name="T11" fmla="*/ 68 w 68"/>
                  <a:gd name="T12" fmla="*/ 227 h 2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" h="227">
                    <a:moveTo>
                      <a:pt x="0" y="227"/>
                    </a:moveTo>
                    <a:lnTo>
                      <a:pt x="68" y="227"/>
                    </a:lnTo>
                    <a:lnTo>
                      <a:pt x="68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7" name="Freeform 116"/>
            <p:cNvSpPr/>
            <p:nvPr/>
          </p:nvSpPr>
          <p:spPr>
            <a:xfrm>
              <a:off x="6192211" y="2169335"/>
              <a:ext cx="615952" cy="755472"/>
            </a:xfrm>
            <a:custGeom>
              <a:avLst/>
              <a:gdLst>
                <a:gd name="connsiteX0" fmla="*/ 0 w 852055"/>
                <a:gd name="connsiteY0" fmla="*/ 734291 h 734291"/>
                <a:gd name="connsiteX1" fmla="*/ 0 w 852055"/>
                <a:gd name="connsiteY1" fmla="*/ 581891 h 734291"/>
                <a:gd name="connsiteX2" fmla="*/ 706582 w 852055"/>
                <a:gd name="connsiteY2" fmla="*/ 0 h 734291"/>
                <a:gd name="connsiteX3" fmla="*/ 852055 w 852055"/>
                <a:gd name="connsiteY3" fmla="*/ 0 h 73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055" h="734291">
                  <a:moveTo>
                    <a:pt x="0" y="734291"/>
                  </a:moveTo>
                  <a:lnTo>
                    <a:pt x="0" y="581891"/>
                  </a:lnTo>
                  <a:lnTo>
                    <a:pt x="706582" y="0"/>
                  </a:lnTo>
                  <a:lnTo>
                    <a:pt x="852055" y="0"/>
                  </a:lnTo>
                </a:path>
              </a:pathLst>
            </a:cu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527" name="Text Box 249"/>
            <p:cNvSpPr txBox="1">
              <a:spLocks noChangeArrowheads="1"/>
            </p:cNvSpPr>
            <p:nvPr/>
          </p:nvSpPr>
          <p:spPr bwMode="auto">
            <a:xfrm flipH="1">
              <a:off x="7020272" y="4653136"/>
              <a:ext cx="252028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/>
                <a:t>P</a:t>
              </a:r>
              <a:r>
                <a:rPr lang="en-US" altLang="en-US" sz="1400" baseline="-25000"/>
                <a:t>1</a:t>
              </a:r>
            </a:p>
          </p:txBody>
        </p:sp>
        <p:sp>
          <p:nvSpPr>
            <p:cNvPr id="19528" name="Text Box 249"/>
            <p:cNvSpPr txBox="1">
              <a:spLocks noChangeArrowheads="1"/>
            </p:cNvSpPr>
            <p:nvPr/>
          </p:nvSpPr>
          <p:spPr bwMode="auto">
            <a:xfrm flipH="1">
              <a:off x="5868144" y="4653136"/>
              <a:ext cx="252028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/>
                <a:t>P</a:t>
              </a:r>
              <a:r>
                <a:rPr lang="en-US" altLang="en-US" sz="1400" baseline="-25000"/>
                <a:t>2</a:t>
              </a:r>
            </a:p>
          </p:txBody>
        </p:sp>
        <p:sp>
          <p:nvSpPr>
            <p:cNvPr id="19529" name="Text Box 249"/>
            <p:cNvSpPr txBox="1">
              <a:spLocks noChangeArrowheads="1"/>
            </p:cNvSpPr>
            <p:nvPr/>
          </p:nvSpPr>
          <p:spPr bwMode="auto">
            <a:xfrm flipH="1">
              <a:off x="4716016" y="4653136"/>
              <a:ext cx="252028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/>
                <a:t>P</a:t>
              </a:r>
              <a:r>
                <a:rPr lang="en-US" altLang="en-US" sz="1400" baseline="-25000"/>
                <a:t>3</a:t>
              </a:r>
            </a:p>
          </p:txBody>
        </p:sp>
        <p:sp>
          <p:nvSpPr>
            <p:cNvPr id="19530" name="Text Box 249"/>
            <p:cNvSpPr txBox="1">
              <a:spLocks noChangeArrowheads="1"/>
            </p:cNvSpPr>
            <p:nvPr/>
          </p:nvSpPr>
          <p:spPr bwMode="auto">
            <a:xfrm flipH="1">
              <a:off x="3563888" y="4653136"/>
              <a:ext cx="252028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/>
                <a:t>P</a:t>
              </a:r>
              <a:r>
                <a:rPr lang="en-US" altLang="en-US" sz="1400" baseline="-25000"/>
                <a:t>4</a:t>
              </a:r>
            </a:p>
          </p:txBody>
        </p:sp>
        <p:sp>
          <p:nvSpPr>
            <p:cNvPr id="19531" name="Text Box 249"/>
            <p:cNvSpPr txBox="1">
              <a:spLocks noChangeArrowheads="1"/>
            </p:cNvSpPr>
            <p:nvPr/>
          </p:nvSpPr>
          <p:spPr bwMode="auto">
            <a:xfrm flipH="1">
              <a:off x="2411760" y="4653136"/>
              <a:ext cx="252028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/>
                <a:t>P</a:t>
              </a:r>
              <a:r>
                <a:rPr lang="en-US" altLang="en-US" sz="1400" baseline="-25000"/>
                <a:t>5</a:t>
              </a:r>
            </a:p>
          </p:txBody>
        </p:sp>
        <p:sp>
          <p:nvSpPr>
            <p:cNvPr id="19532" name="Text Box 249"/>
            <p:cNvSpPr txBox="1">
              <a:spLocks noChangeArrowheads="1"/>
            </p:cNvSpPr>
            <p:nvPr/>
          </p:nvSpPr>
          <p:spPr bwMode="auto">
            <a:xfrm flipH="1">
              <a:off x="1259632" y="4653136"/>
              <a:ext cx="252028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/>
                <a:t>P</a:t>
              </a:r>
              <a:r>
                <a:rPr lang="en-US" altLang="en-US" sz="1400" baseline="-25000"/>
                <a:t>6</a:t>
              </a:r>
            </a:p>
          </p:txBody>
        </p:sp>
        <p:sp>
          <p:nvSpPr>
            <p:cNvPr id="19533" name="Text Box 249"/>
            <p:cNvSpPr txBox="1">
              <a:spLocks noChangeArrowheads="1"/>
            </p:cNvSpPr>
            <p:nvPr/>
          </p:nvSpPr>
          <p:spPr bwMode="auto">
            <a:xfrm flipH="1">
              <a:off x="683568" y="4653136"/>
              <a:ext cx="252028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/>
                <a:t>P</a:t>
              </a:r>
              <a:r>
                <a:rPr lang="en-US" altLang="en-US" sz="1400" baseline="-25000"/>
                <a:t>7</a:t>
              </a:r>
            </a:p>
          </p:txBody>
        </p:sp>
      </p:grpSp>
      <p:grpSp>
        <p:nvGrpSpPr>
          <p:cNvPr id="10" name="Group 138"/>
          <p:cNvGrpSpPr>
            <a:grpSpLocks/>
          </p:cNvGrpSpPr>
          <p:nvPr/>
        </p:nvGrpSpPr>
        <p:grpSpPr bwMode="auto">
          <a:xfrm>
            <a:off x="2105429" y="4149923"/>
            <a:ext cx="7099300" cy="755650"/>
            <a:chOff x="2087724" y="4041068"/>
            <a:chExt cx="6552728" cy="756084"/>
          </a:xfrm>
        </p:grpSpPr>
        <p:sp>
          <p:nvSpPr>
            <p:cNvPr id="135" name="Rounded Rectangle 134"/>
            <p:cNvSpPr/>
            <p:nvPr/>
          </p:nvSpPr>
          <p:spPr>
            <a:xfrm>
              <a:off x="2087724" y="4041068"/>
              <a:ext cx="4500238" cy="75608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66" name="TextBox 135"/>
            <p:cNvSpPr txBox="1">
              <a:spLocks noChangeArrowheads="1"/>
            </p:cNvSpPr>
            <p:nvPr/>
          </p:nvSpPr>
          <p:spPr bwMode="auto">
            <a:xfrm>
              <a:off x="6624228" y="4268125"/>
              <a:ext cx="201622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FF0000"/>
                  </a:solidFill>
                </a:rPr>
                <a:t>Carry Save Adder</a:t>
              </a:r>
            </a:p>
          </p:txBody>
        </p:sp>
      </p:grpSp>
      <p:grpSp>
        <p:nvGrpSpPr>
          <p:cNvPr id="11" name="Group 139"/>
          <p:cNvGrpSpPr>
            <a:grpSpLocks/>
          </p:cNvGrpSpPr>
          <p:nvPr/>
        </p:nvGrpSpPr>
        <p:grpSpPr bwMode="auto">
          <a:xfrm>
            <a:off x="935971" y="5121473"/>
            <a:ext cx="7761419" cy="719138"/>
            <a:chOff x="1007604" y="5013176"/>
            <a:chExt cx="7164796" cy="720080"/>
          </a:xfrm>
        </p:grpSpPr>
        <p:sp>
          <p:nvSpPr>
            <p:cNvPr id="137" name="Rounded Rectangle 136"/>
            <p:cNvSpPr/>
            <p:nvPr/>
          </p:nvSpPr>
          <p:spPr>
            <a:xfrm>
              <a:off x="1007604" y="5013176"/>
              <a:ext cx="4500819" cy="72008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64" name="TextBox 137"/>
            <p:cNvSpPr txBox="1">
              <a:spLocks noChangeArrowheads="1"/>
            </p:cNvSpPr>
            <p:nvPr/>
          </p:nvSpPr>
          <p:spPr bwMode="auto">
            <a:xfrm>
              <a:off x="5544108" y="5265204"/>
              <a:ext cx="2628292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FF0000"/>
                  </a:solidFill>
                </a:rPr>
                <a:t>Carry Propagate Adder</a:t>
              </a:r>
            </a:p>
          </p:txBody>
        </p:sp>
      </p:grpSp>
      <p:grpSp>
        <p:nvGrpSpPr>
          <p:cNvPr id="88" name="Group 138"/>
          <p:cNvGrpSpPr>
            <a:grpSpLocks/>
          </p:cNvGrpSpPr>
          <p:nvPr/>
        </p:nvGrpSpPr>
        <p:grpSpPr bwMode="auto">
          <a:xfrm>
            <a:off x="3314227" y="3178088"/>
            <a:ext cx="6280209" cy="755650"/>
            <a:chOff x="2087724" y="4041068"/>
            <a:chExt cx="5796698" cy="756084"/>
          </a:xfrm>
        </p:grpSpPr>
        <p:sp>
          <p:nvSpPr>
            <p:cNvPr id="89" name="Rounded Rectangle 88"/>
            <p:cNvSpPr/>
            <p:nvPr/>
          </p:nvSpPr>
          <p:spPr>
            <a:xfrm>
              <a:off x="2087724" y="4041068"/>
              <a:ext cx="4500238" cy="75608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TextBox 135"/>
            <p:cNvSpPr txBox="1">
              <a:spLocks noChangeArrowheads="1"/>
            </p:cNvSpPr>
            <p:nvPr/>
          </p:nvSpPr>
          <p:spPr bwMode="auto">
            <a:xfrm>
              <a:off x="6624228" y="4268045"/>
              <a:ext cx="1260194" cy="2771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rgbClr val="FF0000"/>
                  </a:solidFill>
                </a:rPr>
                <a:t>Carry </a:t>
              </a:r>
              <a:r>
                <a:rPr lang="en-US" altLang="en-US" b="1" dirty="0" smtClean="0">
                  <a:solidFill>
                    <a:srgbClr val="FF0000"/>
                  </a:solidFill>
                </a:rPr>
                <a:t>Save</a:t>
              </a:r>
              <a:endParaRPr lang="en-US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19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 of a Fast Multiplier</a:t>
            </a:r>
            <a:endParaRPr lang="en-AU" altLang="en-US" dirty="0" smtClean="0"/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11484" y="944724"/>
            <a:ext cx="9322036" cy="5400600"/>
          </a:xfrm>
        </p:spPr>
        <p:txBody>
          <a:bodyPr/>
          <a:lstStyle/>
          <a:p>
            <a:pPr marL="444500" indent="-444500">
              <a:lnSpc>
                <a:spcPct val="150000"/>
              </a:lnSpc>
              <a:spcBef>
                <a:spcPts val="1500"/>
              </a:spcBef>
            </a:pPr>
            <a:r>
              <a:rPr lang="en-US" altLang="en-US" dirty="0" smtClean="0"/>
              <a:t>A fast </a:t>
            </a:r>
            <a:r>
              <a:rPr lang="en-US" altLang="en-US" dirty="0" smtClean="0"/>
              <a:t>n-bit × n-bit </a:t>
            </a:r>
            <a:r>
              <a:rPr lang="en-US" altLang="en-US" dirty="0" smtClean="0"/>
              <a:t>multiplier requires:</a:t>
            </a:r>
          </a:p>
          <a:p>
            <a:pPr marL="895350" lvl="1" indent="-444500">
              <a:lnSpc>
                <a:spcPct val="150000"/>
              </a:lnSpc>
              <a:spcBef>
                <a:spcPts val="1500"/>
              </a:spcBef>
            </a:pPr>
            <a:r>
              <a:rPr lang="en-US" altLang="en-US" sz="2400" dirty="0" smtClean="0"/>
              <a:t>n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 AND gates to produce n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 product bits in parallel</a:t>
            </a:r>
          </a:p>
          <a:p>
            <a:pPr marL="895350" lvl="1" indent="-444500">
              <a:lnSpc>
                <a:spcPct val="150000"/>
              </a:lnSpc>
              <a:spcBef>
                <a:spcPts val="1500"/>
              </a:spcBef>
            </a:pPr>
            <a:r>
              <a:rPr lang="en-US" altLang="en-US" sz="2400" dirty="0" smtClean="0"/>
              <a:t>Many adders </a:t>
            </a:r>
            <a:r>
              <a:rPr lang="en-US" altLang="en-US" sz="2400" dirty="0" smtClean="0"/>
              <a:t>to perform additions in </a:t>
            </a:r>
            <a:r>
              <a:rPr lang="en-US" altLang="en-US" sz="2400" dirty="0" smtClean="0"/>
              <a:t>parallel</a:t>
            </a:r>
          </a:p>
          <a:p>
            <a:pPr marL="444500" indent="-444500">
              <a:lnSpc>
                <a:spcPct val="150000"/>
              </a:lnSpc>
              <a:spcBef>
                <a:spcPts val="1500"/>
              </a:spcBef>
            </a:pPr>
            <a:r>
              <a:rPr lang="en-US" altLang="en-US" dirty="0" smtClean="0"/>
              <a:t>Uses </a:t>
            </a:r>
            <a:r>
              <a:rPr lang="en-US" altLang="en-US" dirty="0" smtClean="0"/>
              <a:t>carry-save adders to reduce delays</a:t>
            </a:r>
          </a:p>
          <a:p>
            <a:pPr marL="444500" indent="-444500">
              <a:lnSpc>
                <a:spcPct val="150000"/>
              </a:lnSpc>
              <a:spcBef>
                <a:spcPts val="1500"/>
              </a:spcBef>
            </a:pPr>
            <a:r>
              <a:rPr lang="en-US" altLang="en-US" dirty="0" smtClean="0"/>
              <a:t>Higher cost (more chip area) than sequential multiplier</a:t>
            </a:r>
          </a:p>
          <a:p>
            <a:pPr marL="444500" indent="-444500">
              <a:lnSpc>
                <a:spcPct val="150000"/>
              </a:lnSpc>
              <a:spcBef>
                <a:spcPts val="1500"/>
              </a:spcBef>
            </a:pPr>
            <a:r>
              <a:rPr lang="en-US" altLang="en-US" dirty="0" smtClean="0"/>
              <a:t>Higher performance (faster) than sequential multiplier</a:t>
            </a:r>
          </a:p>
        </p:txBody>
      </p:sp>
    </p:spTree>
    <p:extLst>
      <p:ext uri="{BB962C8B-B14F-4D97-AF65-F5344CB8AC3E}">
        <p14:creationId xmlns:p14="http://schemas.microsoft.com/office/powerpoint/2010/main" val="217319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Presentation 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558" y="1340768"/>
            <a:ext cx="8034893" cy="4644516"/>
          </a:xfrm>
        </p:spPr>
        <p:txBody>
          <a:bodyPr/>
          <a:lstStyle/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Unsigned Integer Multiplication</a:t>
            </a:r>
          </a:p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dirty="0" smtClean="0">
                <a:latin typeface="Calibri" panose="020F0502020204030204" pitchFamily="34" charset="0"/>
              </a:rPr>
              <a:t>Signed Integer Multiplication</a:t>
            </a:r>
          </a:p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dirty="0" smtClean="0">
                <a:latin typeface="Calibri" panose="020F0502020204030204" pitchFamily="34" charset="0"/>
              </a:rPr>
              <a:t>Faster Integer Multiplication</a:t>
            </a:r>
          </a:p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dirty="0" smtClean="0">
                <a:latin typeface="Calibri" panose="020F0502020204030204" pitchFamily="34" charset="0"/>
              </a:rPr>
              <a:t>Integer Division</a:t>
            </a:r>
          </a:p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dirty="0" smtClean="0">
                <a:latin typeface="Calibri" panose="020F0502020204030204" pitchFamily="34" charset="0"/>
              </a:rPr>
              <a:t>Integer Multiplication and Division in MIPS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558" y="1340768"/>
            <a:ext cx="8034893" cy="4644516"/>
          </a:xfrm>
        </p:spPr>
        <p:txBody>
          <a:bodyPr/>
          <a:lstStyle/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dirty="0" smtClean="0">
                <a:latin typeface="Calibri" panose="020F0502020204030204" pitchFamily="34" charset="0"/>
              </a:rPr>
              <a:t>Unsigned Integer Multiplication</a:t>
            </a:r>
          </a:p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dirty="0" smtClean="0">
                <a:latin typeface="Calibri" panose="020F0502020204030204" pitchFamily="34" charset="0"/>
              </a:rPr>
              <a:t>Signed Integer Multiplication</a:t>
            </a:r>
          </a:p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dirty="0" smtClean="0">
                <a:latin typeface="Calibri" panose="020F0502020204030204" pitchFamily="34" charset="0"/>
              </a:rPr>
              <a:t>Faster Integer Multiplication</a:t>
            </a:r>
          </a:p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Integer Division</a:t>
            </a:r>
          </a:p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dirty="0" smtClean="0">
                <a:latin typeface="Calibri" panose="020F0502020204030204" pitchFamily="34" charset="0"/>
              </a:rPr>
              <a:t>Integer Multiplication and Division in MIPS</a:t>
            </a:r>
          </a:p>
        </p:txBody>
      </p:sp>
    </p:spTree>
    <p:extLst>
      <p:ext uri="{BB962C8B-B14F-4D97-AF65-F5344CB8AC3E}">
        <p14:creationId xmlns:p14="http://schemas.microsoft.com/office/powerpoint/2010/main" val="11278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244211" y="312739"/>
            <a:ext cx="222541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521" y="1016732"/>
            <a:ext cx="8994999" cy="5436604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  <a:tabLst>
                <a:tab pos="1438275" algn="l"/>
                <a:tab pos="2695575" algn="l"/>
                <a:tab pos="5924550" algn="l"/>
              </a:tabLst>
            </a:pPr>
            <a:r>
              <a:rPr lang="en-US" alt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         </a:t>
            </a:r>
            <a:r>
              <a:rPr lang="en-US" altLang="en-US" b="1" baseline="-25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 = 19	</a:t>
            </a:r>
            <a:r>
              <a:rPr lang="en-US" altLang="en-US" b="1" dirty="0" smtClean="0">
                <a:solidFill>
                  <a:srgbClr val="FF0000"/>
                </a:solidFill>
              </a:rPr>
              <a:t>Quotient</a:t>
            </a:r>
            <a:endParaRPr lang="en-US" altLang="en-US" b="1" baseline="-25000" dirty="0" smtClean="0">
              <a:solidFill>
                <a:srgbClr val="FF0000"/>
              </a:solidFill>
            </a:endParaRPr>
          </a:p>
          <a:p>
            <a:pPr marL="714375"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  <a:tabLst>
                <a:tab pos="1614488" algn="l"/>
                <a:tab pos="2695575" algn="l"/>
                <a:tab pos="5924550" algn="l"/>
              </a:tabLst>
            </a:pPr>
            <a:r>
              <a:rPr lang="en-US" altLang="en-US" b="1" dirty="0" smtClean="0">
                <a:solidFill>
                  <a:srgbClr val="FF0000"/>
                </a:solidFill>
              </a:rPr>
              <a:t>Divisor</a:t>
            </a:r>
            <a:r>
              <a:rPr lang="en-US" altLang="en-US" dirty="0" smtClean="0">
                <a:solidFill>
                  <a:srgbClr val="FF0000"/>
                </a:solidFill>
              </a:rPr>
              <a:t>	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1011</a:t>
            </a:r>
            <a:r>
              <a:rPr lang="en-US" alt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 11011001</a:t>
            </a:r>
            <a:r>
              <a:rPr lang="en-US" alt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 = 217	</a:t>
            </a:r>
            <a:r>
              <a:rPr lang="en-US" altLang="en-US" b="1" dirty="0" smtClean="0">
                <a:solidFill>
                  <a:srgbClr val="FF0000"/>
                </a:solidFill>
              </a:rPr>
              <a:t>Dividend</a:t>
            </a:r>
            <a:endParaRPr lang="en-US" altLang="en-US" b="1" baseline="-250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438275" algn="l"/>
                <a:tab pos="2695575" algn="l"/>
                <a:tab pos="5924550" algn="l"/>
              </a:tabLst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-1011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  <a:tabLst>
                <a:tab pos="1438275" algn="l"/>
                <a:tab pos="2695575" algn="l"/>
                <a:tab pos="5924550" algn="l"/>
              </a:tabLst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		   10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438275" algn="l"/>
                <a:tab pos="2695575" algn="l"/>
                <a:tab pos="5924550" algn="l"/>
              </a:tabLst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		   101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438275" algn="l"/>
                <a:tab pos="2695575" algn="l"/>
                <a:tab pos="5924550" algn="l"/>
              </a:tabLst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		   1010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438275" algn="l"/>
                <a:tab pos="2695575" algn="l"/>
                <a:tab pos="5924550" algn="l"/>
              </a:tabLst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		   10100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438275" algn="l"/>
                <a:tab pos="2695575" algn="l"/>
                <a:tab pos="5924550" algn="l"/>
              </a:tabLst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		   </a:t>
            </a:r>
            <a:r>
              <a:rPr lang="en-US" alt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-1011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  <a:tabLst>
                <a:tab pos="1438275" algn="l"/>
                <a:tab pos="2695575" algn="l"/>
                <a:tab pos="5924550" algn="l"/>
              </a:tabLst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		    1001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438275" algn="l"/>
                <a:tab pos="2695575" algn="l"/>
                <a:tab pos="5924550" algn="l"/>
              </a:tabLst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		    10011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1438275" algn="l"/>
                <a:tab pos="2695575" algn="l"/>
                <a:tab pos="5924550" algn="l"/>
              </a:tabLst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alt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-1011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  <a:tabLst>
                <a:tab pos="1438275" algn="l"/>
                <a:tab pos="2695575" algn="l"/>
                <a:tab pos="5924550" algn="l"/>
              </a:tabLst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		     1000</a:t>
            </a:r>
            <a:r>
              <a:rPr lang="en-US" alt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 = 8	</a:t>
            </a:r>
            <a:r>
              <a:rPr lang="en-US" altLang="en-US" b="1" dirty="0" smtClean="0">
                <a:solidFill>
                  <a:srgbClr val="FF0000"/>
                </a:solidFill>
              </a:rPr>
              <a:t>Remainder</a:t>
            </a: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Unsigned Division (Paper &amp; Pencil)</a:t>
            </a:r>
          </a:p>
        </p:txBody>
      </p:sp>
      <p:sp>
        <p:nvSpPr>
          <p:cNvPr id="680967" name="Line 7"/>
          <p:cNvSpPr>
            <a:spLocks noChangeShapeType="1"/>
          </p:cNvSpPr>
          <p:nvPr/>
        </p:nvSpPr>
        <p:spPr bwMode="auto">
          <a:xfrm>
            <a:off x="3470836" y="2456892"/>
            <a:ext cx="89773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0969" name="Line 9"/>
          <p:cNvSpPr>
            <a:spLocks noChangeShapeType="1"/>
          </p:cNvSpPr>
          <p:nvPr/>
        </p:nvSpPr>
        <p:spPr bwMode="auto">
          <a:xfrm>
            <a:off x="3938888" y="4545124"/>
            <a:ext cx="9751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0970" name="Line 10"/>
          <p:cNvSpPr>
            <a:spLocks noChangeShapeType="1"/>
          </p:cNvSpPr>
          <p:nvPr/>
        </p:nvSpPr>
        <p:spPr bwMode="auto">
          <a:xfrm>
            <a:off x="4623389" y="2024064"/>
            <a:ext cx="0" cy="12604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71" name="Line 11"/>
          <p:cNvSpPr>
            <a:spLocks noChangeShapeType="1"/>
          </p:cNvSpPr>
          <p:nvPr/>
        </p:nvSpPr>
        <p:spPr bwMode="auto">
          <a:xfrm>
            <a:off x="4420439" y="2024064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72" name="Line 12"/>
          <p:cNvSpPr>
            <a:spLocks noChangeShapeType="1"/>
          </p:cNvSpPr>
          <p:nvPr/>
        </p:nvSpPr>
        <p:spPr bwMode="auto">
          <a:xfrm>
            <a:off x="4828059" y="2024064"/>
            <a:ext cx="0" cy="169296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73" name="Line 13"/>
          <p:cNvSpPr>
            <a:spLocks noChangeShapeType="1"/>
          </p:cNvSpPr>
          <p:nvPr/>
        </p:nvSpPr>
        <p:spPr bwMode="auto">
          <a:xfrm>
            <a:off x="5022395" y="2024064"/>
            <a:ext cx="0" cy="2989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75" name="Line 15"/>
          <p:cNvSpPr>
            <a:spLocks noChangeShapeType="1"/>
          </p:cNvSpPr>
          <p:nvPr/>
        </p:nvSpPr>
        <p:spPr bwMode="auto">
          <a:xfrm>
            <a:off x="4172900" y="5877272"/>
            <a:ext cx="97512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0977" name="Rectangle 17"/>
          <p:cNvSpPr>
            <a:spLocks noChangeArrowheads="1"/>
          </p:cNvSpPr>
          <p:nvPr/>
        </p:nvSpPr>
        <p:spPr bwMode="auto">
          <a:xfrm>
            <a:off x="507151" y="4017964"/>
            <a:ext cx="3119702" cy="190205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30000"/>
              </a:spcBef>
              <a:buSzPct val="100000"/>
              <a:buFont typeface="Wingdings" pitchFamily="2" charset="2"/>
              <a:buNone/>
            </a:pPr>
            <a:r>
              <a:rPr lang="en-US" altLang="en-US" sz="2400" dirty="0"/>
              <a:t>Dividend = </a:t>
            </a:r>
          </a:p>
          <a:p>
            <a:pPr algn="ctr">
              <a:spcBef>
                <a:spcPct val="30000"/>
              </a:spcBef>
              <a:buSzPct val="100000"/>
              <a:buFont typeface="Wingdings" pitchFamily="2" charset="2"/>
              <a:buNone/>
            </a:pPr>
            <a:r>
              <a:rPr lang="en-US" altLang="en-US" sz="2400" dirty="0"/>
              <a:t>Quotient × Divisor</a:t>
            </a:r>
          </a:p>
          <a:p>
            <a:pPr algn="ctr">
              <a:spcBef>
                <a:spcPct val="30000"/>
              </a:spcBef>
              <a:buSzPct val="100000"/>
              <a:buFont typeface="Wingdings" pitchFamily="2" charset="2"/>
              <a:buNone/>
            </a:pPr>
            <a:r>
              <a:rPr lang="en-US" altLang="en-US" sz="2400" dirty="0"/>
              <a:t>+ Remainder</a:t>
            </a:r>
          </a:p>
          <a:p>
            <a:pPr algn="ctr">
              <a:spcBef>
                <a:spcPct val="30000"/>
              </a:spcBef>
              <a:buSzPct val="100000"/>
              <a:buFont typeface="Wingdings" pitchFamily="2" charset="2"/>
              <a:buNone/>
            </a:pPr>
            <a:r>
              <a:rPr lang="en-US" altLang="en-US" sz="2400" dirty="0"/>
              <a:t>217 = 19 × 11 + 8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680980" name="Rectangle 20"/>
          <p:cNvSpPr>
            <a:spLocks noChangeArrowheads="1"/>
          </p:cNvSpPr>
          <p:nvPr/>
        </p:nvSpPr>
        <p:spPr bwMode="auto">
          <a:xfrm>
            <a:off x="4027388" y="1027584"/>
            <a:ext cx="36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80981" name="Rectangle 21"/>
          <p:cNvSpPr>
            <a:spLocks noChangeArrowheads="1"/>
          </p:cNvSpPr>
          <p:nvPr/>
        </p:nvSpPr>
        <p:spPr bwMode="auto">
          <a:xfrm>
            <a:off x="4221725" y="1027584"/>
            <a:ext cx="36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80982" name="Rectangle 22"/>
          <p:cNvSpPr>
            <a:spLocks noChangeArrowheads="1"/>
          </p:cNvSpPr>
          <p:nvPr/>
        </p:nvSpPr>
        <p:spPr bwMode="auto">
          <a:xfrm>
            <a:off x="4416061" y="1027584"/>
            <a:ext cx="36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80983" name="Rectangle 23"/>
          <p:cNvSpPr>
            <a:spLocks noChangeArrowheads="1"/>
          </p:cNvSpPr>
          <p:nvPr/>
        </p:nvSpPr>
        <p:spPr bwMode="auto">
          <a:xfrm>
            <a:off x="4610398" y="1027584"/>
            <a:ext cx="36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80984" name="Rectangle 24"/>
          <p:cNvSpPr>
            <a:spLocks noChangeArrowheads="1"/>
          </p:cNvSpPr>
          <p:nvPr/>
        </p:nvSpPr>
        <p:spPr bwMode="auto">
          <a:xfrm>
            <a:off x="4804734" y="1027584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2400" b="1" baseline="-25000" dirty="0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21524" name="Freeform 27"/>
          <p:cNvSpPr>
            <a:spLocks/>
          </p:cNvSpPr>
          <p:nvPr/>
        </p:nvSpPr>
        <p:spPr bwMode="auto">
          <a:xfrm>
            <a:off x="3275814" y="1484785"/>
            <a:ext cx="3354534" cy="432048"/>
          </a:xfrm>
          <a:custGeom>
            <a:avLst/>
            <a:gdLst>
              <a:gd name="T0" fmla="*/ 2147483647 w 1928"/>
              <a:gd name="T1" fmla="*/ 0 h 227"/>
              <a:gd name="T2" fmla="*/ 0 w 1928"/>
              <a:gd name="T3" fmla="*/ 0 h 227"/>
              <a:gd name="T4" fmla="*/ 0 w 1928"/>
              <a:gd name="T5" fmla="*/ 2147483647 h 227"/>
              <a:gd name="T6" fmla="*/ 0 60000 65536"/>
              <a:gd name="T7" fmla="*/ 0 60000 65536"/>
              <a:gd name="T8" fmla="*/ 0 60000 65536"/>
              <a:gd name="T9" fmla="*/ 0 w 1928"/>
              <a:gd name="T10" fmla="*/ 0 h 227"/>
              <a:gd name="T11" fmla="*/ 1928 w 1928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8" h="227">
                <a:moveTo>
                  <a:pt x="1928" y="0"/>
                </a:moveTo>
                <a:cubicBezTo>
                  <a:pt x="1928" y="0"/>
                  <a:pt x="964" y="0"/>
                  <a:pt x="0" y="0"/>
                </a:cubicBezTo>
                <a:cubicBezTo>
                  <a:pt x="86" y="128"/>
                  <a:pt x="0" y="189"/>
                  <a:pt x="0" y="227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76" name="Rectangle 16"/>
          <p:cNvSpPr>
            <a:spLocks noChangeArrowheads="1"/>
          </p:cNvSpPr>
          <p:nvPr/>
        </p:nvSpPr>
        <p:spPr bwMode="auto">
          <a:xfrm>
            <a:off x="5850101" y="2240868"/>
            <a:ext cx="3471171" cy="193899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30000"/>
              </a:spcBef>
              <a:buSzPct val="100000"/>
              <a:buFont typeface="Wingdings" pitchFamily="2" charset="2"/>
              <a:buNone/>
            </a:pPr>
            <a:r>
              <a:rPr lang="en-US" altLang="en-US" sz="2400" dirty="0" smtClean="0"/>
              <a:t>Check how </a:t>
            </a:r>
            <a:r>
              <a:rPr lang="en-US" altLang="en-US" sz="2400" dirty="0"/>
              <a:t>big a number can be subtracted, creating a </a:t>
            </a:r>
            <a:r>
              <a:rPr lang="en-US" altLang="en-US" sz="2400" dirty="0" smtClean="0"/>
              <a:t>bit of </a:t>
            </a:r>
            <a:r>
              <a:rPr lang="en-US" altLang="en-US" sz="2400" dirty="0"/>
              <a:t>the quotient on each attempt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680965" name="Rectangle 5"/>
          <p:cNvSpPr>
            <a:spLocks noChangeArrowheads="1"/>
          </p:cNvSpPr>
          <p:nvPr/>
        </p:nvSpPr>
        <p:spPr bwMode="auto">
          <a:xfrm>
            <a:off x="5850101" y="4329100"/>
            <a:ext cx="3471170" cy="140415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30000"/>
              </a:spcBef>
              <a:buSzPct val="100000"/>
              <a:buFont typeface="Wingdings" pitchFamily="2" charset="2"/>
              <a:buNone/>
            </a:pPr>
            <a:r>
              <a:rPr lang="en-US" altLang="en-US" sz="2400" dirty="0"/>
              <a:t>Binary division is </a:t>
            </a:r>
            <a:r>
              <a:rPr lang="en-US" altLang="en-US" sz="2400" dirty="0" smtClean="0"/>
              <a:t>done via </a:t>
            </a:r>
            <a:r>
              <a:rPr lang="en-US" altLang="en-US" sz="2400" dirty="0">
                <a:solidFill>
                  <a:srgbClr val="FF0000"/>
                </a:solidFill>
              </a:rPr>
              <a:t>shifting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FF0000"/>
                </a:solidFill>
              </a:rPr>
              <a:t>subtraction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8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8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8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8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8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8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8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8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8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8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8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8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8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8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8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8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8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8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7" grpId="0" animBg="1"/>
      <p:bldP spid="680969" grpId="0" animBg="1"/>
      <p:bldP spid="680970" grpId="0" animBg="1"/>
      <p:bldP spid="680971" grpId="0" animBg="1"/>
      <p:bldP spid="680972" grpId="0" animBg="1"/>
      <p:bldP spid="680973" grpId="0" animBg="1"/>
      <p:bldP spid="680975" grpId="0" animBg="1"/>
      <p:bldP spid="680977" grpId="0" animBg="1"/>
      <p:bldP spid="680980" grpId="0"/>
      <p:bldP spid="680981" grpId="0"/>
      <p:bldP spid="680982" grpId="0"/>
      <p:bldP spid="680983" grpId="0"/>
      <p:bldP spid="680984" grpId="0"/>
      <p:bldP spid="680976" grpId="0" animBg="1"/>
      <p:bldP spid="6809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Sequential Division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72716"/>
            <a:ext cx="8915400" cy="5652628"/>
          </a:xfrm>
        </p:spPr>
        <p:txBody>
          <a:bodyPr/>
          <a:lstStyle/>
          <a:p>
            <a:pPr eaLnBrk="1" hangingPunct="1">
              <a:spcBef>
                <a:spcPts val="1400"/>
              </a:spcBef>
            </a:pPr>
            <a:r>
              <a:rPr lang="en-US" altLang="en-US" dirty="0" smtClean="0"/>
              <a:t>Uses two registers: HI and LO</a:t>
            </a:r>
          </a:p>
          <a:p>
            <a:pPr eaLnBrk="1" hangingPunct="1">
              <a:spcBef>
                <a:spcPts val="1400"/>
              </a:spcBef>
            </a:pPr>
            <a:r>
              <a:rPr lang="en-US" altLang="en-US" dirty="0" smtClean="0"/>
              <a:t>Initialize: HI = Remainder = 0 and LO = Dividend</a:t>
            </a:r>
          </a:p>
          <a:p>
            <a:pPr eaLnBrk="1" hangingPunct="1">
              <a:spcBef>
                <a:spcPts val="1400"/>
              </a:spcBef>
            </a:pPr>
            <a:r>
              <a:rPr lang="en-US" altLang="en-US" dirty="0" smtClean="0"/>
              <a:t>Shift (HI, LO) LEFT by 1 bit (also Shift Quotient LEFT)</a:t>
            </a:r>
          </a:p>
          <a:p>
            <a:pPr lvl="1" eaLnBrk="1" hangingPunct="1">
              <a:spcBef>
                <a:spcPts val="1400"/>
              </a:spcBef>
            </a:pPr>
            <a:r>
              <a:rPr lang="en-US" altLang="en-US" dirty="0" smtClean="0">
                <a:solidFill>
                  <a:srgbClr val="FF0000"/>
                </a:solidFill>
              </a:rPr>
              <a:t>Shift the remainder and dividend registers together LEFT</a:t>
            </a:r>
          </a:p>
          <a:p>
            <a:pPr lvl="1" eaLnBrk="1" hangingPunct="1">
              <a:spcBef>
                <a:spcPts val="1400"/>
              </a:spcBef>
            </a:pPr>
            <a:r>
              <a:rPr lang="en-US" altLang="en-US" dirty="0" smtClean="0">
                <a:solidFill>
                  <a:srgbClr val="000099"/>
                </a:solidFill>
              </a:rPr>
              <a:t>Has the same net effect of shifting the divisor RIGHT</a:t>
            </a:r>
          </a:p>
          <a:p>
            <a:pPr eaLnBrk="1" hangingPunct="1">
              <a:spcBef>
                <a:spcPts val="140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Compute: Difference = Remainder – Divisor</a:t>
            </a:r>
          </a:p>
          <a:p>
            <a:pPr eaLnBrk="1" hangingPunct="1">
              <a:spcBef>
                <a:spcPts val="140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If (Difference ≥ 0) then</a:t>
            </a:r>
          </a:p>
          <a:p>
            <a:pPr lvl="1" eaLnBrk="1" hangingPunct="1">
              <a:spcBef>
                <a:spcPts val="140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Remainder = Difference</a:t>
            </a:r>
          </a:p>
          <a:p>
            <a:pPr lvl="1" eaLnBrk="1" hangingPunct="1">
              <a:spcBef>
                <a:spcPts val="1400"/>
              </a:spcBef>
            </a:pPr>
            <a:r>
              <a:rPr lang="en-US" altLang="en-US" dirty="0" smtClean="0">
                <a:solidFill>
                  <a:srgbClr val="000000"/>
                </a:solidFill>
              </a:rPr>
              <a:t>Set Least significant Bit of Quotient</a:t>
            </a:r>
            <a:endParaRPr lang="en-US" altLang="en-US" dirty="0" smtClean="0">
              <a:solidFill>
                <a:srgbClr val="000099"/>
              </a:solidFill>
            </a:endParaRPr>
          </a:p>
          <a:p>
            <a:pPr eaLnBrk="1" hangingPunct="1">
              <a:spcBef>
                <a:spcPts val="1400"/>
              </a:spcBef>
            </a:pPr>
            <a:r>
              <a:rPr lang="en-US" altLang="en-US" dirty="0" smtClean="0"/>
              <a:t>Observation to Reduce Hardware:</a:t>
            </a:r>
          </a:p>
          <a:p>
            <a:pPr lvl="1" eaLnBrk="1" hangingPunct="1">
              <a:spcBef>
                <a:spcPts val="1400"/>
              </a:spcBef>
            </a:pPr>
            <a:r>
              <a:rPr lang="en-US" altLang="en-US" dirty="0" smtClean="0"/>
              <a:t>LO register can be also used to store the computed Quotient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Sequential Division Hardware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927100"/>
            <a:ext cx="5003761" cy="25019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30000"/>
              </a:spcBef>
            </a:pPr>
            <a:r>
              <a:rPr lang="en-US" altLang="en-US" dirty="0" smtClean="0"/>
              <a:t>Initialize: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dirty="0" smtClean="0"/>
              <a:t>HI = 0, LO = Dividend </a:t>
            </a:r>
            <a:endParaRPr lang="en-US" altLang="en-US" baseline="30000" dirty="0" smtClean="0"/>
          </a:p>
          <a:p>
            <a:pPr eaLnBrk="1" hangingPunct="1">
              <a:spcBef>
                <a:spcPct val="30000"/>
              </a:spcBef>
            </a:pPr>
            <a:r>
              <a:rPr lang="en-US" altLang="en-US" dirty="0" smtClean="0"/>
              <a:t>Results: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dirty="0" smtClean="0"/>
              <a:t>HI = Remainder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dirty="0" smtClean="0"/>
              <a:t>LO = Quotient</a:t>
            </a:r>
          </a:p>
        </p:txBody>
      </p:sp>
      <p:grpSp>
        <p:nvGrpSpPr>
          <p:cNvPr id="23556" name="Group 68"/>
          <p:cNvGrpSpPr>
            <a:grpSpLocks/>
          </p:cNvGrpSpPr>
          <p:nvPr/>
        </p:nvGrpSpPr>
        <p:grpSpPr bwMode="auto">
          <a:xfrm>
            <a:off x="4719108" y="1255713"/>
            <a:ext cx="4519613" cy="4513262"/>
            <a:chOff x="2744" y="739"/>
            <a:chExt cx="2628" cy="2843"/>
          </a:xfrm>
        </p:grpSpPr>
        <p:sp>
          <p:nvSpPr>
            <p:cNvPr id="23584" name="Oval 5"/>
            <p:cNvSpPr>
              <a:spLocks noChangeArrowheads="1"/>
            </p:cNvSpPr>
            <p:nvPr/>
          </p:nvSpPr>
          <p:spPr bwMode="auto">
            <a:xfrm>
              <a:off x="4366" y="1014"/>
              <a:ext cx="53" cy="5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5" name="AutoShape 6"/>
            <p:cNvSpPr>
              <a:spLocks noChangeArrowheads="1"/>
            </p:cNvSpPr>
            <p:nvPr/>
          </p:nvSpPr>
          <p:spPr bwMode="auto">
            <a:xfrm>
              <a:off x="4124" y="739"/>
              <a:ext cx="532" cy="174"/>
            </a:xfrm>
            <a:prstGeom prst="flowChartTerminator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Start</a:t>
              </a:r>
            </a:p>
          </p:txBody>
        </p:sp>
        <p:sp>
          <p:nvSpPr>
            <p:cNvPr id="23586" name="AutoShape 7"/>
            <p:cNvSpPr>
              <a:spLocks noChangeArrowheads="1"/>
            </p:cNvSpPr>
            <p:nvPr/>
          </p:nvSpPr>
          <p:spPr bwMode="auto">
            <a:xfrm>
              <a:off x="3852" y="1770"/>
              <a:ext cx="1066" cy="375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Difference?</a:t>
              </a:r>
            </a:p>
          </p:txBody>
        </p:sp>
        <p:sp>
          <p:nvSpPr>
            <p:cNvPr id="23587" name="Rectangle 8"/>
            <p:cNvSpPr>
              <a:spLocks noChangeArrowheads="1"/>
            </p:cNvSpPr>
            <p:nvPr/>
          </p:nvSpPr>
          <p:spPr bwMode="auto">
            <a:xfrm>
              <a:off x="2744" y="2258"/>
              <a:ext cx="2038" cy="39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en-US" sz="1400"/>
                <a:t>2.	HI = Remainder = Difference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en-US" sz="1400"/>
                <a:t>	Set least significant bit of LO</a:t>
              </a:r>
            </a:p>
          </p:txBody>
        </p:sp>
        <p:sp>
          <p:nvSpPr>
            <p:cNvPr id="23588" name="AutoShape 10"/>
            <p:cNvSpPr>
              <a:spLocks noChangeArrowheads="1"/>
            </p:cNvSpPr>
            <p:nvPr/>
          </p:nvSpPr>
          <p:spPr bwMode="auto">
            <a:xfrm>
              <a:off x="3796" y="2908"/>
              <a:ext cx="1161" cy="375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32</a:t>
              </a:r>
              <a:r>
                <a:rPr lang="en-US" altLang="en-US" sz="1400" baseline="30000"/>
                <a:t>nd</a:t>
              </a:r>
              <a:r>
                <a:rPr lang="en-US" altLang="en-US" sz="1400"/>
                <a:t> Repetition?</a:t>
              </a:r>
            </a:p>
          </p:txBody>
        </p:sp>
        <p:sp>
          <p:nvSpPr>
            <p:cNvPr id="23589" name="AutoShape 11"/>
            <p:cNvSpPr>
              <a:spLocks noChangeArrowheads="1"/>
            </p:cNvSpPr>
            <p:nvPr/>
          </p:nvSpPr>
          <p:spPr bwMode="auto">
            <a:xfrm>
              <a:off x="4105" y="3410"/>
              <a:ext cx="542" cy="172"/>
            </a:xfrm>
            <a:prstGeom prst="flowChartTerminator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Done</a:t>
              </a:r>
            </a:p>
          </p:txBody>
        </p:sp>
        <p:sp>
          <p:nvSpPr>
            <p:cNvPr id="23590" name="Text Box 12"/>
            <p:cNvSpPr txBox="1">
              <a:spLocks noChangeArrowheads="1"/>
            </p:cNvSpPr>
            <p:nvPr/>
          </p:nvSpPr>
          <p:spPr bwMode="auto">
            <a:xfrm>
              <a:off x="4782" y="1764"/>
              <a:ext cx="2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&lt; 0</a:t>
              </a:r>
            </a:p>
          </p:txBody>
        </p:sp>
        <p:sp>
          <p:nvSpPr>
            <p:cNvPr id="23591" name="Text Box 13"/>
            <p:cNvSpPr txBox="1">
              <a:spLocks noChangeArrowheads="1"/>
            </p:cNvSpPr>
            <p:nvPr/>
          </p:nvSpPr>
          <p:spPr bwMode="auto">
            <a:xfrm>
              <a:off x="3718" y="1764"/>
              <a:ext cx="25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≥ 0</a:t>
              </a:r>
            </a:p>
          </p:txBody>
        </p:sp>
        <p:sp>
          <p:nvSpPr>
            <p:cNvPr id="23592" name="Text Box 14"/>
            <p:cNvSpPr txBox="1">
              <a:spLocks noChangeArrowheads="1"/>
            </p:cNvSpPr>
            <p:nvPr/>
          </p:nvSpPr>
          <p:spPr bwMode="auto">
            <a:xfrm>
              <a:off x="5016" y="2917"/>
              <a:ext cx="24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No</a:t>
              </a:r>
            </a:p>
          </p:txBody>
        </p:sp>
        <p:sp>
          <p:nvSpPr>
            <p:cNvPr id="23593" name="Text Box 15"/>
            <p:cNvSpPr txBox="1">
              <a:spLocks noChangeArrowheads="1"/>
            </p:cNvSpPr>
            <p:nvPr/>
          </p:nvSpPr>
          <p:spPr bwMode="auto">
            <a:xfrm>
              <a:off x="4411" y="3263"/>
              <a:ext cx="30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Yes</a:t>
              </a:r>
            </a:p>
          </p:txBody>
        </p:sp>
        <p:cxnSp>
          <p:nvCxnSpPr>
            <p:cNvPr id="23594" name="AutoShape 16"/>
            <p:cNvCxnSpPr>
              <a:cxnSpLocks noChangeShapeType="1"/>
              <a:stCxn id="23586" idx="1"/>
              <a:endCxn id="23587" idx="0"/>
            </p:cNvCxnSpPr>
            <p:nvPr/>
          </p:nvCxnSpPr>
          <p:spPr bwMode="auto">
            <a:xfrm rot="10800000" flipV="1">
              <a:off x="3763" y="1958"/>
              <a:ext cx="83" cy="294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5" name="AutoShape 17"/>
            <p:cNvCxnSpPr>
              <a:cxnSpLocks noChangeShapeType="1"/>
              <a:stCxn id="23585" idx="2"/>
              <a:endCxn id="23601" idx="0"/>
            </p:cNvCxnSpPr>
            <p:nvPr/>
          </p:nvCxnSpPr>
          <p:spPr bwMode="auto">
            <a:xfrm flipH="1">
              <a:off x="4386" y="919"/>
              <a:ext cx="4" cy="30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6" name="AutoShape 18"/>
            <p:cNvCxnSpPr>
              <a:cxnSpLocks noChangeShapeType="1"/>
              <a:stCxn id="23601" idx="2"/>
              <a:endCxn id="23586" idx="0"/>
            </p:cNvCxnSpPr>
            <p:nvPr/>
          </p:nvCxnSpPr>
          <p:spPr bwMode="auto">
            <a:xfrm flipH="1">
              <a:off x="4385" y="1622"/>
              <a:ext cx="1" cy="1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7" name="AutoShape 19"/>
            <p:cNvCxnSpPr>
              <a:cxnSpLocks noChangeShapeType="1"/>
              <a:stCxn id="23587" idx="2"/>
              <a:endCxn id="23588" idx="0"/>
            </p:cNvCxnSpPr>
            <p:nvPr/>
          </p:nvCxnSpPr>
          <p:spPr bwMode="auto">
            <a:xfrm rot="16200000" flipH="1">
              <a:off x="3948" y="2474"/>
              <a:ext cx="243" cy="614"/>
            </a:xfrm>
            <a:prstGeom prst="bentConnector3">
              <a:avLst>
                <a:gd name="adj1" fmla="val 49796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8" name="AutoShape 20"/>
            <p:cNvCxnSpPr>
              <a:cxnSpLocks noChangeShapeType="1"/>
              <a:stCxn id="23586" idx="3"/>
              <a:endCxn id="23588" idx="0"/>
            </p:cNvCxnSpPr>
            <p:nvPr/>
          </p:nvCxnSpPr>
          <p:spPr bwMode="auto">
            <a:xfrm flipH="1">
              <a:off x="4377" y="1958"/>
              <a:ext cx="547" cy="944"/>
            </a:xfrm>
            <a:prstGeom prst="bentConnector4">
              <a:avLst>
                <a:gd name="adj1" fmla="val -25227"/>
                <a:gd name="adj2" fmla="val 87181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9" name="AutoShape 22"/>
            <p:cNvCxnSpPr>
              <a:cxnSpLocks noChangeShapeType="1"/>
              <a:stCxn id="23588" idx="2"/>
              <a:endCxn id="23589" idx="0"/>
            </p:cNvCxnSpPr>
            <p:nvPr/>
          </p:nvCxnSpPr>
          <p:spPr bwMode="auto">
            <a:xfrm flipH="1">
              <a:off x="4376" y="3289"/>
              <a:ext cx="1" cy="1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0" name="AutoShape 23"/>
            <p:cNvCxnSpPr>
              <a:cxnSpLocks noChangeShapeType="1"/>
              <a:stCxn id="23588" idx="3"/>
              <a:endCxn id="23584" idx="6"/>
            </p:cNvCxnSpPr>
            <p:nvPr/>
          </p:nvCxnSpPr>
          <p:spPr bwMode="auto">
            <a:xfrm flipH="1" flipV="1">
              <a:off x="4419" y="1043"/>
              <a:ext cx="544" cy="2053"/>
            </a:xfrm>
            <a:prstGeom prst="bentConnector3">
              <a:avLst>
                <a:gd name="adj1" fmla="val -89708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01" name="Rectangle 24"/>
            <p:cNvSpPr>
              <a:spLocks noChangeArrowheads="1"/>
            </p:cNvSpPr>
            <p:nvPr/>
          </p:nvSpPr>
          <p:spPr bwMode="auto">
            <a:xfrm>
              <a:off x="3399" y="1230"/>
              <a:ext cx="1973" cy="38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10000"/>
                </a:lnSpc>
                <a:buFontTx/>
                <a:buAutoNum type="arabicPeriod"/>
              </a:pPr>
              <a:r>
                <a:rPr lang="en-US" altLang="en-US" sz="1400"/>
                <a:t>	Shift (HI, LO) Left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en-US" sz="1400"/>
                <a:t>	Difference = HI – Divisor</a:t>
              </a:r>
            </a:p>
          </p:txBody>
        </p:sp>
      </p:grpSp>
      <p:grpSp>
        <p:nvGrpSpPr>
          <p:cNvPr id="23557" name="Group 67"/>
          <p:cNvGrpSpPr>
            <a:grpSpLocks/>
          </p:cNvGrpSpPr>
          <p:nvPr/>
        </p:nvGrpSpPr>
        <p:grpSpPr bwMode="auto">
          <a:xfrm>
            <a:off x="584729" y="3711662"/>
            <a:ext cx="4485217" cy="2633663"/>
            <a:chOff x="181" y="1933"/>
            <a:chExt cx="2608" cy="1659"/>
          </a:xfrm>
        </p:grpSpPr>
        <p:sp>
          <p:nvSpPr>
            <p:cNvPr id="23558" name="Freeform 65"/>
            <p:cNvSpPr>
              <a:spLocks/>
            </p:cNvSpPr>
            <p:nvPr/>
          </p:nvSpPr>
          <p:spPr bwMode="auto">
            <a:xfrm>
              <a:off x="1066" y="2727"/>
              <a:ext cx="1338" cy="295"/>
            </a:xfrm>
            <a:custGeom>
              <a:avLst/>
              <a:gdLst>
                <a:gd name="T0" fmla="*/ 0 w 1338"/>
                <a:gd name="T1" fmla="*/ 0 h 295"/>
                <a:gd name="T2" fmla="*/ 0 w 1338"/>
                <a:gd name="T3" fmla="*/ 113 h 295"/>
                <a:gd name="T4" fmla="*/ 1338 w 1338"/>
                <a:gd name="T5" fmla="*/ 113 h 295"/>
                <a:gd name="T6" fmla="*/ 1338 w 1338"/>
                <a:gd name="T7" fmla="*/ 295 h 2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38"/>
                <a:gd name="T13" fmla="*/ 0 h 295"/>
                <a:gd name="T14" fmla="*/ 1338 w 1338"/>
                <a:gd name="T15" fmla="*/ 295 h 2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38" h="295">
                  <a:moveTo>
                    <a:pt x="0" y="0"/>
                  </a:moveTo>
                  <a:lnTo>
                    <a:pt x="0" y="113"/>
                  </a:lnTo>
                  <a:lnTo>
                    <a:pt x="1338" y="113"/>
                  </a:lnTo>
                  <a:lnTo>
                    <a:pt x="1338" y="295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9" name="Text Box 48"/>
            <p:cNvSpPr txBox="1">
              <a:spLocks noChangeArrowheads="1"/>
            </p:cNvSpPr>
            <p:nvPr/>
          </p:nvSpPr>
          <p:spPr bwMode="auto">
            <a:xfrm>
              <a:off x="1905" y="3226"/>
              <a:ext cx="41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shift left</a:t>
              </a:r>
            </a:p>
          </p:txBody>
        </p:sp>
        <p:sp>
          <p:nvSpPr>
            <p:cNvPr id="23560" name="Line 62"/>
            <p:cNvSpPr>
              <a:spLocks noChangeShapeType="1"/>
            </p:cNvSpPr>
            <p:nvPr/>
          </p:nvSpPr>
          <p:spPr bwMode="auto">
            <a:xfrm flipH="1" flipV="1">
              <a:off x="1882" y="3226"/>
              <a:ext cx="43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1" name="Line 27"/>
            <p:cNvSpPr>
              <a:spLocks noChangeShapeType="1"/>
            </p:cNvSpPr>
            <p:nvPr/>
          </p:nvSpPr>
          <p:spPr bwMode="auto">
            <a:xfrm flipH="1">
              <a:off x="862" y="270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Freeform 30"/>
            <p:cNvSpPr>
              <a:spLocks/>
            </p:cNvSpPr>
            <p:nvPr/>
          </p:nvSpPr>
          <p:spPr bwMode="auto">
            <a:xfrm>
              <a:off x="1247" y="2591"/>
              <a:ext cx="1293" cy="479"/>
            </a:xfrm>
            <a:custGeom>
              <a:avLst/>
              <a:gdLst>
                <a:gd name="T0" fmla="*/ 0 w 317"/>
                <a:gd name="T1" fmla="*/ 0 h 662"/>
                <a:gd name="T2" fmla="*/ 1459826 w 317"/>
                <a:gd name="T3" fmla="*/ 0 h 662"/>
                <a:gd name="T4" fmla="*/ 1459826 w 317"/>
                <a:gd name="T5" fmla="*/ 96 h 662"/>
                <a:gd name="T6" fmla="*/ 0 60000 65536"/>
                <a:gd name="T7" fmla="*/ 0 60000 65536"/>
                <a:gd name="T8" fmla="*/ 0 60000 65536"/>
                <a:gd name="T9" fmla="*/ 0 w 317"/>
                <a:gd name="T10" fmla="*/ 0 h 662"/>
                <a:gd name="T11" fmla="*/ 317 w 317"/>
                <a:gd name="T12" fmla="*/ 662 h 6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" h="662">
                  <a:moveTo>
                    <a:pt x="0" y="0"/>
                  </a:moveTo>
                  <a:lnTo>
                    <a:pt x="317" y="0"/>
                  </a:lnTo>
                  <a:lnTo>
                    <a:pt x="317" y="662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3" name="Line 32"/>
            <p:cNvSpPr>
              <a:spLocks noChangeShapeType="1"/>
            </p:cNvSpPr>
            <p:nvPr/>
          </p:nvSpPr>
          <p:spPr bwMode="auto">
            <a:xfrm>
              <a:off x="1134" y="2162"/>
              <a:ext cx="0" cy="24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Text Box 33"/>
            <p:cNvSpPr txBox="1">
              <a:spLocks noChangeArrowheads="1"/>
            </p:cNvSpPr>
            <p:nvPr/>
          </p:nvSpPr>
          <p:spPr bwMode="auto">
            <a:xfrm>
              <a:off x="794" y="1933"/>
              <a:ext cx="680" cy="229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Divisor</a:t>
              </a:r>
              <a:endParaRPr lang="en-US" altLang="en-US" sz="1600" baseline="30000"/>
            </a:p>
          </p:txBody>
        </p:sp>
        <p:sp>
          <p:nvSpPr>
            <p:cNvPr id="23565" name="Freeform 31"/>
            <p:cNvSpPr>
              <a:spLocks/>
            </p:cNvSpPr>
            <p:nvPr/>
          </p:nvSpPr>
          <p:spPr bwMode="auto">
            <a:xfrm rot="5400000">
              <a:off x="701" y="2070"/>
              <a:ext cx="317" cy="993"/>
            </a:xfrm>
            <a:custGeom>
              <a:avLst/>
              <a:gdLst>
                <a:gd name="T0" fmla="*/ 0 w 768"/>
                <a:gd name="T1" fmla="*/ 0 h 2112"/>
                <a:gd name="T2" fmla="*/ 0 w 768"/>
                <a:gd name="T3" fmla="*/ 10 h 2112"/>
                <a:gd name="T4" fmla="*/ 1 w 768"/>
                <a:gd name="T5" fmla="*/ 11 h 2112"/>
                <a:gd name="T6" fmla="*/ 0 w 768"/>
                <a:gd name="T7" fmla="*/ 13 h 2112"/>
                <a:gd name="T8" fmla="*/ 0 w 768"/>
                <a:gd name="T9" fmla="*/ 23 h 2112"/>
                <a:gd name="T10" fmla="*/ 4 w 768"/>
                <a:gd name="T11" fmla="*/ 18 h 2112"/>
                <a:gd name="T12" fmla="*/ 4 w 768"/>
                <a:gd name="T13" fmla="*/ 5 h 2112"/>
                <a:gd name="T14" fmla="*/ 0 w 768"/>
                <a:gd name="T15" fmla="*/ 0 h 2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2112"/>
                <a:gd name="T26" fmla="*/ 768 w 768"/>
                <a:gd name="T27" fmla="*/ 2112 h 21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2112">
                  <a:moveTo>
                    <a:pt x="0" y="0"/>
                  </a:moveTo>
                  <a:lnTo>
                    <a:pt x="0" y="912"/>
                  </a:lnTo>
                  <a:lnTo>
                    <a:pt x="240" y="1056"/>
                  </a:lnTo>
                  <a:lnTo>
                    <a:pt x="0" y="1200"/>
                  </a:lnTo>
                  <a:lnTo>
                    <a:pt x="0" y="2112"/>
                  </a:lnTo>
                  <a:lnTo>
                    <a:pt x="768" y="1680"/>
                  </a:lnTo>
                  <a:lnTo>
                    <a:pt x="768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66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Text Box 34"/>
            <p:cNvSpPr txBox="1">
              <a:spLocks noChangeArrowheads="1"/>
            </p:cNvSpPr>
            <p:nvPr/>
          </p:nvSpPr>
          <p:spPr bwMode="auto">
            <a:xfrm>
              <a:off x="536" y="2479"/>
              <a:ext cx="639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32-bit ALU</a:t>
              </a:r>
            </a:p>
          </p:txBody>
        </p:sp>
        <p:sp>
          <p:nvSpPr>
            <p:cNvPr id="23567" name="Text Box 39"/>
            <p:cNvSpPr txBox="1">
              <a:spLocks noChangeArrowheads="1"/>
            </p:cNvSpPr>
            <p:nvPr/>
          </p:nvSpPr>
          <p:spPr bwMode="auto">
            <a:xfrm>
              <a:off x="1202" y="3067"/>
              <a:ext cx="680" cy="229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LO</a:t>
              </a:r>
              <a:endParaRPr lang="en-US" altLang="en-US" sz="1600" baseline="30000"/>
            </a:p>
          </p:txBody>
        </p:sp>
        <p:sp>
          <p:nvSpPr>
            <p:cNvPr id="23568" name="Text Box 42"/>
            <p:cNvSpPr txBox="1">
              <a:spLocks noChangeArrowheads="1"/>
            </p:cNvSpPr>
            <p:nvPr/>
          </p:nvSpPr>
          <p:spPr bwMode="auto">
            <a:xfrm>
              <a:off x="1195" y="2207"/>
              <a:ext cx="3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32 bits</a:t>
              </a:r>
            </a:p>
          </p:txBody>
        </p:sp>
        <p:sp>
          <p:nvSpPr>
            <p:cNvPr id="23569" name="Text Box 43"/>
            <p:cNvSpPr txBox="1">
              <a:spLocks noChangeArrowheads="1"/>
            </p:cNvSpPr>
            <p:nvPr/>
          </p:nvSpPr>
          <p:spPr bwMode="auto">
            <a:xfrm>
              <a:off x="1952" y="2997"/>
              <a:ext cx="29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write</a:t>
              </a:r>
            </a:p>
          </p:txBody>
        </p:sp>
        <p:sp>
          <p:nvSpPr>
            <p:cNvPr id="23570" name="Line 45"/>
            <p:cNvSpPr>
              <a:spLocks noChangeShapeType="1"/>
            </p:cNvSpPr>
            <p:nvPr/>
          </p:nvSpPr>
          <p:spPr bwMode="auto">
            <a:xfrm flipH="1" flipV="1">
              <a:off x="1882" y="3135"/>
              <a:ext cx="40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71" name="Text Box 46"/>
            <p:cNvSpPr txBox="1">
              <a:spLocks noChangeArrowheads="1"/>
            </p:cNvSpPr>
            <p:nvPr/>
          </p:nvSpPr>
          <p:spPr bwMode="auto">
            <a:xfrm>
              <a:off x="1746" y="2455"/>
              <a:ext cx="2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sub</a:t>
              </a:r>
            </a:p>
          </p:txBody>
        </p:sp>
        <p:sp>
          <p:nvSpPr>
            <p:cNvPr id="23572" name="Line 47"/>
            <p:cNvSpPr>
              <a:spLocks noChangeShapeType="1"/>
            </p:cNvSpPr>
            <p:nvPr/>
          </p:nvSpPr>
          <p:spPr bwMode="auto">
            <a:xfrm>
              <a:off x="1020" y="297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Text Box 49"/>
            <p:cNvSpPr txBox="1">
              <a:spLocks noChangeArrowheads="1"/>
            </p:cNvSpPr>
            <p:nvPr/>
          </p:nvSpPr>
          <p:spPr bwMode="auto">
            <a:xfrm>
              <a:off x="1360" y="3317"/>
              <a:ext cx="36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32 bits</a:t>
              </a:r>
            </a:p>
          </p:txBody>
        </p:sp>
        <p:sp>
          <p:nvSpPr>
            <p:cNvPr id="23574" name="Text Box 50"/>
            <p:cNvSpPr txBox="1">
              <a:spLocks noChangeArrowheads="1"/>
            </p:cNvSpPr>
            <p:nvPr/>
          </p:nvSpPr>
          <p:spPr bwMode="auto">
            <a:xfrm>
              <a:off x="317" y="2772"/>
              <a:ext cx="49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Difference</a:t>
              </a:r>
            </a:p>
          </p:txBody>
        </p:sp>
        <p:sp>
          <p:nvSpPr>
            <p:cNvPr id="23575" name="Text Box 51"/>
            <p:cNvSpPr txBox="1">
              <a:spLocks noChangeArrowheads="1"/>
            </p:cNvSpPr>
            <p:nvPr/>
          </p:nvSpPr>
          <p:spPr bwMode="auto">
            <a:xfrm>
              <a:off x="1769" y="2704"/>
              <a:ext cx="2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sign</a:t>
              </a:r>
            </a:p>
          </p:txBody>
        </p:sp>
        <p:sp>
          <p:nvSpPr>
            <p:cNvPr id="23576" name="Text Box 54"/>
            <p:cNvSpPr txBox="1">
              <a:spLocks noChangeArrowheads="1"/>
            </p:cNvSpPr>
            <p:nvPr/>
          </p:nvSpPr>
          <p:spPr bwMode="auto">
            <a:xfrm>
              <a:off x="1882" y="3453"/>
              <a:ext cx="45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set lsb</a:t>
              </a:r>
            </a:p>
          </p:txBody>
        </p:sp>
        <p:sp>
          <p:nvSpPr>
            <p:cNvPr id="23577" name="Text Box 55"/>
            <p:cNvSpPr txBox="1">
              <a:spLocks noChangeArrowheads="1"/>
            </p:cNvSpPr>
            <p:nvPr/>
          </p:nvSpPr>
          <p:spPr bwMode="auto">
            <a:xfrm>
              <a:off x="521" y="3067"/>
              <a:ext cx="680" cy="229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HI</a:t>
              </a:r>
              <a:endParaRPr lang="en-US" altLang="en-US" sz="1600" baseline="30000"/>
            </a:p>
          </p:txBody>
        </p:sp>
        <p:sp>
          <p:nvSpPr>
            <p:cNvPr id="23578" name="Freeform 59"/>
            <p:cNvSpPr>
              <a:spLocks/>
            </p:cNvSpPr>
            <p:nvPr/>
          </p:nvSpPr>
          <p:spPr bwMode="auto">
            <a:xfrm>
              <a:off x="181" y="2160"/>
              <a:ext cx="681" cy="1315"/>
            </a:xfrm>
            <a:custGeom>
              <a:avLst/>
              <a:gdLst>
                <a:gd name="T0" fmla="*/ 681 w 681"/>
                <a:gd name="T1" fmla="*/ 2373 h 1134"/>
                <a:gd name="T2" fmla="*/ 681 w 681"/>
                <a:gd name="T3" fmla="*/ 2756 h 1134"/>
                <a:gd name="T4" fmla="*/ 0 w 681"/>
                <a:gd name="T5" fmla="*/ 2756 h 1134"/>
                <a:gd name="T6" fmla="*/ 0 w 681"/>
                <a:gd name="T7" fmla="*/ 0 h 1134"/>
                <a:gd name="T8" fmla="*/ 408 w 681"/>
                <a:gd name="T9" fmla="*/ 0 h 1134"/>
                <a:gd name="T10" fmla="*/ 408 w 681"/>
                <a:gd name="T11" fmla="*/ 550 h 11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1"/>
                <a:gd name="T19" fmla="*/ 0 h 1134"/>
                <a:gd name="T20" fmla="*/ 681 w 681"/>
                <a:gd name="T21" fmla="*/ 1134 h 11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1" h="1134">
                  <a:moveTo>
                    <a:pt x="681" y="975"/>
                  </a:moveTo>
                  <a:lnTo>
                    <a:pt x="681" y="1134"/>
                  </a:lnTo>
                  <a:lnTo>
                    <a:pt x="0" y="1134"/>
                  </a:lnTo>
                  <a:lnTo>
                    <a:pt x="0" y="0"/>
                  </a:lnTo>
                  <a:lnTo>
                    <a:pt x="408" y="0"/>
                  </a:lnTo>
                  <a:lnTo>
                    <a:pt x="408" y="226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Text Box 60"/>
            <p:cNvSpPr txBox="1">
              <a:spLocks noChangeArrowheads="1"/>
            </p:cNvSpPr>
            <p:nvPr/>
          </p:nvSpPr>
          <p:spPr bwMode="auto">
            <a:xfrm>
              <a:off x="453" y="3317"/>
              <a:ext cx="370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32 bits</a:t>
              </a:r>
            </a:p>
          </p:txBody>
        </p:sp>
        <p:grpSp>
          <p:nvGrpSpPr>
            <p:cNvPr id="23580" name="Group 63"/>
            <p:cNvGrpSpPr>
              <a:grpSpLocks/>
            </p:cNvGrpSpPr>
            <p:nvPr/>
          </p:nvGrpSpPr>
          <p:grpSpPr bwMode="auto">
            <a:xfrm>
              <a:off x="2289" y="2999"/>
              <a:ext cx="500" cy="340"/>
              <a:chOff x="2289" y="2999"/>
              <a:chExt cx="500" cy="340"/>
            </a:xfrm>
          </p:grpSpPr>
          <p:sp>
            <p:nvSpPr>
              <p:cNvPr id="23582" name="Oval 36"/>
              <p:cNvSpPr>
                <a:spLocks noChangeArrowheads="1"/>
              </p:cNvSpPr>
              <p:nvPr/>
            </p:nvSpPr>
            <p:spPr bwMode="auto">
              <a:xfrm>
                <a:off x="2289" y="2999"/>
                <a:ext cx="500" cy="340"/>
              </a:xfrm>
              <a:prstGeom prst="ellipse">
                <a:avLst/>
              </a:prstGeom>
              <a:solidFill>
                <a:srgbClr val="FF9999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583" name="Text Box 37"/>
              <p:cNvSpPr txBox="1">
                <a:spLocks noChangeArrowheads="1"/>
              </p:cNvSpPr>
              <p:nvPr/>
            </p:nvSpPr>
            <p:spPr bwMode="auto">
              <a:xfrm>
                <a:off x="2297" y="3090"/>
                <a:ext cx="477" cy="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Control</a:t>
                </a:r>
              </a:p>
            </p:txBody>
          </p:sp>
        </p:grpSp>
        <p:sp>
          <p:nvSpPr>
            <p:cNvPr id="23581" name="Freeform 64"/>
            <p:cNvSpPr>
              <a:spLocks/>
            </p:cNvSpPr>
            <p:nvPr/>
          </p:nvSpPr>
          <p:spPr bwMode="auto">
            <a:xfrm>
              <a:off x="1859" y="3294"/>
              <a:ext cx="681" cy="159"/>
            </a:xfrm>
            <a:custGeom>
              <a:avLst/>
              <a:gdLst>
                <a:gd name="T0" fmla="*/ 681 w 681"/>
                <a:gd name="T1" fmla="*/ 45 h 159"/>
                <a:gd name="T2" fmla="*/ 681 w 681"/>
                <a:gd name="T3" fmla="*/ 159 h 159"/>
                <a:gd name="T4" fmla="*/ 0 w 681"/>
                <a:gd name="T5" fmla="*/ 159 h 159"/>
                <a:gd name="T6" fmla="*/ 0 w 681"/>
                <a:gd name="T7" fmla="*/ 0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1"/>
                <a:gd name="T13" fmla="*/ 0 h 159"/>
                <a:gd name="T14" fmla="*/ 681 w 681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1" h="159">
                  <a:moveTo>
                    <a:pt x="681" y="45"/>
                  </a:moveTo>
                  <a:lnTo>
                    <a:pt x="681" y="159"/>
                  </a:lnTo>
                  <a:lnTo>
                    <a:pt x="0" y="15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Unsigned Integer Division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85" y="1016732"/>
            <a:ext cx="9283031" cy="1872208"/>
          </a:xfrm>
        </p:spPr>
        <p:txBody>
          <a:bodyPr/>
          <a:lstStyle/>
          <a:p>
            <a:pPr eaLnBrk="1" hangingPunct="1">
              <a:spcBef>
                <a:spcPts val="2000"/>
              </a:spcBef>
            </a:pPr>
            <a:r>
              <a:rPr lang="en-US" altLang="en-US" dirty="0"/>
              <a:t>Example: </a:t>
            </a:r>
            <a:r>
              <a:rPr lang="en-US" altLang="en-US" b="1" dirty="0">
                <a:solidFill>
                  <a:srgbClr val="006600"/>
                </a:solidFill>
              </a:rPr>
              <a:t>1110</a:t>
            </a:r>
            <a:r>
              <a:rPr lang="en-US" altLang="en-US" baseline="-25000" dirty="0">
                <a:solidFill>
                  <a:srgbClr val="006600"/>
                </a:solidFill>
              </a:rPr>
              <a:t>2</a:t>
            </a:r>
            <a:r>
              <a:rPr lang="en-US" altLang="en-US" dirty="0"/>
              <a:t> / </a:t>
            </a:r>
            <a:r>
              <a:rPr lang="en-US" altLang="en-US" b="1" dirty="0"/>
              <a:t>0100</a:t>
            </a:r>
            <a:r>
              <a:rPr lang="en-US" altLang="en-US" baseline="-25000" dirty="0"/>
              <a:t>2</a:t>
            </a:r>
            <a:r>
              <a:rPr lang="en-US" altLang="en-US" dirty="0"/>
              <a:t> (4-bit dividend &amp; divisor)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dirty="0"/>
              <a:t>Result Quotient = </a:t>
            </a:r>
            <a:r>
              <a:rPr lang="en-US" altLang="en-US" b="1" dirty="0">
                <a:solidFill>
                  <a:srgbClr val="FF0000"/>
                </a:solidFill>
              </a:rPr>
              <a:t>0011</a:t>
            </a:r>
            <a:r>
              <a:rPr lang="en-US" altLang="en-US" baseline="-25000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 and Remainder = </a:t>
            </a:r>
            <a:r>
              <a:rPr lang="en-US" altLang="en-US" b="1" dirty="0">
                <a:solidFill>
                  <a:srgbClr val="000099"/>
                </a:solidFill>
              </a:rPr>
              <a:t>0010</a:t>
            </a:r>
            <a:r>
              <a:rPr lang="en-US" altLang="en-US" baseline="-25000" dirty="0">
                <a:solidFill>
                  <a:srgbClr val="000099"/>
                </a:solidFill>
              </a:rPr>
              <a:t>2</a:t>
            </a:r>
            <a:r>
              <a:rPr lang="en-US" altLang="en-US" dirty="0"/>
              <a:t> </a:t>
            </a:r>
          </a:p>
          <a:p>
            <a:pPr eaLnBrk="1" hangingPunct="1">
              <a:spcBef>
                <a:spcPts val="2000"/>
              </a:spcBef>
            </a:pPr>
            <a:r>
              <a:rPr lang="en-US" altLang="en-US" dirty="0"/>
              <a:t>4-bit registers for Remainder and Divisor (4-bit ALU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012958" y="4112790"/>
            <a:ext cx="8279077" cy="323850"/>
            <a:chOff x="589" y="2092"/>
            <a:chExt cx="4814" cy="204"/>
          </a:xfrm>
        </p:grpSpPr>
        <p:sp>
          <p:nvSpPr>
            <p:cNvPr id="5" name="Rectangle 17"/>
            <p:cNvSpPr>
              <a:spLocks noChangeArrowheads="1"/>
            </p:cNvSpPr>
            <p:nvPr/>
          </p:nvSpPr>
          <p:spPr bwMode="auto">
            <a:xfrm>
              <a:off x="2381" y="2092"/>
              <a:ext cx="77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endParaRPr lang="en-US" altLang="en-US" sz="1600"/>
            </a:p>
          </p:txBody>
        </p:sp>
        <p:sp>
          <p:nvSpPr>
            <p:cNvPr id="6" name="Rectangle 18"/>
            <p:cNvSpPr>
              <a:spLocks noChangeArrowheads="1"/>
            </p:cNvSpPr>
            <p:nvPr/>
          </p:nvSpPr>
          <p:spPr bwMode="auto">
            <a:xfrm>
              <a:off x="3152" y="2092"/>
              <a:ext cx="77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endParaRPr lang="en-US" altLang="en-US" sz="1600"/>
            </a:p>
          </p:txBody>
        </p:sp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589" y="2092"/>
              <a:ext cx="1792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dirty="0" smtClean="0"/>
                <a:t>Diff </a:t>
              </a:r>
              <a:r>
                <a:rPr lang="en-US" altLang="en-US" sz="1600" dirty="0"/>
                <a:t>&lt; 0 =&gt; Do Nothing</a:t>
              </a:r>
            </a:p>
          </p:txBody>
        </p:sp>
        <p:sp>
          <p:nvSpPr>
            <p:cNvPr id="8" name="Rectangle 20"/>
            <p:cNvSpPr>
              <a:spLocks noChangeArrowheads="1"/>
            </p:cNvSpPr>
            <p:nvPr/>
          </p:nvSpPr>
          <p:spPr bwMode="auto">
            <a:xfrm>
              <a:off x="4694" y="2092"/>
              <a:ext cx="70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endParaRPr lang="en-US" altLang="en-US" sz="1600"/>
            </a:p>
          </p:txBody>
        </p:sp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3923" y="2100"/>
              <a:ext cx="77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endParaRPr lang="en-US" alt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59"/>
          <p:cNvSpPr>
            <a:spLocks noChangeArrowheads="1"/>
          </p:cNvSpPr>
          <p:nvPr/>
        </p:nvSpPr>
        <p:spPr bwMode="auto">
          <a:xfrm>
            <a:off x="540015" y="4479504"/>
            <a:ext cx="490141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11" name="Rectangle 60"/>
          <p:cNvSpPr>
            <a:spLocks noChangeArrowheads="1"/>
          </p:cNvSpPr>
          <p:nvPr/>
        </p:nvSpPr>
        <p:spPr bwMode="auto">
          <a:xfrm>
            <a:off x="4087945" y="3469853"/>
            <a:ext cx="13328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0 0 0 0</a:t>
            </a:r>
          </a:p>
        </p:txBody>
      </p:sp>
      <p:sp>
        <p:nvSpPr>
          <p:cNvPr id="12" name="Rectangle 61"/>
          <p:cNvSpPr>
            <a:spLocks noChangeArrowheads="1"/>
          </p:cNvSpPr>
          <p:nvPr/>
        </p:nvSpPr>
        <p:spPr bwMode="auto">
          <a:xfrm>
            <a:off x="8072702" y="3469853"/>
            <a:ext cx="121933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en-US" sz="1600"/>
          </a:p>
        </p:txBody>
      </p:sp>
      <p:sp>
        <p:nvSpPr>
          <p:cNvPr id="13" name="Rectangle 62"/>
          <p:cNvSpPr>
            <a:spLocks noChangeArrowheads="1"/>
          </p:cNvSpPr>
          <p:nvPr/>
        </p:nvSpPr>
        <p:spPr bwMode="auto">
          <a:xfrm>
            <a:off x="5420784" y="3469853"/>
            <a:ext cx="132596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06600"/>
                </a:solidFill>
              </a:rPr>
              <a:t>1 1 1 0</a:t>
            </a:r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auto">
          <a:xfrm>
            <a:off x="1030156" y="3469853"/>
            <a:ext cx="3064669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Initialize</a:t>
            </a:r>
          </a:p>
        </p:txBody>
      </p:sp>
      <p:sp>
        <p:nvSpPr>
          <p:cNvPr id="15" name="Rectangle 64"/>
          <p:cNvSpPr>
            <a:spLocks noChangeArrowheads="1"/>
          </p:cNvSpPr>
          <p:nvPr/>
        </p:nvSpPr>
        <p:spPr bwMode="auto">
          <a:xfrm>
            <a:off x="540015" y="3469854"/>
            <a:ext cx="490141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0</a:t>
            </a:r>
          </a:p>
        </p:txBody>
      </p:sp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540015" y="3788940"/>
            <a:ext cx="490141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17" name="Rectangle 66"/>
          <p:cNvSpPr>
            <a:spLocks noChangeArrowheads="1"/>
          </p:cNvSpPr>
          <p:nvPr/>
        </p:nvSpPr>
        <p:spPr bwMode="auto">
          <a:xfrm>
            <a:off x="540015" y="5084340"/>
            <a:ext cx="490141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18" name="Rectangle 67"/>
          <p:cNvSpPr>
            <a:spLocks noChangeArrowheads="1"/>
          </p:cNvSpPr>
          <p:nvPr/>
        </p:nvSpPr>
        <p:spPr bwMode="auto">
          <a:xfrm>
            <a:off x="540015" y="5733628"/>
            <a:ext cx="490141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4</a:t>
            </a:r>
          </a:p>
        </p:txBody>
      </p:sp>
      <p:sp>
        <p:nvSpPr>
          <p:cNvPr id="19" name="Rectangle 68"/>
          <p:cNvSpPr>
            <a:spLocks noChangeArrowheads="1"/>
          </p:cNvSpPr>
          <p:nvPr/>
        </p:nvSpPr>
        <p:spPr bwMode="auto">
          <a:xfrm>
            <a:off x="4087945" y="3104729"/>
            <a:ext cx="13328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/>
              <a:t>HI</a:t>
            </a:r>
          </a:p>
        </p:txBody>
      </p:sp>
      <p:sp>
        <p:nvSpPr>
          <p:cNvPr id="20" name="Rectangle 69"/>
          <p:cNvSpPr>
            <a:spLocks noChangeArrowheads="1"/>
          </p:cNvSpPr>
          <p:nvPr/>
        </p:nvSpPr>
        <p:spPr bwMode="auto">
          <a:xfrm>
            <a:off x="8072702" y="3104729"/>
            <a:ext cx="121933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/>
              <a:t>Difference</a:t>
            </a:r>
          </a:p>
        </p:txBody>
      </p:sp>
      <p:sp>
        <p:nvSpPr>
          <p:cNvPr id="21" name="Rectangle 70"/>
          <p:cNvSpPr>
            <a:spLocks noChangeArrowheads="1"/>
          </p:cNvSpPr>
          <p:nvPr/>
        </p:nvSpPr>
        <p:spPr bwMode="auto">
          <a:xfrm>
            <a:off x="5420784" y="3104729"/>
            <a:ext cx="132596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/>
              <a:t>LO</a:t>
            </a:r>
          </a:p>
        </p:txBody>
      </p:sp>
      <p:sp>
        <p:nvSpPr>
          <p:cNvPr id="22" name="Rectangle 71"/>
          <p:cNvSpPr>
            <a:spLocks noChangeArrowheads="1"/>
          </p:cNvSpPr>
          <p:nvPr/>
        </p:nvSpPr>
        <p:spPr bwMode="auto">
          <a:xfrm>
            <a:off x="540015" y="3104729"/>
            <a:ext cx="421177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/>
              <a:t>Iteration</a:t>
            </a:r>
          </a:p>
        </p:txBody>
      </p:sp>
      <p:sp>
        <p:nvSpPr>
          <p:cNvPr id="23" name="Line 72"/>
          <p:cNvSpPr>
            <a:spLocks noChangeShapeType="1"/>
          </p:cNvSpPr>
          <p:nvPr/>
        </p:nvSpPr>
        <p:spPr bwMode="auto">
          <a:xfrm>
            <a:off x="540015" y="3469853"/>
            <a:ext cx="87520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Line 73"/>
          <p:cNvSpPr>
            <a:spLocks noChangeShapeType="1"/>
          </p:cNvSpPr>
          <p:nvPr/>
        </p:nvSpPr>
        <p:spPr bwMode="auto">
          <a:xfrm>
            <a:off x="540015" y="3788940"/>
            <a:ext cx="87520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Line 75"/>
          <p:cNvSpPr>
            <a:spLocks noChangeShapeType="1"/>
          </p:cNvSpPr>
          <p:nvPr/>
        </p:nvSpPr>
        <p:spPr bwMode="auto">
          <a:xfrm>
            <a:off x="6746743" y="3104728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Line 76"/>
          <p:cNvSpPr>
            <a:spLocks noChangeShapeType="1"/>
          </p:cNvSpPr>
          <p:nvPr/>
        </p:nvSpPr>
        <p:spPr bwMode="auto">
          <a:xfrm>
            <a:off x="540015" y="4436640"/>
            <a:ext cx="87520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78"/>
          <p:cNvSpPr>
            <a:spLocks noChangeShapeType="1"/>
          </p:cNvSpPr>
          <p:nvPr/>
        </p:nvSpPr>
        <p:spPr bwMode="auto">
          <a:xfrm>
            <a:off x="1012958" y="4112790"/>
            <a:ext cx="82790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Line 79"/>
          <p:cNvSpPr>
            <a:spLocks noChangeShapeType="1"/>
          </p:cNvSpPr>
          <p:nvPr/>
        </p:nvSpPr>
        <p:spPr bwMode="auto">
          <a:xfrm>
            <a:off x="540015" y="5084340"/>
            <a:ext cx="87520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Line 80"/>
          <p:cNvSpPr>
            <a:spLocks noChangeShapeType="1"/>
          </p:cNvSpPr>
          <p:nvPr/>
        </p:nvSpPr>
        <p:spPr bwMode="auto">
          <a:xfrm>
            <a:off x="1012958" y="4760490"/>
            <a:ext cx="82790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Line 81"/>
          <p:cNvSpPr>
            <a:spLocks noChangeShapeType="1"/>
          </p:cNvSpPr>
          <p:nvPr/>
        </p:nvSpPr>
        <p:spPr bwMode="auto">
          <a:xfrm>
            <a:off x="540015" y="5733628"/>
            <a:ext cx="87520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Rectangle 83"/>
          <p:cNvSpPr>
            <a:spLocks noChangeArrowheads="1"/>
          </p:cNvSpPr>
          <p:nvPr/>
        </p:nvSpPr>
        <p:spPr bwMode="auto">
          <a:xfrm>
            <a:off x="6751902" y="3482554"/>
            <a:ext cx="13208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 b="1" dirty="0"/>
              <a:t>0 </a:t>
            </a:r>
            <a:r>
              <a:rPr lang="en-US" altLang="en-US" sz="1600" b="1" dirty="0" smtClean="0"/>
              <a:t>1 0 0</a:t>
            </a:r>
            <a:endParaRPr lang="en-US" altLang="en-US" sz="1600" b="1" dirty="0"/>
          </a:p>
        </p:txBody>
      </p:sp>
      <p:sp>
        <p:nvSpPr>
          <p:cNvPr id="32" name="Rectangle 84"/>
          <p:cNvSpPr>
            <a:spLocks noChangeArrowheads="1"/>
          </p:cNvSpPr>
          <p:nvPr/>
        </p:nvSpPr>
        <p:spPr bwMode="auto">
          <a:xfrm>
            <a:off x="6746743" y="3117428"/>
            <a:ext cx="1325959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/>
              <a:t>Divisor</a:t>
            </a:r>
          </a:p>
        </p:txBody>
      </p:sp>
      <p:sp>
        <p:nvSpPr>
          <p:cNvPr id="33" name="Line 74"/>
          <p:cNvSpPr>
            <a:spLocks noChangeShapeType="1"/>
          </p:cNvSpPr>
          <p:nvPr/>
        </p:nvSpPr>
        <p:spPr bwMode="auto">
          <a:xfrm>
            <a:off x="4094825" y="3104728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Line 77"/>
          <p:cNvSpPr>
            <a:spLocks noChangeShapeType="1"/>
          </p:cNvSpPr>
          <p:nvPr/>
        </p:nvSpPr>
        <p:spPr bwMode="auto">
          <a:xfrm>
            <a:off x="1012958" y="3465090"/>
            <a:ext cx="0" cy="291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Line 82"/>
          <p:cNvSpPr>
            <a:spLocks noChangeShapeType="1"/>
          </p:cNvSpPr>
          <p:nvPr/>
        </p:nvSpPr>
        <p:spPr bwMode="auto">
          <a:xfrm>
            <a:off x="5420783" y="3104728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85"/>
          <p:cNvSpPr>
            <a:spLocks noChangeShapeType="1"/>
          </p:cNvSpPr>
          <p:nvPr/>
        </p:nvSpPr>
        <p:spPr bwMode="auto">
          <a:xfrm>
            <a:off x="8072702" y="3115840"/>
            <a:ext cx="0" cy="3265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86"/>
          <p:cNvSpPr>
            <a:spLocks noChangeShapeType="1"/>
          </p:cNvSpPr>
          <p:nvPr/>
        </p:nvSpPr>
        <p:spPr bwMode="auto">
          <a:xfrm>
            <a:off x="6746743" y="3115840"/>
            <a:ext cx="0" cy="3265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88"/>
          <p:cNvSpPr>
            <a:spLocks noChangeShapeType="1"/>
          </p:cNvSpPr>
          <p:nvPr/>
        </p:nvSpPr>
        <p:spPr bwMode="auto">
          <a:xfrm>
            <a:off x="1012958" y="5409778"/>
            <a:ext cx="82790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89"/>
          <p:cNvSpPr>
            <a:spLocks noChangeShapeType="1"/>
          </p:cNvSpPr>
          <p:nvPr/>
        </p:nvSpPr>
        <p:spPr bwMode="auto">
          <a:xfrm>
            <a:off x="1012958" y="6057478"/>
            <a:ext cx="82790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Rectangle 90"/>
          <p:cNvSpPr>
            <a:spLocks noChangeArrowheads="1"/>
          </p:cNvSpPr>
          <p:nvPr/>
        </p:nvSpPr>
        <p:spPr bwMode="auto">
          <a:xfrm>
            <a:off x="545174" y="3104728"/>
            <a:ext cx="8736542" cy="3276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" name="Group 97"/>
          <p:cNvGrpSpPr>
            <a:grpSpLocks/>
          </p:cNvGrpSpPr>
          <p:nvPr/>
        </p:nvGrpSpPr>
        <p:grpSpPr bwMode="auto">
          <a:xfrm>
            <a:off x="1012958" y="3788940"/>
            <a:ext cx="8279077" cy="323850"/>
            <a:chOff x="589" y="2228"/>
            <a:chExt cx="4814" cy="204"/>
          </a:xfrm>
        </p:grpSpPr>
        <p:grpSp>
          <p:nvGrpSpPr>
            <p:cNvPr id="42" name="Group 28"/>
            <p:cNvGrpSpPr>
              <a:grpSpLocks/>
            </p:cNvGrpSpPr>
            <p:nvPr/>
          </p:nvGrpSpPr>
          <p:grpSpPr bwMode="auto">
            <a:xfrm>
              <a:off x="589" y="2228"/>
              <a:ext cx="4814" cy="204"/>
              <a:chOff x="589" y="1888"/>
              <a:chExt cx="4814" cy="204"/>
            </a:xfrm>
          </p:grpSpPr>
          <p:sp>
            <p:nvSpPr>
              <p:cNvPr id="44" name="Rectangle 29"/>
              <p:cNvSpPr>
                <a:spLocks noChangeArrowheads="1"/>
              </p:cNvSpPr>
              <p:nvPr/>
            </p:nvSpPr>
            <p:spPr bwMode="auto">
              <a:xfrm>
                <a:off x="4694" y="1888"/>
                <a:ext cx="709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b="1" dirty="0" smtClean="0">
                    <a:solidFill>
                      <a:srgbClr val="FF0000"/>
                    </a:solidFill>
                  </a:rPr>
                  <a:t>&lt; 0</a:t>
                </a:r>
                <a:endParaRPr lang="en-US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Rectangle 30"/>
              <p:cNvSpPr>
                <a:spLocks noChangeArrowheads="1"/>
              </p:cNvSpPr>
              <p:nvPr/>
            </p:nvSpPr>
            <p:spPr bwMode="auto">
              <a:xfrm>
                <a:off x="589" y="1888"/>
                <a:ext cx="179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dirty="0" smtClean="0"/>
                  <a:t>Shift </a:t>
                </a:r>
                <a:r>
                  <a:rPr lang="en-US" altLang="en-US" sz="1600" dirty="0"/>
                  <a:t>Left, Diff = HI - Divisor</a:t>
                </a:r>
                <a:endParaRPr lang="en-US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Rectangle 31"/>
              <p:cNvSpPr>
                <a:spLocks noChangeArrowheads="1"/>
              </p:cNvSpPr>
              <p:nvPr/>
            </p:nvSpPr>
            <p:spPr bwMode="auto">
              <a:xfrm>
                <a:off x="2377" y="1888"/>
                <a:ext cx="775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dirty="0"/>
                  <a:t>0 0 0 </a:t>
                </a:r>
                <a:r>
                  <a:rPr lang="en-US" altLang="en-US" sz="1600" b="1" dirty="0">
                    <a:solidFill>
                      <a:srgbClr val="006600"/>
                    </a:solidFill>
                  </a:rPr>
                  <a:t>1</a:t>
                </a:r>
              </a:p>
            </p:txBody>
          </p:sp>
          <p:sp>
            <p:nvSpPr>
              <p:cNvPr id="47" name="Rectangle 32"/>
              <p:cNvSpPr>
                <a:spLocks noChangeArrowheads="1"/>
              </p:cNvSpPr>
              <p:nvPr/>
            </p:nvSpPr>
            <p:spPr bwMode="auto">
              <a:xfrm>
                <a:off x="3155" y="1888"/>
                <a:ext cx="768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b="1" dirty="0">
                    <a:solidFill>
                      <a:srgbClr val="006600"/>
                    </a:solidFill>
                  </a:rPr>
                  <a:t>1 1 0 </a:t>
                </a:r>
                <a:r>
                  <a:rPr lang="en-US" altLang="en-US" sz="1600" b="1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48" name="Rectangle 33"/>
              <p:cNvSpPr>
                <a:spLocks noChangeArrowheads="1"/>
              </p:cNvSpPr>
              <p:nvPr/>
            </p:nvSpPr>
            <p:spPr bwMode="auto">
              <a:xfrm>
                <a:off x="3926" y="1896"/>
                <a:ext cx="768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b="1" dirty="0"/>
                  <a:t>0 1 0 0</a:t>
                </a:r>
              </a:p>
            </p:txBody>
          </p:sp>
        </p:grpSp>
        <p:sp>
          <p:nvSpPr>
            <p:cNvPr id="43" name="Line 93"/>
            <p:cNvSpPr>
              <a:spLocks noChangeShapeType="1"/>
            </p:cNvSpPr>
            <p:nvPr/>
          </p:nvSpPr>
          <p:spPr bwMode="auto">
            <a:xfrm flipH="1">
              <a:off x="3061" y="2319"/>
              <a:ext cx="159" cy="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98"/>
          <p:cNvGrpSpPr>
            <a:grpSpLocks/>
          </p:cNvGrpSpPr>
          <p:nvPr/>
        </p:nvGrpSpPr>
        <p:grpSpPr bwMode="auto">
          <a:xfrm>
            <a:off x="1012958" y="4436640"/>
            <a:ext cx="8279077" cy="336550"/>
            <a:chOff x="589" y="2636"/>
            <a:chExt cx="4814" cy="212"/>
          </a:xfrm>
        </p:grpSpPr>
        <p:grpSp>
          <p:nvGrpSpPr>
            <p:cNvPr id="50" name="Group 22"/>
            <p:cNvGrpSpPr>
              <a:grpSpLocks/>
            </p:cNvGrpSpPr>
            <p:nvPr/>
          </p:nvGrpSpPr>
          <p:grpSpPr bwMode="auto">
            <a:xfrm>
              <a:off x="589" y="2636"/>
              <a:ext cx="4814" cy="212"/>
              <a:chOff x="589" y="2296"/>
              <a:chExt cx="4814" cy="212"/>
            </a:xfrm>
          </p:grpSpPr>
          <p:sp>
            <p:nvSpPr>
              <p:cNvPr id="52" name="Rectangle 23"/>
              <p:cNvSpPr>
                <a:spLocks noChangeArrowheads="1"/>
              </p:cNvSpPr>
              <p:nvPr/>
            </p:nvSpPr>
            <p:spPr bwMode="auto">
              <a:xfrm>
                <a:off x="4694" y="2296"/>
                <a:ext cx="709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b="1" dirty="0">
                    <a:solidFill>
                      <a:srgbClr val="FF0000"/>
                    </a:solidFill>
                  </a:rPr>
                  <a:t>&lt; 0</a:t>
                </a:r>
              </a:p>
            </p:txBody>
          </p:sp>
          <p:sp>
            <p:nvSpPr>
              <p:cNvPr id="53" name="Rectangle 24"/>
              <p:cNvSpPr>
                <a:spLocks noChangeArrowheads="1"/>
              </p:cNvSpPr>
              <p:nvPr/>
            </p:nvSpPr>
            <p:spPr bwMode="auto">
              <a:xfrm>
                <a:off x="589" y="2296"/>
                <a:ext cx="181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dirty="0" smtClean="0"/>
                  <a:t>Shift </a:t>
                </a:r>
                <a:r>
                  <a:rPr lang="en-US" altLang="en-US" sz="1600" dirty="0"/>
                  <a:t>Left, Diff = HI - Divisor</a:t>
                </a:r>
              </a:p>
            </p:txBody>
          </p:sp>
          <p:sp>
            <p:nvSpPr>
              <p:cNvPr id="54" name="Rectangle 25"/>
              <p:cNvSpPr>
                <a:spLocks noChangeArrowheads="1"/>
              </p:cNvSpPr>
              <p:nvPr/>
            </p:nvSpPr>
            <p:spPr bwMode="auto">
              <a:xfrm>
                <a:off x="2377" y="2296"/>
                <a:ext cx="77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dirty="0"/>
                  <a:t>0 0 </a:t>
                </a:r>
                <a:r>
                  <a:rPr lang="en-US" altLang="en-US" sz="1600" b="1" dirty="0">
                    <a:solidFill>
                      <a:srgbClr val="006600"/>
                    </a:solidFill>
                  </a:rPr>
                  <a:t>1 1</a:t>
                </a:r>
              </a:p>
            </p:txBody>
          </p:sp>
          <p:sp>
            <p:nvSpPr>
              <p:cNvPr id="55" name="Rectangle 26"/>
              <p:cNvSpPr>
                <a:spLocks noChangeArrowheads="1"/>
              </p:cNvSpPr>
              <p:nvPr/>
            </p:nvSpPr>
            <p:spPr bwMode="auto">
              <a:xfrm>
                <a:off x="3155" y="2296"/>
                <a:ext cx="768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b="1" dirty="0">
                    <a:solidFill>
                      <a:srgbClr val="006600"/>
                    </a:solidFill>
                  </a:rPr>
                  <a:t>1 0 </a:t>
                </a:r>
                <a:r>
                  <a:rPr lang="en-US" altLang="en-US" sz="1600" b="1" dirty="0">
                    <a:solidFill>
                      <a:srgbClr val="FF0000"/>
                    </a:solidFill>
                  </a:rPr>
                  <a:t>0 0</a:t>
                </a:r>
              </a:p>
            </p:txBody>
          </p:sp>
          <p:sp>
            <p:nvSpPr>
              <p:cNvPr id="56" name="Rectangle 27"/>
              <p:cNvSpPr>
                <a:spLocks noChangeArrowheads="1"/>
              </p:cNvSpPr>
              <p:nvPr/>
            </p:nvSpPr>
            <p:spPr bwMode="auto">
              <a:xfrm>
                <a:off x="3926" y="2304"/>
                <a:ext cx="768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b="1" dirty="0"/>
                  <a:t>0 1 0 0</a:t>
                </a:r>
              </a:p>
            </p:txBody>
          </p:sp>
        </p:grpSp>
        <p:sp>
          <p:nvSpPr>
            <p:cNvPr id="51" name="Line 94"/>
            <p:cNvSpPr>
              <a:spLocks noChangeShapeType="1"/>
            </p:cNvSpPr>
            <p:nvPr/>
          </p:nvSpPr>
          <p:spPr bwMode="auto">
            <a:xfrm flipH="1">
              <a:off x="3061" y="2727"/>
              <a:ext cx="159" cy="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99"/>
          <p:cNvGrpSpPr>
            <a:grpSpLocks/>
          </p:cNvGrpSpPr>
          <p:nvPr/>
        </p:nvGrpSpPr>
        <p:grpSpPr bwMode="auto">
          <a:xfrm>
            <a:off x="1012958" y="5084340"/>
            <a:ext cx="8279077" cy="323850"/>
            <a:chOff x="589" y="3044"/>
            <a:chExt cx="4814" cy="204"/>
          </a:xfrm>
        </p:grpSpPr>
        <p:grpSp>
          <p:nvGrpSpPr>
            <p:cNvPr id="58" name="Group 46"/>
            <p:cNvGrpSpPr>
              <a:grpSpLocks/>
            </p:cNvGrpSpPr>
            <p:nvPr/>
          </p:nvGrpSpPr>
          <p:grpSpPr bwMode="auto">
            <a:xfrm>
              <a:off x="589" y="3044"/>
              <a:ext cx="4814" cy="204"/>
              <a:chOff x="589" y="2908"/>
              <a:chExt cx="4814" cy="204"/>
            </a:xfrm>
          </p:grpSpPr>
          <p:sp>
            <p:nvSpPr>
              <p:cNvPr id="60" name="Rectangle 47"/>
              <p:cNvSpPr>
                <a:spLocks noChangeArrowheads="1"/>
              </p:cNvSpPr>
              <p:nvPr/>
            </p:nvSpPr>
            <p:spPr bwMode="auto">
              <a:xfrm>
                <a:off x="4694" y="2908"/>
                <a:ext cx="709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b="1" dirty="0" smtClean="0">
                    <a:solidFill>
                      <a:srgbClr val="000099"/>
                    </a:solidFill>
                  </a:rPr>
                  <a:t>0 0 </a:t>
                </a:r>
                <a:r>
                  <a:rPr lang="en-US" altLang="en-US" sz="1600" b="1" dirty="0">
                    <a:solidFill>
                      <a:srgbClr val="000099"/>
                    </a:solidFill>
                  </a:rPr>
                  <a:t>1 </a:t>
                </a:r>
                <a:r>
                  <a:rPr lang="en-US" altLang="en-US" sz="1600" b="1" dirty="0" smtClean="0">
                    <a:solidFill>
                      <a:srgbClr val="000099"/>
                    </a:solidFill>
                  </a:rPr>
                  <a:t>1</a:t>
                </a:r>
                <a:endParaRPr lang="en-US" altLang="en-US" sz="1600" b="1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61" name="Rectangle 48"/>
              <p:cNvSpPr>
                <a:spLocks noChangeArrowheads="1"/>
              </p:cNvSpPr>
              <p:nvPr/>
            </p:nvSpPr>
            <p:spPr bwMode="auto">
              <a:xfrm>
                <a:off x="589" y="2908"/>
                <a:ext cx="1837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dirty="0" smtClean="0"/>
                  <a:t>Shift </a:t>
                </a:r>
                <a:r>
                  <a:rPr lang="en-US" altLang="en-US" sz="1600" dirty="0"/>
                  <a:t>Left, Diff = HI - Divisor</a:t>
                </a:r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2377" y="2908"/>
                <a:ext cx="775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dirty="0"/>
                  <a:t>0</a:t>
                </a:r>
                <a:r>
                  <a:rPr lang="en-US" altLang="en-US" sz="1600" dirty="0">
                    <a:solidFill>
                      <a:srgbClr val="000099"/>
                    </a:solidFill>
                  </a:rPr>
                  <a:t> </a:t>
                </a:r>
                <a:r>
                  <a:rPr lang="en-US" altLang="en-US" sz="1600" b="1" dirty="0" smtClean="0">
                    <a:solidFill>
                      <a:srgbClr val="006600"/>
                    </a:solidFill>
                  </a:rPr>
                  <a:t>1 1 </a:t>
                </a:r>
                <a:r>
                  <a:rPr lang="en-US" altLang="en-US" sz="1600" b="1" dirty="0">
                    <a:solidFill>
                      <a:srgbClr val="006600"/>
                    </a:solidFill>
                  </a:rPr>
                  <a:t>1</a:t>
                </a:r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3155" y="2908"/>
                <a:ext cx="768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b="1" dirty="0">
                    <a:solidFill>
                      <a:srgbClr val="006600"/>
                    </a:solidFill>
                  </a:rPr>
                  <a:t>0</a:t>
                </a:r>
                <a:r>
                  <a:rPr lang="en-US" altLang="en-US" sz="1600" dirty="0">
                    <a:solidFill>
                      <a:srgbClr val="000099"/>
                    </a:solidFill>
                  </a:rPr>
                  <a:t> </a:t>
                </a:r>
                <a:r>
                  <a:rPr lang="en-US" altLang="en-US" sz="1600" b="1" dirty="0">
                    <a:solidFill>
                      <a:srgbClr val="FF0000"/>
                    </a:solidFill>
                  </a:rPr>
                  <a:t>0 </a:t>
                </a:r>
                <a:r>
                  <a:rPr lang="en-US" altLang="en-US" sz="1600" b="1" dirty="0" smtClean="0">
                    <a:solidFill>
                      <a:srgbClr val="FF0000"/>
                    </a:solidFill>
                  </a:rPr>
                  <a:t>0 </a:t>
                </a:r>
                <a:r>
                  <a:rPr lang="en-US" altLang="en-US" sz="1600" b="1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64" name="Rectangle 51"/>
              <p:cNvSpPr>
                <a:spLocks noChangeArrowheads="1"/>
              </p:cNvSpPr>
              <p:nvPr/>
            </p:nvSpPr>
            <p:spPr bwMode="auto">
              <a:xfrm>
                <a:off x="3926" y="2916"/>
                <a:ext cx="768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b="1" dirty="0"/>
                  <a:t>0 1 0 0</a:t>
                </a:r>
              </a:p>
            </p:txBody>
          </p:sp>
        </p:grpSp>
        <p:sp>
          <p:nvSpPr>
            <p:cNvPr id="59" name="Line 95"/>
            <p:cNvSpPr>
              <a:spLocks noChangeShapeType="1"/>
            </p:cNvSpPr>
            <p:nvPr/>
          </p:nvSpPr>
          <p:spPr bwMode="auto">
            <a:xfrm flipH="1">
              <a:off x="3061" y="3135"/>
              <a:ext cx="159" cy="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100"/>
          <p:cNvGrpSpPr>
            <a:grpSpLocks/>
          </p:cNvGrpSpPr>
          <p:nvPr/>
        </p:nvGrpSpPr>
        <p:grpSpPr bwMode="auto">
          <a:xfrm>
            <a:off x="1012958" y="5732040"/>
            <a:ext cx="8279077" cy="323850"/>
            <a:chOff x="589" y="3452"/>
            <a:chExt cx="4814" cy="204"/>
          </a:xfrm>
        </p:grpSpPr>
        <p:grpSp>
          <p:nvGrpSpPr>
            <p:cNvPr id="66" name="Group 52"/>
            <p:cNvGrpSpPr>
              <a:grpSpLocks/>
            </p:cNvGrpSpPr>
            <p:nvPr/>
          </p:nvGrpSpPr>
          <p:grpSpPr bwMode="auto">
            <a:xfrm>
              <a:off x="589" y="3452"/>
              <a:ext cx="4814" cy="204"/>
              <a:chOff x="589" y="3316"/>
              <a:chExt cx="4814" cy="204"/>
            </a:xfrm>
          </p:grpSpPr>
          <p:sp>
            <p:nvSpPr>
              <p:cNvPr id="68" name="Rectangle 53"/>
              <p:cNvSpPr>
                <a:spLocks noChangeArrowheads="1"/>
              </p:cNvSpPr>
              <p:nvPr/>
            </p:nvSpPr>
            <p:spPr bwMode="auto">
              <a:xfrm>
                <a:off x="4694" y="3316"/>
                <a:ext cx="709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b="1" dirty="0" smtClean="0">
                    <a:solidFill>
                      <a:srgbClr val="000099"/>
                    </a:solidFill>
                  </a:rPr>
                  <a:t>0 0 </a:t>
                </a:r>
                <a:r>
                  <a:rPr lang="en-US" altLang="en-US" sz="1600" b="1" dirty="0">
                    <a:solidFill>
                      <a:srgbClr val="000099"/>
                    </a:solidFill>
                  </a:rPr>
                  <a:t>1 </a:t>
                </a:r>
                <a:r>
                  <a:rPr lang="en-US" altLang="en-US" sz="1600" b="1" dirty="0" smtClean="0">
                    <a:solidFill>
                      <a:srgbClr val="000099"/>
                    </a:solidFill>
                  </a:rPr>
                  <a:t>0</a:t>
                </a:r>
                <a:endParaRPr lang="en-US" altLang="en-US" sz="1600" b="1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69" name="Rectangle 54"/>
              <p:cNvSpPr>
                <a:spLocks noChangeArrowheads="1"/>
              </p:cNvSpPr>
              <p:nvPr/>
            </p:nvSpPr>
            <p:spPr bwMode="auto">
              <a:xfrm>
                <a:off x="589" y="3316"/>
                <a:ext cx="1837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dirty="0" smtClean="0"/>
                  <a:t>Shift </a:t>
                </a:r>
                <a:r>
                  <a:rPr lang="en-US" altLang="en-US" sz="1600" dirty="0"/>
                  <a:t>Left, Diff = HI - Divisor</a:t>
                </a:r>
              </a:p>
            </p:txBody>
          </p:sp>
          <p:sp>
            <p:nvSpPr>
              <p:cNvPr id="70" name="Rectangle 55"/>
              <p:cNvSpPr>
                <a:spLocks noChangeArrowheads="1"/>
              </p:cNvSpPr>
              <p:nvPr/>
            </p:nvSpPr>
            <p:spPr bwMode="auto">
              <a:xfrm>
                <a:off x="2377" y="3316"/>
                <a:ext cx="775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b="1" dirty="0">
                    <a:solidFill>
                      <a:srgbClr val="000099"/>
                    </a:solidFill>
                  </a:rPr>
                  <a:t>0 </a:t>
                </a:r>
                <a:r>
                  <a:rPr lang="en-US" altLang="en-US" sz="1600" b="1" dirty="0" smtClean="0">
                    <a:solidFill>
                      <a:srgbClr val="000099"/>
                    </a:solidFill>
                  </a:rPr>
                  <a:t>1 </a:t>
                </a:r>
                <a:r>
                  <a:rPr lang="en-US" altLang="en-US" sz="1600" b="1" dirty="0">
                    <a:solidFill>
                      <a:srgbClr val="000099"/>
                    </a:solidFill>
                  </a:rPr>
                  <a:t>1 </a:t>
                </a:r>
                <a:r>
                  <a:rPr lang="en-US" altLang="en-US" sz="1600" b="1" dirty="0">
                    <a:solidFill>
                      <a:srgbClr val="006600"/>
                    </a:solidFill>
                  </a:rPr>
                  <a:t>0</a:t>
                </a:r>
              </a:p>
            </p:txBody>
          </p:sp>
          <p:sp>
            <p:nvSpPr>
              <p:cNvPr id="71" name="Rectangle 56"/>
              <p:cNvSpPr>
                <a:spLocks noChangeArrowheads="1"/>
              </p:cNvSpPr>
              <p:nvPr/>
            </p:nvSpPr>
            <p:spPr bwMode="auto">
              <a:xfrm>
                <a:off x="3155" y="3316"/>
                <a:ext cx="768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b="1" dirty="0">
                    <a:solidFill>
                      <a:srgbClr val="FF0000"/>
                    </a:solidFill>
                  </a:rPr>
                  <a:t>0 </a:t>
                </a:r>
                <a:r>
                  <a:rPr lang="en-US" altLang="en-US" sz="1600" b="1" dirty="0" smtClean="0">
                    <a:solidFill>
                      <a:srgbClr val="FF0000"/>
                    </a:solidFill>
                  </a:rPr>
                  <a:t>0 1 </a:t>
                </a:r>
                <a:r>
                  <a:rPr lang="en-US" altLang="en-US" sz="1600" b="1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2" name="Rectangle 57"/>
              <p:cNvSpPr>
                <a:spLocks noChangeArrowheads="1"/>
              </p:cNvSpPr>
              <p:nvPr/>
            </p:nvSpPr>
            <p:spPr bwMode="auto">
              <a:xfrm>
                <a:off x="3926" y="3324"/>
                <a:ext cx="768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b="1" dirty="0"/>
                  <a:t>0 1 0 0</a:t>
                </a:r>
              </a:p>
            </p:txBody>
          </p:sp>
        </p:grpSp>
        <p:sp>
          <p:nvSpPr>
            <p:cNvPr id="67" name="Line 96"/>
            <p:cNvSpPr>
              <a:spLocks noChangeShapeType="1"/>
            </p:cNvSpPr>
            <p:nvPr/>
          </p:nvSpPr>
          <p:spPr bwMode="auto">
            <a:xfrm flipH="1">
              <a:off x="3061" y="3543"/>
              <a:ext cx="159" cy="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" name="Group 10"/>
          <p:cNvGrpSpPr>
            <a:grpSpLocks/>
          </p:cNvGrpSpPr>
          <p:nvPr/>
        </p:nvGrpSpPr>
        <p:grpSpPr bwMode="auto">
          <a:xfrm>
            <a:off x="1013563" y="5397069"/>
            <a:ext cx="8279077" cy="355600"/>
            <a:chOff x="589" y="2500"/>
            <a:chExt cx="4814" cy="224"/>
          </a:xfrm>
        </p:grpSpPr>
        <p:sp>
          <p:nvSpPr>
            <p:cNvPr id="74" name="Rectangle 11"/>
            <p:cNvSpPr>
              <a:spLocks noChangeArrowheads="1"/>
            </p:cNvSpPr>
            <p:nvPr/>
          </p:nvSpPr>
          <p:spPr bwMode="auto">
            <a:xfrm>
              <a:off x="589" y="2504"/>
              <a:ext cx="17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dirty="0" smtClean="0"/>
                <a:t>HI = Diff, set </a:t>
              </a:r>
              <a:r>
                <a:rPr lang="en-US" altLang="en-US" sz="1600" b="1" dirty="0" err="1" smtClean="0">
                  <a:solidFill>
                    <a:srgbClr val="FF0000"/>
                  </a:solidFill>
                </a:rPr>
                <a:t>lsb</a:t>
              </a:r>
              <a:r>
                <a:rPr lang="en-US" altLang="en-US" sz="1600" dirty="0" smtClean="0"/>
                <a:t> of LO</a:t>
              </a:r>
              <a:endParaRPr lang="en-US" altLang="en-US" sz="1600" dirty="0"/>
            </a:p>
          </p:txBody>
        </p:sp>
        <p:sp>
          <p:nvSpPr>
            <p:cNvPr id="75" name="Rectangle 12"/>
            <p:cNvSpPr>
              <a:spLocks noChangeArrowheads="1"/>
            </p:cNvSpPr>
            <p:nvPr/>
          </p:nvSpPr>
          <p:spPr bwMode="auto">
            <a:xfrm>
              <a:off x="3152" y="2504"/>
              <a:ext cx="7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b="1" dirty="0" smtClean="0">
                  <a:solidFill>
                    <a:srgbClr val="006600"/>
                  </a:solidFill>
                </a:rPr>
                <a:t>0</a:t>
              </a:r>
              <a:r>
                <a:rPr lang="en-US" altLang="en-US" sz="1600" dirty="0" smtClean="0"/>
                <a:t> </a:t>
              </a:r>
              <a:r>
                <a:rPr lang="en-US" altLang="en-US" sz="1600" b="1" dirty="0">
                  <a:solidFill>
                    <a:srgbClr val="FF0000"/>
                  </a:solidFill>
                </a:rPr>
                <a:t>0 0</a:t>
              </a:r>
              <a:r>
                <a:rPr lang="en-US" altLang="en-US" sz="1600" dirty="0">
                  <a:solidFill>
                    <a:srgbClr val="FF0000"/>
                  </a:solidFill>
                </a:rPr>
                <a:t> </a:t>
              </a:r>
              <a:r>
                <a:rPr lang="en-US" altLang="en-US" sz="16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6" name="Rectangle 13"/>
            <p:cNvSpPr>
              <a:spLocks noChangeArrowheads="1"/>
            </p:cNvSpPr>
            <p:nvPr/>
          </p:nvSpPr>
          <p:spPr bwMode="auto">
            <a:xfrm>
              <a:off x="2381" y="2500"/>
              <a:ext cx="7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b="1" dirty="0" smtClean="0">
                  <a:solidFill>
                    <a:srgbClr val="000099"/>
                  </a:solidFill>
                </a:rPr>
                <a:t>0 0 1 1</a:t>
              </a:r>
              <a:endParaRPr lang="en-US" altLang="en-US" sz="1600" b="1" dirty="0">
                <a:solidFill>
                  <a:srgbClr val="000099"/>
                </a:solidFill>
              </a:endParaRPr>
            </a:p>
          </p:txBody>
        </p:sp>
        <p:sp>
          <p:nvSpPr>
            <p:cNvPr id="77" name="Rectangle 14"/>
            <p:cNvSpPr>
              <a:spLocks noChangeArrowheads="1"/>
            </p:cNvSpPr>
            <p:nvPr/>
          </p:nvSpPr>
          <p:spPr bwMode="auto">
            <a:xfrm>
              <a:off x="4694" y="2504"/>
              <a:ext cx="70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endParaRPr lang="en-US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auto">
            <a:xfrm>
              <a:off x="3923" y="2512"/>
              <a:ext cx="7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endParaRPr lang="en-US" alt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Group 10"/>
          <p:cNvGrpSpPr>
            <a:grpSpLocks/>
          </p:cNvGrpSpPr>
          <p:nvPr/>
        </p:nvGrpSpPr>
        <p:grpSpPr bwMode="auto">
          <a:xfrm>
            <a:off x="1013563" y="6045141"/>
            <a:ext cx="8279077" cy="355600"/>
            <a:chOff x="589" y="2500"/>
            <a:chExt cx="4814" cy="224"/>
          </a:xfrm>
        </p:grpSpPr>
        <p:sp>
          <p:nvSpPr>
            <p:cNvPr id="80" name="Rectangle 11"/>
            <p:cNvSpPr>
              <a:spLocks noChangeArrowheads="1"/>
            </p:cNvSpPr>
            <p:nvPr/>
          </p:nvSpPr>
          <p:spPr bwMode="auto">
            <a:xfrm>
              <a:off x="589" y="2504"/>
              <a:ext cx="17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dirty="0" smtClean="0"/>
                <a:t>HI = Diff, set </a:t>
              </a:r>
              <a:r>
                <a:rPr lang="en-US" altLang="en-US" sz="1600" b="1" dirty="0" err="1" smtClean="0">
                  <a:solidFill>
                    <a:srgbClr val="FF0000"/>
                  </a:solidFill>
                </a:rPr>
                <a:t>lsb</a:t>
              </a:r>
              <a:r>
                <a:rPr lang="en-US" altLang="en-US" sz="1600" dirty="0" smtClean="0"/>
                <a:t> of LO</a:t>
              </a:r>
              <a:endParaRPr lang="en-US" altLang="en-US" sz="1600" dirty="0"/>
            </a:p>
          </p:txBody>
        </p:sp>
        <p:sp>
          <p:nvSpPr>
            <p:cNvPr id="81" name="Rectangle 12"/>
            <p:cNvSpPr>
              <a:spLocks noChangeArrowheads="1"/>
            </p:cNvSpPr>
            <p:nvPr/>
          </p:nvSpPr>
          <p:spPr bwMode="auto">
            <a:xfrm>
              <a:off x="3152" y="2504"/>
              <a:ext cx="7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b="1" dirty="0" smtClean="0">
                  <a:solidFill>
                    <a:srgbClr val="FF0000"/>
                  </a:solidFill>
                </a:rPr>
                <a:t>0 </a:t>
              </a:r>
              <a:r>
                <a:rPr lang="en-US" altLang="en-US" sz="1600" b="1" dirty="0">
                  <a:solidFill>
                    <a:srgbClr val="FF0000"/>
                  </a:solidFill>
                </a:rPr>
                <a:t>0 </a:t>
              </a:r>
              <a:r>
                <a:rPr lang="en-US" altLang="en-US" sz="1600" b="1" dirty="0" smtClean="0">
                  <a:solidFill>
                    <a:srgbClr val="FF0000"/>
                  </a:solidFill>
                </a:rPr>
                <a:t>1 </a:t>
              </a:r>
              <a:r>
                <a:rPr lang="en-US" altLang="en-US" sz="16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2" name="Rectangle 13"/>
            <p:cNvSpPr>
              <a:spLocks noChangeArrowheads="1"/>
            </p:cNvSpPr>
            <p:nvPr/>
          </p:nvSpPr>
          <p:spPr bwMode="auto">
            <a:xfrm>
              <a:off x="2381" y="2500"/>
              <a:ext cx="7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b="1" dirty="0" smtClean="0">
                  <a:solidFill>
                    <a:srgbClr val="000099"/>
                  </a:solidFill>
                </a:rPr>
                <a:t>0 0 1 0</a:t>
              </a:r>
              <a:endParaRPr lang="en-US" altLang="en-US" sz="1600" b="1" dirty="0">
                <a:solidFill>
                  <a:srgbClr val="000099"/>
                </a:solidFill>
              </a:endParaRPr>
            </a:p>
          </p:txBody>
        </p:sp>
        <p:sp>
          <p:nvSpPr>
            <p:cNvPr id="83" name="Rectangle 14"/>
            <p:cNvSpPr>
              <a:spLocks noChangeArrowheads="1"/>
            </p:cNvSpPr>
            <p:nvPr/>
          </p:nvSpPr>
          <p:spPr bwMode="auto">
            <a:xfrm>
              <a:off x="4694" y="2504"/>
              <a:ext cx="70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endParaRPr lang="en-US" altLang="en-US" sz="1600">
                <a:solidFill>
                  <a:srgbClr val="FF0000"/>
                </a:solidFill>
              </a:endParaRPr>
            </a:p>
          </p:txBody>
        </p:sp>
        <p:sp>
          <p:nvSpPr>
            <p:cNvPr id="84" name="Rectangle 15"/>
            <p:cNvSpPr>
              <a:spLocks noChangeArrowheads="1"/>
            </p:cNvSpPr>
            <p:nvPr/>
          </p:nvSpPr>
          <p:spPr bwMode="auto">
            <a:xfrm>
              <a:off x="3923" y="2512"/>
              <a:ext cx="7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endParaRPr lang="en-US" alt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85" name="Group 16"/>
          <p:cNvGrpSpPr>
            <a:grpSpLocks/>
          </p:cNvGrpSpPr>
          <p:nvPr/>
        </p:nvGrpSpPr>
        <p:grpSpPr bwMode="auto">
          <a:xfrm>
            <a:off x="1013563" y="4769099"/>
            <a:ext cx="8279077" cy="323850"/>
            <a:chOff x="589" y="2092"/>
            <a:chExt cx="4814" cy="204"/>
          </a:xfrm>
        </p:grpSpPr>
        <p:sp>
          <p:nvSpPr>
            <p:cNvPr id="86" name="Rectangle 17"/>
            <p:cNvSpPr>
              <a:spLocks noChangeArrowheads="1"/>
            </p:cNvSpPr>
            <p:nvPr/>
          </p:nvSpPr>
          <p:spPr bwMode="auto">
            <a:xfrm>
              <a:off x="2381" y="2092"/>
              <a:ext cx="77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endParaRPr lang="en-US" altLang="en-US" sz="1600"/>
            </a:p>
          </p:txBody>
        </p:sp>
        <p:sp>
          <p:nvSpPr>
            <p:cNvPr id="87" name="Rectangle 18"/>
            <p:cNvSpPr>
              <a:spLocks noChangeArrowheads="1"/>
            </p:cNvSpPr>
            <p:nvPr/>
          </p:nvSpPr>
          <p:spPr bwMode="auto">
            <a:xfrm>
              <a:off x="3152" y="2092"/>
              <a:ext cx="77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endParaRPr lang="en-US" altLang="en-US" sz="1600"/>
            </a:p>
          </p:txBody>
        </p:sp>
        <p:sp>
          <p:nvSpPr>
            <p:cNvPr id="88" name="Rectangle 19"/>
            <p:cNvSpPr>
              <a:spLocks noChangeArrowheads="1"/>
            </p:cNvSpPr>
            <p:nvPr/>
          </p:nvSpPr>
          <p:spPr bwMode="auto">
            <a:xfrm>
              <a:off x="589" y="2092"/>
              <a:ext cx="1792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dirty="0" smtClean="0"/>
                <a:t>Diff </a:t>
              </a:r>
              <a:r>
                <a:rPr lang="en-US" altLang="en-US" sz="1600" dirty="0"/>
                <a:t>&lt; 0 =&gt; Do Nothing</a:t>
              </a:r>
            </a:p>
          </p:txBody>
        </p:sp>
        <p:sp>
          <p:nvSpPr>
            <p:cNvPr id="89" name="Rectangle 20"/>
            <p:cNvSpPr>
              <a:spLocks noChangeArrowheads="1"/>
            </p:cNvSpPr>
            <p:nvPr/>
          </p:nvSpPr>
          <p:spPr bwMode="auto">
            <a:xfrm>
              <a:off x="4694" y="2092"/>
              <a:ext cx="70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endParaRPr lang="en-US" altLang="en-US" sz="1600"/>
            </a:p>
          </p:txBody>
        </p:sp>
        <p:sp>
          <p:nvSpPr>
            <p:cNvPr id="90" name="Rectangle 21"/>
            <p:cNvSpPr>
              <a:spLocks noChangeArrowheads="1"/>
            </p:cNvSpPr>
            <p:nvPr/>
          </p:nvSpPr>
          <p:spPr bwMode="auto">
            <a:xfrm>
              <a:off x="3923" y="2100"/>
              <a:ext cx="77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endParaRPr lang="en-US" altLang="en-US" sz="16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25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Signed Integer Division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489" y="944724"/>
            <a:ext cx="9244027" cy="5580620"/>
          </a:xfrm>
          <a:noFill/>
        </p:spPr>
        <p:txBody>
          <a:bodyPr lIns="0" rIns="0"/>
          <a:lstStyle/>
          <a:p>
            <a:pPr eaLnBrk="1" hangingPunct="1">
              <a:lnSpc>
                <a:spcPct val="110000"/>
              </a:lnSpc>
              <a:spcBef>
                <a:spcPts val="2000"/>
              </a:spcBef>
            </a:pPr>
            <a:r>
              <a:rPr lang="en-US" altLang="en-US" dirty="0" smtClean="0"/>
              <a:t>Simplest way is to remember the signs</a:t>
            </a:r>
          </a:p>
          <a:p>
            <a:pPr eaLnBrk="1" hangingPunct="1">
              <a:lnSpc>
                <a:spcPct val="110000"/>
              </a:lnSpc>
              <a:spcBef>
                <a:spcPts val="2000"/>
              </a:spcBef>
            </a:pPr>
            <a:r>
              <a:rPr lang="en-US" altLang="en-US" dirty="0" smtClean="0"/>
              <a:t>Convert the dividend and divisor to positive</a:t>
            </a:r>
          </a:p>
          <a:p>
            <a:pPr lvl="1" eaLnBrk="1" hangingPunct="1">
              <a:lnSpc>
                <a:spcPct val="110000"/>
              </a:lnSpc>
              <a:spcBef>
                <a:spcPts val="2000"/>
              </a:spcBef>
            </a:pPr>
            <a:r>
              <a:rPr lang="en-US" altLang="en-US" dirty="0" smtClean="0"/>
              <a:t>Obtain the 2's complement if they are negative</a:t>
            </a:r>
          </a:p>
          <a:p>
            <a:pPr eaLnBrk="1" hangingPunct="1">
              <a:lnSpc>
                <a:spcPct val="110000"/>
              </a:lnSpc>
              <a:spcBef>
                <a:spcPts val="2000"/>
              </a:spcBef>
            </a:pPr>
            <a:r>
              <a:rPr lang="en-US" altLang="en-US" dirty="0" smtClean="0"/>
              <a:t>Do the unsigned division</a:t>
            </a:r>
          </a:p>
          <a:p>
            <a:pPr eaLnBrk="1" hangingPunct="1">
              <a:lnSpc>
                <a:spcPct val="110000"/>
              </a:lnSpc>
              <a:spcBef>
                <a:spcPts val="2000"/>
              </a:spcBef>
            </a:pPr>
            <a:r>
              <a:rPr lang="en-US" altLang="en-US" dirty="0" smtClean="0"/>
              <a:t>Compute the signs of the quotient and remainder</a:t>
            </a:r>
          </a:p>
          <a:p>
            <a:pPr lvl="1" eaLnBrk="1" hangingPunct="1">
              <a:lnSpc>
                <a:spcPct val="110000"/>
              </a:lnSpc>
              <a:spcBef>
                <a:spcPts val="2000"/>
              </a:spcBef>
            </a:pPr>
            <a:r>
              <a:rPr lang="en-US" altLang="en-US" dirty="0" smtClean="0"/>
              <a:t>Quotient sign = Dividend sign XOR Divisor sign</a:t>
            </a:r>
          </a:p>
          <a:p>
            <a:pPr lvl="1" eaLnBrk="1" hangingPunct="1">
              <a:lnSpc>
                <a:spcPct val="110000"/>
              </a:lnSpc>
              <a:spcBef>
                <a:spcPts val="2000"/>
              </a:spcBef>
            </a:pPr>
            <a:r>
              <a:rPr lang="en-US" altLang="en-US" dirty="0" smtClean="0"/>
              <a:t>Remainder sign = Dividend sign</a:t>
            </a:r>
          </a:p>
          <a:p>
            <a:pPr eaLnBrk="1" hangingPunct="1">
              <a:lnSpc>
                <a:spcPct val="110000"/>
              </a:lnSpc>
              <a:spcBef>
                <a:spcPts val="2000"/>
              </a:spcBef>
            </a:pPr>
            <a:r>
              <a:rPr lang="en-US" altLang="en-US" dirty="0" smtClean="0"/>
              <a:t>Negate the quotient and remainder if their sign is negative</a:t>
            </a:r>
          </a:p>
          <a:p>
            <a:pPr lvl="1" eaLnBrk="1" hangingPunct="1">
              <a:lnSpc>
                <a:spcPct val="110000"/>
              </a:lnSpc>
              <a:spcBef>
                <a:spcPts val="2000"/>
              </a:spcBef>
            </a:pPr>
            <a:r>
              <a:rPr lang="en-US" altLang="en-US" dirty="0" smtClean="0"/>
              <a:t>Obtain the 2's complement to convert them to negative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Signed Integer Division Examples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498" y="944724"/>
            <a:ext cx="9166018" cy="5508612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  <a:spcBef>
                <a:spcPts val="1500"/>
              </a:spcBef>
              <a:buFont typeface="Wingdings" pitchFamily="2" charset="2"/>
              <a:buAutoNum type="arabicPeriod"/>
            </a:pPr>
            <a:r>
              <a:rPr lang="en-US" altLang="en-US" b="1" dirty="0" smtClean="0">
                <a:solidFill>
                  <a:srgbClr val="FF0000"/>
                </a:solidFill>
              </a:rPr>
              <a:t>Positive</a:t>
            </a:r>
            <a:r>
              <a:rPr lang="en-US" altLang="en-US" dirty="0" smtClean="0"/>
              <a:t> Dividend and </a:t>
            </a:r>
            <a:r>
              <a:rPr lang="en-US" altLang="en-US" b="1" dirty="0" smtClean="0">
                <a:solidFill>
                  <a:srgbClr val="FF0000"/>
                </a:solidFill>
              </a:rPr>
              <a:t>Positive</a:t>
            </a:r>
            <a:r>
              <a:rPr lang="en-US" altLang="en-US" dirty="0" smtClean="0"/>
              <a:t> Divisor</a:t>
            </a:r>
          </a:p>
          <a:p>
            <a:pPr marL="842963" lvl="1" indent="-381000" eaLnBrk="1" hangingPunct="1">
              <a:lnSpc>
                <a:spcPct val="110000"/>
              </a:lnSpc>
              <a:spcBef>
                <a:spcPts val="1500"/>
              </a:spcBef>
            </a:pPr>
            <a:r>
              <a:rPr lang="en-US" altLang="en-US" dirty="0" smtClean="0"/>
              <a:t>Example: +17 / +3	Quotient = +5	Remainder = +2</a:t>
            </a:r>
          </a:p>
          <a:p>
            <a:pPr marL="457200" indent="-457200" eaLnBrk="1" hangingPunct="1">
              <a:lnSpc>
                <a:spcPct val="110000"/>
              </a:lnSpc>
              <a:spcBef>
                <a:spcPts val="1500"/>
              </a:spcBef>
              <a:buFont typeface="Wingdings" pitchFamily="2" charset="2"/>
              <a:buAutoNum type="arabicPeriod"/>
            </a:pPr>
            <a:r>
              <a:rPr lang="en-US" altLang="en-US" b="1" dirty="0" smtClean="0">
                <a:solidFill>
                  <a:srgbClr val="FF0000"/>
                </a:solidFill>
              </a:rPr>
              <a:t>Positive</a:t>
            </a:r>
            <a:r>
              <a:rPr lang="en-US" altLang="en-US" dirty="0" smtClean="0"/>
              <a:t> Dividend and </a:t>
            </a:r>
            <a:r>
              <a:rPr lang="en-US" altLang="en-US" b="1" dirty="0" smtClean="0">
                <a:solidFill>
                  <a:srgbClr val="FF0000"/>
                </a:solidFill>
              </a:rPr>
              <a:t>Negative</a:t>
            </a:r>
            <a:r>
              <a:rPr lang="en-US" altLang="en-US" dirty="0" smtClean="0"/>
              <a:t> Divisor</a:t>
            </a:r>
          </a:p>
          <a:p>
            <a:pPr marL="842963" lvl="1" indent="-381000" eaLnBrk="1" hangingPunct="1">
              <a:lnSpc>
                <a:spcPct val="110000"/>
              </a:lnSpc>
              <a:spcBef>
                <a:spcPts val="1500"/>
              </a:spcBef>
            </a:pPr>
            <a:r>
              <a:rPr lang="en-US" altLang="en-US" dirty="0" smtClean="0"/>
              <a:t>Example: +17 / –3 	Quotient = –5	Remainder = +2</a:t>
            </a:r>
          </a:p>
          <a:p>
            <a:pPr marL="457200" indent="-457200" eaLnBrk="1" hangingPunct="1">
              <a:lnSpc>
                <a:spcPct val="110000"/>
              </a:lnSpc>
              <a:spcBef>
                <a:spcPts val="1500"/>
              </a:spcBef>
              <a:buFont typeface="Wingdings" pitchFamily="2" charset="2"/>
              <a:buAutoNum type="arabicPeriod"/>
            </a:pPr>
            <a:r>
              <a:rPr lang="en-US" altLang="en-US" b="1" dirty="0" smtClean="0">
                <a:solidFill>
                  <a:srgbClr val="FF0000"/>
                </a:solidFill>
              </a:rPr>
              <a:t>Negative</a:t>
            </a:r>
            <a:r>
              <a:rPr lang="en-US" altLang="en-US" dirty="0" smtClean="0"/>
              <a:t> Dividend and </a:t>
            </a:r>
            <a:r>
              <a:rPr lang="en-US" altLang="en-US" b="1" dirty="0" smtClean="0">
                <a:solidFill>
                  <a:srgbClr val="FF0000"/>
                </a:solidFill>
              </a:rPr>
              <a:t>Positive</a:t>
            </a:r>
            <a:r>
              <a:rPr lang="en-US" altLang="en-US" dirty="0" smtClean="0"/>
              <a:t> Divisor</a:t>
            </a:r>
          </a:p>
          <a:p>
            <a:pPr marL="842963" lvl="1" indent="-381000" eaLnBrk="1" hangingPunct="1">
              <a:lnSpc>
                <a:spcPct val="110000"/>
              </a:lnSpc>
              <a:spcBef>
                <a:spcPts val="1500"/>
              </a:spcBef>
            </a:pPr>
            <a:r>
              <a:rPr lang="en-US" altLang="en-US" dirty="0" smtClean="0"/>
              <a:t>Example: –17 / +3	Quotient = –5	Remainder = –2</a:t>
            </a:r>
          </a:p>
          <a:p>
            <a:pPr marL="457200" indent="-457200" eaLnBrk="1" hangingPunct="1">
              <a:lnSpc>
                <a:spcPct val="110000"/>
              </a:lnSpc>
              <a:spcBef>
                <a:spcPts val="1500"/>
              </a:spcBef>
              <a:buFont typeface="Wingdings" pitchFamily="2" charset="2"/>
              <a:buAutoNum type="arabicPeriod"/>
            </a:pPr>
            <a:r>
              <a:rPr lang="en-US" altLang="en-US" b="1" dirty="0" smtClean="0">
                <a:solidFill>
                  <a:srgbClr val="FF0000"/>
                </a:solidFill>
              </a:rPr>
              <a:t>Negative</a:t>
            </a:r>
            <a:r>
              <a:rPr lang="en-US" altLang="en-US" dirty="0" smtClean="0"/>
              <a:t> Dividend and </a:t>
            </a:r>
            <a:r>
              <a:rPr lang="en-US" altLang="en-US" b="1" dirty="0" smtClean="0">
                <a:solidFill>
                  <a:srgbClr val="FF0000"/>
                </a:solidFill>
              </a:rPr>
              <a:t>Negative</a:t>
            </a:r>
            <a:r>
              <a:rPr lang="en-US" altLang="en-US" dirty="0" smtClean="0"/>
              <a:t> Divisor</a:t>
            </a:r>
          </a:p>
          <a:p>
            <a:pPr marL="842963" lvl="1" indent="-381000" eaLnBrk="1" hangingPunct="1">
              <a:lnSpc>
                <a:spcPct val="110000"/>
              </a:lnSpc>
              <a:spcBef>
                <a:spcPts val="1500"/>
              </a:spcBef>
            </a:pPr>
            <a:r>
              <a:rPr lang="en-US" altLang="en-US" dirty="0" smtClean="0"/>
              <a:t>Example: –17 / –3	Quotient = +5	Remainder = –2</a:t>
            </a:r>
          </a:p>
          <a:p>
            <a:pPr marL="457200" indent="-457200" eaLnBrk="1" hangingPunct="1">
              <a:lnSpc>
                <a:spcPct val="110000"/>
              </a:lnSpc>
              <a:spcBef>
                <a:spcPts val="1500"/>
              </a:spcBef>
              <a:buFont typeface="Wingdings" pitchFamily="2" charset="2"/>
              <a:buNone/>
            </a:pPr>
            <a:r>
              <a:rPr lang="en-US" altLang="en-US" dirty="0" smtClean="0"/>
              <a:t>The following equation must always hold:</a:t>
            </a:r>
          </a:p>
          <a:p>
            <a:pPr marL="457200" indent="-457200" eaLnBrk="1" hangingPunct="1">
              <a:lnSpc>
                <a:spcPct val="110000"/>
              </a:lnSpc>
              <a:spcBef>
                <a:spcPts val="1500"/>
              </a:spcBef>
              <a:buFont typeface="Wingding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b="1" dirty="0" smtClean="0">
                <a:solidFill>
                  <a:srgbClr val="FF0000"/>
                </a:solidFill>
              </a:rPr>
              <a:t>Dividend = Quotient × Divisor + Remainder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558" y="1340768"/>
            <a:ext cx="8034893" cy="4644516"/>
          </a:xfrm>
        </p:spPr>
        <p:txBody>
          <a:bodyPr/>
          <a:lstStyle/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dirty="0" smtClean="0">
                <a:latin typeface="Calibri" panose="020F0502020204030204" pitchFamily="34" charset="0"/>
              </a:rPr>
              <a:t>Unsigned Integer Multiplication</a:t>
            </a:r>
          </a:p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dirty="0" smtClean="0">
                <a:latin typeface="Calibri" panose="020F0502020204030204" pitchFamily="34" charset="0"/>
              </a:rPr>
              <a:t>Signed Integer Multiplication</a:t>
            </a:r>
          </a:p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dirty="0" smtClean="0">
                <a:latin typeface="Calibri" panose="020F0502020204030204" pitchFamily="34" charset="0"/>
              </a:rPr>
              <a:t>Faster Integer Multiplication</a:t>
            </a:r>
          </a:p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dirty="0" smtClean="0">
                <a:latin typeface="Calibri" panose="020F0502020204030204" pitchFamily="34" charset="0"/>
              </a:rPr>
              <a:t>Integer Division</a:t>
            </a:r>
          </a:p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Integer Multiplication and Division in MIPS</a:t>
            </a:r>
          </a:p>
        </p:txBody>
      </p:sp>
    </p:spTree>
    <p:extLst>
      <p:ext uri="{BB962C8B-B14F-4D97-AF65-F5344CB8AC3E}">
        <p14:creationId xmlns:p14="http://schemas.microsoft.com/office/powerpoint/2010/main" val="17002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Integer Multiplication in MIPS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908720"/>
            <a:ext cx="8915400" cy="565262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dirty="0" smtClean="0"/>
              <a:t>Multiply instructions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  <a:tabLst>
                <a:tab pos="3228975" algn="l"/>
              </a:tabLst>
            </a:pP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smtClean="0">
                <a:solidFill>
                  <a:srgbClr val="FF0000"/>
                </a:solidFill>
              </a:rPr>
              <a:t>Signed multiplication</a:t>
            </a:r>
            <a:r>
              <a:rPr lang="en-US" altLang="en-US" dirty="0" smtClean="0"/>
              <a:t>	</a:t>
            </a:r>
            <a:endParaRPr lang="en-US" alt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  <a:tabLst>
                <a:tab pos="3228975" algn="l"/>
              </a:tabLst>
            </a:pP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multu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smtClean="0">
                <a:solidFill>
                  <a:srgbClr val="FF0000"/>
                </a:solidFill>
              </a:rPr>
              <a:t>Unsigned multiplication</a:t>
            </a:r>
            <a:endParaRPr lang="en-US" altLang="en-US" b="1" dirty="0" smtClean="0"/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dirty="0" smtClean="0"/>
              <a:t>32-bit multiplication produces a 64-bit Product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dirty="0" smtClean="0"/>
              <a:t>Separate pair of 32-bit registers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HI = high-order 32-bit of product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LO = low-order 32-bit of product</a:t>
            </a:r>
            <a:endParaRPr lang="en-US" altLang="en-US" dirty="0" smtClean="0"/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dirty="0" smtClean="0"/>
              <a:t>MIPS also has a special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altLang="en-US" dirty="0" smtClean="0"/>
              <a:t> instruction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Rd,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 = </a:t>
            </a:r>
            <a:r>
              <a:rPr lang="en-US" alt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alt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endParaRPr lang="en-US" altLang="en-US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dirty="0" smtClean="0"/>
              <a:t>Copy </a:t>
            </a:r>
            <a:r>
              <a:rPr lang="en-US" altLang="en-US" b="1" dirty="0" smtClean="0"/>
              <a:t>LO</a:t>
            </a:r>
            <a:r>
              <a:rPr lang="en-US" altLang="en-US" dirty="0" smtClean="0"/>
              <a:t> into destination register </a:t>
            </a:r>
            <a:r>
              <a:rPr lang="en-US" altLang="en-US" b="1" dirty="0" smtClean="0"/>
              <a:t>Rd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dirty="0" smtClean="0"/>
              <a:t>Useful when the product is small (32 bits) and </a:t>
            </a:r>
            <a:r>
              <a:rPr lang="en-US" altLang="en-US" b="1" dirty="0" smtClean="0"/>
              <a:t>HI</a:t>
            </a:r>
            <a:r>
              <a:rPr lang="en-US" altLang="en-US" dirty="0" smtClean="0"/>
              <a:t> is not needed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7766794" y="2841724"/>
            <a:ext cx="1554692" cy="2603500"/>
            <a:chOff x="4704" y="2075"/>
            <a:chExt cx="979" cy="1640"/>
          </a:xfrm>
        </p:grpSpPr>
        <p:sp>
          <p:nvSpPr>
            <p:cNvPr id="28677" name="Line 5"/>
            <p:cNvSpPr>
              <a:spLocks noChangeShapeType="1"/>
            </p:cNvSpPr>
            <p:nvPr/>
          </p:nvSpPr>
          <p:spPr bwMode="auto">
            <a:xfrm>
              <a:off x="5194" y="2765"/>
              <a:ext cx="0" cy="6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4819" y="2851"/>
              <a:ext cx="749" cy="5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Multiply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600"/>
                <a:t>Divide</a:t>
              </a:r>
            </a:p>
          </p:txBody>
        </p:sp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4963" y="2075"/>
              <a:ext cx="461" cy="11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 b="1"/>
                <a:t>$0</a:t>
              </a:r>
            </a:p>
          </p:txBody>
        </p:sp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4704" y="3542"/>
              <a:ext cx="461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HI</a:t>
              </a:r>
            </a:p>
          </p:txBody>
        </p:sp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5222" y="3542"/>
              <a:ext cx="461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LO</a:t>
              </a:r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4934" y="3456"/>
              <a:ext cx="0" cy="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5453" y="3456"/>
              <a:ext cx="0" cy="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4935" y="3456"/>
              <a:ext cx="5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85" name="Text Box 13"/>
            <p:cNvSpPr txBox="1">
              <a:spLocks noChangeArrowheads="1"/>
            </p:cNvSpPr>
            <p:nvPr/>
          </p:nvSpPr>
          <p:spPr bwMode="auto">
            <a:xfrm>
              <a:off x="4963" y="2190"/>
              <a:ext cx="461" cy="11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 b="1"/>
                <a:t>$1</a:t>
              </a:r>
            </a:p>
          </p:txBody>
        </p:sp>
        <p:sp>
          <p:nvSpPr>
            <p:cNvPr id="28686" name="Text Box 14"/>
            <p:cNvSpPr txBox="1">
              <a:spLocks noChangeArrowheads="1"/>
            </p:cNvSpPr>
            <p:nvPr/>
          </p:nvSpPr>
          <p:spPr bwMode="auto">
            <a:xfrm>
              <a:off x="4963" y="2305"/>
              <a:ext cx="461" cy="3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40000"/>
                </a:lnSpc>
              </a:pPr>
              <a:r>
                <a:rPr lang="en-US" altLang="en-US" sz="1600" b="1"/>
                <a:t>.</a:t>
              </a:r>
            </a:p>
            <a:p>
              <a:pPr algn="ctr">
                <a:lnSpc>
                  <a:spcPct val="40000"/>
                </a:lnSpc>
              </a:pPr>
              <a:r>
                <a:rPr lang="en-US" altLang="en-US" sz="1600" b="1"/>
                <a:t>.</a:t>
              </a:r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4963" y="2650"/>
              <a:ext cx="461" cy="11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 b="1"/>
                <a:t>$31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Integer Division in MIPS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72716"/>
            <a:ext cx="8915400" cy="568863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dirty="0" smtClean="0"/>
              <a:t>Divide instructions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 smtClean="0">
                <a:solidFill>
                  <a:srgbClr val="FF0000"/>
                </a:solidFill>
              </a:rPr>
              <a:t>Signed division</a:t>
            </a:r>
            <a:r>
              <a:rPr lang="en-US" altLang="en-US" dirty="0" smtClean="0"/>
              <a:t>	</a:t>
            </a:r>
            <a:endParaRPr lang="en-US" altLang="en-US" b="1" dirty="0" smtClean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divu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US" alt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 smtClean="0">
                <a:solidFill>
                  <a:srgbClr val="FF0000"/>
                </a:solidFill>
              </a:rPr>
              <a:t>Unsigned division</a:t>
            </a:r>
            <a:endParaRPr lang="en-US" altLang="en-US" b="1" dirty="0" smtClean="0"/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dirty="0" smtClean="0"/>
              <a:t>Division produces quotient and remainder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dirty="0" smtClean="0"/>
              <a:t>Separate pair of 32-bit registers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HI = 32-bit remainder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LO = 32-bit quotient</a:t>
            </a:r>
            <a:endParaRPr lang="en-US" altLang="en-US" dirty="0" smtClean="0"/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dirty="0" smtClean="0"/>
              <a:t>If divisor is 0 then result is </a:t>
            </a:r>
            <a:r>
              <a:rPr lang="en-US" altLang="en-US" b="1" dirty="0" smtClean="0">
                <a:solidFill>
                  <a:srgbClr val="FF0000"/>
                </a:solidFill>
              </a:rPr>
              <a:t>unpredictable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dirty="0" smtClean="0"/>
              <a:t>Moving data from </a:t>
            </a:r>
            <a:r>
              <a:rPr lang="en-US" altLang="en-US" b="1" dirty="0" smtClean="0"/>
              <a:t>HI, LO</a:t>
            </a:r>
            <a:r>
              <a:rPr lang="en-US" altLang="en-US" dirty="0" smtClean="0"/>
              <a:t> to MIPS registers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mfhi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Rd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Rd = HI</a:t>
            </a:r>
            <a:r>
              <a:rPr lang="en-US" altLang="en-US" dirty="0" smtClean="0"/>
              <a:t>)</a:t>
            </a:r>
          </a:p>
          <a:p>
            <a:pPr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mflo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Rd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Rd = LO</a:t>
            </a:r>
            <a:r>
              <a:rPr lang="en-US" altLang="en-US" dirty="0" smtClean="0"/>
              <a:t>)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7642754" y="2781300"/>
            <a:ext cx="1554692" cy="2603500"/>
            <a:chOff x="4704" y="2075"/>
            <a:chExt cx="979" cy="1640"/>
          </a:xfrm>
        </p:grpSpPr>
        <p:sp>
          <p:nvSpPr>
            <p:cNvPr id="29701" name="Line 5"/>
            <p:cNvSpPr>
              <a:spLocks noChangeShapeType="1"/>
            </p:cNvSpPr>
            <p:nvPr/>
          </p:nvSpPr>
          <p:spPr bwMode="auto">
            <a:xfrm>
              <a:off x="5194" y="2765"/>
              <a:ext cx="0" cy="6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4819" y="2851"/>
              <a:ext cx="749" cy="5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Multiply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600"/>
                <a:t>Divide</a:t>
              </a:r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4963" y="2075"/>
              <a:ext cx="461" cy="11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 b="1"/>
                <a:t>$0</a:t>
              </a: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4704" y="3542"/>
              <a:ext cx="461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HI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5222" y="3542"/>
              <a:ext cx="461" cy="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LO</a:t>
              </a:r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>
              <a:off x="4934" y="3456"/>
              <a:ext cx="0" cy="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>
              <a:off x="5453" y="3456"/>
              <a:ext cx="0" cy="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4935" y="3456"/>
              <a:ext cx="5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4963" y="2190"/>
              <a:ext cx="461" cy="11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 b="1"/>
                <a:t>$1</a:t>
              </a:r>
            </a:p>
          </p:txBody>
        </p:sp>
        <p:sp>
          <p:nvSpPr>
            <p:cNvPr id="29710" name="Text Box 14"/>
            <p:cNvSpPr txBox="1">
              <a:spLocks noChangeArrowheads="1"/>
            </p:cNvSpPr>
            <p:nvPr/>
          </p:nvSpPr>
          <p:spPr bwMode="auto">
            <a:xfrm>
              <a:off x="4963" y="2305"/>
              <a:ext cx="461" cy="34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40000"/>
                </a:lnSpc>
              </a:pPr>
              <a:r>
                <a:rPr lang="en-US" altLang="en-US" sz="1600" b="1"/>
                <a:t>.</a:t>
              </a:r>
            </a:p>
            <a:p>
              <a:pPr algn="ctr">
                <a:lnSpc>
                  <a:spcPct val="40000"/>
                </a:lnSpc>
              </a:pPr>
              <a:r>
                <a:rPr lang="en-US" altLang="en-US" sz="1600" b="1"/>
                <a:t>.</a:t>
              </a:r>
            </a:p>
          </p:txBody>
        </p:sp>
        <p:sp>
          <p:nvSpPr>
            <p:cNvPr id="29711" name="Text Box 15"/>
            <p:cNvSpPr txBox="1">
              <a:spLocks noChangeArrowheads="1"/>
            </p:cNvSpPr>
            <p:nvPr/>
          </p:nvSpPr>
          <p:spPr bwMode="auto">
            <a:xfrm>
              <a:off x="4963" y="2650"/>
              <a:ext cx="461" cy="11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 b="1"/>
                <a:t>$31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44211" y="312739"/>
            <a:ext cx="222541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485" y="908720"/>
            <a:ext cx="9283031" cy="5544616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Paper and Pencil Example: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smtClean="0">
                <a:solidFill>
                  <a:srgbClr val="FF0000"/>
                </a:solidFill>
              </a:rPr>
              <a:t>Multiplicand</a:t>
            </a:r>
            <a:r>
              <a:rPr lang="en-US" alt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 1100</a:t>
            </a:r>
            <a:r>
              <a:rPr lang="en-US" alt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 = 12</a:t>
            </a:r>
            <a:endParaRPr lang="en-US" altLang="en-US" b="1" baseline="-25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smtClean="0">
                <a:solidFill>
                  <a:srgbClr val="FF0000"/>
                </a:solidFill>
              </a:rPr>
              <a:t>Multiplier</a:t>
            </a:r>
            <a:r>
              <a:rPr lang="en-US" alt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alt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 1101</a:t>
            </a:r>
            <a:r>
              <a:rPr lang="en-US" alt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 = 13</a:t>
            </a:r>
            <a:endParaRPr lang="en-US" altLang="en-US" b="1" baseline="-25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			    1100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			   0000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			  1100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			 1100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b="1" dirty="0" smtClean="0">
                <a:solidFill>
                  <a:srgbClr val="FF0000"/>
                </a:solidFill>
              </a:rPr>
              <a:t>Product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		10011100</a:t>
            </a:r>
            <a:r>
              <a:rPr lang="en-US" altLang="en-US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 = 156</a:t>
            </a:r>
            <a:endParaRPr lang="en-US" altLang="en-US" b="1" baseline="-25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en-US" b="1" dirty="0" smtClean="0">
                <a:solidFill>
                  <a:srgbClr val="000099"/>
                </a:solidFill>
              </a:rPr>
              <a:t>n-bit multiplicand × n-bit multiplier = (2n)-bit product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Accomplished via </a:t>
            </a:r>
            <a:r>
              <a:rPr lang="en-US" altLang="en-US" b="1" dirty="0" smtClean="0">
                <a:solidFill>
                  <a:srgbClr val="FF0000"/>
                </a:solidFill>
              </a:rPr>
              <a:t>shifting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solidFill>
                  <a:srgbClr val="FF0000"/>
                </a:solidFill>
              </a:rPr>
              <a:t>addition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Consumes more time and more chip area than addition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Unsigned Integer Multiplication</a:t>
            </a:r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>
            <a:off x="5639198" y="2744924"/>
            <a:ext cx="3807619" cy="11303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30000"/>
              </a:spcBef>
              <a:buSzPct val="100000"/>
              <a:buFont typeface="Wingdings" pitchFamily="2" charset="2"/>
              <a:buNone/>
            </a:pPr>
            <a:r>
              <a:rPr lang="en-US" altLang="en-US" sz="2000" dirty="0"/>
              <a:t>Binary multiplication is easy</a:t>
            </a:r>
          </a:p>
          <a:p>
            <a:pPr>
              <a:spcBef>
                <a:spcPct val="30000"/>
              </a:spcBef>
              <a:buSzPct val="100000"/>
              <a:buFont typeface="Wingdings" pitchFamily="2" charset="2"/>
              <a:buNone/>
            </a:pPr>
            <a:r>
              <a:rPr lang="en-US" altLang="en-US" dirty="0"/>
              <a:t>0 × multiplicand = 0</a:t>
            </a:r>
          </a:p>
          <a:p>
            <a:pPr>
              <a:spcBef>
                <a:spcPct val="30000"/>
              </a:spcBef>
              <a:buSzPct val="100000"/>
              <a:buFont typeface="Wingdings" pitchFamily="2" charset="2"/>
              <a:buNone/>
            </a:pPr>
            <a:r>
              <a:rPr lang="en-US" altLang="en-US" dirty="0"/>
              <a:t>1 × multiplicand = multiplicand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3353594" y="2384884"/>
            <a:ext cx="2925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0855" name="Line 7"/>
          <p:cNvSpPr>
            <a:spLocks noChangeShapeType="1"/>
          </p:cNvSpPr>
          <p:nvPr/>
        </p:nvSpPr>
        <p:spPr bwMode="auto">
          <a:xfrm>
            <a:off x="3353594" y="4206875"/>
            <a:ext cx="301651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0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0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0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0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3" grpId="0" animBg="1"/>
      <p:bldP spid="59085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Integer </a:t>
            </a:r>
            <a:r>
              <a:rPr lang="en-US" altLang="en-US" dirty="0" smtClean="0"/>
              <a:t>Multiply and Divide </a:t>
            </a:r>
            <a:r>
              <a:rPr lang="en-US" altLang="en-US" dirty="0"/>
              <a:t>Instructions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732310"/>
              </p:ext>
            </p:extLst>
          </p:nvPr>
        </p:nvGraphicFramePr>
        <p:xfrm>
          <a:off x="272480" y="872716"/>
          <a:ext cx="9439050" cy="3996448"/>
        </p:xfrm>
        <a:graphic>
          <a:graphicData uri="http://schemas.openxmlformats.org/drawingml/2006/table">
            <a:tbl>
              <a:tblPr/>
              <a:tblGrid>
                <a:gridCol w="2418269"/>
                <a:gridCol w="2360497"/>
                <a:gridCol w="908360"/>
                <a:gridCol w="750385"/>
                <a:gridCol w="750385"/>
                <a:gridCol w="710891"/>
                <a:gridCol w="631903"/>
                <a:gridCol w="908360"/>
              </a:tblGrid>
              <a:tr h="455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Instruction</a:t>
                      </a:r>
                    </a:p>
                  </a:txBody>
                  <a:tcPr marL="99060" marR="99060" marT="9134" marB="9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Meaning</a:t>
                      </a:r>
                    </a:p>
                  </a:txBody>
                  <a:tcPr marL="99060" marR="99060" marT="9134" marB="9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Arial" charset="0"/>
                        </a:rPr>
                        <a:t>Format</a:t>
                      </a:r>
                    </a:p>
                  </a:txBody>
                  <a:tcPr marL="99060" marR="99060" marT="9134" marB="91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HI,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×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0x18</a:t>
                      </a:r>
                      <a:endParaRPr kumimoji="0" lang="en-US" sz="1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multu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HI,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×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0x19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Rd,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 =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×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0x1c</a:t>
                      </a: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div	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HI,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0x1a</a:t>
                      </a:r>
                      <a:endParaRPr kumimoji="0" lang="en-US" sz="1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divu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HI,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0x1b</a:t>
                      </a:r>
                      <a:endParaRPr kumimoji="0" lang="en-US" sz="1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mfhi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Rd</a:t>
                      </a: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714375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 = HI</a:t>
                      </a: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mflo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Rd</a:t>
                      </a: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714375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 = LO</a:t>
                      </a: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mthi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714375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 =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mtlo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714375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 =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9060" marR="99060" marT="18268" marB="182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92"/>
          <p:cNvSpPr>
            <a:spLocks noChangeArrowheads="1"/>
          </p:cNvSpPr>
          <p:nvPr/>
        </p:nvSpPr>
        <p:spPr bwMode="auto">
          <a:xfrm>
            <a:off x="779536" y="5013176"/>
            <a:ext cx="842493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1000"/>
              </a:spcBef>
              <a:tabLst>
                <a:tab pos="3943350" algn="l"/>
              </a:tabLst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×</a:t>
            </a:r>
            <a:r>
              <a:rPr lang="en-US" altLang="en-US" sz="2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en-US" sz="2400" dirty="0" smtClean="0"/>
              <a:t> = Signed multiplication,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×</a:t>
            </a:r>
            <a:r>
              <a:rPr lang="en-US" altLang="en-US" sz="2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altLang="en-US" sz="2400" dirty="0" smtClean="0"/>
              <a:t> = Unsigned multiplication</a:t>
            </a:r>
          </a:p>
          <a:p>
            <a:pPr marL="0" indent="0" eaLnBrk="1" hangingPunct="1">
              <a:lnSpc>
                <a:spcPct val="110000"/>
              </a:lnSpc>
              <a:spcBef>
                <a:spcPts val="1000"/>
              </a:spcBef>
              <a:tabLst>
                <a:tab pos="3943350" algn="l"/>
              </a:tabLst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2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Signed division,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2400" b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Unsigned </a:t>
            </a:r>
            <a:r>
              <a:rPr lang="en-US" altLang="en-US" sz="2400" dirty="0" smtClean="0"/>
              <a:t>division</a:t>
            </a:r>
            <a:endParaRPr lang="en-US" altLang="en-US" sz="2400" dirty="0">
              <a:solidFill>
                <a:srgbClr val="000099"/>
              </a:solidFill>
            </a:endParaRPr>
          </a:p>
          <a:p>
            <a:pPr marL="0" indent="0" algn="ctr" eaLnBrk="1" hangingPunct="1">
              <a:lnSpc>
                <a:spcPct val="110000"/>
              </a:lnSpc>
              <a:spcBef>
                <a:spcPts val="1000"/>
              </a:spcBef>
              <a:tabLst>
                <a:tab pos="3943350" algn="l"/>
              </a:tabLst>
            </a:pPr>
            <a:r>
              <a:rPr lang="en-US" altLang="en-US" sz="2400" b="1" dirty="0" smtClean="0">
                <a:solidFill>
                  <a:srgbClr val="FF0000"/>
                </a:solidFill>
              </a:rPr>
              <a:t>NO </a:t>
            </a:r>
            <a:r>
              <a:rPr lang="en-US" altLang="en-US" sz="2400" b="1" dirty="0">
                <a:solidFill>
                  <a:srgbClr val="FF0000"/>
                </a:solidFill>
              </a:rPr>
              <a:t>arithmetic exception</a:t>
            </a:r>
            <a:r>
              <a:rPr lang="en-US" altLang="en-US" sz="2400" b="1" dirty="0"/>
              <a:t> </a:t>
            </a:r>
            <a:r>
              <a:rPr lang="en-US" altLang="en-US" sz="2400" dirty="0"/>
              <a:t>can occur</a:t>
            </a:r>
            <a:endParaRPr lang="en-US" altLang="en-US" sz="2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String to Integer Conversion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489" y="836712"/>
            <a:ext cx="8993409" cy="5724636"/>
          </a:xfrm>
        </p:spPr>
        <p:txBody>
          <a:bodyPr/>
          <a:lstStyle/>
          <a:p>
            <a:pPr eaLnBrk="1" hangingPunct="1">
              <a:spcBef>
                <a:spcPts val="1500"/>
              </a:spcBef>
            </a:pPr>
            <a:r>
              <a:rPr lang="en-US" altLang="en-US" dirty="0" smtClean="0"/>
              <a:t>Consider the conversion of string "91052" into an integer</a:t>
            </a:r>
          </a:p>
          <a:p>
            <a:pPr eaLnBrk="1" hangingPunct="1">
              <a:spcBef>
                <a:spcPts val="1500"/>
              </a:spcBef>
            </a:pPr>
            <a:endParaRPr lang="en-US" altLang="en-US" dirty="0" smtClean="0"/>
          </a:p>
          <a:p>
            <a:pPr eaLnBrk="1" hangingPunct="1">
              <a:spcBef>
                <a:spcPts val="1500"/>
              </a:spcBef>
            </a:pPr>
            <a:r>
              <a:rPr lang="en-US" altLang="en-US" dirty="0" smtClean="0"/>
              <a:t>How to convert the string into an integer?</a:t>
            </a:r>
          </a:p>
          <a:p>
            <a:pPr eaLnBrk="1" hangingPunct="1">
              <a:spcBef>
                <a:spcPts val="1500"/>
              </a:spcBef>
            </a:pPr>
            <a:r>
              <a:rPr lang="en-US" altLang="en-US" dirty="0" smtClean="0"/>
              <a:t>Initialize: </a:t>
            </a:r>
            <a:r>
              <a:rPr lang="en-US" altLang="en-US" b="1" dirty="0" smtClean="0"/>
              <a:t>sum = 0</a:t>
            </a:r>
          </a:p>
          <a:p>
            <a:pPr eaLnBrk="1" hangingPunct="1">
              <a:spcBef>
                <a:spcPts val="1500"/>
              </a:spcBef>
            </a:pPr>
            <a:r>
              <a:rPr lang="en-US" altLang="en-US" dirty="0" smtClean="0"/>
              <a:t>Load each character of the string into a register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dirty="0" smtClean="0"/>
              <a:t>Check if the character is in the range: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'0'</a:t>
            </a:r>
            <a:r>
              <a:rPr lang="en-US" altLang="en-US" dirty="0" smtClean="0"/>
              <a:t> to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'9'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dirty="0" smtClean="0"/>
              <a:t>Convert the character into a </a:t>
            </a:r>
            <a:r>
              <a:rPr lang="en-US" altLang="en-US" b="1" dirty="0" smtClean="0"/>
              <a:t>digit</a:t>
            </a:r>
            <a:r>
              <a:rPr lang="en-US" altLang="en-US" dirty="0" smtClean="0"/>
              <a:t> in the range: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en-US" dirty="0" smtClean="0"/>
              <a:t> to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dirty="0" smtClean="0"/>
              <a:t>Compute: </a:t>
            </a:r>
            <a:r>
              <a:rPr lang="en-US" altLang="en-US" b="1" dirty="0" smtClean="0"/>
              <a:t>sum = sum * 10 + digit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dirty="0" smtClean="0"/>
              <a:t>Repeat until end of string or a non-digit character is encountered</a:t>
            </a:r>
          </a:p>
          <a:p>
            <a:pPr eaLnBrk="1" hangingPunct="1">
              <a:spcBef>
                <a:spcPts val="1500"/>
              </a:spcBef>
            </a:pPr>
            <a:r>
              <a:rPr lang="en-US" altLang="en-US" dirty="0" smtClean="0"/>
              <a:t>To convert "91052", initialize sum to 0 then …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dirty="0" smtClean="0"/>
              <a:t>sum = 9, then 91, then 910, then 9105, then 91052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36810" y="1376772"/>
            <a:ext cx="3315368" cy="468052"/>
            <a:chOff x="2987824" y="1448780"/>
            <a:chExt cx="3060340" cy="468052"/>
          </a:xfrm>
        </p:grpSpPr>
        <p:sp>
          <p:nvSpPr>
            <p:cNvPr id="2" name="Rectangle 1"/>
            <p:cNvSpPr/>
            <p:nvPr/>
          </p:nvSpPr>
          <p:spPr>
            <a:xfrm>
              <a:off x="2987824" y="1448780"/>
              <a:ext cx="612068" cy="468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'9'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99892" y="1448780"/>
              <a:ext cx="612068" cy="468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'1'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211960" y="1448780"/>
              <a:ext cx="612068" cy="468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'0'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24028" y="1448780"/>
              <a:ext cx="612068" cy="468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'5'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36096" y="1448780"/>
              <a:ext cx="612068" cy="468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'2'</a:t>
              </a:r>
              <a:endPara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32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0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to Integer Conversion Function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11484" y="800708"/>
            <a:ext cx="9478053" cy="5796644"/>
          </a:xfrm>
        </p:spPr>
        <p:txBody>
          <a:bodyPr/>
          <a:lstStyle/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971675" algn="l"/>
                <a:tab pos="4302125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#-----------------------------------------------------------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971675" algn="l"/>
                <a:tab pos="4302125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str2int:  Convert a string of digits into unsigned integer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971675" algn="l"/>
                <a:tab pos="4302125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Input:    $a0 = address of null terminated string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971675" algn="l"/>
                <a:tab pos="4302125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Output:   $v0 = unsigned integer value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971675" algn="l"/>
                <a:tab pos="4302125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#-----------------------------------------------------------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971675" algn="l"/>
                <a:tab pos="4302125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str2int: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971675" algn="l"/>
                <a:tab pos="4302125" algn="l"/>
              </a:tabLst>
            </a:pP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li	$v0, 0	# Initialize: $v0 = sum = 0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971675" algn="l"/>
                <a:tab pos="4302125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li	$t0, 10	# Initialize: $t0 = 10</a:t>
            </a:r>
          </a:p>
          <a:p>
            <a:pPr marL="898525" indent="-898525" eaLnBrk="1" hangingPunct="1">
              <a:spcBef>
                <a:spcPts val="500"/>
              </a:spcBef>
              <a:buFont typeface="Wingdings" pitchFamily="2" charset="2"/>
              <a:buNone/>
              <a:tabLst>
                <a:tab pos="1971675" algn="l"/>
                <a:tab pos="4302125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L1: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lb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$t1, 0($a0)	# load $t1 = 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[i]</a:t>
            </a:r>
            <a:endParaRPr lang="en-US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971675" algn="l"/>
                <a:tab pos="4302125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blt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$t1, '0', done	# exit loop if ($t1 &lt; '0')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971675" algn="l"/>
                <a:tab pos="4302125" algn="l"/>
              </a:tabLst>
            </a:pP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bgt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$t1, '9', done	# exit loop if ($t1 &gt; '9')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971675" algn="l"/>
                <a:tab pos="4302125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$t1, $t1, -48	# Convert character to digit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971675" algn="l"/>
                <a:tab pos="4302125" algn="l"/>
              </a:tabLst>
            </a:pP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$v0, $v0, $t0	# $v0 = sum * 10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971675" algn="l"/>
                <a:tab pos="4302125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$v0, $v0, $t1	# $v0 = sum * 10 + digit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971675" algn="l"/>
                <a:tab pos="4302125" algn="l"/>
              </a:tabLst>
            </a:pP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$a0, $a0, 1	# $a0 = address of next char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971675" algn="l"/>
                <a:tab pos="4302125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j	L1	# loop back</a:t>
            </a:r>
          </a:p>
          <a:p>
            <a:pPr marL="898525" indent="-898525" eaLnBrk="1" hangingPunct="1">
              <a:spcBef>
                <a:spcPts val="500"/>
              </a:spcBef>
              <a:buFont typeface="Wingdings" pitchFamily="2" charset="2"/>
              <a:buNone/>
              <a:tabLst>
                <a:tab pos="1971675" algn="l"/>
                <a:tab pos="4302125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done:	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# return to caller</a:t>
            </a:r>
          </a:p>
        </p:txBody>
      </p:sp>
    </p:spTree>
    <p:extLst>
      <p:ext uri="{BB962C8B-B14F-4D97-AF65-F5344CB8AC3E}">
        <p14:creationId xmlns:p14="http://schemas.microsoft.com/office/powerpoint/2010/main" val="9992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Integer to String Conversion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489" y="872716"/>
            <a:ext cx="8993409" cy="5580620"/>
          </a:xfrm>
        </p:spPr>
        <p:txBody>
          <a:bodyPr/>
          <a:lstStyle/>
          <a:p>
            <a:pPr eaLnBrk="1" hangingPunct="1">
              <a:spcBef>
                <a:spcPts val="1500"/>
              </a:spcBef>
            </a:pPr>
            <a:r>
              <a:rPr lang="en-US" altLang="en-US" dirty="0"/>
              <a:t>C</a:t>
            </a:r>
            <a:r>
              <a:rPr lang="en-US" altLang="en-US" dirty="0" smtClean="0"/>
              <a:t>onvert an unsigned 32-bit integer into a string</a:t>
            </a:r>
          </a:p>
          <a:p>
            <a:pPr eaLnBrk="1" hangingPunct="1">
              <a:spcBef>
                <a:spcPts val="1500"/>
              </a:spcBef>
            </a:pPr>
            <a:r>
              <a:rPr lang="en-US" altLang="en-US" dirty="0" smtClean="0"/>
              <a:t>How to obtain the decimal digits of the number?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dirty="0" smtClean="0"/>
              <a:t>Divide the number by 10, Remainder = decimal digit (0 to 9) 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dirty="0" smtClean="0"/>
              <a:t>Convert decimal digit into its ASCII representation ('0' to '9')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dirty="0" smtClean="0"/>
              <a:t>Repeat the division until the quotient becomes zero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dirty="0" smtClean="0"/>
              <a:t>Digits are computed </a:t>
            </a:r>
            <a:r>
              <a:rPr lang="en-US" altLang="en-US" b="1" dirty="0" smtClean="0">
                <a:solidFill>
                  <a:srgbClr val="FF0000"/>
                </a:solidFill>
              </a:rPr>
              <a:t>backwards</a:t>
            </a:r>
            <a:r>
              <a:rPr lang="en-US" altLang="en-US" dirty="0" smtClean="0"/>
              <a:t> from least to most significant</a:t>
            </a:r>
          </a:p>
          <a:p>
            <a:pPr eaLnBrk="1" hangingPunct="1">
              <a:spcBef>
                <a:spcPts val="1500"/>
              </a:spcBef>
            </a:pPr>
            <a:r>
              <a:rPr lang="en-US" altLang="en-US" dirty="0" smtClean="0"/>
              <a:t>Example: convert 2037 to a string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dirty="0" smtClean="0"/>
              <a:t>Divide 2037/10	quotient = 203	remainder = 7	char = '7'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dirty="0" smtClean="0"/>
              <a:t>Divide 203/10	quotient = 20	remainder = 3	char = '3'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dirty="0" smtClean="0"/>
              <a:t>Divide 20/10	quotient = 2	remainder = 0	char = '0'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dirty="0" smtClean="0"/>
              <a:t>Divide 2/10	quotient = 0	remainder = 2	char = '2'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0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Integer to String Conversion Function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484" y="836712"/>
            <a:ext cx="9322036" cy="5796644"/>
          </a:xfrm>
        </p:spPr>
        <p:txBody>
          <a:bodyPr/>
          <a:lstStyle/>
          <a:p>
            <a:pPr marL="898525" indent="-898525" eaLnBrk="1" hangingPunct="1">
              <a:spcBef>
                <a:spcPts val="0"/>
              </a:spcBef>
              <a:buFont typeface="Wingdings" pitchFamily="2" charset="2"/>
              <a:buNone/>
              <a:tabLst>
                <a:tab pos="1797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#----------------------------------------------------------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797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int2str:  Converts an unsigned integer into a string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797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Input:    $a0 = value, $a1 = buffer address (12 bytes)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797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Output:   $v0 = address of converted string in buffer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797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#----------------------------------------------------------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797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int2str: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797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li	$t0, 10	# $t0 = divisor = 10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797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$v0, $a1, 11	# start at end of buffer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797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$zero, 0($v0)	# store a NULL character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797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L2:	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divu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$a0, $t0	# LO  = value/10, HI = value%10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797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mflo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$a0	# $a0 = value/10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797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mfhi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$t1	# $t1 = value%10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797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$t1, $t1, 48	# convert digit into ASCII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797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$v0, $v0, -1	# point to previous byte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797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$t1, 0($v0)	# store character in memory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797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bnez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$a0, L2	# loop if value is not 0</a:t>
            </a:r>
          </a:p>
          <a:p>
            <a:pPr marL="898525" indent="-898525" eaLnBrk="1" hangingPunct="1">
              <a:spcBef>
                <a:spcPts val="200"/>
              </a:spcBef>
              <a:buFont typeface="Wingdings" pitchFamily="2" charset="2"/>
              <a:buNone/>
              <a:tabLst>
                <a:tab pos="1797050" algn="l"/>
                <a:tab pos="3943350" algn="l"/>
              </a:tabLst>
            </a:pP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alt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r>
              <a:rPr lang="en-US" alt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# return to caller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Unsigned Sequential Multiplication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485" y="908720"/>
            <a:ext cx="9283031" cy="5544616"/>
          </a:xfrm>
        </p:spPr>
        <p:txBody>
          <a:bodyPr/>
          <a:lstStyle/>
          <a:p>
            <a:pPr eaLnBrk="1" hangingPunct="1">
              <a:spcBef>
                <a:spcPts val="1000"/>
              </a:spcBef>
            </a:pPr>
            <a:r>
              <a:rPr lang="en-US" altLang="en-US" dirty="0" smtClean="0"/>
              <a:t>Initialize Product = 0</a:t>
            </a:r>
          </a:p>
          <a:p>
            <a:pPr eaLnBrk="1" hangingPunct="1">
              <a:lnSpc>
                <a:spcPct val="140000"/>
              </a:lnSpc>
              <a:spcBef>
                <a:spcPts val="1000"/>
              </a:spcBef>
            </a:pPr>
            <a:r>
              <a:rPr lang="en-US" altLang="en-US" dirty="0" smtClean="0"/>
              <a:t>Check each bit of the Multiplier</a:t>
            </a:r>
          </a:p>
          <a:p>
            <a:pPr eaLnBrk="1" hangingPunct="1">
              <a:lnSpc>
                <a:spcPct val="140000"/>
              </a:lnSpc>
              <a:spcBef>
                <a:spcPts val="1000"/>
              </a:spcBef>
            </a:pPr>
            <a:r>
              <a:rPr lang="en-US" altLang="en-US" dirty="0" smtClean="0"/>
              <a:t>If Multiplier bit = 1 then </a:t>
            </a:r>
            <a:r>
              <a:rPr lang="en-US" altLang="en-US" b="1" dirty="0" smtClean="0">
                <a:solidFill>
                  <a:srgbClr val="FF0000"/>
                </a:solidFill>
              </a:rPr>
              <a:t>Product = Product + Multiplicand</a:t>
            </a:r>
          </a:p>
          <a:p>
            <a:pPr eaLnBrk="1" hangingPunct="1">
              <a:lnSpc>
                <a:spcPct val="140000"/>
              </a:lnSpc>
              <a:spcBef>
                <a:spcPts val="1000"/>
              </a:spcBef>
            </a:pPr>
            <a:r>
              <a:rPr lang="en-US" altLang="en-US" dirty="0" smtClean="0"/>
              <a:t>Rather than shifting the multiplicand to the left,</a:t>
            </a:r>
          </a:p>
          <a:p>
            <a:pPr eaLnBrk="1" hangingPunct="1">
              <a:lnSpc>
                <a:spcPct val="140000"/>
              </a:lnSpc>
              <a:spcBef>
                <a:spcPts val="1000"/>
              </a:spcBef>
              <a:buFont typeface="Wingding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b="1" dirty="0" smtClean="0">
                <a:solidFill>
                  <a:srgbClr val="FF0000"/>
                </a:solidFill>
              </a:rPr>
              <a:t>Shift the Product to the Right</a:t>
            </a:r>
          </a:p>
          <a:p>
            <a:pPr eaLnBrk="1" hangingPunct="1">
              <a:lnSpc>
                <a:spcPct val="140000"/>
              </a:lnSpc>
              <a:spcBef>
                <a:spcPts val="1000"/>
              </a:spcBef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	Has the same net effect and produces the same result</a:t>
            </a:r>
          </a:p>
          <a:p>
            <a:pPr eaLnBrk="1" hangingPunct="1">
              <a:lnSpc>
                <a:spcPct val="140000"/>
              </a:lnSpc>
              <a:spcBef>
                <a:spcPts val="1000"/>
              </a:spcBef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99"/>
                </a:solidFill>
              </a:rPr>
              <a:t>	Minimizes the hardware resources</a:t>
            </a:r>
            <a:endParaRPr lang="en-US" altLang="en-US" dirty="0" smtClean="0"/>
          </a:p>
          <a:p>
            <a:pPr eaLnBrk="1" hangingPunct="1">
              <a:lnSpc>
                <a:spcPct val="140000"/>
              </a:lnSpc>
              <a:spcBef>
                <a:spcPts val="1000"/>
              </a:spcBef>
            </a:pPr>
            <a:r>
              <a:rPr lang="en-US" altLang="en-US" dirty="0" smtClean="0"/>
              <a:t>One cycle per iteration (for each bit of the Multiplier)</a:t>
            </a:r>
          </a:p>
          <a:p>
            <a:pPr lvl="1" eaLnBrk="1" hangingPunct="1">
              <a:lnSpc>
                <a:spcPct val="140000"/>
              </a:lnSpc>
              <a:spcBef>
                <a:spcPts val="1000"/>
              </a:spcBef>
            </a:pPr>
            <a:r>
              <a:rPr lang="en-US" altLang="en-US" dirty="0" smtClean="0"/>
              <a:t>Addition and shifting can be done simultaneously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311484" y="944724"/>
            <a:ext cx="6212895" cy="2447764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ts val="1500"/>
              </a:spcBef>
            </a:pPr>
            <a:r>
              <a:rPr lang="en-US" altLang="en-US" dirty="0" smtClean="0"/>
              <a:t>Initialize: </a:t>
            </a:r>
            <a:r>
              <a:rPr lang="en-US" altLang="en-US" b="1" dirty="0" smtClean="0">
                <a:solidFill>
                  <a:srgbClr val="FF0000"/>
                </a:solidFill>
              </a:rPr>
              <a:t>HI = 0</a:t>
            </a:r>
          </a:p>
          <a:p>
            <a:pPr eaLnBrk="1" hangingPunct="1">
              <a:spcBef>
                <a:spcPts val="1500"/>
              </a:spcBef>
            </a:pPr>
            <a:r>
              <a:rPr lang="en-US" altLang="en-US" dirty="0" smtClean="0"/>
              <a:t>Initialize: </a:t>
            </a:r>
            <a:r>
              <a:rPr lang="en-US" altLang="en-US" b="1" dirty="0" smtClean="0">
                <a:solidFill>
                  <a:srgbClr val="FF0000"/>
                </a:solidFill>
              </a:rPr>
              <a:t>LO = Multiplier</a:t>
            </a:r>
          </a:p>
          <a:p>
            <a:pPr eaLnBrk="1" hangingPunct="1">
              <a:spcBef>
                <a:spcPts val="150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Final Product</a:t>
            </a:r>
            <a:r>
              <a:rPr lang="en-US" altLang="en-US" dirty="0" smtClean="0"/>
              <a:t> in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HI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and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</a:rPr>
              <a:t>LO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registers</a:t>
            </a:r>
          </a:p>
          <a:p>
            <a:pPr eaLnBrk="1" hangingPunct="1">
              <a:spcBef>
                <a:spcPts val="1500"/>
              </a:spcBef>
            </a:pPr>
            <a:r>
              <a:rPr lang="en-US" altLang="en-US" dirty="0" smtClean="0"/>
              <a:t>Repeat for each bit of Multiplier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/>
          <a:lstStyle/>
          <a:p>
            <a:pPr eaLnBrk="1" hangingPunct="1"/>
            <a:r>
              <a:rPr lang="en-US" altLang="en-US" dirty="0" smtClean="0"/>
              <a:t>Unsigned Sequential Multiplier</a:t>
            </a:r>
          </a:p>
        </p:txBody>
      </p:sp>
      <p:grpSp>
        <p:nvGrpSpPr>
          <p:cNvPr id="7172" name="Group 58"/>
          <p:cNvGrpSpPr>
            <a:grpSpLocks/>
          </p:cNvGrpSpPr>
          <p:nvPr/>
        </p:nvGrpSpPr>
        <p:grpSpPr bwMode="auto">
          <a:xfrm>
            <a:off x="4836055" y="1268414"/>
            <a:ext cx="4372317" cy="4751387"/>
            <a:chOff x="4464050" y="1268413"/>
            <a:chExt cx="4035985" cy="4751387"/>
          </a:xfrm>
        </p:grpSpPr>
        <p:sp>
          <p:nvSpPr>
            <p:cNvPr id="7201" name="Text Box 12"/>
            <p:cNvSpPr txBox="1">
              <a:spLocks noChangeArrowheads="1"/>
            </p:cNvSpPr>
            <p:nvPr/>
          </p:nvSpPr>
          <p:spPr bwMode="auto">
            <a:xfrm>
              <a:off x="7524750" y="2722563"/>
              <a:ext cx="4413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= 0</a:t>
              </a:r>
            </a:p>
          </p:txBody>
        </p:sp>
        <p:sp>
          <p:nvSpPr>
            <p:cNvPr id="7202" name="Oval 4"/>
            <p:cNvSpPr>
              <a:spLocks noChangeArrowheads="1"/>
            </p:cNvSpPr>
            <p:nvPr/>
          </p:nvSpPr>
          <p:spPr bwMode="auto">
            <a:xfrm>
              <a:off x="6840538" y="2365375"/>
              <a:ext cx="84138" cy="9048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3" name="AutoShape 5"/>
            <p:cNvSpPr>
              <a:spLocks noChangeArrowheads="1"/>
            </p:cNvSpPr>
            <p:nvPr/>
          </p:nvSpPr>
          <p:spPr bwMode="auto">
            <a:xfrm>
              <a:off x="6443663" y="1268413"/>
              <a:ext cx="865188" cy="296862"/>
            </a:xfrm>
            <a:prstGeom prst="flowChartTerminator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Start</a:t>
              </a:r>
            </a:p>
          </p:txBody>
        </p:sp>
        <p:sp>
          <p:nvSpPr>
            <p:cNvPr id="7204" name="AutoShape 6"/>
            <p:cNvSpPr>
              <a:spLocks noChangeArrowheads="1"/>
            </p:cNvSpPr>
            <p:nvPr/>
          </p:nvSpPr>
          <p:spPr bwMode="auto">
            <a:xfrm>
              <a:off x="6048375" y="2711450"/>
              <a:ext cx="1655763" cy="595312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LO[0]?</a:t>
              </a:r>
            </a:p>
          </p:txBody>
        </p:sp>
        <p:sp>
          <p:nvSpPr>
            <p:cNvPr id="7205" name="Rectangle 7"/>
            <p:cNvSpPr>
              <a:spLocks noChangeArrowheads="1"/>
            </p:cNvSpPr>
            <p:nvPr/>
          </p:nvSpPr>
          <p:spPr bwMode="auto">
            <a:xfrm>
              <a:off x="4464050" y="3498850"/>
              <a:ext cx="2664234" cy="39687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en-US" sz="1400" dirty="0" smtClean="0"/>
                <a:t>Carry, Sum </a:t>
              </a:r>
              <a:r>
                <a:rPr lang="en-US" altLang="en-US" sz="1400" dirty="0" smtClean="0">
                  <a:sym typeface="Wingdings" pitchFamily="2" charset="2"/>
                </a:rPr>
                <a:t>= </a:t>
              </a:r>
              <a:r>
                <a:rPr lang="en-US" altLang="en-US" sz="1400" dirty="0">
                  <a:sym typeface="Wingdings" pitchFamily="2" charset="2"/>
                </a:rPr>
                <a:t>HI + Multiplicand</a:t>
              </a:r>
            </a:p>
          </p:txBody>
        </p:sp>
        <p:sp>
          <p:nvSpPr>
            <p:cNvPr id="7206" name="AutoShape 10"/>
            <p:cNvSpPr>
              <a:spLocks noChangeArrowheads="1"/>
            </p:cNvSpPr>
            <p:nvPr/>
          </p:nvSpPr>
          <p:spPr bwMode="auto">
            <a:xfrm>
              <a:off x="6011863" y="4991100"/>
              <a:ext cx="1724025" cy="595312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32</a:t>
              </a:r>
              <a:r>
                <a:rPr lang="en-US" altLang="en-US" sz="1400" baseline="30000"/>
                <a:t>nd</a:t>
              </a:r>
              <a:r>
                <a:rPr lang="en-US" altLang="en-US" sz="1400"/>
                <a:t> Repetition?</a:t>
              </a:r>
            </a:p>
          </p:txBody>
        </p:sp>
        <p:sp>
          <p:nvSpPr>
            <p:cNvPr id="7207" name="AutoShape 11"/>
            <p:cNvSpPr>
              <a:spLocks noChangeArrowheads="1"/>
            </p:cNvSpPr>
            <p:nvPr/>
          </p:nvSpPr>
          <p:spPr bwMode="auto">
            <a:xfrm>
              <a:off x="6443663" y="5746750"/>
              <a:ext cx="844550" cy="273050"/>
            </a:xfrm>
            <a:prstGeom prst="flowChartTerminator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Done</a:t>
              </a:r>
            </a:p>
          </p:txBody>
        </p:sp>
        <p:sp>
          <p:nvSpPr>
            <p:cNvPr id="7208" name="Text Box 13"/>
            <p:cNvSpPr txBox="1">
              <a:spLocks noChangeArrowheads="1"/>
            </p:cNvSpPr>
            <p:nvPr/>
          </p:nvSpPr>
          <p:spPr bwMode="auto">
            <a:xfrm>
              <a:off x="5616575" y="2727325"/>
              <a:ext cx="4042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= 1</a:t>
              </a:r>
            </a:p>
          </p:txBody>
        </p:sp>
        <p:sp>
          <p:nvSpPr>
            <p:cNvPr id="7209" name="Text Box 14"/>
            <p:cNvSpPr txBox="1">
              <a:spLocks noChangeArrowheads="1"/>
            </p:cNvSpPr>
            <p:nvPr/>
          </p:nvSpPr>
          <p:spPr bwMode="auto">
            <a:xfrm>
              <a:off x="8064500" y="4991100"/>
              <a:ext cx="3820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No</a:t>
              </a:r>
            </a:p>
          </p:txBody>
        </p:sp>
        <p:sp>
          <p:nvSpPr>
            <p:cNvPr id="7210" name="Text Box 15"/>
            <p:cNvSpPr txBox="1">
              <a:spLocks noChangeArrowheads="1"/>
            </p:cNvSpPr>
            <p:nvPr/>
          </p:nvSpPr>
          <p:spPr bwMode="auto">
            <a:xfrm>
              <a:off x="7056438" y="5464175"/>
              <a:ext cx="44083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/>
                <a:t>Yes</a:t>
              </a:r>
            </a:p>
          </p:txBody>
        </p:sp>
        <p:cxnSp>
          <p:nvCxnSpPr>
            <p:cNvPr id="7211" name="AutoShape 16"/>
            <p:cNvCxnSpPr>
              <a:cxnSpLocks noChangeShapeType="1"/>
              <a:stCxn id="7204" idx="1"/>
              <a:endCxn id="7205" idx="0"/>
            </p:cNvCxnSpPr>
            <p:nvPr/>
          </p:nvCxnSpPr>
          <p:spPr bwMode="auto">
            <a:xfrm rot="10800000" flipV="1">
              <a:off x="5796167" y="3009106"/>
              <a:ext cx="252208" cy="489744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2" name="AutoShape 17"/>
            <p:cNvCxnSpPr>
              <a:cxnSpLocks noChangeShapeType="1"/>
              <a:stCxn id="7217" idx="2"/>
              <a:endCxn id="7204" idx="0"/>
            </p:cNvCxnSpPr>
            <p:nvPr/>
          </p:nvCxnSpPr>
          <p:spPr bwMode="auto">
            <a:xfrm rot="16200000" flipH="1">
              <a:off x="6630194" y="2465386"/>
              <a:ext cx="492125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3" name="AutoShape 19"/>
            <p:cNvCxnSpPr>
              <a:cxnSpLocks noChangeShapeType="1"/>
              <a:stCxn id="7205" idx="2"/>
              <a:endCxn id="7218" idx="0"/>
            </p:cNvCxnSpPr>
            <p:nvPr/>
          </p:nvCxnSpPr>
          <p:spPr bwMode="auto">
            <a:xfrm rot="16200000" flipH="1">
              <a:off x="6083799" y="3608093"/>
              <a:ext cx="504825" cy="1080088"/>
            </a:xfrm>
            <a:prstGeom prst="bentConnector3">
              <a:avLst>
                <a:gd name="adj1" fmla="val 5112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4" name="AutoShape 20"/>
            <p:cNvCxnSpPr>
              <a:cxnSpLocks noChangeShapeType="1"/>
              <a:stCxn id="7204" idx="3"/>
              <a:endCxn id="7218" idx="0"/>
            </p:cNvCxnSpPr>
            <p:nvPr/>
          </p:nvCxnSpPr>
          <p:spPr bwMode="auto">
            <a:xfrm flipH="1">
              <a:off x="6876255" y="3009106"/>
              <a:ext cx="827883" cy="1391444"/>
            </a:xfrm>
            <a:prstGeom prst="bentConnector4">
              <a:avLst>
                <a:gd name="adj1" fmla="val -27613"/>
                <a:gd name="adj2" fmla="val 8219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5" name="AutoShape 22"/>
            <p:cNvCxnSpPr>
              <a:cxnSpLocks noChangeShapeType="1"/>
              <a:stCxn id="7206" idx="2"/>
              <a:endCxn id="7207" idx="0"/>
            </p:cNvCxnSpPr>
            <p:nvPr/>
          </p:nvCxnSpPr>
          <p:spPr bwMode="auto">
            <a:xfrm flipH="1">
              <a:off x="6865938" y="5595938"/>
              <a:ext cx="7938" cy="1412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6" name="AutoShape 23"/>
            <p:cNvCxnSpPr>
              <a:cxnSpLocks noChangeShapeType="1"/>
              <a:stCxn id="7206" idx="3"/>
            </p:cNvCxnSpPr>
            <p:nvPr/>
          </p:nvCxnSpPr>
          <p:spPr bwMode="auto">
            <a:xfrm flipH="1" flipV="1">
              <a:off x="6911975" y="2419350"/>
              <a:ext cx="833438" cy="2870200"/>
            </a:xfrm>
            <a:prstGeom prst="bentConnector4">
              <a:avLst>
                <a:gd name="adj1" fmla="val -112194"/>
                <a:gd name="adj2" fmla="val 9999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17" name="Rectangle 77"/>
            <p:cNvSpPr>
              <a:spLocks noChangeArrowheads="1"/>
            </p:cNvSpPr>
            <p:nvPr/>
          </p:nvSpPr>
          <p:spPr bwMode="auto">
            <a:xfrm>
              <a:off x="5868144" y="1843088"/>
              <a:ext cx="2016223" cy="37623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HI = 0, LO=Multiplier</a:t>
              </a:r>
            </a:p>
          </p:txBody>
        </p:sp>
        <p:sp>
          <p:nvSpPr>
            <p:cNvPr id="7218" name="Rectangle 80"/>
            <p:cNvSpPr>
              <a:spLocks noChangeArrowheads="1"/>
            </p:cNvSpPr>
            <p:nvPr/>
          </p:nvSpPr>
          <p:spPr bwMode="auto">
            <a:xfrm>
              <a:off x="5252475" y="4400550"/>
              <a:ext cx="3247560" cy="32385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dirty="0" smtClean="0"/>
                <a:t>HI, LO = Shift Right (Carry, Sum, </a:t>
              </a:r>
              <a:r>
                <a:rPr lang="en-US" altLang="en-US" sz="1400" dirty="0"/>
                <a:t>LO</a:t>
              </a:r>
              <a:r>
                <a:rPr lang="en-US" altLang="en-US" sz="1400" dirty="0" smtClean="0"/>
                <a:t>)</a:t>
              </a:r>
              <a:endParaRPr lang="en-US" altLang="en-US" sz="1400" dirty="0"/>
            </a:p>
          </p:txBody>
        </p:sp>
        <p:cxnSp>
          <p:nvCxnSpPr>
            <p:cNvPr id="7219" name="AutoShape 82"/>
            <p:cNvCxnSpPr>
              <a:cxnSpLocks noChangeShapeType="1"/>
              <a:stCxn id="7203" idx="2"/>
              <a:endCxn id="7217" idx="0"/>
            </p:cNvCxnSpPr>
            <p:nvPr/>
          </p:nvCxnSpPr>
          <p:spPr bwMode="auto">
            <a:xfrm rot="5400000">
              <a:off x="6737351" y="1704181"/>
              <a:ext cx="277813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0" name="AutoShape 83"/>
            <p:cNvCxnSpPr>
              <a:cxnSpLocks noChangeShapeType="1"/>
              <a:stCxn id="7218" idx="2"/>
              <a:endCxn id="7206" idx="0"/>
            </p:cNvCxnSpPr>
            <p:nvPr/>
          </p:nvCxnSpPr>
          <p:spPr bwMode="auto">
            <a:xfrm flipH="1">
              <a:off x="6873876" y="4724400"/>
              <a:ext cx="2379" cy="2667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73" name="Group 91"/>
          <p:cNvGrpSpPr>
            <a:grpSpLocks/>
          </p:cNvGrpSpPr>
          <p:nvPr/>
        </p:nvGrpSpPr>
        <p:grpSpPr bwMode="auto">
          <a:xfrm>
            <a:off x="896012" y="3460328"/>
            <a:ext cx="4368271" cy="2921000"/>
            <a:chOff x="431" y="2112"/>
            <a:chExt cx="2540" cy="1840"/>
          </a:xfrm>
        </p:grpSpPr>
        <p:sp>
          <p:nvSpPr>
            <p:cNvPr id="7174" name="Freeform 87"/>
            <p:cNvSpPr>
              <a:spLocks/>
            </p:cNvSpPr>
            <p:nvPr/>
          </p:nvSpPr>
          <p:spPr bwMode="auto">
            <a:xfrm>
              <a:off x="660" y="2837"/>
              <a:ext cx="545" cy="684"/>
            </a:xfrm>
            <a:custGeom>
              <a:avLst/>
              <a:gdLst>
                <a:gd name="T0" fmla="*/ 545 w 545"/>
                <a:gd name="T1" fmla="*/ 0 h 363"/>
                <a:gd name="T2" fmla="*/ 0 w 545"/>
                <a:gd name="T3" fmla="*/ 0 h 363"/>
                <a:gd name="T4" fmla="*/ 0 w 545"/>
                <a:gd name="T5" fmla="*/ 16250 h 363"/>
                <a:gd name="T6" fmla="*/ 204 w 545"/>
                <a:gd name="T7" fmla="*/ 16250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5"/>
                <a:gd name="T13" fmla="*/ 0 h 363"/>
                <a:gd name="T14" fmla="*/ 545 w 545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5" h="363">
                  <a:moveTo>
                    <a:pt x="545" y="0"/>
                  </a:moveTo>
                  <a:lnTo>
                    <a:pt x="0" y="0"/>
                  </a:lnTo>
                  <a:lnTo>
                    <a:pt x="0" y="363"/>
                  </a:lnTo>
                  <a:lnTo>
                    <a:pt x="204" y="363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oval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5" name="Freeform 90"/>
            <p:cNvSpPr>
              <a:spLocks/>
            </p:cNvSpPr>
            <p:nvPr/>
          </p:nvSpPr>
          <p:spPr bwMode="auto">
            <a:xfrm>
              <a:off x="431" y="2523"/>
              <a:ext cx="771" cy="1270"/>
            </a:xfrm>
            <a:custGeom>
              <a:avLst/>
              <a:gdLst>
                <a:gd name="T0" fmla="*/ 771 w 771"/>
                <a:gd name="T1" fmla="*/ 1111 h 1270"/>
                <a:gd name="T2" fmla="*/ 771 w 771"/>
                <a:gd name="T3" fmla="*/ 1270 h 1270"/>
                <a:gd name="T4" fmla="*/ 0 w 771"/>
                <a:gd name="T5" fmla="*/ 1270 h 1270"/>
                <a:gd name="T6" fmla="*/ 0 w 771"/>
                <a:gd name="T7" fmla="*/ 0 h 1270"/>
                <a:gd name="T8" fmla="*/ 544 w 771"/>
                <a:gd name="T9" fmla="*/ 0 h 1270"/>
                <a:gd name="T10" fmla="*/ 544 w 771"/>
                <a:gd name="T11" fmla="*/ 159 h 12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1"/>
                <a:gd name="T19" fmla="*/ 0 h 1270"/>
                <a:gd name="T20" fmla="*/ 771 w 771"/>
                <a:gd name="T21" fmla="*/ 1270 h 12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1" h="1270">
                  <a:moveTo>
                    <a:pt x="771" y="1111"/>
                  </a:moveTo>
                  <a:lnTo>
                    <a:pt x="771" y="1270"/>
                  </a:lnTo>
                  <a:lnTo>
                    <a:pt x="0" y="1270"/>
                  </a:lnTo>
                  <a:lnTo>
                    <a:pt x="0" y="0"/>
                  </a:lnTo>
                  <a:lnTo>
                    <a:pt x="544" y="0"/>
                  </a:lnTo>
                  <a:lnTo>
                    <a:pt x="544" y="159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Freeform 70"/>
            <p:cNvSpPr>
              <a:spLocks/>
            </p:cNvSpPr>
            <p:nvPr/>
          </p:nvSpPr>
          <p:spPr bwMode="auto">
            <a:xfrm>
              <a:off x="2135" y="3632"/>
              <a:ext cx="612" cy="181"/>
            </a:xfrm>
            <a:custGeom>
              <a:avLst/>
              <a:gdLst>
                <a:gd name="T0" fmla="*/ 0 w 612"/>
                <a:gd name="T1" fmla="*/ 0 h 181"/>
                <a:gd name="T2" fmla="*/ 0 w 612"/>
                <a:gd name="T3" fmla="*/ 181 h 181"/>
                <a:gd name="T4" fmla="*/ 612 w 612"/>
                <a:gd name="T5" fmla="*/ 181 h 181"/>
                <a:gd name="T6" fmla="*/ 612 w 612"/>
                <a:gd name="T7" fmla="*/ 68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2"/>
                <a:gd name="T13" fmla="*/ 0 h 181"/>
                <a:gd name="T14" fmla="*/ 612 w 612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2" h="181">
                  <a:moveTo>
                    <a:pt x="0" y="0"/>
                  </a:moveTo>
                  <a:lnTo>
                    <a:pt x="0" y="181"/>
                  </a:lnTo>
                  <a:lnTo>
                    <a:pt x="612" y="181"/>
                  </a:lnTo>
                  <a:lnTo>
                    <a:pt x="612" y="68"/>
                  </a:ln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Line 27"/>
            <p:cNvSpPr>
              <a:spLocks noChangeShapeType="1"/>
            </p:cNvSpPr>
            <p:nvPr/>
          </p:nvSpPr>
          <p:spPr bwMode="auto">
            <a:xfrm flipH="1">
              <a:off x="2180" y="3457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8" name="Line 28"/>
            <p:cNvSpPr>
              <a:spLocks noChangeShapeType="1"/>
            </p:cNvSpPr>
            <p:nvPr/>
          </p:nvSpPr>
          <p:spPr bwMode="auto">
            <a:xfrm flipH="1" flipV="1">
              <a:off x="2180" y="3593"/>
              <a:ext cx="34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79" name="Freeform 31"/>
            <p:cNvSpPr>
              <a:spLocks/>
            </p:cNvSpPr>
            <p:nvPr/>
          </p:nvSpPr>
          <p:spPr bwMode="auto">
            <a:xfrm>
              <a:off x="1562" y="2890"/>
              <a:ext cx="1170" cy="526"/>
            </a:xfrm>
            <a:custGeom>
              <a:avLst/>
              <a:gdLst>
                <a:gd name="T0" fmla="*/ 0 w 317"/>
                <a:gd name="T1" fmla="*/ 0 h 662"/>
                <a:gd name="T2" fmla="*/ 801284 w 317"/>
                <a:gd name="T3" fmla="*/ 0 h 662"/>
                <a:gd name="T4" fmla="*/ 801284 w 317"/>
                <a:gd name="T5" fmla="*/ 167 h 662"/>
                <a:gd name="T6" fmla="*/ 0 60000 65536"/>
                <a:gd name="T7" fmla="*/ 0 60000 65536"/>
                <a:gd name="T8" fmla="*/ 0 60000 65536"/>
                <a:gd name="T9" fmla="*/ 0 w 317"/>
                <a:gd name="T10" fmla="*/ 0 h 662"/>
                <a:gd name="T11" fmla="*/ 317 w 317"/>
                <a:gd name="T12" fmla="*/ 662 h 6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" h="662">
                  <a:moveTo>
                    <a:pt x="0" y="0"/>
                  </a:moveTo>
                  <a:lnTo>
                    <a:pt x="317" y="0"/>
                  </a:lnTo>
                  <a:lnTo>
                    <a:pt x="317" y="662"/>
                  </a:ln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0" name="Freeform 32"/>
            <p:cNvSpPr>
              <a:spLocks/>
            </p:cNvSpPr>
            <p:nvPr/>
          </p:nvSpPr>
          <p:spPr bwMode="auto">
            <a:xfrm rot="5400000">
              <a:off x="1063" y="2395"/>
              <a:ext cx="317" cy="908"/>
            </a:xfrm>
            <a:custGeom>
              <a:avLst/>
              <a:gdLst>
                <a:gd name="T0" fmla="*/ 0 w 768"/>
                <a:gd name="T1" fmla="*/ 0 h 2112"/>
                <a:gd name="T2" fmla="*/ 0 w 768"/>
                <a:gd name="T3" fmla="*/ 6 h 2112"/>
                <a:gd name="T4" fmla="*/ 1 w 768"/>
                <a:gd name="T5" fmla="*/ 6 h 2112"/>
                <a:gd name="T6" fmla="*/ 0 w 768"/>
                <a:gd name="T7" fmla="*/ 8 h 2112"/>
                <a:gd name="T8" fmla="*/ 0 w 768"/>
                <a:gd name="T9" fmla="*/ 13 h 2112"/>
                <a:gd name="T10" fmla="*/ 4 w 768"/>
                <a:gd name="T11" fmla="*/ 11 h 2112"/>
                <a:gd name="T12" fmla="*/ 4 w 768"/>
                <a:gd name="T13" fmla="*/ 3 h 2112"/>
                <a:gd name="T14" fmla="*/ 0 w 768"/>
                <a:gd name="T15" fmla="*/ 0 h 2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2112"/>
                <a:gd name="T26" fmla="*/ 768 w 768"/>
                <a:gd name="T27" fmla="*/ 2112 h 21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2112">
                  <a:moveTo>
                    <a:pt x="0" y="0"/>
                  </a:moveTo>
                  <a:lnTo>
                    <a:pt x="0" y="912"/>
                  </a:lnTo>
                  <a:lnTo>
                    <a:pt x="240" y="1056"/>
                  </a:lnTo>
                  <a:lnTo>
                    <a:pt x="0" y="1200"/>
                  </a:lnTo>
                  <a:lnTo>
                    <a:pt x="0" y="2112"/>
                  </a:lnTo>
                  <a:lnTo>
                    <a:pt x="768" y="1680"/>
                  </a:lnTo>
                  <a:lnTo>
                    <a:pt x="768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66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33"/>
            <p:cNvSpPr>
              <a:spLocks noChangeShapeType="1"/>
            </p:cNvSpPr>
            <p:nvPr/>
          </p:nvSpPr>
          <p:spPr bwMode="auto">
            <a:xfrm flipH="1">
              <a:off x="1205" y="3003"/>
              <a:ext cx="0" cy="40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34"/>
            <p:cNvSpPr>
              <a:spLocks noChangeShapeType="1"/>
            </p:cNvSpPr>
            <p:nvPr/>
          </p:nvSpPr>
          <p:spPr bwMode="auto">
            <a:xfrm flipH="1">
              <a:off x="1427" y="2319"/>
              <a:ext cx="2" cy="37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Text Box 35"/>
            <p:cNvSpPr txBox="1">
              <a:spLocks noChangeArrowheads="1"/>
            </p:cNvSpPr>
            <p:nvPr/>
          </p:nvSpPr>
          <p:spPr bwMode="auto">
            <a:xfrm>
              <a:off x="882" y="2768"/>
              <a:ext cx="68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32-bit ALU</a:t>
              </a:r>
            </a:p>
          </p:txBody>
        </p:sp>
        <p:grpSp>
          <p:nvGrpSpPr>
            <p:cNvPr id="7184" name="Group 36"/>
            <p:cNvGrpSpPr>
              <a:grpSpLocks/>
            </p:cNvGrpSpPr>
            <p:nvPr/>
          </p:nvGrpSpPr>
          <p:grpSpPr bwMode="auto">
            <a:xfrm>
              <a:off x="2493" y="3396"/>
              <a:ext cx="478" cy="304"/>
              <a:chOff x="3536" y="2966"/>
              <a:chExt cx="765" cy="317"/>
            </a:xfrm>
          </p:grpSpPr>
          <p:sp>
            <p:nvSpPr>
              <p:cNvPr id="7199" name="Oval 37"/>
              <p:cNvSpPr>
                <a:spLocks noChangeArrowheads="1"/>
              </p:cNvSpPr>
              <p:nvPr/>
            </p:nvSpPr>
            <p:spPr bwMode="auto">
              <a:xfrm>
                <a:off x="3536" y="2966"/>
                <a:ext cx="765" cy="317"/>
              </a:xfrm>
              <a:prstGeom prst="ellipse">
                <a:avLst/>
              </a:prstGeom>
              <a:solidFill>
                <a:srgbClr val="FF9999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00" name="Text Box 38"/>
              <p:cNvSpPr txBox="1">
                <a:spLocks noChangeArrowheads="1"/>
              </p:cNvSpPr>
              <p:nvPr/>
            </p:nvSpPr>
            <p:spPr bwMode="auto">
              <a:xfrm>
                <a:off x="3549" y="3024"/>
                <a:ext cx="730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Control</a:t>
                </a:r>
              </a:p>
            </p:txBody>
          </p:sp>
        </p:grpSp>
        <p:sp>
          <p:nvSpPr>
            <p:cNvPr id="7185" name="Text Box 40"/>
            <p:cNvSpPr txBox="1">
              <a:spLocks noChangeArrowheads="1"/>
            </p:cNvSpPr>
            <p:nvPr/>
          </p:nvSpPr>
          <p:spPr bwMode="auto">
            <a:xfrm>
              <a:off x="1376" y="3675"/>
              <a:ext cx="328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64 bits</a:t>
              </a:r>
            </a:p>
          </p:txBody>
        </p:sp>
        <p:sp>
          <p:nvSpPr>
            <p:cNvPr id="7186" name="Text Box 41"/>
            <p:cNvSpPr txBox="1">
              <a:spLocks noChangeArrowheads="1"/>
            </p:cNvSpPr>
            <p:nvPr/>
          </p:nvSpPr>
          <p:spPr bwMode="auto">
            <a:xfrm>
              <a:off x="1460" y="2387"/>
              <a:ext cx="33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32 bits</a:t>
              </a:r>
            </a:p>
          </p:txBody>
        </p:sp>
        <p:sp>
          <p:nvSpPr>
            <p:cNvPr id="7187" name="Text Box 42"/>
            <p:cNvSpPr txBox="1">
              <a:spLocks noChangeArrowheads="1"/>
            </p:cNvSpPr>
            <p:nvPr/>
          </p:nvSpPr>
          <p:spPr bwMode="auto">
            <a:xfrm>
              <a:off x="2203" y="3607"/>
              <a:ext cx="29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write</a:t>
              </a:r>
            </a:p>
          </p:txBody>
        </p:sp>
        <p:sp>
          <p:nvSpPr>
            <p:cNvPr id="7188" name="Text Box 43"/>
            <p:cNvSpPr txBox="1">
              <a:spLocks noChangeArrowheads="1"/>
            </p:cNvSpPr>
            <p:nvPr/>
          </p:nvSpPr>
          <p:spPr bwMode="auto">
            <a:xfrm>
              <a:off x="1636" y="2754"/>
              <a:ext cx="2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add</a:t>
              </a:r>
            </a:p>
          </p:txBody>
        </p:sp>
        <p:sp>
          <p:nvSpPr>
            <p:cNvPr id="7189" name="Text Box 46"/>
            <p:cNvSpPr txBox="1">
              <a:spLocks noChangeArrowheads="1"/>
            </p:cNvSpPr>
            <p:nvPr/>
          </p:nvSpPr>
          <p:spPr bwMode="auto">
            <a:xfrm>
              <a:off x="2166" y="3836"/>
              <a:ext cx="55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LO[0]</a:t>
              </a:r>
            </a:p>
          </p:txBody>
        </p:sp>
        <p:sp>
          <p:nvSpPr>
            <p:cNvPr id="7190" name="Text Box 47"/>
            <p:cNvSpPr txBox="1">
              <a:spLocks noChangeArrowheads="1"/>
            </p:cNvSpPr>
            <p:nvPr/>
          </p:nvSpPr>
          <p:spPr bwMode="auto">
            <a:xfrm>
              <a:off x="1052" y="2112"/>
              <a:ext cx="737" cy="229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Multiplicand</a:t>
              </a:r>
              <a:endParaRPr lang="en-US" altLang="en-US" sz="1600" baseline="30000"/>
            </a:p>
          </p:txBody>
        </p:sp>
        <p:sp>
          <p:nvSpPr>
            <p:cNvPr id="7191" name="Line 48"/>
            <p:cNvSpPr>
              <a:spLocks noChangeShapeType="1"/>
            </p:cNvSpPr>
            <p:nvPr/>
          </p:nvSpPr>
          <p:spPr bwMode="auto">
            <a:xfrm>
              <a:off x="1429" y="333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Text Box 51"/>
            <p:cNvSpPr txBox="1">
              <a:spLocks noChangeArrowheads="1"/>
            </p:cNvSpPr>
            <p:nvPr/>
          </p:nvSpPr>
          <p:spPr bwMode="auto">
            <a:xfrm>
              <a:off x="2078" y="3277"/>
              <a:ext cx="55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shift right</a:t>
              </a:r>
            </a:p>
          </p:txBody>
        </p:sp>
        <p:sp>
          <p:nvSpPr>
            <p:cNvPr id="7193" name="Text Box 55"/>
            <p:cNvSpPr txBox="1">
              <a:spLocks noChangeArrowheads="1"/>
            </p:cNvSpPr>
            <p:nvPr/>
          </p:nvSpPr>
          <p:spPr bwMode="auto">
            <a:xfrm>
              <a:off x="638" y="2385"/>
              <a:ext cx="33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/>
                <a:t>32 bits</a:t>
              </a:r>
            </a:p>
          </p:txBody>
        </p:sp>
        <p:sp>
          <p:nvSpPr>
            <p:cNvPr id="7194" name="Text Box 58"/>
            <p:cNvSpPr txBox="1">
              <a:spLocks noChangeArrowheads="1"/>
            </p:cNvSpPr>
            <p:nvPr/>
          </p:nvSpPr>
          <p:spPr bwMode="auto">
            <a:xfrm>
              <a:off x="868" y="3412"/>
              <a:ext cx="655" cy="229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HI</a:t>
              </a:r>
              <a:endParaRPr lang="en-US" altLang="en-US" sz="1600" baseline="30000"/>
            </a:p>
          </p:txBody>
        </p:sp>
        <p:sp>
          <p:nvSpPr>
            <p:cNvPr id="7195" name="Text Box 59"/>
            <p:cNvSpPr txBox="1">
              <a:spLocks noChangeArrowheads="1"/>
            </p:cNvSpPr>
            <p:nvPr/>
          </p:nvSpPr>
          <p:spPr bwMode="auto">
            <a:xfrm>
              <a:off x="1523" y="3412"/>
              <a:ext cx="655" cy="229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LO</a:t>
              </a:r>
              <a:endParaRPr lang="en-US" altLang="en-US" sz="1600" baseline="30000"/>
            </a:p>
          </p:txBody>
        </p:sp>
        <p:sp>
          <p:nvSpPr>
            <p:cNvPr id="7196" name="Text Box 63"/>
            <p:cNvSpPr txBox="1">
              <a:spLocks noChangeArrowheads="1"/>
            </p:cNvSpPr>
            <p:nvPr/>
          </p:nvSpPr>
          <p:spPr bwMode="auto">
            <a:xfrm>
              <a:off x="882" y="3113"/>
              <a:ext cx="25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 dirty="0" smtClean="0"/>
                <a:t>Sum</a:t>
              </a:r>
              <a:endParaRPr lang="en-US" altLang="en-US" sz="1200" b="1" dirty="0"/>
            </a:p>
          </p:txBody>
        </p:sp>
        <p:sp>
          <p:nvSpPr>
            <p:cNvPr id="7197" name="Line 65"/>
            <p:cNvSpPr>
              <a:spLocks noChangeShapeType="1"/>
            </p:cNvSpPr>
            <p:nvPr/>
          </p:nvSpPr>
          <p:spPr bwMode="auto">
            <a:xfrm flipV="1">
              <a:off x="1160" y="3156"/>
              <a:ext cx="90" cy="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Text Box 62"/>
            <p:cNvSpPr txBox="1">
              <a:spLocks noChangeArrowheads="1"/>
            </p:cNvSpPr>
            <p:nvPr/>
          </p:nvSpPr>
          <p:spPr bwMode="auto">
            <a:xfrm>
              <a:off x="502" y="3204"/>
              <a:ext cx="294" cy="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 dirty="0" smtClean="0"/>
                <a:t>Carry</a:t>
              </a:r>
              <a:endParaRPr lang="en-US" altLang="en-US" sz="1200" b="1" dirty="0"/>
            </a:p>
          </p:txBody>
        </p: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1277" y="3113"/>
              <a:ext cx="33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 dirty="0"/>
                <a:t>32 bits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Sequential Multiplier Example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9493" y="908720"/>
            <a:ext cx="9205022" cy="1620180"/>
          </a:xfrm>
        </p:spPr>
        <p:txBody>
          <a:bodyPr/>
          <a:lstStyle/>
          <a:p>
            <a:pPr eaLnBrk="1" hangingPunct="1">
              <a:spcBef>
                <a:spcPts val="1500"/>
              </a:spcBef>
            </a:pPr>
            <a:r>
              <a:rPr lang="en-US" altLang="en-US" dirty="0" smtClean="0"/>
              <a:t>Consider: 1100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× 1101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, Product = 10011100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endParaRPr lang="en-US" altLang="en-US" baseline="-25000" dirty="0" smtClean="0"/>
          </a:p>
          <a:p>
            <a:pPr eaLnBrk="1" hangingPunct="1">
              <a:spcBef>
                <a:spcPts val="1500"/>
              </a:spcBef>
            </a:pPr>
            <a:r>
              <a:rPr lang="en-US" altLang="en-US" dirty="0" smtClean="0"/>
              <a:t>4-bit multiplicand and multiplier are used in this example</a:t>
            </a:r>
          </a:p>
          <a:p>
            <a:pPr eaLnBrk="1" hangingPunct="1">
              <a:spcBef>
                <a:spcPts val="1500"/>
              </a:spcBef>
            </a:pPr>
            <a:r>
              <a:rPr lang="en-US" altLang="en-US" dirty="0" smtClean="0"/>
              <a:t>4-bit adder produces a </a:t>
            </a:r>
            <a:r>
              <a:rPr lang="en-US" altLang="en-US" b="1" dirty="0" smtClean="0">
                <a:solidFill>
                  <a:srgbClr val="FF0000"/>
                </a:solidFill>
              </a:rPr>
              <a:t>4-bit Sum + Carry bit</a:t>
            </a:r>
          </a:p>
        </p:txBody>
      </p: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1030156" y="5224463"/>
            <a:ext cx="8261879" cy="341312"/>
            <a:chOff x="599" y="3291"/>
            <a:chExt cx="4804" cy="215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763" y="3294"/>
              <a:ext cx="8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/>
                <a:t>1 1 0 0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99" y="3291"/>
              <a:ext cx="21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dirty="0"/>
                <a:t>Shift Right (Carry, </a:t>
              </a:r>
              <a:r>
                <a:rPr lang="en-US" altLang="en-US" sz="1600" dirty="0" smtClean="0"/>
                <a:t>Sum, </a:t>
              </a:r>
              <a:r>
                <a:rPr lang="en-US" altLang="en-US" sz="1600" dirty="0"/>
                <a:t>LO) by 1 bit</a:t>
              </a:r>
            </a:p>
          </p:txBody>
        </p:sp>
        <p:sp>
          <p:nvSpPr>
            <p:cNvPr id="8" name="Rectangle 42"/>
            <p:cNvSpPr>
              <a:spLocks noChangeArrowheads="1"/>
            </p:cNvSpPr>
            <p:nvPr/>
          </p:nvSpPr>
          <p:spPr bwMode="auto">
            <a:xfrm>
              <a:off x="4195" y="3291"/>
              <a:ext cx="1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b="1">
                  <a:solidFill>
                    <a:srgbClr val="000099"/>
                  </a:solidFill>
                </a:rPr>
                <a:t>0 1 1 1   1 0 0 </a:t>
              </a:r>
              <a:r>
                <a:rPr lang="en-US" altLang="en-US" sz="1600" b="1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9" name="Group 121"/>
          <p:cNvGrpSpPr>
            <a:grpSpLocks/>
          </p:cNvGrpSpPr>
          <p:nvPr/>
        </p:nvGrpSpPr>
        <p:grpSpPr bwMode="auto">
          <a:xfrm>
            <a:off x="1030156" y="4214813"/>
            <a:ext cx="5248804" cy="336550"/>
            <a:chOff x="599" y="2655"/>
            <a:chExt cx="3052" cy="212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599" y="2655"/>
              <a:ext cx="21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dirty="0"/>
                <a:t>LO[0] = </a:t>
              </a:r>
              <a:r>
                <a:rPr lang="en-US" altLang="en-US" sz="1600" dirty="0">
                  <a:solidFill>
                    <a:srgbClr val="FF0000"/>
                  </a:solidFill>
                </a:rPr>
                <a:t>0</a:t>
              </a:r>
              <a:r>
                <a:rPr lang="en-US" altLang="en-US" sz="1600" dirty="0"/>
                <a:t> =&gt; </a:t>
              </a:r>
              <a:r>
                <a:rPr lang="en-US" altLang="en-US" sz="1600" dirty="0" smtClean="0"/>
                <a:t>NO addition</a:t>
              </a:r>
              <a:endParaRPr lang="en-US" altLang="en-US" sz="1600" dirty="0"/>
            </a:p>
          </p:txBody>
        </p:sp>
        <p:sp>
          <p:nvSpPr>
            <p:cNvPr id="11" name="Rectangle 43"/>
            <p:cNvSpPr>
              <a:spLocks noChangeArrowheads="1"/>
            </p:cNvSpPr>
            <p:nvPr/>
          </p:nvSpPr>
          <p:spPr bwMode="auto">
            <a:xfrm>
              <a:off x="2763" y="2655"/>
              <a:ext cx="8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endParaRPr lang="en-US" altLang="en-US" sz="1600"/>
            </a:p>
          </p:txBody>
        </p:sp>
      </p:grpSp>
      <p:grpSp>
        <p:nvGrpSpPr>
          <p:cNvPr id="12" name="Group 116"/>
          <p:cNvGrpSpPr>
            <a:grpSpLocks/>
          </p:cNvGrpSpPr>
          <p:nvPr/>
        </p:nvGrpSpPr>
        <p:grpSpPr bwMode="auto">
          <a:xfrm>
            <a:off x="1030156" y="4545013"/>
            <a:ext cx="8261879" cy="342900"/>
            <a:chOff x="599" y="2863"/>
            <a:chExt cx="4804" cy="216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767" y="2863"/>
              <a:ext cx="8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/>
                <a:t>1 1 0 0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599" y="2867"/>
              <a:ext cx="21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dirty="0"/>
                <a:t>Shift Right </a:t>
              </a:r>
              <a:r>
                <a:rPr lang="en-US" altLang="en-US" sz="1600" dirty="0" smtClean="0"/>
                <a:t>(HI</a:t>
              </a:r>
              <a:r>
                <a:rPr lang="en-US" altLang="en-US" sz="1600" dirty="0"/>
                <a:t>, LO) by 1 bit</a:t>
              </a:r>
            </a:p>
          </p:txBody>
        </p:sp>
        <p:sp>
          <p:nvSpPr>
            <p:cNvPr id="15" name="Rectangle 46"/>
            <p:cNvSpPr>
              <a:spLocks noChangeArrowheads="1"/>
            </p:cNvSpPr>
            <p:nvPr/>
          </p:nvSpPr>
          <p:spPr bwMode="auto">
            <a:xfrm>
              <a:off x="4195" y="2867"/>
              <a:ext cx="1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b="1">
                  <a:solidFill>
                    <a:srgbClr val="000099"/>
                  </a:solidFill>
                </a:rPr>
                <a:t>0 0 1 1   0 0 </a:t>
              </a:r>
              <a:r>
                <a:rPr lang="en-US" altLang="en-US" sz="1600"/>
                <a:t>1 </a:t>
              </a:r>
              <a:r>
                <a:rPr lang="en-US" altLang="en-US" sz="1600" b="1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6" name="Group 115"/>
          <p:cNvGrpSpPr>
            <a:grpSpLocks/>
          </p:cNvGrpSpPr>
          <p:nvPr/>
        </p:nvGrpSpPr>
        <p:grpSpPr bwMode="auto">
          <a:xfrm>
            <a:off x="1030156" y="3878263"/>
            <a:ext cx="8261879" cy="336550"/>
            <a:chOff x="599" y="2443"/>
            <a:chExt cx="4804" cy="212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767" y="2443"/>
              <a:ext cx="8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/>
                <a:t>1 1 0 0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99" y="2443"/>
              <a:ext cx="21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dirty="0"/>
                <a:t>Shift Right (Carry, </a:t>
              </a:r>
              <a:r>
                <a:rPr lang="en-US" altLang="en-US" sz="1600" dirty="0" smtClean="0"/>
                <a:t>Sum, </a:t>
              </a:r>
              <a:r>
                <a:rPr lang="en-US" altLang="en-US" sz="1600" dirty="0"/>
                <a:t>LO) by 1 bit</a:t>
              </a:r>
            </a:p>
          </p:txBody>
        </p:sp>
        <p:sp>
          <p:nvSpPr>
            <p:cNvPr id="19" name="Rectangle 47"/>
            <p:cNvSpPr>
              <a:spLocks noChangeArrowheads="1"/>
            </p:cNvSpPr>
            <p:nvPr/>
          </p:nvSpPr>
          <p:spPr bwMode="auto">
            <a:xfrm>
              <a:off x="4195" y="2443"/>
              <a:ext cx="1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b="1">
                  <a:solidFill>
                    <a:srgbClr val="000099"/>
                  </a:solidFill>
                </a:rPr>
                <a:t>0 1 1 0   0 </a:t>
              </a:r>
              <a:r>
                <a:rPr lang="en-US" altLang="en-US" sz="1600"/>
                <a:t>1 1 </a:t>
              </a:r>
              <a:r>
                <a:rPr lang="en-US" altLang="en-US" sz="1600" b="1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20" name="Group 120"/>
          <p:cNvGrpSpPr>
            <a:grpSpLocks/>
          </p:cNvGrpSpPr>
          <p:nvPr/>
        </p:nvGrpSpPr>
        <p:grpSpPr bwMode="auto">
          <a:xfrm>
            <a:off x="1030156" y="5897563"/>
            <a:ext cx="8261879" cy="336550"/>
            <a:chOff x="599" y="3715"/>
            <a:chExt cx="4804" cy="212"/>
          </a:xfrm>
        </p:grpSpPr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763" y="3715"/>
              <a:ext cx="8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/>
                <a:t>1 1 0 0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599" y="3715"/>
              <a:ext cx="21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dirty="0"/>
                <a:t>Shift Right (Carry, </a:t>
              </a:r>
              <a:r>
                <a:rPr lang="en-US" altLang="en-US" sz="1600" dirty="0" smtClean="0"/>
                <a:t>Sum, </a:t>
              </a:r>
              <a:r>
                <a:rPr lang="en-US" altLang="en-US" sz="1600" dirty="0"/>
                <a:t>LO) by 1 bit</a:t>
              </a: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4195" y="3715"/>
              <a:ext cx="1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b="1">
                  <a:solidFill>
                    <a:srgbClr val="000099"/>
                  </a:solidFill>
                </a:rPr>
                <a:t>1 0 0 1   1 1 0 0</a:t>
              </a:r>
            </a:p>
          </p:txBody>
        </p:sp>
      </p:grpSp>
      <p:sp>
        <p:nvSpPr>
          <p:cNvPr id="24" name="Rectangle 54"/>
          <p:cNvSpPr>
            <a:spLocks noChangeArrowheads="1"/>
          </p:cNvSpPr>
          <p:nvPr/>
        </p:nvSpPr>
        <p:spPr bwMode="auto">
          <a:xfrm>
            <a:off x="4751785" y="3541713"/>
            <a:ext cx="1527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en-US" sz="1600"/>
          </a:p>
        </p:txBody>
      </p:sp>
      <p:sp>
        <p:nvSpPr>
          <p:cNvPr id="25" name="Rectangle 50"/>
          <p:cNvSpPr>
            <a:spLocks noChangeArrowheads="1"/>
          </p:cNvSpPr>
          <p:nvPr/>
        </p:nvSpPr>
        <p:spPr bwMode="auto">
          <a:xfrm>
            <a:off x="6278960" y="3205163"/>
            <a:ext cx="93556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278960" y="5224463"/>
            <a:ext cx="937286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7214527" y="4214813"/>
            <a:ext cx="207750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en-US" sz="1600"/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6273800" y="4551363"/>
            <a:ext cx="94072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6273800" y="3878263"/>
            <a:ext cx="94072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6278960" y="5897563"/>
            <a:ext cx="937286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en-US" sz="1600"/>
          </a:p>
        </p:txBody>
      </p:sp>
      <p:sp>
        <p:nvSpPr>
          <p:cNvPr id="31" name="Rectangle 44"/>
          <p:cNvSpPr>
            <a:spLocks noChangeArrowheads="1"/>
          </p:cNvSpPr>
          <p:nvPr/>
        </p:nvSpPr>
        <p:spPr bwMode="auto">
          <a:xfrm>
            <a:off x="6278960" y="4214813"/>
            <a:ext cx="93556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en-US" sz="1600"/>
          </a:p>
        </p:txBody>
      </p:sp>
      <p:sp>
        <p:nvSpPr>
          <p:cNvPr id="32" name="Rectangle 45"/>
          <p:cNvSpPr>
            <a:spLocks noChangeArrowheads="1"/>
          </p:cNvSpPr>
          <p:nvPr/>
        </p:nvSpPr>
        <p:spPr bwMode="auto">
          <a:xfrm>
            <a:off x="540015" y="4214813"/>
            <a:ext cx="490141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33" name="Rectangle 48"/>
          <p:cNvSpPr>
            <a:spLocks noChangeArrowheads="1"/>
          </p:cNvSpPr>
          <p:nvPr/>
        </p:nvSpPr>
        <p:spPr bwMode="auto">
          <a:xfrm>
            <a:off x="4751785" y="3205163"/>
            <a:ext cx="1527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1 1 0 0</a:t>
            </a: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34" name="Rectangle 49"/>
          <p:cNvSpPr>
            <a:spLocks noChangeArrowheads="1"/>
          </p:cNvSpPr>
          <p:nvPr/>
        </p:nvSpPr>
        <p:spPr bwMode="auto">
          <a:xfrm>
            <a:off x="7214527" y="3205163"/>
            <a:ext cx="207750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0 0 0 0   1 1 0 </a:t>
            </a:r>
            <a:r>
              <a:rPr lang="en-US" altLang="en-US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Rectangle 51"/>
          <p:cNvSpPr>
            <a:spLocks noChangeArrowheads="1"/>
          </p:cNvSpPr>
          <p:nvPr/>
        </p:nvSpPr>
        <p:spPr bwMode="auto">
          <a:xfrm>
            <a:off x="1030156" y="3205163"/>
            <a:ext cx="3721629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Initialize (HI = 0, LO = Multiplier)</a:t>
            </a:r>
          </a:p>
        </p:txBody>
      </p:sp>
      <p:sp>
        <p:nvSpPr>
          <p:cNvPr id="36" name="Rectangle 52"/>
          <p:cNvSpPr>
            <a:spLocks noChangeArrowheads="1"/>
          </p:cNvSpPr>
          <p:nvPr/>
        </p:nvSpPr>
        <p:spPr bwMode="auto">
          <a:xfrm>
            <a:off x="540015" y="3205163"/>
            <a:ext cx="49014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0</a:t>
            </a:r>
          </a:p>
        </p:txBody>
      </p:sp>
      <p:sp>
        <p:nvSpPr>
          <p:cNvPr id="37" name="Rectangle 56"/>
          <p:cNvSpPr>
            <a:spLocks noChangeArrowheads="1"/>
          </p:cNvSpPr>
          <p:nvPr/>
        </p:nvSpPr>
        <p:spPr bwMode="auto">
          <a:xfrm>
            <a:off x="540015" y="3541713"/>
            <a:ext cx="490141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38" name="Rectangle 57"/>
          <p:cNvSpPr>
            <a:spLocks noChangeArrowheads="1"/>
          </p:cNvSpPr>
          <p:nvPr/>
        </p:nvSpPr>
        <p:spPr bwMode="auto">
          <a:xfrm>
            <a:off x="4751786" y="4887913"/>
            <a:ext cx="1487619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en-US" sz="1600"/>
          </a:p>
        </p:txBody>
      </p:sp>
      <p:sp>
        <p:nvSpPr>
          <p:cNvPr id="39" name="Rectangle 59"/>
          <p:cNvSpPr>
            <a:spLocks noChangeArrowheads="1"/>
          </p:cNvSpPr>
          <p:nvPr/>
        </p:nvSpPr>
        <p:spPr bwMode="auto">
          <a:xfrm>
            <a:off x="540015" y="4887913"/>
            <a:ext cx="490141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40" name="Rectangle 60"/>
          <p:cNvSpPr>
            <a:spLocks noChangeArrowheads="1"/>
          </p:cNvSpPr>
          <p:nvPr/>
        </p:nvSpPr>
        <p:spPr bwMode="auto">
          <a:xfrm>
            <a:off x="4751785" y="5561013"/>
            <a:ext cx="1527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endParaRPr lang="en-US" altLang="en-US" sz="1600"/>
          </a:p>
        </p:txBody>
      </p:sp>
      <p:sp>
        <p:nvSpPr>
          <p:cNvPr id="41" name="Rectangle 62"/>
          <p:cNvSpPr>
            <a:spLocks noChangeArrowheads="1"/>
          </p:cNvSpPr>
          <p:nvPr/>
        </p:nvSpPr>
        <p:spPr bwMode="auto">
          <a:xfrm>
            <a:off x="540015" y="5561013"/>
            <a:ext cx="490141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 sz="1600"/>
              <a:t>4</a:t>
            </a:r>
          </a:p>
        </p:txBody>
      </p:sp>
      <p:sp>
        <p:nvSpPr>
          <p:cNvPr id="42" name="Rectangle 63"/>
          <p:cNvSpPr>
            <a:spLocks noChangeArrowheads="1"/>
          </p:cNvSpPr>
          <p:nvPr/>
        </p:nvSpPr>
        <p:spPr bwMode="auto">
          <a:xfrm>
            <a:off x="4751785" y="2840039"/>
            <a:ext cx="1527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/>
              <a:t>Multiplicand</a:t>
            </a:r>
          </a:p>
        </p:txBody>
      </p:sp>
      <p:sp>
        <p:nvSpPr>
          <p:cNvPr id="43" name="Rectangle 64"/>
          <p:cNvSpPr>
            <a:spLocks noChangeArrowheads="1"/>
          </p:cNvSpPr>
          <p:nvPr/>
        </p:nvSpPr>
        <p:spPr bwMode="auto">
          <a:xfrm>
            <a:off x="7254081" y="2840039"/>
            <a:ext cx="2037954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/>
              <a:t>Product = HI, LO</a:t>
            </a:r>
          </a:p>
        </p:txBody>
      </p:sp>
      <p:sp>
        <p:nvSpPr>
          <p:cNvPr id="44" name="Rectangle 65"/>
          <p:cNvSpPr>
            <a:spLocks noChangeArrowheads="1"/>
          </p:cNvSpPr>
          <p:nvPr/>
        </p:nvSpPr>
        <p:spPr bwMode="auto">
          <a:xfrm>
            <a:off x="6278960" y="2840039"/>
            <a:ext cx="93556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/>
              <a:t>Carry</a:t>
            </a:r>
          </a:p>
        </p:txBody>
      </p:sp>
      <p:sp>
        <p:nvSpPr>
          <p:cNvPr id="45" name="Rectangle 66"/>
          <p:cNvSpPr>
            <a:spLocks noChangeArrowheads="1"/>
          </p:cNvSpPr>
          <p:nvPr/>
        </p:nvSpPr>
        <p:spPr bwMode="auto">
          <a:xfrm>
            <a:off x="540015" y="2840039"/>
            <a:ext cx="421177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US"/>
              <a:t>Iteration</a:t>
            </a:r>
          </a:p>
        </p:txBody>
      </p:sp>
      <p:sp>
        <p:nvSpPr>
          <p:cNvPr id="46" name="Line 67"/>
          <p:cNvSpPr>
            <a:spLocks noChangeShapeType="1"/>
          </p:cNvSpPr>
          <p:nvPr/>
        </p:nvSpPr>
        <p:spPr bwMode="auto">
          <a:xfrm>
            <a:off x="540015" y="2840038"/>
            <a:ext cx="875202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" name="Line 69"/>
          <p:cNvSpPr>
            <a:spLocks noChangeShapeType="1"/>
          </p:cNvSpPr>
          <p:nvPr/>
        </p:nvSpPr>
        <p:spPr bwMode="auto">
          <a:xfrm>
            <a:off x="540015" y="3541713"/>
            <a:ext cx="87520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" name="Line 70"/>
          <p:cNvSpPr>
            <a:spLocks noChangeShapeType="1"/>
          </p:cNvSpPr>
          <p:nvPr/>
        </p:nvSpPr>
        <p:spPr bwMode="auto">
          <a:xfrm>
            <a:off x="540015" y="6234113"/>
            <a:ext cx="875202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Line 71"/>
          <p:cNvSpPr>
            <a:spLocks noChangeShapeType="1"/>
          </p:cNvSpPr>
          <p:nvPr/>
        </p:nvSpPr>
        <p:spPr bwMode="auto">
          <a:xfrm>
            <a:off x="540015" y="2840039"/>
            <a:ext cx="0" cy="33940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" name="Line 72"/>
          <p:cNvSpPr>
            <a:spLocks noChangeShapeType="1"/>
          </p:cNvSpPr>
          <p:nvPr/>
        </p:nvSpPr>
        <p:spPr bwMode="auto">
          <a:xfrm>
            <a:off x="4751785" y="2840039"/>
            <a:ext cx="0" cy="3394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Line 73"/>
          <p:cNvSpPr>
            <a:spLocks noChangeShapeType="1"/>
          </p:cNvSpPr>
          <p:nvPr/>
        </p:nvSpPr>
        <p:spPr bwMode="auto">
          <a:xfrm>
            <a:off x="7214527" y="2840039"/>
            <a:ext cx="0" cy="3394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" name="Line 74"/>
          <p:cNvSpPr>
            <a:spLocks noChangeShapeType="1"/>
          </p:cNvSpPr>
          <p:nvPr/>
        </p:nvSpPr>
        <p:spPr bwMode="auto">
          <a:xfrm>
            <a:off x="9292035" y="2840039"/>
            <a:ext cx="0" cy="33940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Line 75"/>
          <p:cNvSpPr>
            <a:spLocks noChangeShapeType="1"/>
          </p:cNvSpPr>
          <p:nvPr/>
        </p:nvSpPr>
        <p:spPr bwMode="auto">
          <a:xfrm>
            <a:off x="540015" y="4214813"/>
            <a:ext cx="87520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" name="Line 76"/>
          <p:cNvSpPr>
            <a:spLocks noChangeShapeType="1"/>
          </p:cNvSpPr>
          <p:nvPr/>
        </p:nvSpPr>
        <p:spPr bwMode="auto">
          <a:xfrm>
            <a:off x="1030156" y="3205163"/>
            <a:ext cx="0" cy="302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Line 77"/>
          <p:cNvSpPr>
            <a:spLocks noChangeShapeType="1"/>
          </p:cNvSpPr>
          <p:nvPr/>
        </p:nvSpPr>
        <p:spPr bwMode="auto">
          <a:xfrm>
            <a:off x="1030156" y="3878263"/>
            <a:ext cx="826187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" name="Line 78"/>
          <p:cNvSpPr>
            <a:spLocks noChangeShapeType="1"/>
          </p:cNvSpPr>
          <p:nvPr/>
        </p:nvSpPr>
        <p:spPr bwMode="auto">
          <a:xfrm>
            <a:off x="540015" y="4887913"/>
            <a:ext cx="87520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" name="Line 79"/>
          <p:cNvSpPr>
            <a:spLocks noChangeShapeType="1"/>
          </p:cNvSpPr>
          <p:nvPr/>
        </p:nvSpPr>
        <p:spPr bwMode="auto">
          <a:xfrm>
            <a:off x="1030156" y="4551363"/>
            <a:ext cx="826187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" name="Line 80"/>
          <p:cNvSpPr>
            <a:spLocks noChangeShapeType="1"/>
          </p:cNvSpPr>
          <p:nvPr/>
        </p:nvSpPr>
        <p:spPr bwMode="auto">
          <a:xfrm>
            <a:off x="540015" y="5561013"/>
            <a:ext cx="87520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" name="Line 81"/>
          <p:cNvSpPr>
            <a:spLocks noChangeShapeType="1"/>
          </p:cNvSpPr>
          <p:nvPr/>
        </p:nvSpPr>
        <p:spPr bwMode="auto">
          <a:xfrm>
            <a:off x="1030156" y="5224463"/>
            <a:ext cx="826187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" name="Line 82"/>
          <p:cNvSpPr>
            <a:spLocks noChangeShapeType="1"/>
          </p:cNvSpPr>
          <p:nvPr/>
        </p:nvSpPr>
        <p:spPr bwMode="auto">
          <a:xfrm>
            <a:off x="1030156" y="5897563"/>
            <a:ext cx="826187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" name="Line 83"/>
          <p:cNvSpPr>
            <a:spLocks noChangeShapeType="1"/>
          </p:cNvSpPr>
          <p:nvPr/>
        </p:nvSpPr>
        <p:spPr bwMode="auto">
          <a:xfrm>
            <a:off x="6278960" y="2840039"/>
            <a:ext cx="0" cy="3394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" name="Line 68"/>
          <p:cNvSpPr>
            <a:spLocks noChangeShapeType="1"/>
          </p:cNvSpPr>
          <p:nvPr/>
        </p:nvSpPr>
        <p:spPr bwMode="auto">
          <a:xfrm>
            <a:off x="540015" y="3205163"/>
            <a:ext cx="875202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3" name="Group 123"/>
          <p:cNvGrpSpPr>
            <a:grpSpLocks/>
          </p:cNvGrpSpPr>
          <p:nvPr/>
        </p:nvGrpSpPr>
        <p:grpSpPr bwMode="auto">
          <a:xfrm>
            <a:off x="1030156" y="3402013"/>
            <a:ext cx="8261879" cy="476250"/>
            <a:chOff x="599" y="2143"/>
            <a:chExt cx="4804" cy="300"/>
          </a:xfrm>
        </p:grpSpPr>
        <p:sp>
          <p:nvSpPr>
            <p:cNvPr id="64" name="Rectangle 55"/>
            <p:cNvSpPr>
              <a:spLocks noChangeArrowheads="1"/>
            </p:cNvSpPr>
            <p:nvPr/>
          </p:nvSpPr>
          <p:spPr bwMode="auto">
            <a:xfrm>
              <a:off x="3651" y="2231"/>
              <a:ext cx="5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b="1">
                  <a:solidFill>
                    <a:srgbClr val="000099"/>
                  </a:solidFill>
                </a:rPr>
                <a:t>0</a:t>
              </a:r>
            </a:p>
          </p:txBody>
        </p:sp>
        <p:grpSp>
          <p:nvGrpSpPr>
            <p:cNvPr id="65" name="Group 114"/>
            <p:cNvGrpSpPr>
              <a:grpSpLocks/>
            </p:cNvGrpSpPr>
            <p:nvPr/>
          </p:nvGrpSpPr>
          <p:grpSpPr bwMode="auto">
            <a:xfrm>
              <a:off x="599" y="2143"/>
              <a:ext cx="4804" cy="300"/>
              <a:chOff x="599" y="2143"/>
              <a:chExt cx="4804" cy="300"/>
            </a:xfrm>
          </p:grpSpPr>
          <p:sp>
            <p:nvSpPr>
              <p:cNvPr id="66" name="Rectangle 24"/>
              <p:cNvSpPr>
                <a:spLocks noChangeArrowheads="1"/>
              </p:cNvSpPr>
              <p:nvPr/>
            </p:nvSpPr>
            <p:spPr bwMode="auto">
              <a:xfrm>
                <a:off x="4195" y="2231"/>
                <a:ext cx="1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b="1">
                    <a:solidFill>
                      <a:srgbClr val="000099"/>
                    </a:solidFill>
                  </a:rPr>
                  <a:t>1 1 0 0</a:t>
                </a:r>
                <a:r>
                  <a:rPr lang="en-US" altLang="en-US" sz="1600" b="1">
                    <a:solidFill>
                      <a:srgbClr val="FF0000"/>
                    </a:solidFill>
                  </a:rPr>
                  <a:t>   </a:t>
                </a:r>
                <a:r>
                  <a:rPr lang="en-US" altLang="en-US" sz="1600"/>
                  <a:t>1 1 0 1</a:t>
                </a:r>
              </a:p>
            </p:txBody>
          </p:sp>
          <p:sp>
            <p:nvSpPr>
              <p:cNvPr id="67" name="Rectangle 25"/>
              <p:cNvSpPr>
                <a:spLocks noChangeArrowheads="1"/>
              </p:cNvSpPr>
              <p:nvPr/>
            </p:nvSpPr>
            <p:spPr bwMode="auto">
              <a:xfrm>
                <a:off x="599" y="2231"/>
                <a:ext cx="21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/>
                  <a:t>LO[0] = </a:t>
                </a:r>
                <a:r>
                  <a:rPr lang="en-US" altLang="en-US" sz="16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1600"/>
                  <a:t> =&gt; </a:t>
                </a:r>
                <a:r>
                  <a:rPr lang="en-US" altLang="en-US" sz="1600">
                    <a:solidFill>
                      <a:srgbClr val="FF0000"/>
                    </a:solidFill>
                  </a:rPr>
                  <a:t>ADD</a:t>
                </a:r>
              </a:p>
            </p:txBody>
          </p:sp>
          <p:grpSp>
            <p:nvGrpSpPr>
              <p:cNvPr id="68" name="Group 101"/>
              <p:cNvGrpSpPr>
                <a:grpSpLocks/>
              </p:cNvGrpSpPr>
              <p:nvPr/>
            </p:nvGrpSpPr>
            <p:grpSpPr bwMode="auto">
              <a:xfrm>
                <a:off x="3220" y="2143"/>
                <a:ext cx="1565" cy="272"/>
                <a:chOff x="3220" y="2137"/>
                <a:chExt cx="1565" cy="272"/>
              </a:xfrm>
            </p:grpSpPr>
            <p:sp>
              <p:nvSpPr>
                <p:cNvPr id="69" name="Freeform 26"/>
                <p:cNvSpPr>
                  <a:spLocks/>
                </p:cNvSpPr>
                <p:nvPr/>
              </p:nvSpPr>
              <p:spPr bwMode="auto">
                <a:xfrm>
                  <a:off x="3220" y="2205"/>
                  <a:ext cx="227" cy="141"/>
                </a:xfrm>
                <a:custGeom>
                  <a:avLst/>
                  <a:gdLst>
                    <a:gd name="T0" fmla="*/ 0 w 85"/>
                    <a:gd name="T1" fmla="*/ 0 h 141"/>
                    <a:gd name="T2" fmla="*/ 0 w 85"/>
                    <a:gd name="T3" fmla="*/ 141 h 141"/>
                    <a:gd name="T4" fmla="*/ 30819 w 85"/>
                    <a:gd name="T5" fmla="*/ 141 h 141"/>
                    <a:gd name="T6" fmla="*/ 0 60000 65536"/>
                    <a:gd name="T7" fmla="*/ 0 60000 65536"/>
                    <a:gd name="T8" fmla="*/ 0 60000 65536"/>
                    <a:gd name="T9" fmla="*/ 0 w 85"/>
                    <a:gd name="T10" fmla="*/ 0 h 141"/>
                    <a:gd name="T11" fmla="*/ 85 w 85"/>
                    <a:gd name="T12" fmla="*/ 141 h 1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5" h="141">
                      <a:moveTo>
                        <a:pt x="0" y="0"/>
                      </a:moveTo>
                      <a:lnTo>
                        <a:pt x="0" y="141"/>
                      </a:lnTo>
                      <a:lnTo>
                        <a:pt x="85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70" y="2296"/>
                  <a:ext cx="90" cy="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+</a:t>
                  </a:r>
                </a:p>
              </p:txBody>
            </p:sp>
            <p:sp>
              <p:nvSpPr>
                <p:cNvPr id="71" name="Freeform 28"/>
                <p:cNvSpPr>
                  <a:spLocks/>
                </p:cNvSpPr>
                <p:nvPr/>
              </p:nvSpPr>
              <p:spPr bwMode="auto">
                <a:xfrm rot="-5400000" flipH="1" flipV="1">
                  <a:off x="3821" y="1831"/>
                  <a:ext cx="159" cy="771"/>
                </a:xfrm>
                <a:custGeom>
                  <a:avLst/>
                  <a:gdLst>
                    <a:gd name="T0" fmla="*/ 0 w 85"/>
                    <a:gd name="T1" fmla="*/ 0 h 141"/>
                    <a:gd name="T2" fmla="*/ 0 w 85"/>
                    <a:gd name="T3" fmla="*/ 3769069 h 141"/>
                    <a:gd name="T4" fmla="*/ 3638 w 85"/>
                    <a:gd name="T5" fmla="*/ 3769069 h 141"/>
                    <a:gd name="T6" fmla="*/ 0 60000 65536"/>
                    <a:gd name="T7" fmla="*/ 0 60000 65536"/>
                    <a:gd name="T8" fmla="*/ 0 60000 65536"/>
                    <a:gd name="T9" fmla="*/ 0 w 85"/>
                    <a:gd name="T10" fmla="*/ 0 h 141"/>
                    <a:gd name="T11" fmla="*/ 85 w 85"/>
                    <a:gd name="T12" fmla="*/ 141 h 1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5" h="141">
                      <a:moveTo>
                        <a:pt x="0" y="0"/>
                      </a:moveTo>
                      <a:lnTo>
                        <a:pt x="0" y="141"/>
                      </a:lnTo>
                      <a:lnTo>
                        <a:pt x="85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AutoShape 84"/>
                <p:cNvSpPr>
                  <a:spLocks noChangeArrowheads="1"/>
                </p:cNvSpPr>
                <p:nvPr/>
              </p:nvSpPr>
              <p:spPr bwMode="auto">
                <a:xfrm>
                  <a:off x="3855" y="2251"/>
                  <a:ext cx="930" cy="158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73" name="Line 85"/>
                <p:cNvSpPr>
                  <a:spLocks noChangeShapeType="1"/>
                </p:cNvSpPr>
                <p:nvPr/>
              </p:nvSpPr>
              <p:spPr bwMode="auto">
                <a:xfrm>
                  <a:off x="3583" y="2341"/>
                  <a:ext cx="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4" name="Group 124"/>
          <p:cNvGrpSpPr>
            <a:grpSpLocks/>
          </p:cNvGrpSpPr>
          <p:nvPr/>
        </p:nvGrpSpPr>
        <p:grpSpPr bwMode="auto">
          <a:xfrm>
            <a:off x="1030156" y="4751389"/>
            <a:ext cx="8261879" cy="473075"/>
            <a:chOff x="599" y="2993"/>
            <a:chExt cx="4804" cy="298"/>
          </a:xfrm>
        </p:grpSpPr>
        <p:sp>
          <p:nvSpPr>
            <p:cNvPr id="75" name="Rectangle 58"/>
            <p:cNvSpPr>
              <a:spLocks noChangeArrowheads="1"/>
            </p:cNvSpPr>
            <p:nvPr/>
          </p:nvSpPr>
          <p:spPr bwMode="auto">
            <a:xfrm>
              <a:off x="3651" y="3079"/>
              <a:ext cx="5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b="1">
                  <a:solidFill>
                    <a:srgbClr val="000099"/>
                  </a:solidFill>
                </a:rPr>
                <a:t>0</a:t>
              </a:r>
            </a:p>
          </p:txBody>
        </p:sp>
        <p:grpSp>
          <p:nvGrpSpPr>
            <p:cNvPr id="76" name="Group 117"/>
            <p:cNvGrpSpPr>
              <a:grpSpLocks/>
            </p:cNvGrpSpPr>
            <p:nvPr/>
          </p:nvGrpSpPr>
          <p:grpSpPr bwMode="auto">
            <a:xfrm>
              <a:off x="599" y="2993"/>
              <a:ext cx="4804" cy="298"/>
              <a:chOff x="599" y="2993"/>
              <a:chExt cx="4804" cy="298"/>
            </a:xfrm>
          </p:grpSpPr>
          <p:sp>
            <p:nvSpPr>
              <p:cNvPr id="77" name="Rectangle 30"/>
              <p:cNvSpPr>
                <a:spLocks noChangeArrowheads="1"/>
              </p:cNvSpPr>
              <p:nvPr/>
            </p:nvSpPr>
            <p:spPr bwMode="auto">
              <a:xfrm>
                <a:off x="4195" y="3079"/>
                <a:ext cx="1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b="1">
                    <a:solidFill>
                      <a:srgbClr val="000099"/>
                    </a:solidFill>
                  </a:rPr>
                  <a:t>1 1 1 1</a:t>
                </a:r>
                <a:r>
                  <a:rPr lang="en-US" altLang="en-US" sz="1600" b="1"/>
                  <a:t>   </a:t>
                </a:r>
                <a:r>
                  <a:rPr lang="en-US" altLang="en-US" sz="1600" b="1">
                    <a:solidFill>
                      <a:srgbClr val="000099"/>
                    </a:solidFill>
                  </a:rPr>
                  <a:t>0 0</a:t>
                </a:r>
                <a:r>
                  <a:rPr lang="en-US" altLang="en-US" sz="1600"/>
                  <a:t> 1 1</a:t>
                </a:r>
              </a:p>
            </p:txBody>
          </p:sp>
          <p:sp>
            <p:nvSpPr>
              <p:cNvPr id="78" name="Rectangle 31"/>
              <p:cNvSpPr>
                <a:spLocks noChangeArrowheads="1"/>
              </p:cNvSpPr>
              <p:nvPr/>
            </p:nvSpPr>
            <p:spPr bwMode="auto">
              <a:xfrm>
                <a:off x="599" y="3079"/>
                <a:ext cx="21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/>
                  <a:t>LO[0] = </a:t>
                </a:r>
                <a:r>
                  <a:rPr lang="en-US" altLang="en-US" sz="16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1600"/>
                  <a:t> =&gt; </a:t>
                </a:r>
                <a:r>
                  <a:rPr lang="en-US" altLang="en-US" sz="1600">
                    <a:solidFill>
                      <a:srgbClr val="FF0000"/>
                    </a:solidFill>
                  </a:rPr>
                  <a:t>ADD</a:t>
                </a:r>
              </a:p>
            </p:txBody>
          </p:sp>
          <p:grpSp>
            <p:nvGrpSpPr>
              <p:cNvPr id="79" name="Group 102"/>
              <p:cNvGrpSpPr>
                <a:grpSpLocks/>
              </p:cNvGrpSpPr>
              <p:nvPr/>
            </p:nvGrpSpPr>
            <p:grpSpPr bwMode="auto">
              <a:xfrm>
                <a:off x="3220" y="2993"/>
                <a:ext cx="1565" cy="272"/>
                <a:chOff x="3220" y="2137"/>
                <a:chExt cx="1565" cy="272"/>
              </a:xfrm>
            </p:grpSpPr>
            <p:sp>
              <p:nvSpPr>
                <p:cNvPr id="80" name="Freeform 103"/>
                <p:cNvSpPr>
                  <a:spLocks/>
                </p:cNvSpPr>
                <p:nvPr/>
              </p:nvSpPr>
              <p:spPr bwMode="auto">
                <a:xfrm>
                  <a:off x="3220" y="2205"/>
                  <a:ext cx="227" cy="141"/>
                </a:xfrm>
                <a:custGeom>
                  <a:avLst/>
                  <a:gdLst>
                    <a:gd name="T0" fmla="*/ 0 w 85"/>
                    <a:gd name="T1" fmla="*/ 0 h 141"/>
                    <a:gd name="T2" fmla="*/ 0 w 85"/>
                    <a:gd name="T3" fmla="*/ 141 h 141"/>
                    <a:gd name="T4" fmla="*/ 30819 w 85"/>
                    <a:gd name="T5" fmla="*/ 141 h 141"/>
                    <a:gd name="T6" fmla="*/ 0 60000 65536"/>
                    <a:gd name="T7" fmla="*/ 0 60000 65536"/>
                    <a:gd name="T8" fmla="*/ 0 60000 65536"/>
                    <a:gd name="T9" fmla="*/ 0 w 85"/>
                    <a:gd name="T10" fmla="*/ 0 h 141"/>
                    <a:gd name="T11" fmla="*/ 85 w 85"/>
                    <a:gd name="T12" fmla="*/ 141 h 1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5" h="141">
                      <a:moveTo>
                        <a:pt x="0" y="0"/>
                      </a:moveTo>
                      <a:lnTo>
                        <a:pt x="0" y="141"/>
                      </a:lnTo>
                      <a:lnTo>
                        <a:pt x="85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470" y="2296"/>
                  <a:ext cx="90" cy="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+</a:t>
                  </a:r>
                </a:p>
              </p:txBody>
            </p:sp>
            <p:sp>
              <p:nvSpPr>
                <p:cNvPr id="82" name="Freeform 105"/>
                <p:cNvSpPr>
                  <a:spLocks/>
                </p:cNvSpPr>
                <p:nvPr/>
              </p:nvSpPr>
              <p:spPr bwMode="auto">
                <a:xfrm rot="-5400000" flipH="1" flipV="1">
                  <a:off x="3821" y="1831"/>
                  <a:ext cx="159" cy="771"/>
                </a:xfrm>
                <a:custGeom>
                  <a:avLst/>
                  <a:gdLst>
                    <a:gd name="T0" fmla="*/ 0 w 85"/>
                    <a:gd name="T1" fmla="*/ 0 h 141"/>
                    <a:gd name="T2" fmla="*/ 0 w 85"/>
                    <a:gd name="T3" fmla="*/ 3769069 h 141"/>
                    <a:gd name="T4" fmla="*/ 3638 w 85"/>
                    <a:gd name="T5" fmla="*/ 3769069 h 141"/>
                    <a:gd name="T6" fmla="*/ 0 60000 65536"/>
                    <a:gd name="T7" fmla="*/ 0 60000 65536"/>
                    <a:gd name="T8" fmla="*/ 0 60000 65536"/>
                    <a:gd name="T9" fmla="*/ 0 w 85"/>
                    <a:gd name="T10" fmla="*/ 0 h 141"/>
                    <a:gd name="T11" fmla="*/ 85 w 85"/>
                    <a:gd name="T12" fmla="*/ 141 h 1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5" h="141">
                      <a:moveTo>
                        <a:pt x="0" y="0"/>
                      </a:moveTo>
                      <a:lnTo>
                        <a:pt x="0" y="141"/>
                      </a:lnTo>
                      <a:lnTo>
                        <a:pt x="85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AutoShape 106"/>
                <p:cNvSpPr>
                  <a:spLocks noChangeArrowheads="1"/>
                </p:cNvSpPr>
                <p:nvPr/>
              </p:nvSpPr>
              <p:spPr bwMode="auto">
                <a:xfrm>
                  <a:off x="3855" y="2251"/>
                  <a:ext cx="930" cy="158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84" name="Line 107"/>
                <p:cNvSpPr>
                  <a:spLocks noChangeShapeType="1"/>
                </p:cNvSpPr>
                <p:nvPr/>
              </p:nvSpPr>
              <p:spPr bwMode="auto">
                <a:xfrm>
                  <a:off x="3583" y="2341"/>
                  <a:ext cx="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5" name="Group 125"/>
          <p:cNvGrpSpPr>
            <a:grpSpLocks/>
          </p:cNvGrpSpPr>
          <p:nvPr/>
        </p:nvGrpSpPr>
        <p:grpSpPr bwMode="auto">
          <a:xfrm>
            <a:off x="1030156" y="5418139"/>
            <a:ext cx="8261879" cy="479425"/>
            <a:chOff x="599" y="3413"/>
            <a:chExt cx="4804" cy="302"/>
          </a:xfrm>
        </p:grpSpPr>
        <p:sp>
          <p:nvSpPr>
            <p:cNvPr id="86" name="Rectangle 61"/>
            <p:cNvSpPr>
              <a:spLocks noChangeArrowheads="1"/>
            </p:cNvSpPr>
            <p:nvPr/>
          </p:nvSpPr>
          <p:spPr bwMode="auto">
            <a:xfrm>
              <a:off x="3651" y="3503"/>
              <a:ext cx="5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40000"/>
                </a:spcBef>
                <a:buFont typeface="Wingdings" pitchFamily="2" charset="2"/>
                <a:buNone/>
              </a:pPr>
              <a:r>
                <a:rPr lang="en-US" altLang="en-US" sz="1600" b="1">
                  <a:solidFill>
                    <a:srgbClr val="000099"/>
                  </a:solidFill>
                </a:rPr>
                <a:t>1</a:t>
              </a:r>
            </a:p>
          </p:txBody>
        </p:sp>
        <p:grpSp>
          <p:nvGrpSpPr>
            <p:cNvPr id="87" name="Group 119"/>
            <p:cNvGrpSpPr>
              <a:grpSpLocks/>
            </p:cNvGrpSpPr>
            <p:nvPr/>
          </p:nvGrpSpPr>
          <p:grpSpPr bwMode="auto">
            <a:xfrm>
              <a:off x="599" y="3413"/>
              <a:ext cx="4804" cy="302"/>
              <a:chOff x="599" y="3413"/>
              <a:chExt cx="4804" cy="302"/>
            </a:xfrm>
          </p:grpSpPr>
          <p:sp>
            <p:nvSpPr>
              <p:cNvPr id="88" name="Rectangle 36"/>
              <p:cNvSpPr>
                <a:spLocks noChangeArrowheads="1"/>
              </p:cNvSpPr>
              <p:nvPr/>
            </p:nvSpPr>
            <p:spPr bwMode="auto">
              <a:xfrm>
                <a:off x="4195" y="3503"/>
                <a:ext cx="1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 b="1">
                    <a:solidFill>
                      <a:srgbClr val="000099"/>
                    </a:solidFill>
                  </a:rPr>
                  <a:t>0 0 1 1</a:t>
                </a:r>
                <a:r>
                  <a:rPr lang="en-US" altLang="en-US" sz="1600" b="1"/>
                  <a:t>   </a:t>
                </a:r>
                <a:r>
                  <a:rPr lang="en-US" altLang="en-US" sz="1600" b="1">
                    <a:solidFill>
                      <a:srgbClr val="000099"/>
                    </a:solidFill>
                  </a:rPr>
                  <a:t>1 0 0 </a:t>
                </a:r>
                <a:r>
                  <a:rPr lang="en-US" altLang="en-US" sz="1600"/>
                  <a:t>1</a:t>
                </a:r>
              </a:p>
            </p:txBody>
          </p:sp>
          <p:sp>
            <p:nvSpPr>
              <p:cNvPr id="89" name="Rectangle 37"/>
              <p:cNvSpPr>
                <a:spLocks noChangeArrowheads="1"/>
              </p:cNvSpPr>
              <p:nvPr/>
            </p:nvSpPr>
            <p:spPr bwMode="auto">
              <a:xfrm>
                <a:off x="599" y="3503"/>
                <a:ext cx="21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40000"/>
                  </a:spcBef>
                  <a:buFont typeface="Wingdings" pitchFamily="2" charset="2"/>
                  <a:buNone/>
                </a:pPr>
                <a:r>
                  <a:rPr lang="en-US" altLang="en-US" sz="1600"/>
                  <a:t>LO[0] = </a:t>
                </a:r>
                <a:r>
                  <a:rPr lang="en-US" altLang="en-US" sz="16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1600"/>
                  <a:t> =&gt; </a:t>
                </a:r>
                <a:r>
                  <a:rPr lang="en-US" altLang="en-US" sz="1600">
                    <a:solidFill>
                      <a:srgbClr val="FF0000"/>
                    </a:solidFill>
                  </a:rPr>
                  <a:t>ADD</a:t>
                </a:r>
              </a:p>
            </p:txBody>
          </p:sp>
          <p:grpSp>
            <p:nvGrpSpPr>
              <p:cNvPr id="90" name="Group 108"/>
              <p:cNvGrpSpPr>
                <a:grpSpLocks/>
              </p:cNvGrpSpPr>
              <p:nvPr/>
            </p:nvGrpSpPr>
            <p:grpSpPr bwMode="auto">
              <a:xfrm>
                <a:off x="3220" y="3413"/>
                <a:ext cx="1565" cy="272"/>
                <a:chOff x="3220" y="2137"/>
                <a:chExt cx="1565" cy="272"/>
              </a:xfrm>
            </p:grpSpPr>
            <p:sp>
              <p:nvSpPr>
                <p:cNvPr id="91" name="Freeform 109"/>
                <p:cNvSpPr>
                  <a:spLocks/>
                </p:cNvSpPr>
                <p:nvPr/>
              </p:nvSpPr>
              <p:spPr bwMode="auto">
                <a:xfrm>
                  <a:off x="3220" y="2205"/>
                  <a:ext cx="227" cy="141"/>
                </a:xfrm>
                <a:custGeom>
                  <a:avLst/>
                  <a:gdLst>
                    <a:gd name="T0" fmla="*/ 0 w 85"/>
                    <a:gd name="T1" fmla="*/ 0 h 141"/>
                    <a:gd name="T2" fmla="*/ 0 w 85"/>
                    <a:gd name="T3" fmla="*/ 141 h 141"/>
                    <a:gd name="T4" fmla="*/ 30819 w 85"/>
                    <a:gd name="T5" fmla="*/ 141 h 141"/>
                    <a:gd name="T6" fmla="*/ 0 60000 65536"/>
                    <a:gd name="T7" fmla="*/ 0 60000 65536"/>
                    <a:gd name="T8" fmla="*/ 0 60000 65536"/>
                    <a:gd name="T9" fmla="*/ 0 w 85"/>
                    <a:gd name="T10" fmla="*/ 0 h 141"/>
                    <a:gd name="T11" fmla="*/ 85 w 85"/>
                    <a:gd name="T12" fmla="*/ 141 h 1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5" h="141">
                      <a:moveTo>
                        <a:pt x="0" y="0"/>
                      </a:moveTo>
                      <a:lnTo>
                        <a:pt x="0" y="141"/>
                      </a:lnTo>
                      <a:lnTo>
                        <a:pt x="85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3470" y="2296"/>
                  <a:ext cx="90" cy="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en-US" sz="1600"/>
                    <a:t>+</a:t>
                  </a:r>
                </a:p>
              </p:txBody>
            </p:sp>
            <p:sp>
              <p:nvSpPr>
                <p:cNvPr id="93" name="Freeform 111"/>
                <p:cNvSpPr>
                  <a:spLocks/>
                </p:cNvSpPr>
                <p:nvPr/>
              </p:nvSpPr>
              <p:spPr bwMode="auto">
                <a:xfrm rot="-5400000" flipH="1" flipV="1">
                  <a:off x="3821" y="1831"/>
                  <a:ext cx="159" cy="771"/>
                </a:xfrm>
                <a:custGeom>
                  <a:avLst/>
                  <a:gdLst>
                    <a:gd name="T0" fmla="*/ 0 w 85"/>
                    <a:gd name="T1" fmla="*/ 0 h 141"/>
                    <a:gd name="T2" fmla="*/ 0 w 85"/>
                    <a:gd name="T3" fmla="*/ 3769069 h 141"/>
                    <a:gd name="T4" fmla="*/ 3638 w 85"/>
                    <a:gd name="T5" fmla="*/ 3769069 h 141"/>
                    <a:gd name="T6" fmla="*/ 0 60000 65536"/>
                    <a:gd name="T7" fmla="*/ 0 60000 65536"/>
                    <a:gd name="T8" fmla="*/ 0 60000 65536"/>
                    <a:gd name="T9" fmla="*/ 0 w 85"/>
                    <a:gd name="T10" fmla="*/ 0 h 141"/>
                    <a:gd name="T11" fmla="*/ 85 w 85"/>
                    <a:gd name="T12" fmla="*/ 141 h 1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5" h="141">
                      <a:moveTo>
                        <a:pt x="0" y="0"/>
                      </a:moveTo>
                      <a:lnTo>
                        <a:pt x="0" y="141"/>
                      </a:lnTo>
                      <a:lnTo>
                        <a:pt x="85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AutoShape 112"/>
                <p:cNvSpPr>
                  <a:spLocks noChangeArrowheads="1"/>
                </p:cNvSpPr>
                <p:nvPr/>
              </p:nvSpPr>
              <p:spPr bwMode="auto">
                <a:xfrm>
                  <a:off x="3855" y="2251"/>
                  <a:ext cx="930" cy="158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95" name="Line 113"/>
                <p:cNvSpPr>
                  <a:spLocks noChangeShapeType="1"/>
                </p:cNvSpPr>
                <p:nvPr/>
              </p:nvSpPr>
              <p:spPr bwMode="auto">
                <a:xfrm>
                  <a:off x="3583" y="2341"/>
                  <a:ext cx="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0376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558" y="1340768"/>
            <a:ext cx="8034893" cy="4644516"/>
          </a:xfrm>
        </p:spPr>
        <p:txBody>
          <a:bodyPr/>
          <a:lstStyle/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dirty="0" smtClean="0">
                <a:latin typeface="Calibri" panose="020F0502020204030204" pitchFamily="34" charset="0"/>
              </a:rPr>
              <a:t>Unsigned Integer Multiplication</a:t>
            </a:r>
          </a:p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Signed Integer Multiplication</a:t>
            </a:r>
          </a:p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dirty="0" smtClean="0">
                <a:latin typeface="Calibri" panose="020F0502020204030204" pitchFamily="34" charset="0"/>
              </a:rPr>
              <a:t>Faster Integer Multiplication</a:t>
            </a:r>
          </a:p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dirty="0" smtClean="0">
                <a:latin typeface="Calibri" panose="020F0502020204030204" pitchFamily="34" charset="0"/>
              </a:rPr>
              <a:t>Integer Division</a:t>
            </a:r>
          </a:p>
          <a:p>
            <a:pPr marL="536575" indent="-536575" eaLnBrk="1" hangingPunct="1">
              <a:lnSpc>
                <a:spcPct val="150000"/>
              </a:lnSpc>
              <a:spcBef>
                <a:spcPts val="2000"/>
              </a:spcBef>
            </a:pPr>
            <a:r>
              <a:rPr lang="en-US" altLang="en-US" sz="2800" dirty="0" smtClean="0">
                <a:latin typeface="Calibri" panose="020F0502020204030204" pitchFamily="34" charset="0"/>
              </a:rPr>
              <a:t>Integer Multiplication and Division in MIPS</a:t>
            </a:r>
          </a:p>
        </p:txBody>
      </p:sp>
    </p:spTree>
    <p:extLst>
      <p:ext uri="{BB962C8B-B14F-4D97-AF65-F5344CB8AC3E}">
        <p14:creationId xmlns:p14="http://schemas.microsoft.com/office/powerpoint/2010/main" val="386427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Signed Integer Multiplication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489" y="908720"/>
            <a:ext cx="9127014" cy="5580620"/>
          </a:xfrm>
        </p:spPr>
        <p:txBody>
          <a:bodyPr/>
          <a:lstStyle/>
          <a:p>
            <a:pPr eaLnBrk="1" hangingPunct="1">
              <a:spcBef>
                <a:spcPts val="1500"/>
              </a:spcBef>
            </a:pPr>
            <a:r>
              <a:rPr lang="en-US" altLang="en-US" dirty="0" smtClean="0"/>
              <a:t>First attempt: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dirty="0" smtClean="0"/>
              <a:t>Convert multiplier and multiplicand into positive numbers</a:t>
            </a:r>
          </a:p>
          <a:p>
            <a:pPr lvl="2" eaLnBrk="1" hangingPunct="1">
              <a:spcBef>
                <a:spcPts val="1500"/>
              </a:spcBef>
            </a:pPr>
            <a:r>
              <a:rPr lang="en-US" altLang="en-US" dirty="0" smtClean="0"/>
              <a:t>If negative then obtain the 2's complement and remember the sign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dirty="0" smtClean="0"/>
              <a:t>Perform unsigned multiplication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dirty="0" smtClean="0"/>
              <a:t>Compute the sign of the product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dirty="0" smtClean="0"/>
              <a:t>If product sign &lt; 0 then obtain the 2's complement of the product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dirty="0" smtClean="0"/>
              <a:t>Drawback: additional steps to compute the 2's complement</a:t>
            </a:r>
          </a:p>
          <a:p>
            <a:pPr eaLnBrk="1" hangingPunct="1">
              <a:spcBef>
                <a:spcPts val="1500"/>
              </a:spcBef>
            </a:pPr>
            <a:r>
              <a:rPr lang="en-US" altLang="en-US" dirty="0" smtClean="0"/>
              <a:t>Better version: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dirty="0" smtClean="0"/>
              <a:t>Use the unsigned multiplication hardware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dirty="0" smtClean="0"/>
              <a:t>When shifting right, </a:t>
            </a:r>
            <a:r>
              <a:rPr lang="en-US" altLang="en-US" b="1" dirty="0" smtClean="0">
                <a:solidFill>
                  <a:srgbClr val="FF0000"/>
                </a:solidFill>
              </a:rPr>
              <a:t>extend the sign</a:t>
            </a:r>
            <a:r>
              <a:rPr lang="en-US" altLang="en-US" dirty="0" smtClean="0"/>
              <a:t> of the product</a:t>
            </a:r>
          </a:p>
          <a:p>
            <a:pPr lvl="1" eaLnBrk="1" hangingPunct="1">
              <a:spcBef>
                <a:spcPts val="1500"/>
              </a:spcBef>
            </a:pPr>
            <a:r>
              <a:rPr lang="en-US" altLang="en-US" dirty="0" smtClean="0"/>
              <a:t>If multiplier is negative, the </a:t>
            </a:r>
            <a:r>
              <a:rPr lang="en-US" altLang="en-US" b="1" dirty="0" smtClean="0">
                <a:solidFill>
                  <a:srgbClr val="FF0000"/>
                </a:solidFill>
              </a:rPr>
              <a:t>last step</a:t>
            </a:r>
            <a:r>
              <a:rPr lang="en-US" altLang="en-US" dirty="0" smtClean="0"/>
              <a:t> should be a </a:t>
            </a:r>
            <a:r>
              <a:rPr lang="en-US" altLang="en-US" b="1" dirty="0" smtClean="0">
                <a:solidFill>
                  <a:srgbClr val="FF0000"/>
                </a:solidFill>
              </a:rPr>
              <a:t>subtract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Signed Multiplication (Paper &amp; Pencil)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124" y="908720"/>
            <a:ext cx="8915400" cy="561662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tabLst>
                <a:tab pos="2333625" algn="l"/>
              </a:tabLst>
            </a:pPr>
            <a:r>
              <a:rPr lang="en-US" altLang="en-US" dirty="0" smtClean="0"/>
              <a:t>Case 1: Positive Multiplier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2333625" algn="l"/>
              </a:tabLst>
            </a:pPr>
            <a:r>
              <a:rPr lang="en-US" alt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dirty="0" smtClean="0">
                <a:solidFill>
                  <a:srgbClr val="000099"/>
                </a:solidFill>
              </a:rPr>
              <a:t>Multiplicand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1100</a:t>
            </a:r>
            <a:r>
              <a:rPr lang="en-US" altLang="en-US" sz="20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 = -4</a:t>
            </a:r>
            <a:endParaRPr lang="en-US" altLang="en-US" sz="2000" b="1" baseline="-25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2333625" algn="l"/>
              </a:tabLst>
            </a:pPr>
            <a:r>
              <a:rPr lang="en-US" alt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dirty="0" smtClean="0">
                <a:solidFill>
                  <a:srgbClr val="000099"/>
                </a:solidFill>
              </a:rPr>
              <a:t>Multiplier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×   0101</a:t>
            </a:r>
            <a:r>
              <a:rPr lang="en-US" altLang="en-US" sz="20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 = +5</a:t>
            </a:r>
            <a:endParaRPr lang="en-US" altLang="en-US" sz="2000" b="1" baseline="-25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  <a:tabLst>
                <a:tab pos="2333625" algn="l"/>
              </a:tabLst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1111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1100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2333625" algn="l"/>
              </a:tabLst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1100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  <a:tabLst>
                <a:tab pos="2333625" algn="l"/>
              </a:tabLst>
            </a:pPr>
            <a:r>
              <a:rPr lang="en-US" alt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dirty="0" smtClean="0">
                <a:solidFill>
                  <a:srgbClr val="000099"/>
                </a:solidFill>
              </a:rPr>
              <a:t>Product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	11101100</a:t>
            </a:r>
            <a:r>
              <a:rPr lang="en-US" altLang="en-US" sz="20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 = -20</a:t>
            </a:r>
            <a:endParaRPr lang="en-US" altLang="en-US" sz="2000" dirty="0" smtClean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tabLst>
                <a:tab pos="2333625" algn="l"/>
              </a:tabLst>
            </a:pPr>
            <a:r>
              <a:rPr lang="en-US" altLang="en-US" dirty="0" smtClean="0"/>
              <a:t>Case 2: Negative Multiplier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2333625" algn="l"/>
              </a:tabLst>
            </a:pPr>
            <a:r>
              <a:rPr lang="en-US" alt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dirty="0" smtClean="0">
                <a:solidFill>
                  <a:srgbClr val="000099"/>
                </a:solidFill>
              </a:rPr>
              <a:t>Multiplicand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1100</a:t>
            </a:r>
            <a:r>
              <a:rPr lang="en-US" altLang="en-US" sz="20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 = -4</a:t>
            </a:r>
            <a:endParaRPr lang="en-US" altLang="en-US" sz="2000" b="1" baseline="-25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2333625" algn="l"/>
              </a:tabLst>
            </a:pPr>
            <a:r>
              <a:rPr lang="en-US" alt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dirty="0" smtClean="0">
                <a:solidFill>
                  <a:srgbClr val="000099"/>
                </a:solidFill>
              </a:rPr>
              <a:t>Multiplier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×   1101</a:t>
            </a:r>
            <a:r>
              <a:rPr lang="en-US" altLang="en-US" sz="20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 = -3</a:t>
            </a:r>
            <a:endParaRPr lang="en-US" altLang="en-US" sz="2000" b="1" baseline="-25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  <a:tabLst>
                <a:tab pos="2333625" algn="l"/>
              </a:tabLst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1111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1100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2333625" algn="l"/>
              </a:tabLst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1100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2333625" algn="l"/>
              </a:tabLst>
            </a:pP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00100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    (2's complement of 1100)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  <a:tabLst>
                <a:tab pos="2333625" algn="l"/>
              </a:tabLst>
            </a:pPr>
            <a:r>
              <a:rPr lang="en-US" alt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dirty="0" smtClean="0">
                <a:solidFill>
                  <a:srgbClr val="000099"/>
                </a:solidFill>
              </a:rPr>
              <a:t>Product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	00001100</a:t>
            </a:r>
            <a:r>
              <a:rPr lang="en-US" altLang="en-US" sz="2000" b="1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 = +12</a:t>
            </a:r>
            <a:endParaRPr lang="en-US" altLang="en-US" dirty="0" smtClean="0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3042313" y="2276475"/>
            <a:ext cx="230108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3042313" y="3068638"/>
            <a:ext cx="230108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3080148" y="2348881"/>
            <a:ext cx="703394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935567" y="2458419"/>
            <a:ext cx="1716352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Sign-extension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2808421" y="2456830"/>
            <a:ext cx="27172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3080148" y="2637806"/>
            <a:ext cx="39039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>
            <a:off x="2846256" y="2780680"/>
            <a:ext cx="2338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14"/>
          <p:cNvSpPr>
            <a:spLocks noChangeShapeType="1"/>
          </p:cNvSpPr>
          <p:nvPr/>
        </p:nvSpPr>
        <p:spPr bwMode="auto">
          <a:xfrm>
            <a:off x="3042313" y="4905164"/>
            <a:ext cx="230108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15"/>
          <p:cNvSpPr>
            <a:spLocks noChangeShapeType="1"/>
          </p:cNvSpPr>
          <p:nvPr/>
        </p:nvSpPr>
        <p:spPr bwMode="auto">
          <a:xfrm>
            <a:off x="3042313" y="6093296"/>
            <a:ext cx="230108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AutoShape 17"/>
          <p:cNvSpPr>
            <a:spLocks/>
          </p:cNvSpPr>
          <p:nvPr/>
        </p:nvSpPr>
        <p:spPr bwMode="auto">
          <a:xfrm>
            <a:off x="2689755" y="2385393"/>
            <a:ext cx="79110" cy="468312"/>
          </a:xfrm>
          <a:prstGeom prst="leftBrace">
            <a:avLst>
              <a:gd name="adj1" fmla="val 5344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8" name="AutoShape 18"/>
          <p:cNvSpPr>
            <a:spLocks noChangeArrowheads="1"/>
          </p:cNvSpPr>
          <p:nvPr/>
        </p:nvSpPr>
        <p:spPr bwMode="auto">
          <a:xfrm>
            <a:off x="3080148" y="5029811"/>
            <a:ext cx="703394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9" name="Line 19"/>
          <p:cNvSpPr>
            <a:spLocks noChangeShapeType="1"/>
          </p:cNvSpPr>
          <p:nvPr/>
        </p:nvSpPr>
        <p:spPr bwMode="auto">
          <a:xfrm>
            <a:off x="2808421" y="5137760"/>
            <a:ext cx="27172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Text Box 20"/>
          <p:cNvSpPr txBox="1">
            <a:spLocks noChangeArrowheads="1"/>
          </p:cNvSpPr>
          <p:nvPr/>
        </p:nvSpPr>
        <p:spPr bwMode="auto">
          <a:xfrm>
            <a:off x="935567" y="5139347"/>
            <a:ext cx="171635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Sign-extension</a:t>
            </a:r>
          </a:p>
        </p:txBody>
      </p:sp>
      <p:sp>
        <p:nvSpPr>
          <p:cNvPr id="11281" name="AutoShape 21"/>
          <p:cNvSpPr>
            <a:spLocks noChangeArrowheads="1"/>
          </p:cNvSpPr>
          <p:nvPr/>
        </p:nvSpPr>
        <p:spPr bwMode="auto">
          <a:xfrm>
            <a:off x="3080148" y="5318736"/>
            <a:ext cx="390392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2" name="Line 22"/>
          <p:cNvSpPr>
            <a:spLocks noChangeShapeType="1"/>
          </p:cNvSpPr>
          <p:nvPr/>
        </p:nvSpPr>
        <p:spPr bwMode="auto">
          <a:xfrm>
            <a:off x="2846256" y="5461610"/>
            <a:ext cx="2338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AutoShape 23"/>
          <p:cNvSpPr>
            <a:spLocks/>
          </p:cNvSpPr>
          <p:nvPr/>
        </p:nvSpPr>
        <p:spPr bwMode="auto">
          <a:xfrm>
            <a:off x="2691475" y="5066323"/>
            <a:ext cx="79110" cy="468313"/>
          </a:xfrm>
          <a:prstGeom prst="leftBrace">
            <a:avLst>
              <a:gd name="adj1" fmla="val 5344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24244</TotalTime>
  <Words>2378</Words>
  <Application>Microsoft Office PowerPoint</Application>
  <PresentationFormat>A4 Paper (210x297 mm)</PresentationFormat>
  <Paragraphs>753</Paragraphs>
  <Slides>34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  <vt:variant>
        <vt:lpstr>Custom Shows</vt:lpstr>
      </vt:variant>
      <vt:variant>
        <vt:i4>1</vt:i4>
      </vt:variant>
    </vt:vector>
  </HeadingPairs>
  <TitlesOfParts>
    <vt:vector size="36" baseType="lpstr">
      <vt:lpstr>Default Design</vt:lpstr>
      <vt:lpstr>Integer Multiplication and Division</vt:lpstr>
      <vt:lpstr>Presentation Outline</vt:lpstr>
      <vt:lpstr>Unsigned Integer Multiplication</vt:lpstr>
      <vt:lpstr>Unsigned Sequential Multiplication</vt:lpstr>
      <vt:lpstr>Unsigned Sequential Multiplier</vt:lpstr>
      <vt:lpstr>Sequential Multiplier Example</vt:lpstr>
      <vt:lpstr>Next . . .</vt:lpstr>
      <vt:lpstr>Signed Integer Multiplication</vt:lpstr>
      <vt:lpstr>Signed Multiplication (Paper &amp; Pencil)</vt:lpstr>
      <vt:lpstr>Signed Sequential Multiplier</vt:lpstr>
      <vt:lpstr>Signed Multiplication Example</vt:lpstr>
      <vt:lpstr>Next . . .</vt:lpstr>
      <vt:lpstr>Faster Multiplier</vt:lpstr>
      <vt:lpstr>Adding the Partial Products</vt:lpstr>
      <vt:lpstr>4-bit × 4-bit Binary Multiplier</vt:lpstr>
      <vt:lpstr>Carry Save Adders</vt:lpstr>
      <vt:lpstr>Carry-Save Adders in a Multiplier</vt:lpstr>
      <vt:lpstr>Carry-Save Adders in a Multiplier</vt:lpstr>
      <vt:lpstr>Summary of a Fast Multiplier</vt:lpstr>
      <vt:lpstr>Next . . .</vt:lpstr>
      <vt:lpstr>Unsigned Division (Paper &amp; Pencil)</vt:lpstr>
      <vt:lpstr>Sequential Division</vt:lpstr>
      <vt:lpstr>Sequential Division Hardware</vt:lpstr>
      <vt:lpstr>Unsigned Integer Division Example</vt:lpstr>
      <vt:lpstr>Signed Integer Division</vt:lpstr>
      <vt:lpstr>Signed Integer Division Examples</vt:lpstr>
      <vt:lpstr>Next . . .</vt:lpstr>
      <vt:lpstr>Integer Multiplication in MIPS</vt:lpstr>
      <vt:lpstr>Integer Division in MIPS</vt:lpstr>
      <vt:lpstr>Integer Multiply and Divide Instructions</vt:lpstr>
      <vt:lpstr>String to Integer Conversion</vt:lpstr>
      <vt:lpstr>String to Integer Conversion Function</vt:lpstr>
      <vt:lpstr>Integer to String Conversion</vt:lpstr>
      <vt:lpstr>Integer to String Conversion Function</vt:lpstr>
      <vt:lpstr>Shl</vt:lpstr>
    </vt:vector>
  </TitlesOfParts>
  <Company>KFUPM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 Multiplication and Division</dc:title>
  <dc:creator>Dr. Muhamed Mudawar</dc:creator>
  <cp:lastModifiedBy>mudawar</cp:lastModifiedBy>
  <cp:revision>758</cp:revision>
  <cp:lastPrinted>2016-02-10T12:55:26Z</cp:lastPrinted>
  <dcterms:created xsi:type="dcterms:W3CDTF">2004-09-12T13:54:39Z</dcterms:created>
  <dcterms:modified xsi:type="dcterms:W3CDTF">2017-03-15T11:03:14Z</dcterms:modified>
</cp:coreProperties>
</file>