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44" r:id="rId2"/>
    <p:sldId id="392" r:id="rId3"/>
    <p:sldId id="451" r:id="rId4"/>
    <p:sldId id="466" r:id="rId5"/>
    <p:sldId id="463" r:id="rId6"/>
    <p:sldId id="393" r:id="rId7"/>
    <p:sldId id="395" r:id="rId8"/>
    <p:sldId id="431" r:id="rId9"/>
    <p:sldId id="464" r:id="rId10"/>
    <p:sldId id="489" r:id="rId11"/>
    <p:sldId id="467" r:id="rId12"/>
    <p:sldId id="470" r:id="rId13"/>
    <p:sldId id="397" r:id="rId14"/>
    <p:sldId id="486" r:id="rId15"/>
    <p:sldId id="487" r:id="rId16"/>
    <p:sldId id="488" r:id="rId17"/>
    <p:sldId id="433" r:id="rId18"/>
    <p:sldId id="459" r:id="rId19"/>
    <p:sldId id="461" r:id="rId20"/>
    <p:sldId id="493" r:id="rId21"/>
    <p:sldId id="494" r:id="rId22"/>
    <p:sldId id="495" r:id="rId23"/>
    <p:sldId id="478" r:id="rId24"/>
    <p:sldId id="491" r:id="rId25"/>
    <p:sldId id="492" r:id="rId26"/>
    <p:sldId id="481" r:id="rId27"/>
    <p:sldId id="497" r:id="rId28"/>
    <p:sldId id="498" r:id="rId29"/>
    <p:sldId id="485" r:id="rId30"/>
  </p:sldIdLst>
  <p:sldSz cx="9906000" cy="6858000" type="A4"/>
  <p:notesSz cx="7099300" cy="10234613"/>
  <p:custShowLst>
    <p:custShow name="Shl" id="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99"/>
    <a:srgbClr val="99FF66"/>
    <a:srgbClr val="CCFF66"/>
    <a:srgbClr val="FFFF99"/>
    <a:srgbClr val="FFFF66"/>
    <a:srgbClr val="FF99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01" autoAdjust="0"/>
    <p:restoredTop sz="94660"/>
  </p:normalViewPr>
  <p:slideViewPr>
    <p:cSldViewPr>
      <p:cViewPr>
        <p:scale>
          <a:sx n="80" d="100"/>
          <a:sy n="80" d="100"/>
        </p:scale>
        <p:origin x="-977" y="-551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57607" cy="576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3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3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1473ECED-2A0A-40DF-BCB8-CE2451F23D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17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9463" y="768350"/>
            <a:ext cx="554037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9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9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CB848C3-9712-425D-A7C3-9EF4B2CE41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618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0595924-27B0-4DF1-B47B-53D0EA3D8D0B}" type="slidenum">
              <a:rPr lang="en-US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017" tIns="48148" rIns="98017" bIns="48148"/>
          <a:lstStyle/>
          <a:p>
            <a:pPr eaLnBrk="1" hangingPunct="1"/>
            <a:endParaRPr lang="en-US" altLang="en-US" smtClean="0"/>
          </a:p>
        </p:txBody>
      </p:sp>
      <p:sp>
        <p:nvSpPr>
          <p:cNvPr id="3789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8988" y="774700"/>
            <a:ext cx="5521325" cy="3824288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66B5FA7-ED98-46D3-BBC7-154B095A29A4}" type="slidenum">
              <a:rPr lang="en-US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017" tIns="48148" rIns="98017" bIns="48148"/>
          <a:lstStyle/>
          <a:p>
            <a:pPr eaLnBrk="1" hangingPunct="1"/>
            <a:endParaRPr lang="en-US" altLang="en-US" smtClean="0"/>
          </a:p>
        </p:txBody>
      </p:sp>
      <p:sp>
        <p:nvSpPr>
          <p:cNvPr id="3891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8988" y="774700"/>
            <a:ext cx="5521325" cy="3824288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" y="800100"/>
            <a:ext cx="8915400" cy="26860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5300" y="3698875"/>
            <a:ext cx="8915400" cy="2552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41231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6011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21450" cy="6011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65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95300" y="1143000"/>
            <a:ext cx="8915400" cy="51435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91658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40" y="951899"/>
            <a:ext cx="9298729" cy="553027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4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1993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43000"/>
            <a:ext cx="437515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143000"/>
            <a:ext cx="437515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72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80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7253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906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771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9525"/>
            <a:ext cx="9906000" cy="792163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43000"/>
            <a:ext cx="89154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Text Box 8"/>
          <p:cNvSpPr txBox="1">
            <a:spLocks noChangeArrowheads="1"/>
          </p:cNvSpPr>
          <p:nvPr userDrawn="1"/>
        </p:nvSpPr>
        <p:spPr bwMode="auto">
          <a:xfrm>
            <a:off x="0" y="6613526"/>
            <a:ext cx="9906000" cy="2444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87313" eaLnBrk="1" hangingPunct="1">
              <a:spcBef>
                <a:spcPct val="50000"/>
              </a:spcBef>
              <a:tabLst>
                <a:tab pos="4841875" algn="ctr"/>
                <a:tab pos="9685338" algn="r"/>
              </a:tabLst>
              <a:defRPr/>
            </a:pPr>
            <a:r>
              <a:rPr lang="en-US" sz="1000" i="1" dirty="0" smtClean="0">
                <a:latin typeface="Times New Roman" pitchFamily="18" charset="0"/>
                <a:cs typeface="Times New Roman" pitchFamily="18" charset="0"/>
              </a:rPr>
              <a:t>MIPS Functions and the Runtime Stack	COE 301 / ICS 233 – KFUPM	© </a:t>
            </a:r>
            <a:r>
              <a:rPr lang="en-US" sz="1000" i="1" dirty="0" err="1" smtClean="0">
                <a:latin typeface="Times New Roman" pitchFamily="18" charset="0"/>
                <a:cs typeface="Times New Roman" pitchFamily="18" charset="0"/>
              </a:rPr>
              <a:t>Muhamed</a:t>
            </a:r>
            <a:r>
              <a:rPr lang="en-US" sz="1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i="1" dirty="0" err="1" smtClean="0">
                <a:latin typeface="Times New Roman" pitchFamily="18" charset="0"/>
                <a:cs typeface="Times New Roman" pitchFamily="18" charset="0"/>
              </a:rPr>
              <a:t>Mudawar</a:t>
            </a:r>
            <a:r>
              <a:rPr lang="en-US" sz="1000" i="1" dirty="0" smtClean="0">
                <a:latin typeface="Times New Roman" pitchFamily="18" charset="0"/>
                <a:cs typeface="Times New Roman" pitchFamily="18" charset="0"/>
              </a:rPr>
              <a:t> – slide </a:t>
            </a:r>
            <a:fld id="{A7B578AE-E405-4E87-BF85-AD0920BFA844}" type="slidenum">
              <a:rPr lang="en-US" sz="1000" i="1" smtClean="0">
                <a:latin typeface="Times New Roman" pitchFamily="18" charset="0"/>
                <a:cs typeface="Times New Roman" pitchFamily="18" charset="0"/>
              </a:rPr>
              <a:pPr marL="87313" eaLnBrk="1" hangingPunct="1">
                <a:spcBef>
                  <a:spcPct val="50000"/>
                </a:spcBef>
                <a:tabLst>
                  <a:tab pos="4841875" algn="ctr"/>
                  <a:tab pos="9685338" algn="r"/>
                </a:tabLst>
                <a:defRPr/>
              </a:pPr>
              <a:t>‹#›</a:t>
            </a:fld>
            <a:endParaRPr lang="en-US" sz="1000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9pPr>
    </p:titleStyle>
    <p:bodyStyle>
      <a:lvl1pPr marL="347663" indent="-347663" algn="l" rtl="0" eaLnBrk="0" fontAlgn="base" hangingPunct="0">
        <a:spcBef>
          <a:spcPct val="40000"/>
        </a:spcBef>
        <a:spcAft>
          <a:spcPct val="0"/>
        </a:spcAft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98513" indent="-336550" algn="l" rtl="0" eaLnBrk="0" fontAlgn="base" hangingPunct="0">
        <a:spcBef>
          <a:spcPct val="40000"/>
        </a:spcBef>
        <a:spcAft>
          <a:spcPct val="0"/>
        </a:spcAft>
        <a:buFont typeface="Wingdings" pitchFamily="2" charset="2"/>
        <a:buChar char="²"/>
        <a:defRPr sz="2000">
          <a:solidFill>
            <a:schemeClr val="tx1"/>
          </a:solidFill>
          <a:latin typeface="+mn-lt"/>
          <a:cs typeface="+mn-cs"/>
        </a:defRPr>
      </a:lvl2pPr>
      <a:lvl3pPr marL="1144588" indent="-231775" algn="l" rtl="0" eaLnBrk="0" fontAlgn="base" hangingPunct="0">
        <a:spcBef>
          <a:spcPct val="4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3pPr>
      <a:lvl4pPr marL="1481138" indent="-222250" algn="l" rtl="0" eaLnBrk="0" fontAlgn="base" hangingPunct="0">
        <a:spcBef>
          <a:spcPct val="4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1828800" indent="-233363" algn="l" rtl="0" eaLnBrk="0" fontAlgn="base" hangingPunct="0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22860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7432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2004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6576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" y="800101"/>
            <a:ext cx="8915400" cy="2632075"/>
          </a:xfrm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altLang="en-US" sz="4400" dirty="0" smtClean="0"/>
              <a:t>MIPS Functions and the</a:t>
            </a:r>
            <a:br>
              <a:rPr lang="en-US" altLang="en-US" sz="4400" dirty="0" smtClean="0"/>
            </a:br>
            <a:r>
              <a:rPr lang="en-US" altLang="en-US" sz="4400" dirty="0" smtClean="0"/>
              <a:t>Runtime Stack</a:t>
            </a:r>
            <a:endParaRPr lang="en-US" altLang="en-US" sz="28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5300" y="3544889"/>
            <a:ext cx="8915400" cy="2879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smtClean="0"/>
              <a:t>COE 301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Computer Organization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Prof. Muhamed Mudawar</a:t>
            </a:r>
          </a:p>
          <a:p>
            <a:pPr eaLnBrk="1" hangingPunct="1">
              <a:lnSpc>
                <a:spcPct val="90000"/>
              </a:lnSpc>
              <a:spcBef>
                <a:spcPct val="100000"/>
              </a:spcBef>
            </a:pPr>
            <a:r>
              <a:rPr lang="en-US" altLang="en-US" smtClean="0"/>
              <a:t>College of Computer Sciences and Engineering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King Fahd University of Petroleum and Minerals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Next . . .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83469" y="1239838"/>
            <a:ext cx="7739063" cy="495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7663" indent="-347663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336550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4588" indent="-231775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481138" indent="-222250" algn="l" rtl="0" eaLnBrk="0" fontAlgn="base" hangingPunct="0">
              <a:spcBef>
                <a:spcPct val="4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-233363" algn="l" rtl="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70000"/>
              </a:spcBef>
            </a:pPr>
            <a:r>
              <a:rPr lang="en-US" altLang="en-US" kern="0" dirty="0" smtClean="0"/>
              <a:t>Functions</a:t>
            </a:r>
          </a:p>
          <a:p>
            <a:pPr eaLnBrk="1" hangingPunct="1">
              <a:lnSpc>
                <a:spcPct val="150000"/>
              </a:lnSpc>
              <a:spcBef>
                <a:spcPct val="70000"/>
              </a:spcBef>
            </a:pPr>
            <a:r>
              <a:rPr lang="en-US" altLang="en-US" kern="0" dirty="0" smtClean="0"/>
              <a:t>Function Call and Return</a:t>
            </a:r>
          </a:p>
          <a:p>
            <a:pPr eaLnBrk="1" hangingPunct="1">
              <a:lnSpc>
                <a:spcPct val="150000"/>
              </a:lnSpc>
              <a:spcBef>
                <a:spcPct val="70000"/>
              </a:spcBef>
            </a:pPr>
            <a:r>
              <a:rPr lang="en-US" altLang="en-US" b="1" kern="0" dirty="0" smtClean="0">
                <a:solidFill>
                  <a:srgbClr val="FF0000"/>
                </a:solidFill>
              </a:rPr>
              <a:t>The Stack Segment</a:t>
            </a:r>
          </a:p>
          <a:p>
            <a:pPr eaLnBrk="1" hangingPunct="1">
              <a:lnSpc>
                <a:spcPct val="150000"/>
              </a:lnSpc>
              <a:spcBef>
                <a:spcPct val="70000"/>
              </a:spcBef>
            </a:pPr>
            <a:r>
              <a:rPr lang="en-US" altLang="en-US" b="1" kern="0" dirty="0" smtClean="0">
                <a:solidFill>
                  <a:srgbClr val="FF0000"/>
                </a:solidFill>
              </a:rPr>
              <a:t>Preserving Registers</a:t>
            </a:r>
          </a:p>
          <a:p>
            <a:pPr eaLnBrk="1" hangingPunct="1">
              <a:lnSpc>
                <a:spcPct val="150000"/>
              </a:lnSpc>
              <a:spcBef>
                <a:spcPct val="70000"/>
              </a:spcBef>
            </a:pPr>
            <a:r>
              <a:rPr lang="en-US" altLang="en-US" kern="0" dirty="0" smtClean="0"/>
              <a:t>Allocating a Local Array on the Stack</a:t>
            </a:r>
          </a:p>
          <a:p>
            <a:pPr eaLnBrk="1" hangingPunct="1">
              <a:lnSpc>
                <a:spcPct val="150000"/>
              </a:lnSpc>
              <a:spcBef>
                <a:spcPct val="70000"/>
              </a:spcBef>
            </a:pPr>
            <a:r>
              <a:rPr lang="en-US" altLang="en-US" kern="0" dirty="0" smtClean="0"/>
              <a:t>Examples: Bubble Sort and Recursion</a:t>
            </a:r>
          </a:p>
        </p:txBody>
      </p:sp>
    </p:spTree>
    <p:extLst>
      <p:ext uri="{BB962C8B-B14F-4D97-AF65-F5344CB8AC3E}">
        <p14:creationId xmlns:p14="http://schemas.microsoft.com/office/powerpoint/2010/main" val="167468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Stack Segment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09815" y="893763"/>
            <a:ext cx="5305558" cy="564673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altLang="en-US" smtClean="0"/>
              <a:t>Every program has 3 segments when loaded into memory:</a:t>
            </a:r>
          </a:p>
          <a:p>
            <a:pPr lvl="1">
              <a:lnSpc>
                <a:spcPct val="120000"/>
              </a:lnSpc>
              <a:spcBef>
                <a:spcPts val="1000"/>
              </a:spcBef>
            </a:pPr>
            <a:r>
              <a:rPr lang="en-US" altLang="en-US" b="1" smtClean="0"/>
              <a:t>Text segment</a:t>
            </a:r>
            <a:r>
              <a:rPr lang="en-US" altLang="en-US" smtClean="0"/>
              <a:t>: stores machine instructions</a:t>
            </a:r>
          </a:p>
          <a:p>
            <a:pPr lvl="1">
              <a:lnSpc>
                <a:spcPct val="120000"/>
              </a:lnSpc>
              <a:spcBef>
                <a:spcPts val="1000"/>
              </a:spcBef>
            </a:pPr>
            <a:r>
              <a:rPr lang="en-US" altLang="en-US" b="1" smtClean="0"/>
              <a:t>Data segment</a:t>
            </a:r>
            <a:r>
              <a:rPr lang="en-US" altLang="en-US" smtClean="0"/>
              <a:t>: area used for static and dynamic variables</a:t>
            </a:r>
          </a:p>
          <a:p>
            <a:pPr lvl="1">
              <a:lnSpc>
                <a:spcPct val="120000"/>
              </a:lnSpc>
              <a:spcBef>
                <a:spcPts val="1000"/>
              </a:spcBef>
            </a:pPr>
            <a:r>
              <a:rPr lang="en-US" altLang="en-US" b="1" smtClean="0"/>
              <a:t>Stack segment</a:t>
            </a:r>
            <a:r>
              <a:rPr lang="en-US" altLang="en-US" smtClean="0"/>
              <a:t>: area that can be allocated and freed by functions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altLang="en-US" smtClean="0"/>
              <a:t>The program uses only logical (virtual) addresses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altLang="en-US" smtClean="0"/>
              <a:t>The actual (physical) addresses are managed by the OS</a:t>
            </a:r>
          </a:p>
        </p:txBody>
      </p:sp>
      <p:grpSp>
        <p:nvGrpSpPr>
          <p:cNvPr id="13316" name="Group 3"/>
          <p:cNvGrpSpPr>
            <a:grpSpLocks/>
          </p:cNvGrpSpPr>
          <p:nvPr/>
        </p:nvGrpSpPr>
        <p:grpSpPr bwMode="auto">
          <a:xfrm>
            <a:off x="5764742" y="952501"/>
            <a:ext cx="3766344" cy="5451475"/>
            <a:chOff x="-50384" y="1283863"/>
            <a:chExt cx="1995198" cy="2050698"/>
          </a:xfrm>
        </p:grpSpPr>
        <p:sp>
          <p:nvSpPr>
            <p:cNvPr id="13317" name="Text Box 53"/>
            <p:cNvSpPr txBox="1">
              <a:spLocks noChangeArrowheads="1"/>
            </p:cNvSpPr>
            <p:nvPr/>
          </p:nvSpPr>
          <p:spPr bwMode="auto">
            <a:xfrm>
              <a:off x="808891" y="1305530"/>
              <a:ext cx="1135923" cy="34884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Stack Segment</a:t>
              </a:r>
              <a:endParaRPr lang="en-US" altLang="en-US" sz="1800" b="1">
                <a:latin typeface="Consolas" pitchFamily="49" charset="0"/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13318" name="Text Box 4"/>
            <p:cNvSpPr txBox="1">
              <a:spLocks noChangeArrowheads="1"/>
            </p:cNvSpPr>
            <p:nvPr/>
          </p:nvSpPr>
          <p:spPr bwMode="auto">
            <a:xfrm>
              <a:off x="808891" y="1654376"/>
              <a:ext cx="1135923" cy="45024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 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808736" y="2103784"/>
              <a:ext cx="1136078" cy="3439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spcAft>
                  <a:spcPts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Heap Area</a:t>
              </a:r>
              <a:endParaRPr lang="en-US" b="1"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808736" y="2447159"/>
              <a:ext cx="1136078" cy="2370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spcAft>
                  <a:spcPts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Static Area</a:t>
              </a:r>
              <a:endParaRPr lang="en-US" b="1"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</p:txBody>
        </p:sp>
        <p:cxnSp>
          <p:nvCxnSpPr>
            <p:cNvPr id="13321" name="Line 17"/>
            <p:cNvCxnSpPr>
              <a:cxnSpLocks noChangeShapeType="1"/>
            </p:cNvCxnSpPr>
            <p:nvPr/>
          </p:nvCxnSpPr>
          <p:spPr bwMode="auto">
            <a:xfrm flipH="1">
              <a:off x="1374954" y="1654376"/>
              <a:ext cx="1531" cy="1886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22" name="Text Box 8"/>
            <p:cNvSpPr txBox="1">
              <a:spLocks noChangeArrowheads="1"/>
            </p:cNvSpPr>
            <p:nvPr/>
          </p:nvSpPr>
          <p:spPr bwMode="auto">
            <a:xfrm>
              <a:off x="0" y="3139616"/>
              <a:ext cx="725805" cy="1949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0x00000000</a:t>
              </a:r>
              <a:endParaRPr lang="en-US" altLang="en-US" sz="1800" b="1">
                <a:latin typeface="Consolas" pitchFamily="49" charset="0"/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13323" name="Text Box 8"/>
            <p:cNvSpPr txBox="1">
              <a:spLocks noChangeArrowheads="1"/>
            </p:cNvSpPr>
            <p:nvPr/>
          </p:nvSpPr>
          <p:spPr bwMode="auto">
            <a:xfrm>
              <a:off x="808891" y="3065618"/>
              <a:ext cx="1135923" cy="26634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Reserved</a:t>
              </a:r>
              <a:endParaRPr lang="en-US" altLang="en-US" sz="1800" b="1">
                <a:latin typeface="Consolas" pitchFamily="49" charset="0"/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13324" name="Text Box 8"/>
            <p:cNvSpPr txBox="1">
              <a:spLocks noChangeArrowheads="1"/>
            </p:cNvSpPr>
            <p:nvPr/>
          </p:nvSpPr>
          <p:spPr bwMode="auto">
            <a:xfrm>
              <a:off x="0" y="2489493"/>
              <a:ext cx="725805" cy="1949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0x10000000</a:t>
              </a:r>
              <a:endParaRPr lang="en-US" altLang="en-US" sz="1800" b="1">
                <a:latin typeface="Consolas" pitchFamily="49" charset="0"/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13325" name="Text Box 8"/>
            <p:cNvSpPr txBox="1">
              <a:spLocks noChangeArrowheads="1"/>
            </p:cNvSpPr>
            <p:nvPr/>
          </p:nvSpPr>
          <p:spPr bwMode="auto">
            <a:xfrm>
              <a:off x="808891" y="2685059"/>
              <a:ext cx="1135923" cy="38332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Text Segment</a:t>
              </a:r>
              <a:endParaRPr lang="en-US" altLang="en-US" sz="1800" b="1">
                <a:latin typeface="Consolas" pitchFamily="49" charset="0"/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13326" name="Text Box 8"/>
            <p:cNvSpPr txBox="1">
              <a:spLocks noChangeArrowheads="1"/>
            </p:cNvSpPr>
            <p:nvPr/>
          </p:nvSpPr>
          <p:spPr bwMode="auto">
            <a:xfrm>
              <a:off x="0" y="1283863"/>
              <a:ext cx="725805" cy="1215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0x7fffffff</a:t>
              </a:r>
              <a:endParaRPr lang="en-US" altLang="en-US" sz="1800" b="1">
                <a:latin typeface="Consolas" pitchFamily="49" charset="0"/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13327" name="Text Box 8"/>
            <p:cNvSpPr txBox="1">
              <a:spLocks noChangeArrowheads="1"/>
            </p:cNvSpPr>
            <p:nvPr/>
          </p:nvSpPr>
          <p:spPr bwMode="auto">
            <a:xfrm>
              <a:off x="0" y="2870053"/>
              <a:ext cx="725805" cy="1949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0x00400000</a:t>
              </a:r>
              <a:endParaRPr lang="en-US" altLang="en-US" sz="1800" b="1">
                <a:latin typeface="Consolas" pitchFamily="49" charset="0"/>
                <a:ea typeface="Times New Roman" pitchFamily="18" charset="0"/>
                <a:cs typeface="Consolas" pitchFamily="49" charset="0"/>
              </a:endParaRPr>
            </a:p>
          </p:txBody>
        </p:sp>
        <p:cxnSp>
          <p:nvCxnSpPr>
            <p:cNvPr id="13328" name="Line 16"/>
            <p:cNvCxnSpPr>
              <a:cxnSpLocks noChangeShapeType="1"/>
            </p:cNvCxnSpPr>
            <p:nvPr/>
          </p:nvCxnSpPr>
          <p:spPr bwMode="auto">
            <a:xfrm flipV="1">
              <a:off x="1374950" y="1918654"/>
              <a:ext cx="0" cy="1839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29" name="Text Box 8"/>
            <p:cNvSpPr txBox="1">
              <a:spLocks noChangeArrowheads="1"/>
            </p:cNvSpPr>
            <p:nvPr/>
          </p:nvSpPr>
          <p:spPr bwMode="auto">
            <a:xfrm>
              <a:off x="0" y="2293928"/>
              <a:ext cx="725805" cy="1949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1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0x10040000</a:t>
              </a:r>
              <a:endParaRPr lang="en-US" altLang="en-US" sz="1800" b="1">
                <a:latin typeface="Consolas" pitchFamily="49" charset="0"/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13330" name="Text Box 8"/>
            <p:cNvSpPr txBox="1">
              <a:spLocks noChangeArrowheads="1"/>
            </p:cNvSpPr>
            <p:nvPr/>
          </p:nvSpPr>
          <p:spPr bwMode="auto">
            <a:xfrm>
              <a:off x="-50384" y="1465694"/>
              <a:ext cx="793178" cy="1886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Stack Grows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Downwards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Stack Segment (cont'd)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209815" y="893763"/>
            <a:ext cx="9486371" cy="55880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altLang="en-US" smtClean="0"/>
              <a:t>The stack segment is used by functions for:</a:t>
            </a:r>
          </a:p>
          <a:p>
            <a:pPr lvl="1">
              <a:lnSpc>
                <a:spcPct val="120000"/>
              </a:lnSpc>
              <a:spcBef>
                <a:spcPts val="1000"/>
              </a:spcBef>
            </a:pPr>
            <a:r>
              <a:rPr lang="en-US" altLang="en-US" smtClean="0"/>
              <a:t>Passing parameters that cannot fit in registers</a:t>
            </a:r>
          </a:p>
          <a:p>
            <a:pPr lvl="1">
              <a:lnSpc>
                <a:spcPct val="120000"/>
              </a:lnSpc>
              <a:spcBef>
                <a:spcPts val="1000"/>
              </a:spcBef>
            </a:pPr>
            <a:r>
              <a:rPr lang="en-US" altLang="en-US" smtClean="0"/>
              <a:t>Allocating space for local variables</a:t>
            </a:r>
          </a:p>
          <a:p>
            <a:pPr lvl="1">
              <a:lnSpc>
                <a:spcPct val="120000"/>
              </a:lnSpc>
              <a:spcBef>
                <a:spcPts val="1000"/>
              </a:spcBef>
            </a:pPr>
            <a:r>
              <a:rPr lang="en-US" altLang="en-US" smtClean="0"/>
              <a:t>Saving registers across function calls</a:t>
            </a:r>
          </a:p>
          <a:p>
            <a:pPr lvl="1">
              <a:lnSpc>
                <a:spcPct val="120000"/>
              </a:lnSpc>
              <a:spcBef>
                <a:spcPts val="1000"/>
              </a:spcBef>
            </a:pPr>
            <a:r>
              <a:rPr lang="en-US" altLang="en-US" smtClean="0"/>
              <a:t>Implement recursive functions</a:t>
            </a:r>
          </a:p>
          <a:p>
            <a:pPr eaLnBrk="1" hangingPunct="1">
              <a:lnSpc>
                <a:spcPct val="120000"/>
              </a:lnSpc>
              <a:spcBef>
                <a:spcPts val="1000"/>
              </a:spcBef>
            </a:pPr>
            <a:r>
              <a:rPr lang="en-US" altLang="en-US" smtClean="0"/>
              <a:t>The stack segment is implemented via software:</a:t>
            </a:r>
          </a:p>
          <a:p>
            <a:pPr lvl="1" eaLnBrk="1" hangingPunct="1">
              <a:lnSpc>
                <a:spcPct val="120000"/>
              </a:lnSpc>
              <a:spcBef>
                <a:spcPts val="1000"/>
              </a:spcBef>
            </a:pPr>
            <a:r>
              <a:rPr lang="en-US" altLang="en-US" smtClean="0"/>
              <a:t>The </a:t>
            </a:r>
            <a:r>
              <a:rPr lang="en-US" altLang="en-US" b="1" smtClean="0">
                <a:solidFill>
                  <a:srgbClr val="000099"/>
                </a:solidFill>
                <a:latin typeface="Consolas" pitchFamily="49" charset="0"/>
                <a:cs typeface="Consolas" pitchFamily="49" charset="0"/>
              </a:rPr>
              <a:t>Stack Pointer</a:t>
            </a:r>
            <a:r>
              <a:rPr lang="en-US" altLang="en-US" smtClean="0">
                <a:solidFill>
                  <a:srgbClr val="0000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b="1" smtClean="0">
                <a:solidFill>
                  <a:srgbClr val="000099"/>
                </a:solidFill>
                <a:latin typeface="Consolas" pitchFamily="49" charset="0"/>
                <a:cs typeface="Consolas" pitchFamily="49" charset="0"/>
              </a:rPr>
              <a:t>$sp = $29</a:t>
            </a:r>
            <a:r>
              <a:rPr lang="en-US" altLang="en-US" smtClean="0"/>
              <a:t> (points to the top of stack)</a:t>
            </a:r>
            <a:endParaRPr lang="en-US" altLang="en-US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120000"/>
              </a:lnSpc>
              <a:spcBef>
                <a:spcPts val="1000"/>
              </a:spcBef>
            </a:pPr>
            <a:r>
              <a:rPr lang="en-US" altLang="en-US" smtClean="0"/>
              <a:t>The </a:t>
            </a:r>
            <a:r>
              <a:rPr lang="en-US" altLang="en-US" b="1" smtClean="0">
                <a:solidFill>
                  <a:srgbClr val="000099"/>
                </a:solidFill>
                <a:latin typeface="Consolas" pitchFamily="49" charset="0"/>
                <a:cs typeface="Consolas" pitchFamily="49" charset="0"/>
              </a:rPr>
              <a:t>Frame Pointer</a:t>
            </a:r>
            <a:r>
              <a:rPr lang="en-US" altLang="en-US" smtClean="0">
                <a:solidFill>
                  <a:srgbClr val="0000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b="1" smtClean="0">
                <a:solidFill>
                  <a:srgbClr val="000099"/>
                </a:solidFill>
                <a:latin typeface="Consolas" pitchFamily="49" charset="0"/>
                <a:cs typeface="Consolas" pitchFamily="49" charset="0"/>
              </a:rPr>
              <a:t>$fp = $30</a:t>
            </a:r>
            <a:r>
              <a:rPr lang="en-US" altLang="en-US" smtClean="0"/>
              <a:t> (points to a stack frame)</a:t>
            </a:r>
            <a:endParaRPr lang="en-US" altLang="en-US" smtClean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altLang="en-US" smtClean="0"/>
              <a:t>The stack pointer </a:t>
            </a:r>
            <a:r>
              <a:rPr lang="en-US" altLang="en-US" b="1" smtClean="0">
                <a:solidFill>
                  <a:srgbClr val="000099"/>
                </a:solidFill>
                <a:latin typeface="Consolas" pitchFamily="49" charset="0"/>
                <a:cs typeface="Consolas" pitchFamily="49" charset="0"/>
              </a:rPr>
              <a:t>$sp</a:t>
            </a:r>
            <a:r>
              <a:rPr lang="en-US" altLang="en-US" smtClean="0"/>
              <a:t> is initialized to the base address of the stack segment, just before a program starts execution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altLang="en-US" smtClean="0"/>
              <a:t>The MARS tool initializes register </a:t>
            </a:r>
            <a:r>
              <a:rPr lang="en-US" altLang="en-US" b="1" smtClean="0">
                <a:solidFill>
                  <a:srgbClr val="000099"/>
                </a:solidFill>
                <a:latin typeface="Consolas" pitchFamily="49" charset="0"/>
                <a:cs typeface="Consolas" pitchFamily="49" charset="0"/>
              </a:rPr>
              <a:t>$sp</a:t>
            </a:r>
            <a:r>
              <a:rPr lang="en-US" altLang="en-US" smtClean="0"/>
              <a:t> to </a:t>
            </a:r>
            <a:r>
              <a:rPr lang="en-US" altLang="en-US" b="1" smtClean="0">
                <a:solidFill>
                  <a:srgbClr val="000099"/>
                </a:solidFill>
                <a:latin typeface="Consolas" pitchFamily="49" charset="0"/>
                <a:cs typeface="Consolas" pitchFamily="49" charset="0"/>
              </a:rPr>
              <a:t>0x7fffeffc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Stack Frame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22817" y="836613"/>
            <a:ext cx="8860367" cy="305276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b="1" dirty="0" smtClean="0">
                <a:solidFill>
                  <a:srgbClr val="FF0000"/>
                </a:solidFill>
              </a:rPr>
              <a:t>Stack frame</a:t>
            </a:r>
            <a:r>
              <a:rPr lang="en-US" altLang="en-US" dirty="0" smtClean="0"/>
              <a:t> is an area of the stack containing …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/>
              <a:t>Saved arguments, registers, local arrays and variables (if any)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dirty="0" smtClean="0"/>
              <a:t>Called also the </a:t>
            </a:r>
            <a:r>
              <a:rPr lang="en-US" altLang="en-US" b="1" dirty="0" smtClean="0">
                <a:solidFill>
                  <a:srgbClr val="FF0000"/>
                </a:solidFill>
              </a:rPr>
              <a:t>activation frame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dirty="0" smtClean="0"/>
              <a:t>Frames are pushed and popped by adjusting …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/>
              <a:t>Stack pointer</a:t>
            </a:r>
            <a:r>
              <a:rPr lang="en-US" altLang="en-US" dirty="0" smtClean="0">
                <a:solidFill>
                  <a:schemeClr val="hlink"/>
                </a:solidFill>
              </a:rPr>
              <a:t> </a:t>
            </a:r>
            <a:r>
              <a:rPr lang="en-US" altLang="en-US" b="1" dirty="0" smtClean="0">
                <a:solidFill>
                  <a:srgbClr val="000099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en-US" b="1" dirty="0" smtClean="0">
                <a:solidFill>
                  <a:srgbClr val="000099"/>
                </a:solidFill>
                <a:latin typeface="Consolas" pitchFamily="49" charset="0"/>
                <a:cs typeface="Consolas" pitchFamily="49" charset="0"/>
              </a:rPr>
              <a:t> = $29</a:t>
            </a:r>
            <a:r>
              <a:rPr lang="en-US" altLang="en-US" dirty="0" smtClean="0"/>
              <a:t> </a:t>
            </a:r>
            <a:r>
              <a:rPr lang="en-US" altLang="en-US" dirty="0" smtClean="0"/>
              <a:t>(and sometimes frame </a:t>
            </a:r>
            <a:r>
              <a:rPr lang="en-US" altLang="en-US" dirty="0" smtClean="0"/>
              <a:t>pointer </a:t>
            </a:r>
            <a:r>
              <a:rPr lang="en-US" altLang="en-US" b="1" dirty="0" smtClean="0">
                <a:solidFill>
                  <a:srgbClr val="000099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itchFamily="49" charset="0"/>
                <a:cs typeface="Consolas" pitchFamily="49" charset="0"/>
              </a:rPr>
              <a:t>fp</a:t>
            </a:r>
            <a:r>
              <a:rPr lang="en-US" altLang="en-US" b="1" dirty="0" smtClean="0">
                <a:solidFill>
                  <a:srgbClr val="000099"/>
                </a:solidFill>
                <a:latin typeface="Consolas" pitchFamily="49" charset="0"/>
                <a:cs typeface="Consolas" pitchFamily="49" charset="0"/>
              </a:rPr>
              <a:t> = $</a:t>
            </a:r>
            <a:r>
              <a:rPr lang="en-US" altLang="en-US" b="1" dirty="0" smtClean="0">
                <a:solidFill>
                  <a:srgbClr val="000099"/>
                </a:solidFill>
                <a:latin typeface="Consolas" pitchFamily="49" charset="0"/>
                <a:cs typeface="Consolas" pitchFamily="49" charset="0"/>
              </a:rPr>
              <a:t>30</a:t>
            </a:r>
            <a:r>
              <a:rPr lang="en-US" altLang="en-US" dirty="0" smtClean="0"/>
              <a:t>)</a:t>
            </a:r>
            <a:endParaRPr lang="en-US" altLang="en-US" b="1" dirty="0" smtClean="0">
              <a:solidFill>
                <a:srgbClr val="000099"/>
              </a:solidFill>
              <a:latin typeface="Consolas" pitchFamily="49" charset="0"/>
              <a:cs typeface="Consolas" pitchFamily="49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/>
              <a:t>Decrement </a:t>
            </a:r>
            <a:r>
              <a:rPr lang="en-US" altLang="en-US" b="1" dirty="0" smtClean="0">
                <a:solidFill>
                  <a:srgbClr val="000099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en-US" dirty="0" smtClean="0"/>
              <a:t> to allocate stack frame, and increment to free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646642" y="4079875"/>
            <a:ext cx="1848777" cy="2332038"/>
            <a:chOff x="449" y="2477"/>
            <a:chExt cx="1075" cy="1469"/>
          </a:xfrm>
        </p:grpSpPr>
        <p:sp>
          <p:nvSpPr>
            <p:cNvPr id="15397" name="Text Box 7"/>
            <p:cNvSpPr txBox="1">
              <a:spLocks noChangeArrowheads="1"/>
            </p:cNvSpPr>
            <p:nvPr/>
          </p:nvSpPr>
          <p:spPr bwMode="auto">
            <a:xfrm>
              <a:off x="780" y="2736"/>
              <a:ext cx="744" cy="37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Frame f()</a:t>
              </a:r>
            </a:p>
          </p:txBody>
        </p:sp>
        <p:sp>
          <p:nvSpPr>
            <p:cNvPr id="15398" name="Text Box 8"/>
            <p:cNvSpPr txBox="1">
              <a:spLocks noChangeArrowheads="1"/>
            </p:cNvSpPr>
            <p:nvPr/>
          </p:nvSpPr>
          <p:spPr bwMode="auto">
            <a:xfrm>
              <a:off x="780" y="2477"/>
              <a:ext cx="744" cy="2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Stack</a:t>
              </a:r>
            </a:p>
          </p:txBody>
        </p:sp>
        <p:sp>
          <p:nvSpPr>
            <p:cNvPr id="15399" name="Text Box 9"/>
            <p:cNvSpPr txBox="1">
              <a:spLocks noChangeArrowheads="1"/>
            </p:cNvSpPr>
            <p:nvPr/>
          </p:nvSpPr>
          <p:spPr bwMode="auto">
            <a:xfrm>
              <a:off x="780" y="3111"/>
              <a:ext cx="744" cy="8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91440" anchor="b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FontTx/>
                <a:buNone/>
              </a:pPr>
              <a:r>
                <a:rPr lang="en-US" altLang="en-US" b="1"/>
                <a:t>↓</a:t>
              </a:r>
            </a:p>
            <a:p>
              <a:pPr algn="ctr">
                <a:spcBef>
                  <a:spcPct val="20000"/>
                </a:spcBef>
                <a:buFontTx/>
                <a:buNone/>
              </a:pPr>
              <a:endParaRPr lang="en-US" altLang="en-US" sz="1800"/>
            </a:p>
            <a:p>
              <a:pPr algn="ctr">
                <a:spcBef>
                  <a:spcPct val="20000"/>
                </a:spcBef>
                <a:buFontTx/>
                <a:buNone/>
              </a:pPr>
              <a:r>
                <a:rPr lang="en-US" altLang="en-US" sz="1600"/>
                <a:t>stack grows downwards</a:t>
              </a:r>
            </a:p>
          </p:txBody>
        </p:sp>
        <p:grpSp>
          <p:nvGrpSpPr>
            <p:cNvPr id="15400" name="Group 10"/>
            <p:cNvGrpSpPr>
              <a:grpSpLocks/>
            </p:cNvGrpSpPr>
            <p:nvPr/>
          </p:nvGrpSpPr>
          <p:grpSpPr bwMode="auto">
            <a:xfrm>
              <a:off x="449" y="2657"/>
              <a:ext cx="331" cy="213"/>
              <a:chOff x="586" y="2484"/>
              <a:chExt cx="259" cy="213"/>
            </a:xfrm>
          </p:grpSpPr>
          <p:sp>
            <p:nvSpPr>
              <p:cNvPr id="15404" name="Line 11"/>
              <p:cNvSpPr>
                <a:spLocks noChangeShapeType="1"/>
              </p:cNvSpPr>
              <p:nvPr/>
            </p:nvSpPr>
            <p:spPr bwMode="auto">
              <a:xfrm>
                <a:off x="758" y="2592"/>
                <a:ext cx="8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405" name="Text Box 12"/>
              <p:cNvSpPr txBox="1">
                <a:spLocks noChangeArrowheads="1"/>
              </p:cNvSpPr>
              <p:nvPr/>
            </p:nvSpPr>
            <p:spPr bwMode="auto">
              <a:xfrm>
                <a:off x="586" y="2484"/>
                <a:ext cx="17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1">
                    <a:latin typeface="Consolas" pitchFamily="49" charset="0"/>
                    <a:cs typeface="Consolas" pitchFamily="49" charset="0"/>
                  </a:rPr>
                  <a:t>$fp</a:t>
                </a:r>
              </a:p>
            </p:txBody>
          </p:sp>
        </p:grpSp>
        <p:grpSp>
          <p:nvGrpSpPr>
            <p:cNvPr id="15401" name="Group 13"/>
            <p:cNvGrpSpPr>
              <a:grpSpLocks/>
            </p:cNvGrpSpPr>
            <p:nvPr/>
          </p:nvGrpSpPr>
          <p:grpSpPr bwMode="auto">
            <a:xfrm>
              <a:off x="449" y="2974"/>
              <a:ext cx="331" cy="213"/>
              <a:chOff x="586" y="2801"/>
              <a:chExt cx="259" cy="213"/>
            </a:xfrm>
          </p:grpSpPr>
          <p:sp>
            <p:nvSpPr>
              <p:cNvPr id="15402" name="Line 14"/>
              <p:cNvSpPr>
                <a:spLocks noChangeShapeType="1"/>
              </p:cNvSpPr>
              <p:nvPr/>
            </p:nvSpPr>
            <p:spPr bwMode="auto">
              <a:xfrm>
                <a:off x="758" y="2908"/>
                <a:ext cx="8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403" name="Text Box 15"/>
              <p:cNvSpPr txBox="1">
                <a:spLocks noChangeArrowheads="1"/>
              </p:cNvSpPr>
              <p:nvPr/>
            </p:nvSpPr>
            <p:spPr bwMode="auto">
              <a:xfrm>
                <a:off x="586" y="2801"/>
                <a:ext cx="17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1">
                    <a:latin typeface="Consolas" pitchFamily="49" charset="0"/>
                    <a:cs typeface="Consolas" pitchFamily="49" charset="0"/>
                  </a:rPr>
                  <a:t>$sp</a:t>
                </a:r>
              </a:p>
            </p:txBody>
          </p:sp>
        </p:grp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566645" y="4079875"/>
            <a:ext cx="2241894" cy="2332038"/>
            <a:chOff x="2275547" y="3932238"/>
            <a:chExt cx="2069441" cy="2332037"/>
          </a:xfrm>
        </p:grpSpPr>
        <p:grpSp>
          <p:nvGrpSpPr>
            <p:cNvPr id="15387" name="Group 51"/>
            <p:cNvGrpSpPr>
              <a:grpSpLocks/>
            </p:cNvGrpSpPr>
            <p:nvPr/>
          </p:nvGrpSpPr>
          <p:grpSpPr bwMode="auto">
            <a:xfrm>
              <a:off x="2613025" y="3932238"/>
              <a:ext cx="1731963" cy="2332037"/>
              <a:chOff x="1683" y="2477"/>
              <a:chExt cx="1091" cy="1469"/>
            </a:xfrm>
          </p:grpSpPr>
          <p:sp>
            <p:nvSpPr>
              <p:cNvPr id="15389" name="Text Box 17"/>
              <p:cNvSpPr txBox="1">
                <a:spLocks noChangeArrowheads="1"/>
              </p:cNvSpPr>
              <p:nvPr/>
            </p:nvSpPr>
            <p:spPr bwMode="auto">
              <a:xfrm>
                <a:off x="2030" y="2736"/>
                <a:ext cx="744" cy="375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800"/>
                  <a:t>Frame f()</a:t>
                </a:r>
              </a:p>
            </p:txBody>
          </p:sp>
          <p:sp>
            <p:nvSpPr>
              <p:cNvPr id="15390" name="Text Box 18"/>
              <p:cNvSpPr txBox="1">
                <a:spLocks noChangeArrowheads="1"/>
              </p:cNvSpPr>
              <p:nvPr/>
            </p:nvSpPr>
            <p:spPr bwMode="auto">
              <a:xfrm>
                <a:off x="2030" y="2477"/>
                <a:ext cx="744" cy="25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800"/>
                  <a:t>Stack</a:t>
                </a:r>
              </a:p>
            </p:txBody>
          </p:sp>
          <p:sp>
            <p:nvSpPr>
              <p:cNvPr id="15391" name="Text Box 19"/>
              <p:cNvSpPr txBox="1">
                <a:spLocks noChangeArrowheads="1"/>
              </p:cNvSpPr>
              <p:nvPr/>
            </p:nvSpPr>
            <p:spPr bwMode="auto">
              <a:xfrm>
                <a:off x="2030" y="3456"/>
                <a:ext cx="744" cy="49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91440" rIns="0" bIns="91440" anchor="b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allocate stack frame</a:t>
                </a:r>
              </a:p>
            </p:txBody>
          </p:sp>
          <p:sp>
            <p:nvSpPr>
              <p:cNvPr id="15392" name="Text Box 20"/>
              <p:cNvSpPr txBox="1">
                <a:spLocks noChangeArrowheads="1"/>
              </p:cNvSpPr>
              <p:nvPr/>
            </p:nvSpPr>
            <p:spPr bwMode="auto">
              <a:xfrm>
                <a:off x="2030" y="3111"/>
                <a:ext cx="744" cy="345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800"/>
                  <a:t>Frame g()</a:t>
                </a:r>
              </a:p>
            </p:txBody>
          </p:sp>
          <p:sp>
            <p:nvSpPr>
              <p:cNvPr id="15393" name="Line 22"/>
              <p:cNvSpPr>
                <a:spLocks noChangeShapeType="1"/>
              </p:cNvSpPr>
              <p:nvPr/>
            </p:nvSpPr>
            <p:spPr bwMode="auto">
              <a:xfrm>
                <a:off x="1937" y="3151"/>
                <a:ext cx="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394" name="Text Box 23"/>
              <p:cNvSpPr txBox="1">
                <a:spLocks noChangeArrowheads="1"/>
              </p:cNvSpPr>
              <p:nvPr/>
            </p:nvSpPr>
            <p:spPr bwMode="auto">
              <a:xfrm>
                <a:off x="1683" y="3043"/>
                <a:ext cx="25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1">
                    <a:latin typeface="Consolas" pitchFamily="49" charset="0"/>
                    <a:cs typeface="Consolas" pitchFamily="49" charset="0"/>
                  </a:rPr>
                  <a:t>$fp</a:t>
                </a:r>
              </a:p>
            </p:txBody>
          </p:sp>
          <p:sp>
            <p:nvSpPr>
              <p:cNvPr id="15395" name="Line 25"/>
              <p:cNvSpPr>
                <a:spLocks noChangeShapeType="1"/>
              </p:cNvSpPr>
              <p:nvPr/>
            </p:nvSpPr>
            <p:spPr bwMode="auto">
              <a:xfrm>
                <a:off x="1937" y="3438"/>
                <a:ext cx="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396" name="Text Box 26"/>
              <p:cNvSpPr txBox="1">
                <a:spLocks noChangeArrowheads="1"/>
              </p:cNvSpPr>
              <p:nvPr/>
            </p:nvSpPr>
            <p:spPr bwMode="auto">
              <a:xfrm>
                <a:off x="1683" y="3331"/>
                <a:ext cx="25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1">
                    <a:latin typeface="Consolas" pitchFamily="49" charset="0"/>
                    <a:cs typeface="Consolas" pitchFamily="49" charset="0"/>
                  </a:rPr>
                  <a:t>$sp</a:t>
                </a:r>
              </a:p>
            </p:txBody>
          </p:sp>
        </p:grpSp>
        <p:sp>
          <p:nvSpPr>
            <p:cNvPr id="15388" name="Text Box 27"/>
            <p:cNvSpPr txBox="1">
              <a:spLocks noChangeArrowheads="1"/>
            </p:cNvSpPr>
            <p:nvPr/>
          </p:nvSpPr>
          <p:spPr bwMode="auto">
            <a:xfrm rot="16200000">
              <a:off x="1840707" y="4497253"/>
              <a:ext cx="1096962" cy="227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i="1">
                  <a:solidFill>
                    <a:srgbClr val="FF0000"/>
                  </a:solidFill>
                </a:rPr>
                <a:t>f</a:t>
              </a:r>
              <a:r>
                <a:rPr lang="en-US" altLang="en-US" sz="1600" b="1">
                  <a:solidFill>
                    <a:srgbClr val="FF0000"/>
                  </a:solidFill>
                </a:rPr>
                <a:t> calls </a:t>
              </a:r>
              <a:r>
                <a:rPr lang="en-US" altLang="en-US" sz="1600" b="1" i="1">
                  <a:solidFill>
                    <a:srgbClr val="FF0000"/>
                  </a:solidFill>
                </a:rPr>
                <a:t>g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4900386" y="4079875"/>
            <a:ext cx="2205794" cy="2332038"/>
            <a:chOff x="4350156" y="3932238"/>
            <a:chExt cx="2036357" cy="2332037"/>
          </a:xfrm>
        </p:grpSpPr>
        <p:sp>
          <p:nvSpPr>
            <p:cNvPr id="15376" name="Text Box 28"/>
            <p:cNvSpPr txBox="1">
              <a:spLocks noChangeArrowheads="1"/>
            </p:cNvSpPr>
            <p:nvPr/>
          </p:nvSpPr>
          <p:spPr bwMode="auto">
            <a:xfrm rot="16200000">
              <a:off x="3944697" y="5101284"/>
              <a:ext cx="1038225" cy="227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i="1">
                  <a:solidFill>
                    <a:srgbClr val="FF0000"/>
                  </a:solidFill>
                </a:rPr>
                <a:t>g</a:t>
              </a:r>
              <a:r>
                <a:rPr lang="en-US" altLang="en-US" sz="1600" b="1">
                  <a:solidFill>
                    <a:srgbClr val="FF0000"/>
                  </a:solidFill>
                </a:rPr>
                <a:t> returns</a:t>
              </a:r>
            </a:p>
          </p:txBody>
        </p:sp>
        <p:grpSp>
          <p:nvGrpSpPr>
            <p:cNvPr id="15377" name="Group 52"/>
            <p:cNvGrpSpPr>
              <a:grpSpLocks/>
            </p:cNvGrpSpPr>
            <p:nvPr/>
          </p:nvGrpSpPr>
          <p:grpSpPr bwMode="auto">
            <a:xfrm>
              <a:off x="4627563" y="3932238"/>
              <a:ext cx="1758950" cy="2332037"/>
              <a:chOff x="2915" y="2477"/>
              <a:chExt cx="1108" cy="1469"/>
            </a:xfrm>
          </p:grpSpPr>
          <p:sp>
            <p:nvSpPr>
              <p:cNvPr id="15378" name="Text Box 30"/>
              <p:cNvSpPr txBox="1">
                <a:spLocks noChangeArrowheads="1"/>
              </p:cNvSpPr>
              <p:nvPr/>
            </p:nvSpPr>
            <p:spPr bwMode="auto">
              <a:xfrm>
                <a:off x="3279" y="2736"/>
                <a:ext cx="744" cy="375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800"/>
                  <a:t>Frame f()</a:t>
                </a:r>
              </a:p>
            </p:txBody>
          </p:sp>
          <p:sp>
            <p:nvSpPr>
              <p:cNvPr id="15379" name="Text Box 31"/>
              <p:cNvSpPr txBox="1">
                <a:spLocks noChangeArrowheads="1"/>
              </p:cNvSpPr>
              <p:nvPr/>
            </p:nvSpPr>
            <p:spPr bwMode="auto">
              <a:xfrm>
                <a:off x="3279" y="2477"/>
                <a:ext cx="744" cy="25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800"/>
                  <a:t>Stack</a:t>
                </a:r>
              </a:p>
            </p:txBody>
          </p:sp>
          <p:sp>
            <p:nvSpPr>
              <p:cNvPr id="15380" name="Text Box 32"/>
              <p:cNvSpPr txBox="1">
                <a:spLocks noChangeArrowheads="1"/>
              </p:cNvSpPr>
              <p:nvPr/>
            </p:nvSpPr>
            <p:spPr bwMode="auto">
              <a:xfrm>
                <a:off x="3279" y="3111"/>
                <a:ext cx="744" cy="83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tIns="0" bIns="91440" anchor="b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20000"/>
                  </a:spcBef>
                  <a:buFontTx/>
                  <a:buNone/>
                </a:pPr>
                <a:r>
                  <a:rPr lang="en-US" altLang="en-US" b="1"/>
                  <a:t>↑</a:t>
                </a:r>
              </a:p>
              <a:p>
                <a:pPr algn="ctr">
                  <a:spcBef>
                    <a:spcPct val="20000"/>
                  </a:spcBef>
                  <a:buFontTx/>
                  <a:buNone/>
                </a:pPr>
                <a:endParaRPr lang="en-US" altLang="en-US" sz="1800"/>
              </a:p>
              <a:p>
                <a:pPr algn="ctr">
                  <a:spcBef>
                    <a:spcPct val="20000"/>
                  </a:spcBef>
                  <a:buFontTx/>
                  <a:buNone/>
                </a:pPr>
                <a:r>
                  <a:rPr lang="en-US" altLang="en-US" sz="1600"/>
                  <a:t>free stack frame</a:t>
                </a:r>
              </a:p>
            </p:txBody>
          </p:sp>
          <p:grpSp>
            <p:nvGrpSpPr>
              <p:cNvPr id="15381" name="Group 33"/>
              <p:cNvGrpSpPr>
                <a:grpSpLocks/>
              </p:cNvGrpSpPr>
              <p:nvPr/>
            </p:nvGrpSpPr>
            <p:grpSpPr bwMode="auto">
              <a:xfrm>
                <a:off x="2915" y="2653"/>
                <a:ext cx="361" cy="213"/>
                <a:chOff x="522" y="2480"/>
                <a:chExt cx="323" cy="213"/>
              </a:xfrm>
            </p:grpSpPr>
            <p:sp>
              <p:nvSpPr>
                <p:cNvPr id="15385" name="Line 34"/>
                <p:cNvSpPr>
                  <a:spLocks noChangeShapeType="1"/>
                </p:cNvSpPr>
                <p:nvPr/>
              </p:nvSpPr>
              <p:spPr bwMode="auto">
                <a:xfrm>
                  <a:off x="758" y="2592"/>
                  <a:ext cx="8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386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22" y="2480"/>
                  <a:ext cx="229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>
                  <a:spAutoFit/>
                </a:bodyPr>
                <a:lstStyle>
                  <a:lvl1pPr eaLnBrk="0" hangingPunct="0">
                    <a:spcBef>
                      <a:spcPct val="40000"/>
                    </a:spcBef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40000"/>
                    </a:spcBef>
                    <a:buFont typeface="Wingdings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4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600" b="1">
                      <a:latin typeface="Consolas" pitchFamily="49" charset="0"/>
                      <a:cs typeface="Consolas" pitchFamily="49" charset="0"/>
                    </a:rPr>
                    <a:t>$fp</a:t>
                  </a:r>
                </a:p>
              </p:txBody>
            </p:sp>
          </p:grpSp>
          <p:grpSp>
            <p:nvGrpSpPr>
              <p:cNvPr id="15382" name="Group 36"/>
              <p:cNvGrpSpPr>
                <a:grpSpLocks/>
              </p:cNvGrpSpPr>
              <p:nvPr/>
            </p:nvGrpSpPr>
            <p:grpSpPr bwMode="auto">
              <a:xfrm>
                <a:off x="2915" y="2973"/>
                <a:ext cx="362" cy="213"/>
                <a:chOff x="521" y="2800"/>
                <a:chExt cx="324" cy="213"/>
              </a:xfrm>
            </p:grpSpPr>
            <p:sp>
              <p:nvSpPr>
                <p:cNvPr id="15383" name="Line 37"/>
                <p:cNvSpPr>
                  <a:spLocks noChangeShapeType="1"/>
                </p:cNvSpPr>
                <p:nvPr/>
              </p:nvSpPr>
              <p:spPr bwMode="auto">
                <a:xfrm>
                  <a:off x="758" y="2908"/>
                  <a:ext cx="8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384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521" y="2800"/>
                  <a:ext cx="24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>
                  <a:spAutoFit/>
                </a:bodyPr>
                <a:lstStyle>
                  <a:lvl1pPr eaLnBrk="0" hangingPunct="0">
                    <a:spcBef>
                      <a:spcPct val="40000"/>
                    </a:spcBef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40000"/>
                    </a:spcBef>
                    <a:buFont typeface="Wingdings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4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600" b="1">
                      <a:latin typeface="Consolas" pitchFamily="49" charset="0"/>
                      <a:cs typeface="Consolas" pitchFamily="49" charset="0"/>
                    </a:rPr>
                    <a:t>$sp</a:t>
                  </a:r>
                </a:p>
              </p:txBody>
            </p:sp>
          </p:grpSp>
        </p:grp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7106180" y="4491039"/>
            <a:ext cx="2151460" cy="1990725"/>
            <a:chOff x="6386513" y="4343400"/>
            <a:chExt cx="1985963" cy="1991350"/>
          </a:xfrm>
        </p:grpSpPr>
        <p:sp>
          <p:nvSpPr>
            <p:cNvPr id="15368" name="Line 2"/>
            <p:cNvSpPr>
              <a:spLocks noChangeShapeType="1"/>
            </p:cNvSpPr>
            <p:nvPr/>
          </p:nvSpPr>
          <p:spPr bwMode="auto">
            <a:xfrm>
              <a:off x="6386513" y="4937126"/>
              <a:ext cx="801688" cy="12817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69" name="Line 3"/>
            <p:cNvSpPr>
              <a:spLocks noChangeShapeType="1"/>
            </p:cNvSpPr>
            <p:nvPr/>
          </p:nvSpPr>
          <p:spPr bwMode="auto">
            <a:xfrm>
              <a:off x="6386513" y="4343401"/>
              <a:ext cx="8032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0" name="Text Box 44"/>
            <p:cNvSpPr txBox="1">
              <a:spLocks noChangeArrowheads="1"/>
            </p:cNvSpPr>
            <p:nvPr/>
          </p:nvSpPr>
          <p:spPr bwMode="auto">
            <a:xfrm>
              <a:off x="7189788" y="5656632"/>
              <a:ext cx="1182688" cy="56327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 err="1" smtClean="0"/>
                <a:t>Args</a:t>
              </a:r>
              <a:r>
                <a:rPr lang="en-US" altLang="en-US" sz="1600" dirty="0" smtClean="0"/>
                <a:t> for nested calls</a:t>
              </a:r>
              <a:endParaRPr lang="en-US" altLang="en-US" sz="1600" dirty="0"/>
            </a:p>
          </p:txBody>
        </p:sp>
        <p:sp>
          <p:nvSpPr>
            <p:cNvPr id="15371" name="Text Box 45"/>
            <p:cNvSpPr txBox="1">
              <a:spLocks noChangeArrowheads="1"/>
            </p:cNvSpPr>
            <p:nvPr/>
          </p:nvSpPr>
          <p:spPr bwMode="auto">
            <a:xfrm>
              <a:off x="7189788" y="5107173"/>
              <a:ext cx="1182688" cy="553028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 smtClean="0"/>
                <a:t>Saved </a:t>
              </a:r>
              <a:r>
                <a:rPr lang="en-US" altLang="en-US" sz="1600" dirty="0"/>
                <a:t>registers</a:t>
              </a:r>
            </a:p>
          </p:txBody>
        </p:sp>
        <p:sp>
          <p:nvSpPr>
            <p:cNvPr id="15372" name="Text Box 46"/>
            <p:cNvSpPr txBox="1">
              <a:spLocks noChangeArrowheads="1"/>
            </p:cNvSpPr>
            <p:nvPr/>
          </p:nvSpPr>
          <p:spPr bwMode="auto">
            <a:xfrm>
              <a:off x="7189788" y="4343400"/>
              <a:ext cx="1182688" cy="78163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 smtClean="0"/>
                <a:t>Local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 smtClean="0"/>
                <a:t>stack</a:t>
              </a:r>
              <a:endParaRPr lang="en-US" altLang="en-US" sz="1600" dirty="0" smtClean="0"/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 smtClean="0"/>
                <a:t>variables</a:t>
              </a:r>
              <a:endParaRPr lang="en-US" altLang="en-US" sz="1600" dirty="0"/>
            </a:p>
          </p:txBody>
        </p:sp>
        <p:grpSp>
          <p:nvGrpSpPr>
            <p:cNvPr id="15373" name="Group 47"/>
            <p:cNvGrpSpPr>
              <a:grpSpLocks/>
            </p:cNvGrpSpPr>
            <p:nvPr/>
          </p:nvGrpSpPr>
          <p:grpSpPr bwMode="auto">
            <a:xfrm>
              <a:off x="6531279" y="5996612"/>
              <a:ext cx="575430" cy="338138"/>
              <a:chOff x="496" y="2798"/>
              <a:chExt cx="349" cy="213"/>
            </a:xfrm>
          </p:grpSpPr>
          <p:sp>
            <p:nvSpPr>
              <p:cNvPr id="15374" name="Line 48"/>
              <p:cNvSpPr>
                <a:spLocks noChangeShapeType="1"/>
              </p:cNvSpPr>
              <p:nvPr/>
            </p:nvSpPr>
            <p:spPr bwMode="auto">
              <a:xfrm>
                <a:off x="758" y="2908"/>
                <a:ext cx="8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375" name="Text Box 49"/>
              <p:cNvSpPr txBox="1">
                <a:spLocks noChangeArrowheads="1"/>
              </p:cNvSpPr>
              <p:nvPr/>
            </p:nvSpPr>
            <p:spPr bwMode="auto">
              <a:xfrm>
                <a:off x="496" y="2798"/>
                <a:ext cx="26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1">
                    <a:latin typeface="Consolas" pitchFamily="49" charset="0"/>
                    <a:cs typeface="Consolas" pitchFamily="49" charset="0"/>
                  </a:rPr>
                  <a:t>$sp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Leaf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39" y="836686"/>
            <a:ext cx="9298730" cy="5703093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A leaf function does its work without calling any function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Example of leaf functions are: </a:t>
            </a:r>
            <a:r>
              <a:rPr 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</a:t>
            </a:r>
            <a:r>
              <a:rPr lang="en-US" dirty="0" smtClean="0"/>
              <a:t> and </a:t>
            </a:r>
            <a:r>
              <a:rPr 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tolower</a:t>
            </a:r>
            <a:endParaRPr lang="en-US" b="1" dirty="0" smtClean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A leaf function can </a:t>
            </a:r>
            <a:r>
              <a:rPr lang="en-US" dirty="0" smtClean="0"/>
              <a:t>freely modify </a:t>
            </a:r>
            <a:r>
              <a:rPr lang="en-US" dirty="0" smtClean="0"/>
              <a:t>some registers: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Argument registers: </a:t>
            </a:r>
            <a:r>
              <a:rPr 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$a0 - $a3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Result registers: </a:t>
            </a:r>
            <a:r>
              <a:rPr 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$v0 - $v1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Temporary registers: 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$t0 - $t9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These registers can be modified without saving their old values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A leaf function does not need a stack frame if …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Its variables can fit in temporary registers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A leaf function allocates a stack frame only if …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It requires additional space for its 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331746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Non-Leaf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40" y="836685"/>
            <a:ext cx="9361136" cy="570309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dirty="0"/>
              <a:t>A </a:t>
            </a:r>
            <a:r>
              <a:rPr lang="en-US" dirty="0" smtClean="0"/>
              <a:t>non-leaf </a:t>
            </a:r>
            <a:r>
              <a:rPr lang="en-US" dirty="0"/>
              <a:t>function </a:t>
            </a:r>
            <a:r>
              <a:rPr lang="en-US" dirty="0" smtClean="0"/>
              <a:t>is a function that calls other functions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dirty="0" smtClean="0"/>
              <a:t>A non-leaf function must allocate a stack frame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dirty="0" smtClean="0"/>
              <a:t>Stack frame size is computed by the programmer (compiler)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dirty="0" smtClean="0"/>
              <a:t>To allocate a stack frame of </a:t>
            </a:r>
            <a:r>
              <a:rPr 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/>
              <a:t> bytes …</a:t>
            </a:r>
          </a:p>
          <a:p>
            <a:pPr lvl="1">
              <a:lnSpc>
                <a:spcPct val="120000"/>
              </a:lnSpc>
              <a:spcBef>
                <a:spcPts val="1000"/>
              </a:spcBef>
            </a:pPr>
            <a:r>
              <a:rPr lang="en-US" dirty="0" smtClean="0"/>
              <a:t>Decrement </a:t>
            </a:r>
            <a:r>
              <a:rPr 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 smtClean="0"/>
              <a:t> by </a:t>
            </a:r>
            <a:r>
              <a:rPr 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/>
              <a:t> bytes: </a:t>
            </a:r>
            <a:r>
              <a:rPr 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$</a:t>
            </a:r>
            <a:r>
              <a:rPr 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 N</a:t>
            </a:r>
            <a:r>
              <a:rPr lang="en-US" dirty="0" smtClean="0"/>
              <a:t> </a:t>
            </a:r>
          </a:p>
          <a:p>
            <a:pPr lvl="1">
              <a:lnSpc>
                <a:spcPct val="120000"/>
              </a:lnSpc>
              <a:spcBef>
                <a:spcPts val="1000"/>
              </a:spcBef>
            </a:pPr>
            <a:r>
              <a:rPr 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/>
              <a:t> must be multiple of </a:t>
            </a:r>
            <a:r>
              <a:rPr 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 smtClean="0"/>
              <a:t> bytes to have registers aligned in memory</a:t>
            </a:r>
          </a:p>
          <a:p>
            <a:pPr lvl="1">
              <a:lnSpc>
                <a:spcPct val="120000"/>
              </a:lnSpc>
              <a:spcBef>
                <a:spcPts val="1000"/>
              </a:spcBef>
            </a:pPr>
            <a:r>
              <a:rPr lang="en-US" dirty="0" smtClean="0"/>
              <a:t>In our examples, only register </a:t>
            </a:r>
            <a:r>
              <a:rPr 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 smtClean="0"/>
              <a:t> will be used </a:t>
            </a:r>
            <a:r>
              <a:rPr lang="en-US" dirty="0" smtClean="0">
                <a:solidFill>
                  <a:srgbClr val="000099"/>
                </a:solidFill>
              </a:rPr>
              <a:t>(</a:t>
            </a:r>
            <a:r>
              <a:rPr 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 smtClean="0"/>
              <a:t> is not needed)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dirty="0" smtClean="0"/>
              <a:t>Must save register </a:t>
            </a:r>
            <a:r>
              <a:rPr 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</a:t>
            </a:r>
            <a:r>
              <a:rPr lang="en-US" dirty="0" smtClean="0"/>
              <a:t> before making a function call</a:t>
            </a:r>
          </a:p>
          <a:p>
            <a:pPr lvl="1">
              <a:lnSpc>
                <a:spcPct val="120000"/>
              </a:lnSpc>
              <a:spcBef>
                <a:spcPts val="1000"/>
              </a:spcBef>
            </a:pPr>
            <a:r>
              <a:rPr lang="en-US" dirty="0" smtClean="0"/>
              <a:t>Must save </a:t>
            </a:r>
            <a:r>
              <a:rPr 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$s0-$s7</a:t>
            </a:r>
            <a:r>
              <a:rPr lang="en-US" dirty="0" smtClean="0"/>
              <a:t> if their values are going to be modified</a:t>
            </a:r>
          </a:p>
          <a:p>
            <a:pPr lvl="1">
              <a:lnSpc>
                <a:spcPct val="120000"/>
              </a:lnSpc>
              <a:spcBef>
                <a:spcPts val="1000"/>
              </a:spcBef>
            </a:pPr>
            <a:r>
              <a:rPr lang="en-US" dirty="0" smtClean="0"/>
              <a:t>Other registers can also be preserved (if needed)</a:t>
            </a:r>
          </a:p>
          <a:p>
            <a:pPr lvl="1">
              <a:lnSpc>
                <a:spcPct val="120000"/>
              </a:lnSpc>
              <a:spcBef>
                <a:spcPts val="1000"/>
              </a:spcBef>
            </a:pPr>
            <a:r>
              <a:rPr lang="en-US" dirty="0" smtClean="0"/>
              <a:t>Additional space for local variables can be allocated (if needed)</a:t>
            </a:r>
          </a:p>
        </p:txBody>
      </p:sp>
    </p:spTree>
    <p:extLst>
      <p:ext uri="{BB962C8B-B14F-4D97-AF65-F5344CB8AC3E}">
        <p14:creationId xmlns:p14="http://schemas.microsoft.com/office/powerpoint/2010/main" val="41985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Function Call and 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39" y="836685"/>
            <a:ext cx="9361138" cy="564548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To make a function call …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Make sure that register 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b="1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</a:t>
            </a:r>
            <a:r>
              <a:rPr lang="en-US" dirty="0"/>
              <a:t> </a:t>
            </a:r>
            <a:r>
              <a:rPr lang="en-US" dirty="0" smtClean="0"/>
              <a:t>is saved </a:t>
            </a:r>
            <a:r>
              <a:rPr lang="en-US" dirty="0"/>
              <a:t>before making a function </a:t>
            </a:r>
            <a:r>
              <a:rPr lang="en-US" dirty="0" smtClean="0"/>
              <a:t>call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Pass argumen</a:t>
            </a:r>
            <a:r>
              <a:rPr lang="en-US" dirty="0"/>
              <a:t>ts in registers 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$a0</a:t>
            </a:r>
            <a:r>
              <a:rPr lang="en-US" dirty="0"/>
              <a:t> thru 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$a3</a:t>
            </a:r>
            <a:endParaRPr lang="en-US" dirty="0" smtClean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dirty="0" smtClean="0"/>
              <a:t>Pass additional arguments on the stack (if needed)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Use the </a:t>
            </a:r>
            <a:r>
              <a:rPr 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JAL</a:t>
            </a:r>
            <a:r>
              <a:rPr lang="en-US" dirty="0" smtClean="0"/>
              <a:t> instruction to make a function call (</a:t>
            </a:r>
            <a:r>
              <a:rPr 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JAL</a:t>
            </a:r>
            <a:r>
              <a:rPr lang="en-US" dirty="0" smtClean="0"/>
              <a:t> modifies </a:t>
            </a:r>
            <a:r>
              <a:rPr 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</a:t>
            </a:r>
            <a:r>
              <a:rPr lang="en-US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To return from a function …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Place the function results in 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$v0</a:t>
            </a:r>
            <a:r>
              <a:rPr lang="en-US" dirty="0"/>
              <a:t> and 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$v1</a:t>
            </a:r>
            <a:r>
              <a:rPr lang="en-US" dirty="0"/>
              <a:t> (if any</a:t>
            </a:r>
            <a:r>
              <a:rPr lang="en-US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Restore all registers that were saved upon </a:t>
            </a:r>
            <a:r>
              <a:rPr lang="en-US" dirty="0" smtClean="0"/>
              <a:t>function entry</a:t>
            </a:r>
          </a:p>
          <a:p>
            <a:pPr lvl="2">
              <a:lnSpc>
                <a:spcPct val="120000"/>
              </a:lnSpc>
            </a:pPr>
            <a:r>
              <a:rPr lang="en-US" sz="2000" dirty="0"/>
              <a:t>Load the register values that were saved </a:t>
            </a:r>
            <a:r>
              <a:rPr lang="en-US" sz="2000" dirty="0" smtClean="0"/>
              <a:t>on </a:t>
            </a:r>
            <a:r>
              <a:rPr lang="en-US" sz="2000" dirty="0"/>
              <a:t>the stack </a:t>
            </a:r>
            <a:r>
              <a:rPr lang="en-US" sz="2000" dirty="0" smtClean="0"/>
              <a:t>(if any)</a:t>
            </a:r>
            <a:endParaRPr lang="en-US" sz="2000" dirty="0"/>
          </a:p>
          <a:p>
            <a:pPr lvl="1">
              <a:lnSpc>
                <a:spcPct val="120000"/>
              </a:lnSpc>
            </a:pPr>
            <a:r>
              <a:rPr lang="en-US" dirty="0"/>
              <a:t>Free the stack </a:t>
            </a:r>
            <a:r>
              <a:rPr lang="en-US" dirty="0" smtClean="0"/>
              <a:t>frame: </a:t>
            </a:r>
            <a:r>
              <a:rPr 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$</a:t>
            </a:r>
            <a:r>
              <a:rPr 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N</a:t>
            </a:r>
            <a:r>
              <a:rPr lang="en-US" dirty="0" smtClean="0"/>
              <a:t> (stack frame = </a:t>
            </a:r>
            <a:r>
              <a:rPr 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/>
              <a:t> bytes)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Jump to the return address: </a:t>
            </a:r>
            <a:r>
              <a:rPr lang="en-US" b="1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jr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smtClean="0"/>
              <a:t>(return to caller)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8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Preserving Registers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727" y="836614"/>
            <a:ext cx="9486371" cy="97948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en-US" dirty="0" smtClean="0"/>
              <a:t>The MIPS software specifies which registers must be preserved across a function call, and which ones are not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465055"/>
              </p:ext>
            </p:extLst>
          </p:nvPr>
        </p:nvGraphicFramePr>
        <p:xfrm>
          <a:off x="335360" y="1931989"/>
          <a:ext cx="9360826" cy="2533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0036"/>
                <a:gridCol w="4430790"/>
              </a:tblGrid>
              <a:tr h="5352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Must be Preserved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9057" marR="99057"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Not preserved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9057" marR="99057" marT="45701" marB="45701"/>
                </a:tc>
              </a:tr>
              <a:tr h="4995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Return address: </a:t>
                      </a:r>
                      <a:r>
                        <a:rPr lang="en-US" sz="2000" b="1" dirty="0" smtClean="0"/>
                        <a:t>$</a:t>
                      </a:r>
                      <a:r>
                        <a:rPr lang="en-US" sz="2000" b="1" dirty="0" err="1" smtClean="0"/>
                        <a:t>ra</a:t>
                      </a:r>
                      <a:endParaRPr lang="en-US" sz="2000" b="1" dirty="0" smtClean="0"/>
                    </a:p>
                  </a:txBody>
                  <a:tcPr marL="99057" marR="99057" marT="45701" marB="4570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Argument registers: </a:t>
                      </a:r>
                      <a:r>
                        <a:rPr lang="en-US" sz="2000" b="1" dirty="0" smtClean="0"/>
                        <a:t>$a0</a:t>
                      </a:r>
                      <a:r>
                        <a:rPr lang="en-US" sz="2000" dirty="0" smtClean="0"/>
                        <a:t> to </a:t>
                      </a:r>
                      <a:r>
                        <a:rPr lang="en-US" sz="2000" b="1" dirty="0" smtClean="0"/>
                        <a:t>$a3</a:t>
                      </a:r>
                    </a:p>
                  </a:txBody>
                  <a:tcPr marL="99057" marR="99057" marT="45701" marB="45701"/>
                </a:tc>
              </a:tr>
              <a:tr h="49959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Stack </a:t>
                      </a:r>
                      <a:r>
                        <a:rPr lang="en-US" sz="2000" dirty="0" smtClean="0"/>
                        <a:t>pointer</a:t>
                      </a:r>
                      <a:r>
                        <a:rPr lang="en-US" sz="2000" dirty="0" smtClean="0"/>
                        <a:t>: </a:t>
                      </a:r>
                      <a:r>
                        <a:rPr lang="en-US" sz="2000" b="1" dirty="0" smtClean="0"/>
                        <a:t>$</a:t>
                      </a:r>
                      <a:r>
                        <a:rPr lang="en-US" sz="2000" b="1" dirty="0" err="1" smtClean="0"/>
                        <a:t>sp</a:t>
                      </a:r>
                      <a:endParaRPr lang="en-US" sz="2000" b="1" dirty="0"/>
                    </a:p>
                  </a:txBody>
                  <a:tcPr marL="99057" marR="99057" marT="45701" marB="4570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Value</a:t>
                      </a:r>
                      <a:r>
                        <a:rPr lang="en-US" sz="2000" baseline="0" dirty="0" smtClean="0"/>
                        <a:t> registers: </a:t>
                      </a:r>
                      <a:r>
                        <a:rPr lang="en-US" sz="2000" b="1" baseline="0" dirty="0" smtClean="0"/>
                        <a:t>$v0</a:t>
                      </a:r>
                      <a:r>
                        <a:rPr lang="en-US" sz="2000" baseline="0" dirty="0" smtClean="0"/>
                        <a:t> and </a:t>
                      </a:r>
                      <a:r>
                        <a:rPr lang="en-US" sz="2000" b="1" baseline="0" dirty="0" smtClean="0"/>
                        <a:t>$v1</a:t>
                      </a:r>
                      <a:endParaRPr lang="en-US" sz="2000" b="1" dirty="0" smtClean="0"/>
                    </a:p>
                  </a:txBody>
                  <a:tcPr marL="99057" marR="99057" marT="45701" marB="45701"/>
                </a:tc>
              </a:tr>
              <a:tr h="4995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Saved registers: </a:t>
                      </a:r>
                      <a:r>
                        <a:rPr lang="en-US" sz="2000" b="1" dirty="0" smtClean="0"/>
                        <a:t>$s0</a:t>
                      </a:r>
                      <a:r>
                        <a:rPr lang="en-US" sz="2000" dirty="0" smtClean="0"/>
                        <a:t> to </a:t>
                      </a:r>
                      <a:r>
                        <a:rPr lang="en-US" sz="2000" b="1" dirty="0" smtClean="0"/>
                        <a:t>$</a:t>
                      </a:r>
                      <a:r>
                        <a:rPr lang="en-US" sz="2000" b="1" dirty="0" smtClean="0"/>
                        <a:t>s7 </a:t>
                      </a:r>
                      <a:r>
                        <a:rPr lang="en-US" sz="2000" dirty="0" smtClean="0"/>
                        <a:t>and </a:t>
                      </a:r>
                      <a:r>
                        <a:rPr lang="en-US" sz="2000" b="1" dirty="0" smtClean="0"/>
                        <a:t>$</a:t>
                      </a:r>
                      <a:r>
                        <a:rPr lang="en-US" sz="2000" b="1" dirty="0" err="1" smtClean="0"/>
                        <a:t>fp</a:t>
                      </a:r>
                      <a:endParaRPr lang="en-US" sz="2000" b="0" dirty="0" smtClean="0"/>
                    </a:p>
                  </a:txBody>
                  <a:tcPr marL="99057" marR="99057" marT="45701" marB="4570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Temporary</a:t>
                      </a:r>
                      <a:r>
                        <a:rPr lang="en-US" sz="2000" baseline="0" dirty="0" smtClean="0"/>
                        <a:t> registers: </a:t>
                      </a:r>
                      <a:r>
                        <a:rPr lang="en-US" sz="2000" b="1" baseline="0" dirty="0" smtClean="0"/>
                        <a:t>$t0</a:t>
                      </a:r>
                      <a:r>
                        <a:rPr lang="en-US" sz="2000" baseline="0" dirty="0" smtClean="0"/>
                        <a:t> to </a:t>
                      </a:r>
                      <a:r>
                        <a:rPr lang="en-US" sz="2000" b="1" baseline="0" dirty="0" smtClean="0"/>
                        <a:t>$t9</a:t>
                      </a:r>
                      <a:endParaRPr lang="en-US" sz="2000" b="1" dirty="0" smtClean="0"/>
                    </a:p>
                  </a:txBody>
                  <a:tcPr marL="99057" marR="99057" marT="45701" marB="45701"/>
                </a:tc>
              </a:tr>
              <a:tr h="49959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Stack above the stack pointer</a:t>
                      </a:r>
                      <a:endParaRPr lang="en-US" sz="2000" dirty="0"/>
                    </a:p>
                  </a:txBody>
                  <a:tcPr marL="99057" marR="99057" marT="45701" marB="45701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Stack below the stack pointer</a:t>
                      </a:r>
                      <a:endParaRPr lang="en-US" sz="2000" dirty="0"/>
                    </a:p>
                  </a:txBody>
                  <a:tcPr marL="99057" marR="99057" marT="45701" marB="45701"/>
                </a:tc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71727" y="4465638"/>
            <a:ext cx="9486371" cy="207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7663" indent="-347663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336550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4588" indent="-231775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481138" indent="-222250" algn="l" rtl="0" eaLnBrk="0" fontAlgn="base" hangingPunct="0">
              <a:spcBef>
                <a:spcPct val="4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-233363" algn="l" rtl="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1000"/>
              </a:spcBef>
              <a:defRPr/>
            </a:pPr>
            <a:r>
              <a:rPr lang="en-US" altLang="en-US" kern="0" dirty="0" smtClean="0"/>
              <a:t>Caller saves register </a:t>
            </a:r>
            <a:r>
              <a:rPr lang="en-US" altLang="en-US" b="1" kern="0" dirty="0" smtClean="0"/>
              <a:t>$</a:t>
            </a:r>
            <a:r>
              <a:rPr lang="en-US" altLang="en-US" b="1" kern="0" dirty="0" err="1" smtClean="0"/>
              <a:t>ra</a:t>
            </a:r>
            <a:r>
              <a:rPr lang="en-US" altLang="en-US" b="1" kern="0" dirty="0" smtClean="0"/>
              <a:t> </a:t>
            </a:r>
            <a:r>
              <a:rPr lang="en-US" altLang="en-US" kern="0" dirty="0" smtClean="0"/>
              <a:t>before making a function call</a:t>
            </a:r>
          </a:p>
          <a:p>
            <a:pPr eaLnBrk="1" hangingPunct="1">
              <a:lnSpc>
                <a:spcPct val="120000"/>
              </a:lnSpc>
              <a:spcBef>
                <a:spcPts val="1000"/>
              </a:spcBef>
              <a:defRPr/>
            </a:pPr>
            <a:r>
              <a:rPr lang="en-US" altLang="en-US" kern="0" dirty="0" smtClean="0"/>
              <a:t>A </a:t>
            </a:r>
            <a:r>
              <a:rPr lang="en-US" altLang="en-US" kern="0" dirty="0" err="1" smtClean="0"/>
              <a:t>callee</a:t>
            </a:r>
            <a:r>
              <a:rPr lang="en-US" altLang="en-US" kern="0" dirty="0" smtClean="0"/>
              <a:t> function must preserve </a:t>
            </a:r>
            <a:r>
              <a:rPr lang="en-US" altLang="en-US" b="1" kern="0" dirty="0"/>
              <a:t>$</a:t>
            </a:r>
            <a:r>
              <a:rPr lang="en-US" altLang="en-US" b="1" kern="0" dirty="0" err="1"/>
              <a:t>sp</a:t>
            </a:r>
            <a:r>
              <a:rPr lang="en-US" altLang="en-US" kern="0" dirty="0"/>
              <a:t>, </a:t>
            </a:r>
            <a:r>
              <a:rPr lang="en-US" altLang="en-US" b="1" kern="0" dirty="0" smtClean="0"/>
              <a:t>$</a:t>
            </a:r>
            <a:r>
              <a:rPr lang="en-US" altLang="en-US" b="1" kern="0" dirty="0" smtClean="0"/>
              <a:t>s0</a:t>
            </a:r>
            <a:r>
              <a:rPr lang="en-US" altLang="en-US" kern="0" dirty="0" smtClean="0"/>
              <a:t> to </a:t>
            </a:r>
            <a:r>
              <a:rPr lang="en-US" altLang="en-US" b="1" kern="0" dirty="0" smtClean="0"/>
              <a:t>$s7</a:t>
            </a:r>
            <a:r>
              <a:rPr lang="en-US" altLang="en-US" kern="0" dirty="0" smtClean="0"/>
              <a:t>, </a:t>
            </a:r>
            <a:r>
              <a:rPr lang="en-US" altLang="en-US" kern="0" dirty="0" smtClean="0"/>
              <a:t>and </a:t>
            </a:r>
            <a:r>
              <a:rPr lang="en-US" altLang="en-US" b="1" kern="0" dirty="0" smtClean="0"/>
              <a:t>$</a:t>
            </a:r>
            <a:r>
              <a:rPr lang="en-US" altLang="en-US" b="1" kern="0" dirty="0" smtClean="0"/>
              <a:t>fp</a:t>
            </a:r>
            <a:r>
              <a:rPr lang="en-US" altLang="en-US" kern="0" dirty="0" smtClean="0"/>
              <a:t>.</a:t>
            </a:r>
            <a:endParaRPr lang="en-US" altLang="en-US" kern="0" dirty="0" smtClean="0"/>
          </a:p>
          <a:p>
            <a:pPr eaLnBrk="1" hangingPunct="1">
              <a:lnSpc>
                <a:spcPct val="120000"/>
              </a:lnSpc>
              <a:spcBef>
                <a:spcPts val="1000"/>
              </a:spcBef>
              <a:defRPr/>
            </a:pPr>
            <a:r>
              <a:rPr lang="en-US" altLang="en-US" kern="0" dirty="0" smtClean="0"/>
              <a:t>If needed, the caller can save argument registers </a:t>
            </a:r>
            <a:r>
              <a:rPr lang="en-US" altLang="en-US" b="1" kern="0" dirty="0" smtClean="0"/>
              <a:t>$a0</a:t>
            </a:r>
            <a:r>
              <a:rPr lang="en-US" altLang="en-US" kern="0" dirty="0" smtClean="0"/>
              <a:t> to </a:t>
            </a:r>
            <a:r>
              <a:rPr lang="en-US" altLang="en-US" b="1" kern="0" dirty="0" smtClean="0"/>
              <a:t>$a3</a:t>
            </a:r>
            <a:r>
              <a:rPr lang="en-US" altLang="en-US" kern="0" dirty="0" smtClean="0"/>
              <a:t>. However, the </a:t>
            </a:r>
            <a:r>
              <a:rPr lang="en-US" altLang="en-US" kern="0" dirty="0" err="1" smtClean="0"/>
              <a:t>callee</a:t>
            </a:r>
            <a:r>
              <a:rPr lang="en-US" altLang="en-US" kern="0" dirty="0" smtClean="0"/>
              <a:t> function is free to modify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on Preserving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952500"/>
            <a:ext cx="9298913" cy="5529263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1500"/>
              </a:spcBef>
              <a:defRPr/>
            </a:pPr>
            <a:r>
              <a:rPr lang="en-US" dirty="0" smtClean="0"/>
              <a:t>A function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dirty="0" smtClean="0"/>
              <a:t> calls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dirty="0"/>
              <a:t> </a:t>
            </a:r>
            <a:r>
              <a:rPr lang="en-US" dirty="0" smtClean="0"/>
              <a:t>twice as shown below. We don't know what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dirty="0" smtClean="0"/>
              <a:t> does, or which registers are used in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dirty="0" smtClean="0"/>
              <a:t>.</a:t>
            </a:r>
          </a:p>
          <a:p>
            <a:pPr>
              <a:lnSpc>
                <a:spcPct val="130000"/>
              </a:lnSpc>
              <a:spcBef>
                <a:spcPts val="1500"/>
              </a:spcBef>
              <a:defRPr/>
            </a:pPr>
            <a:r>
              <a:rPr lang="en-US" dirty="0" smtClean="0"/>
              <a:t>We only know that function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dirty="0" smtClean="0"/>
              <a:t> receives two integer arguments and returns one integer result. Translate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dirty="0" smtClean="0"/>
              <a:t>: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357188" indent="0">
              <a:lnSpc>
                <a:spcPct val="130000"/>
              </a:lnSpc>
              <a:spcBef>
                <a:spcPts val="400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b)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7188" indent="0">
              <a:lnSpc>
                <a:spcPct val="130000"/>
              </a:lnSpc>
              <a:spcBef>
                <a:spcPts val="150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d =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g(b, g(a, b));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7188" indent="0">
              <a:lnSpc>
                <a:spcPct val="130000"/>
              </a:lnSpc>
              <a:spcBef>
                <a:spcPts val="150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 + d;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7188" indent="0">
              <a:lnSpc>
                <a:spcPct val="130000"/>
              </a:lnSpc>
              <a:spcBef>
                <a:spcPts val="150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Translating Function 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136" y="893764"/>
            <a:ext cx="8850048" cy="1152525"/>
          </a:xfrm>
        </p:spPr>
        <p:txBody>
          <a:bodyPr/>
          <a:lstStyle/>
          <a:p>
            <a:pPr marL="0" indent="0"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f(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b)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d =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g(b, g(a, b));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a + d;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508" name="Content Placeholder 2"/>
          <p:cNvSpPr txBox="1">
            <a:spLocks/>
          </p:cNvSpPr>
          <p:nvPr/>
        </p:nvSpPr>
        <p:spPr bwMode="auto">
          <a:xfrm>
            <a:off x="522816" y="1989138"/>
            <a:ext cx="9235567" cy="455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40000"/>
              </a:spcBef>
              <a:buFont typeface="Wingdings" pitchFamily="2" charset="2"/>
              <a:buChar char="v"/>
              <a:tabLst>
                <a:tab pos="444500" algn="l"/>
                <a:tab pos="1527175" algn="l"/>
                <a:tab pos="4302125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tabLst>
                <a:tab pos="444500" algn="l"/>
                <a:tab pos="1527175" algn="l"/>
                <a:tab pos="4302125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tabLst>
                <a:tab pos="444500" algn="l"/>
                <a:tab pos="1527175" algn="l"/>
                <a:tab pos="43021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tabLst>
                <a:tab pos="444500" algn="l"/>
                <a:tab pos="1527175" algn="l"/>
                <a:tab pos="4302125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tabLst>
                <a:tab pos="444500" algn="l"/>
                <a:tab pos="1527175" algn="l"/>
                <a:tab pos="4302125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44500" algn="l"/>
                <a:tab pos="1527175" algn="l"/>
                <a:tab pos="4302125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44500" algn="l"/>
                <a:tab pos="1527175" algn="l"/>
                <a:tab pos="4302125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44500" algn="l"/>
                <a:tab pos="1527175" algn="l"/>
                <a:tab pos="4302125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44500" algn="l"/>
                <a:tab pos="1527175" algn="l"/>
                <a:tab pos="4302125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f:	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addiu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$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, $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, -12	# allocate frame = 12 bytes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sw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$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ra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, 0($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)	# save $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ra</a:t>
            </a:r>
            <a:endParaRPr lang="en-US" alt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sw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$a0, 4($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)	# save 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a (caller-saved)</a:t>
            </a:r>
            <a:endParaRPr lang="en-US" alt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sw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$a1, 8($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)	# save 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b (caller-saved)</a:t>
            </a:r>
            <a:endParaRPr lang="en-US" alt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jal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g	# call g(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a,b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lw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$a0, 8($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)	# $a0 = b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move	$a1, $v0	# $a1 = result of g(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a,b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jal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g	# call g(b, g(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a,b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lw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$a0, 4($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)	# $a0 = a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addu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$v0, $a0, $v0	# $v0 = a + d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lw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$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ra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, 0($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)	# restore $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ra</a:t>
            </a:r>
            <a:endParaRPr lang="en-US" alt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addiu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$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, $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, 12	# free stack frame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jr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$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ra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# return to caller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Presentation 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3469" y="1239838"/>
            <a:ext cx="7739063" cy="495458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7000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Functions</a:t>
            </a:r>
          </a:p>
          <a:p>
            <a:pPr eaLnBrk="1" hangingPunct="1">
              <a:lnSpc>
                <a:spcPct val="150000"/>
              </a:lnSpc>
              <a:spcBef>
                <a:spcPct val="7000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Function Call and Return</a:t>
            </a:r>
          </a:p>
          <a:p>
            <a:pPr eaLnBrk="1" hangingPunct="1">
              <a:lnSpc>
                <a:spcPct val="150000"/>
              </a:lnSpc>
              <a:spcBef>
                <a:spcPct val="70000"/>
              </a:spcBef>
            </a:pPr>
            <a:r>
              <a:rPr lang="en-US" altLang="en-US" dirty="0" smtClean="0"/>
              <a:t>The Stack Segment</a:t>
            </a:r>
          </a:p>
          <a:p>
            <a:pPr eaLnBrk="1" hangingPunct="1">
              <a:lnSpc>
                <a:spcPct val="150000"/>
              </a:lnSpc>
              <a:spcBef>
                <a:spcPct val="70000"/>
              </a:spcBef>
            </a:pPr>
            <a:r>
              <a:rPr lang="en-US" altLang="en-US" dirty="0" smtClean="0"/>
              <a:t>Preserving Registers</a:t>
            </a:r>
          </a:p>
          <a:p>
            <a:pPr eaLnBrk="1" hangingPunct="1">
              <a:lnSpc>
                <a:spcPct val="150000"/>
              </a:lnSpc>
              <a:spcBef>
                <a:spcPct val="70000"/>
              </a:spcBef>
            </a:pPr>
            <a:r>
              <a:rPr lang="en-US" altLang="en-US" dirty="0" smtClean="0"/>
              <a:t>Allocating a Local Array on the Stack</a:t>
            </a:r>
          </a:p>
          <a:p>
            <a:pPr eaLnBrk="1" hangingPunct="1">
              <a:lnSpc>
                <a:spcPct val="150000"/>
              </a:lnSpc>
              <a:spcBef>
                <a:spcPct val="70000"/>
              </a:spcBef>
            </a:pPr>
            <a:r>
              <a:rPr lang="en-US" altLang="en-US" dirty="0" smtClean="0"/>
              <a:t>Examples: Bubble Sort and Recursion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. . .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83469" y="1239838"/>
            <a:ext cx="7739063" cy="495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7663" indent="-347663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336550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4588" indent="-231775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481138" indent="-222250" algn="l" rtl="0" eaLnBrk="0" fontAlgn="base" hangingPunct="0">
              <a:spcBef>
                <a:spcPct val="4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-233363" algn="l" rtl="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70000"/>
              </a:spcBef>
            </a:pPr>
            <a:r>
              <a:rPr lang="en-US" altLang="en-US" kern="0" dirty="0" smtClean="0"/>
              <a:t>Functions</a:t>
            </a:r>
          </a:p>
          <a:p>
            <a:pPr eaLnBrk="1" hangingPunct="1">
              <a:lnSpc>
                <a:spcPct val="150000"/>
              </a:lnSpc>
              <a:spcBef>
                <a:spcPct val="70000"/>
              </a:spcBef>
            </a:pPr>
            <a:r>
              <a:rPr lang="en-US" altLang="en-US" kern="0" dirty="0" smtClean="0"/>
              <a:t>Function Call and Return</a:t>
            </a:r>
          </a:p>
          <a:p>
            <a:pPr eaLnBrk="1" hangingPunct="1">
              <a:lnSpc>
                <a:spcPct val="150000"/>
              </a:lnSpc>
              <a:spcBef>
                <a:spcPct val="70000"/>
              </a:spcBef>
            </a:pPr>
            <a:r>
              <a:rPr lang="en-US" altLang="en-US" kern="0" dirty="0" smtClean="0"/>
              <a:t>The Stack Segment</a:t>
            </a:r>
          </a:p>
          <a:p>
            <a:pPr eaLnBrk="1" hangingPunct="1">
              <a:lnSpc>
                <a:spcPct val="150000"/>
              </a:lnSpc>
              <a:spcBef>
                <a:spcPct val="70000"/>
              </a:spcBef>
            </a:pPr>
            <a:r>
              <a:rPr lang="en-US" altLang="en-US" kern="0" dirty="0" smtClean="0"/>
              <a:t>Preserving Registers</a:t>
            </a:r>
          </a:p>
          <a:p>
            <a:pPr eaLnBrk="1" hangingPunct="1">
              <a:lnSpc>
                <a:spcPct val="150000"/>
              </a:lnSpc>
              <a:spcBef>
                <a:spcPct val="70000"/>
              </a:spcBef>
            </a:pPr>
            <a:r>
              <a:rPr lang="en-US" altLang="en-US" b="1" kern="0" dirty="0" smtClean="0">
                <a:solidFill>
                  <a:srgbClr val="FF0000"/>
                </a:solidFill>
              </a:rPr>
              <a:t>Allocating a Local Array on the Stack</a:t>
            </a:r>
          </a:p>
          <a:p>
            <a:pPr eaLnBrk="1" hangingPunct="1">
              <a:lnSpc>
                <a:spcPct val="150000"/>
              </a:lnSpc>
              <a:spcBef>
                <a:spcPct val="70000"/>
              </a:spcBef>
            </a:pPr>
            <a:r>
              <a:rPr lang="en-US" altLang="en-US" b="1" kern="0" dirty="0" smtClean="0">
                <a:solidFill>
                  <a:srgbClr val="FF0000"/>
                </a:solidFill>
              </a:rPr>
              <a:t>Examples: Bubble Sort and Recursion</a:t>
            </a:r>
          </a:p>
        </p:txBody>
      </p:sp>
    </p:spTree>
    <p:extLst>
      <p:ext uri="{BB962C8B-B14F-4D97-AF65-F5344CB8AC3E}">
        <p14:creationId xmlns:p14="http://schemas.microsoft.com/office/powerpoint/2010/main" val="18494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Allocating a Local Array on the Stack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271728" y="836613"/>
            <a:ext cx="5554927" cy="230505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altLang="en-US" smtClean="0"/>
              <a:t>In some languages, an array can be allocated on the stack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altLang="en-US" smtClean="0"/>
              <a:t>The programmer (or compiler) must allocate a stack frame with sufficient space for the local array</a:t>
            </a:r>
          </a:p>
        </p:txBody>
      </p:sp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708555" y="3198814"/>
            <a:ext cx="4868731" cy="33416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72000" bIns="72000" anchor="ctr"/>
          <a:lstStyle>
            <a:lvl1pPr marL="87313"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500"/>
              </a:spcBef>
              <a:buFontTx/>
              <a:buNone/>
            </a:pPr>
            <a:r>
              <a:rPr lang="en-US" altLang="en-US" sz="22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en-US" sz="2200" b="1" dirty="0" smtClean="0">
                <a:latin typeface="Consolas" pitchFamily="49" charset="0"/>
                <a:cs typeface="Consolas" pitchFamily="49" charset="0"/>
              </a:rPr>
              <a:t>foo </a:t>
            </a:r>
            <a:r>
              <a:rPr lang="en-US" altLang="en-US" sz="22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en-US" sz="22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  <a:cs typeface="Consolas" pitchFamily="49" charset="0"/>
              </a:rPr>
              <a:t> n) {</a:t>
            </a:r>
          </a:p>
          <a:p>
            <a:pPr eaLnBrk="1" hangingPunct="1">
              <a:spcBef>
                <a:spcPts val="500"/>
              </a:spcBef>
              <a:buFontTx/>
              <a:buNone/>
            </a:pPr>
            <a:r>
              <a:rPr lang="en-US" altLang="en-US" sz="2200" b="1" dirty="0">
                <a:latin typeface="Consolas" pitchFamily="49" charset="0"/>
                <a:cs typeface="Consolas" pitchFamily="49" charset="0"/>
              </a:rPr>
              <a:t>  // allocate on the stack</a:t>
            </a:r>
          </a:p>
          <a:p>
            <a:pPr eaLnBrk="1" hangingPunct="1">
              <a:spcBef>
                <a:spcPts val="500"/>
              </a:spcBef>
              <a:buFontTx/>
              <a:buNone/>
            </a:pPr>
            <a:r>
              <a:rPr lang="en-US" altLang="en-US" sz="2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en-US" sz="22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  <a:cs typeface="Consolas" pitchFamily="49" charset="0"/>
              </a:rPr>
              <a:t> array[n];</a:t>
            </a:r>
          </a:p>
          <a:p>
            <a:pPr eaLnBrk="1" hangingPunct="1">
              <a:spcBef>
                <a:spcPts val="500"/>
              </a:spcBef>
              <a:buFontTx/>
              <a:buNone/>
            </a:pPr>
            <a:r>
              <a:rPr lang="en-US" altLang="en-US" sz="2200" b="1" dirty="0">
                <a:latin typeface="Consolas" pitchFamily="49" charset="0"/>
                <a:cs typeface="Consolas" pitchFamily="49" charset="0"/>
              </a:rPr>
              <a:t>  // generate random array</a:t>
            </a:r>
          </a:p>
          <a:p>
            <a:pPr eaLnBrk="1" hangingPunct="1">
              <a:spcBef>
                <a:spcPts val="500"/>
              </a:spcBef>
              <a:buFontTx/>
              <a:buNone/>
            </a:pPr>
            <a:r>
              <a:rPr lang="en-US" altLang="en-US" sz="2200" b="1" dirty="0">
                <a:latin typeface="Consolas" pitchFamily="49" charset="0"/>
                <a:cs typeface="Consolas" pitchFamily="49" charset="0"/>
              </a:rPr>
              <a:t>  random (array, n);</a:t>
            </a:r>
          </a:p>
          <a:p>
            <a:pPr eaLnBrk="1" hangingPunct="1">
              <a:spcBef>
                <a:spcPts val="500"/>
              </a:spcBef>
              <a:buFontTx/>
              <a:buNone/>
            </a:pPr>
            <a:r>
              <a:rPr lang="en-US" altLang="en-US" sz="2200" b="1" dirty="0">
                <a:latin typeface="Consolas" pitchFamily="49" charset="0"/>
                <a:cs typeface="Consolas" pitchFamily="49" charset="0"/>
              </a:rPr>
              <a:t>  // print array</a:t>
            </a:r>
          </a:p>
          <a:p>
            <a:pPr eaLnBrk="1" hangingPunct="1">
              <a:spcBef>
                <a:spcPts val="500"/>
              </a:spcBef>
              <a:buFontTx/>
              <a:buNone/>
            </a:pPr>
            <a:r>
              <a:rPr lang="en-US" altLang="en-US" sz="2200" b="1" dirty="0">
                <a:latin typeface="Consolas" pitchFamily="49" charset="0"/>
                <a:cs typeface="Consolas" pitchFamily="49" charset="0"/>
              </a:rPr>
              <a:t>  print  (array, n);</a:t>
            </a:r>
          </a:p>
          <a:p>
            <a:pPr eaLnBrk="1" hangingPunct="1">
              <a:spcBef>
                <a:spcPts val="500"/>
              </a:spcBef>
              <a:buFontTx/>
              <a:buNone/>
            </a:pPr>
            <a:r>
              <a:rPr lang="en-US" altLang="en-US" sz="22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5888566" y="952500"/>
            <a:ext cx="3682075" cy="1150938"/>
            <a:chOff x="5436106" y="951899"/>
            <a:chExt cx="3398812" cy="1152141"/>
          </a:xfrm>
        </p:grpSpPr>
        <p:sp>
          <p:nvSpPr>
            <p:cNvPr id="22547" name="TextBox 18"/>
            <p:cNvSpPr txBox="1">
              <a:spLocks noChangeArrowheads="1"/>
            </p:cNvSpPr>
            <p:nvPr/>
          </p:nvSpPr>
          <p:spPr bwMode="auto">
            <a:xfrm>
              <a:off x="6357818" y="951899"/>
              <a:ext cx="2477100" cy="100812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b="1">
                  <a:latin typeface="Consolas" pitchFamily="49" charset="0"/>
                  <a:cs typeface="Consolas" pitchFamily="49" charset="0"/>
                </a:rPr>
                <a:t>Stack Frame</a:t>
              </a:r>
            </a:p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b="1">
                  <a:latin typeface="Consolas" pitchFamily="49" charset="0"/>
                  <a:cs typeface="Consolas" pitchFamily="49" charset="0"/>
                </a:rPr>
                <a:t>of Parent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6069514" y="1845007"/>
              <a:ext cx="28892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49" name="TextBox 26"/>
            <p:cNvSpPr txBox="1">
              <a:spLocks noChangeArrowheads="1"/>
            </p:cNvSpPr>
            <p:nvPr/>
          </p:nvSpPr>
          <p:spPr bwMode="auto">
            <a:xfrm>
              <a:off x="5436106" y="1585576"/>
              <a:ext cx="633676" cy="518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b="1">
                  <a:latin typeface="Consolas" pitchFamily="49" charset="0"/>
                  <a:cs typeface="Consolas" pitchFamily="49" charset="0"/>
                </a:rPr>
                <a:t>$sp</a:t>
              </a:r>
            </a:p>
          </p:txBody>
        </p: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5888566" y="5243513"/>
            <a:ext cx="3682075" cy="1181100"/>
            <a:chOff x="5436105" y="5243623"/>
            <a:chExt cx="3398812" cy="1180941"/>
          </a:xfrm>
        </p:grpSpPr>
        <p:sp>
          <p:nvSpPr>
            <p:cNvPr id="22544" name="TextBox 28"/>
            <p:cNvSpPr txBox="1">
              <a:spLocks noChangeArrowheads="1"/>
            </p:cNvSpPr>
            <p:nvPr/>
          </p:nvSpPr>
          <p:spPr bwMode="auto">
            <a:xfrm>
              <a:off x="6357817" y="5243623"/>
              <a:ext cx="2477100" cy="100812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b="1">
                  <a:latin typeface="Consolas" pitchFamily="49" charset="0"/>
                  <a:cs typeface="Consolas" pitchFamily="49" charset="0"/>
                </a:rPr>
                <a:t>Stack Frame</a:t>
              </a:r>
            </a:p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b="1">
                  <a:latin typeface="Consolas" pitchFamily="49" charset="0"/>
                  <a:cs typeface="Consolas" pitchFamily="49" charset="0"/>
                </a:rPr>
                <a:t>of Child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6069513" y="6165836"/>
              <a:ext cx="28892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46" name="TextBox 30"/>
            <p:cNvSpPr txBox="1">
              <a:spLocks noChangeArrowheads="1"/>
            </p:cNvSpPr>
            <p:nvPr/>
          </p:nvSpPr>
          <p:spPr bwMode="auto">
            <a:xfrm>
              <a:off x="5436105" y="5906100"/>
              <a:ext cx="633676" cy="518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b="1">
                  <a:latin typeface="Consolas" pitchFamily="49" charset="0"/>
                  <a:cs typeface="Consolas" pitchFamily="49" charset="0"/>
                </a:rPr>
                <a:t>$sp</a:t>
              </a:r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5888562" y="1960562"/>
            <a:ext cx="3688900" cy="3427413"/>
            <a:chOff x="5436107" y="1960020"/>
            <a:chExt cx="3405113" cy="3427619"/>
          </a:xfrm>
        </p:grpSpPr>
        <p:sp>
          <p:nvSpPr>
            <p:cNvPr id="22" name="TextBox 6"/>
            <p:cNvSpPr txBox="1">
              <a:spLocks noChangeArrowheads="1"/>
            </p:cNvSpPr>
            <p:nvPr/>
          </p:nvSpPr>
          <p:spPr bwMode="auto">
            <a:xfrm>
              <a:off x="6364120" y="3921236"/>
              <a:ext cx="2477100" cy="4449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b="1" dirty="0">
                  <a:latin typeface="Consolas" pitchFamily="49" charset="0"/>
                  <a:cs typeface="Consolas" pitchFamily="49" charset="0"/>
                </a:rPr>
                <a:t>Saved </a:t>
              </a:r>
              <a:r>
                <a:rPr lang="en-US" altLang="en-US" b="1" dirty="0" smtClean="0">
                  <a:latin typeface="Consolas" pitchFamily="49" charset="0"/>
                  <a:cs typeface="Consolas" pitchFamily="49" charset="0"/>
                </a:rPr>
                <a:t>$a0</a:t>
              </a:r>
              <a:endParaRPr lang="en-US" alt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6"/>
            <p:cNvSpPr txBox="1">
              <a:spLocks noChangeArrowheads="1"/>
            </p:cNvSpPr>
            <p:nvPr/>
          </p:nvSpPr>
          <p:spPr bwMode="auto">
            <a:xfrm>
              <a:off x="6362164" y="4361603"/>
              <a:ext cx="2477100" cy="4449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b="1" dirty="0">
                  <a:latin typeface="Consolas" pitchFamily="49" charset="0"/>
                  <a:cs typeface="Consolas" pitchFamily="49" charset="0"/>
                </a:rPr>
                <a:t>Saved </a:t>
              </a:r>
              <a:r>
                <a:rPr lang="en-US" altLang="en-US" b="1" dirty="0" smtClean="0">
                  <a:latin typeface="Consolas" pitchFamily="49" charset="0"/>
                  <a:cs typeface="Consolas" pitchFamily="49" charset="0"/>
                </a:rPr>
                <a:t>$</a:t>
              </a:r>
              <a:r>
                <a:rPr lang="en-US" altLang="en-US" b="1" dirty="0" err="1" smtClean="0">
                  <a:latin typeface="Consolas" pitchFamily="49" charset="0"/>
                  <a:cs typeface="Consolas" pitchFamily="49" charset="0"/>
                </a:rPr>
                <a:t>ra</a:t>
              </a:r>
              <a:endParaRPr lang="en-US" alt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536" name="TextBox 5"/>
            <p:cNvSpPr txBox="1">
              <a:spLocks noChangeArrowheads="1"/>
            </p:cNvSpPr>
            <p:nvPr/>
          </p:nvSpPr>
          <p:spPr bwMode="auto">
            <a:xfrm>
              <a:off x="6357818" y="1972510"/>
              <a:ext cx="2477100" cy="1948727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b="1" dirty="0" err="1"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altLang="en-US" b="1" dirty="0">
                  <a:latin typeface="Consolas" pitchFamily="49" charset="0"/>
                  <a:cs typeface="Consolas" pitchFamily="49" charset="0"/>
                </a:rPr>
                <a:t> array[n]</a:t>
              </a:r>
            </a:p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b="1" dirty="0" smtClean="0">
                  <a:latin typeface="Consolas" pitchFamily="49" charset="0"/>
                  <a:cs typeface="Consolas" pitchFamily="49" charset="0"/>
                </a:rPr>
                <a:t>n × 4 bytes</a:t>
              </a:r>
              <a:endParaRPr lang="en-US" alt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537" name="TextBox 6"/>
            <p:cNvSpPr txBox="1">
              <a:spLocks noChangeArrowheads="1"/>
            </p:cNvSpPr>
            <p:nvPr/>
          </p:nvSpPr>
          <p:spPr bwMode="auto">
            <a:xfrm>
              <a:off x="6357818" y="4811198"/>
              <a:ext cx="2477100" cy="4449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b="1" dirty="0"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en-US" b="1" dirty="0" smtClean="0">
                  <a:latin typeface="Consolas" pitchFamily="49" charset="0"/>
                  <a:cs typeface="Consolas" pitchFamily="49" charset="0"/>
                </a:rPr>
                <a:t>arent $</a:t>
              </a:r>
              <a:r>
                <a:rPr lang="en-US" altLang="en-US" b="1" dirty="0" err="1" smtClean="0">
                  <a:latin typeface="Consolas" pitchFamily="49" charset="0"/>
                  <a:cs typeface="Consolas" pitchFamily="49" charset="0"/>
                </a:rPr>
                <a:t>sp</a:t>
              </a:r>
              <a:endParaRPr lang="en-US" altLang="en-US" b="1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2539" name="Group 23"/>
            <p:cNvGrpSpPr>
              <a:grpSpLocks/>
            </p:cNvGrpSpPr>
            <p:nvPr/>
          </p:nvGrpSpPr>
          <p:grpSpPr bwMode="auto">
            <a:xfrm>
              <a:off x="5436107" y="4869175"/>
              <a:ext cx="921711" cy="518464"/>
              <a:chOff x="5263285" y="5675673"/>
              <a:chExt cx="921711" cy="518464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5896693" y="5935360"/>
                <a:ext cx="28892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43" name="TextBox 13"/>
              <p:cNvSpPr txBox="1">
                <a:spLocks noChangeArrowheads="1"/>
              </p:cNvSpPr>
              <p:nvPr/>
            </p:nvSpPr>
            <p:spPr bwMode="auto">
              <a:xfrm>
                <a:off x="5263285" y="5675673"/>
                <a:ext cx="633676" cy="518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b="1">
                    <a:latin typeface="Consolas" pitchFamily="49" charset="0"/>
                    <a:cs typeface="Consolas" pitchFamily="49" charset="0"/>
                  </a:rPr>
                  <a:t>$sp</a:t>
                </a: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358438" y="1960020"/>
              <a:ext cx="2476480" cy="32831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4457317" y="3140422"/>
              <a:ext cx="3081522" cy="72071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sz="2400" dirty="0">
                  <a:latin typeface="+mn-lt"/>
                  <a:cs typeface="Consolas" panose="020B0609020204030204" pitchFamily="49" charset="0"/>
                </a:rPr>
                <a:t>Stack Frame of </a:t>
              </a:r>
              <a:r>
                <a:rPr lang="en-US" sz="24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foo</a:t>
              </a:r>
              <a:endParaRPr lang="en-US" sz="2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08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Translating Function </a:t>
            </a:r>
            <a:r>
              <a:rPr lang="en-US" altLang="en-US" dirty="0" smtClean="0"/>
              <a:t>foo</a:t>
            </a:r>
            <a:endParaRPr lang="en-US" altLang="en-US" dirty="0" smtClean="0"/>
          </a:p>
        </p:txBody>
      </p:sp>
      <p:sp>
        <p:nvSpPr>
          <p:cNvPr id="23555" name="TextBox 3"/>
          <p:cNvSpPr txBox="1">
            <a:spLocks noChangeArrowheads="1"/>
          </p:cNvSpPr>
          <p:nvPr/>
        </p:nvSpPr>
        <p:spPr bwMode="auto">
          <a:xfrm>
            <a:off x="209815" y="836614"/>
            <a:ext cx="9548283" cy="570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72000" bIns="72000" anchor="ctr"/>
          <a:lstStyle>
            <a:lvl1pPr marL="87313" eaLnBrk="0" hangingPunct="0">
              <a:spcBef>
                <a:spcPct val="40000"/>
              </a:spcBef>
              <a:buFont typeface="Wingdings" pitchFamily="2" charset="2"/>
              <a:buChar char="v"/>
              <a:tabLst>
                <a:tab pos="4308475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tabLst>
                <a:tab pos="4308475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tabLst>
                <a:tab pos="4308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tabLst>
                <a:tab pos="4308475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tabLst>
                <a:tab pos="4308475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308475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308475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308475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308475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foo:	# $a0 = 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n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en-US" sz="2000" b="1" dirty="0" err="1" smtClean="0">
                <a:latin typeface="Consolas" pitchFamily="49" charset="0"/>
                <a:cs typeface="Consolas" pitchFamily="49" charset="0"/>
              </a:rPr>
              <a:t>sll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t0, 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$a0, 2	# $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t0 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= n*4 bytes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000" b="1" dirty="0" err="1" smtClean="0">
                <a:latin typeface="Consolas" pitchFamily="49" charset="0"/>
                <a:cs typeface="Consolas" pitchFamily="49" charset="0"/>
              </a:rPr>
              <a:t>addiu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  $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t0, 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t0, 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12	# $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t0 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= n*4 + 12 bytes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 move   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$t1, $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# $t1 = 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parent $</a:t>
            </a:r>
            <a:r>
              <a:rPr lang="en-US" altLang="en-US" sz="2000" b="1" dirty="0" err="1" smtClean="0">
                <a:latin typeface="Consolas" pitchFamily="49" charset="0"/>
                <a:cs typeface="Consolas" pitchFamily="49" charset="0"/>
              </a:rPr>
              <a:t>sp</a:t>
            </a:r>
            <a:endParaRPr lang="en-US" altLang="en-US" sz="2000" b="1" dirty="0" smtClean="0"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en-US" sz="2000" b="1" dirty="0" err="1" smtClean="0">
                <a:latin typeface="Consolas" pitchFamily="49" charset="0"/>
                <a:cs typeface="Consolas" pitchFamily="49" charset="0"/>
              </a:rPr>
              <a:t>subu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altLang="en-US" sz="2000" b="1" dirty="0" err="1" smtClean="0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, $</a:t>
            </a:r>
            <a:r>
              <a:rPr lang="en-US" altLang="en-US" sz="2000" b="1" dirty="0" err="1" smtClean="0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, $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t0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	# allocate stack 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frame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en-US" sz="2000" b="1" dirty="0" err="1" smtClean="0">
                <a:latin typeface="Consolas" pitchFamily="49" charset="0"/>
                <a:cs typeface="Consolas" pitchFamily="49" charset="0"/>
              </a:rPr>
              <a:t>sw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$t1, 0($</a:t>
            </a:r>
            <a:r>
              <a:rPr lang="en-US" altLang="en-US" sz="2000" b="1" dirty="0" err="1" smtClean="0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)	# save 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parent $</a:t>
            </a:r>
            <a:r>
              <a:rPr lang="en-US" altLang="en-US" sz="2000" b="1" dirty="0" err="1" smtClean="0">
                <a:latin typeface="Consolas" pitchFamily="49" charset="0"/>
                <a:cs typeface="Consolas" pitchFamily="49" charset="0"/>
              </a:rPr>
              <a:t>sp</a:t>
            </a:r>
            <a:endParaRPr lang="en-US" altLang="en-US" sz="2000" b="1" dirty="0" smtClean="0"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000" b="1" dirty="0" err="1" smtClean="0">
                <a:latin typeface="Consolas" pitchFamily="49" charset="0"/>
                <a:cs typeface="Consolas" pitchFamily="49" charset="0"/>
              </a:rPr>
              <a:t>sw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ra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4($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)	# save $</a:t>
            </a:r>
            <a:r>
              <a:rPr lang="en-US" altLang="en-US" sz="2000" b="1" dirty="0" err="1" smtClean="0">
                <a:latin typeface="Consolas" pitchFamily="49" charset="0"/>
                <a:cs typeface="Consolas" pitchFamily="49" charset="0"/>
              </a:rPr>
              <a:t>ra</a:t>
            </a:r>
            <a:endParaRPr lang="en-US" altLang="en-US" sz="2000" b="1" dirty="0" smtClean="0"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sw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$a0, 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8($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)	# save 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n</a:t>
            </a:r>
            <a:endParaRPr lang="en-US" altLang="en-US" sz="2000" b="1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  move   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$a1, 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$a0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# $a1 = 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n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en-US" sz="2000" b="1" dirty="0" err="1" smtClean="0">
                <a:latin typeface="Consolas" pitchFamily="49" charset="0"/>
                <a:cs typeface="Consolas" pitchFamily="49" charset="0"/>
              </a:rPr>
              <a:t>addiu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  $a0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, $</a:t>
            </a:r>
            <a:r>
              <a:rPr lang="en-US" altLang="en-US" sz="2000" b="1" dirty="0" err="1" smtClean="0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, 12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# $a0 = $</a:t>
            </a:r>
            <a:r>
              <a:rPr lang="en-US" altLang="en-US" sz="2000" b="1" dirty="0" err="1" smtClean="0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 + 12 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= &amp;array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en-US" sz="2000" b="1" dirty="0" err="1" smtClean="0">
                <a:latin typeface="Consolas" pitchFamily="49" charset="0"/>
                <a:cs typeface="Consolas" pitchFamily="49" charset="0"/>
              </a:rPr>
              <a:t>jal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random	# call function random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en-US" sz="2000" b="1" dirty="0" err="1" smtClean="0">
                <a:latin typeface="Consolas" pitchFamily="49" charset="0"/>
                <a:cs typeface="Consolas" pitchFamily="49" charset="0"/>
              </a:rPr>
              <a:t>addiu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  $a0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, $</a:t>
            </a:r>
            <a:r>
              <a:rPr lang="en-US" altLang="en-US" sz="2000" b="1" dirty="0" err="1" smtClean="0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, 12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# $a0 = $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+ 12 = 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&amp;array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en-US" sz="2000" b="1" dirty="0" err="1" smtClean="0">
                <a:latin typeface="Consolas" pitchFamily="49" charset="0"/>
                <a:cs typeface="Consolas" pitchFamily="49" charset="0"/>
              </a:rPr>
              <a:t>lw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$a1, 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8($</a:t>
            </a:r>
            <a:r>
              <a:rPr lang="en-US" altLang="en-US" sz="2000" b="1" dirty="0" err="1" smtClean="0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# $a1 = n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jal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    print	# call function print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en-US" sz="2000" b="1" dirty="0" err="1" smtClean="0">
                <a:latin typeface="Consolas" pitchFamily="49" charset="0"/>
                <a:cs typeface="Consolas" pitchFamily="49" charset="0"/>
              </a:rPr>
              <a:t>lw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ra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4($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en-US" sz="2000" b="1" dirty="0" err="1" smtClean="0"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)	# restore 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altLang="en-US" sz="2000" b="1" dirty="0" err="1" smtClean="0">
                <a:latin typeface="Consolas" pitchFamily="49" charset="0"/>
                <a:cs typeface="Consolas" pitchFamily="49" charset="0"/>
              </a:rPr>
              <a:t>ra</a:t>
            </a:r>
            <a:endParaRPr lang="en-US" altLang="en-US" sz="2000" b="1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lw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     $</a:t>
            </a:r>
            <a:r>
              <a:rPr lang="en-US" altLang="en-US" sz="2000" b="1" dirty="0" err="1" smtClean="0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, 0($</a:t>
            </a:r>
            <a:r>
              <a:rPr lang="en-US" altLang="en-US" sz="2000" b="1" dirty="0" err="1" smtClean="0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)	# restore 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parent $</a:t>
            </a:r>
            <a:r>
              <a:rPr lang="en-US" altLang="en-US" sz="2000" b="1" dirty="0" err="1" smtClean="0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altLang="en-US" sz="2000" b="1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en-US" sz="2000" b="1" dirty="0" err="1" smtClean="0">
                <a:latin typeface="Consolas" pitchFamily="49" charset="0"/>
                <a:cs typeface="Consolas" pitchFamily="49" charset="0"/>
              </a:rPr>
              <a:t>jr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ra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# return to caller</a:t>
            </a:r>
          </a:p>
        </p:txBody>
      </p:sp>
    </p:spTree>
    <p:extLst>
      <p:ext uri="{BB962C8B-B14F-4D97-AF65-F5344CB8AC3E}">
        <p14:creationId xmlns:p14="http://schemas.microsoft.com/office/powerpoint/2010/main" val="124739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Remarks on Function foo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209815" y="893763"/>
            <a:ext cx="9548283" cy="5646737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1300"/>
              </a:spcBef>
            </a:pPr>
            <a:r>
              <a:rPr lang="en-US" altLang="en-US" dirty="0" smtClean="0"/>
              <a:t>Function </a:t>
            </a:r>
            <a:r>
              <a:rPr lang="en-US" altLang="en-US" dirty="0" smtClean="0"/>
              <a:t>starts </a:t>
            </a:r>
            <a:r>
              <a:rPr lang="en-US" altLang="en-US" dirty="0" smtClean="0"/>
              <a:t>by </a:t>
            </a:r>
            <a:r>
              <a:rPr lang="en-US" altLang="en-US" dirty="0" smtClean="0"/>
              <a:t>computing its frame size: </a:t>
            </a:r>
            <a:r>
              <a:rPr lang="en-US" altLang="en-US" b="1" dirty="0" smtClean="0">
                <a:latin typeface="Consolas" pitchFamily="49" charset="0"/>
                <a:cs typeface="Consolas" pitchFamily="49" charset="0"/>
              </a:rPr>
              <a:t>$t0</a:t>
            </a:r>
            <a:r>
              <a:rPr lang="en-US" altLang="en-US" dirty="0" smtClean="0"/>
              <a:t> </a:t>
            </a:r>
            <a:r>
              <a:rPr lang="en-US" altLang="en-US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en-US" dirty="0"/>
              <a:t> </a:t>
            </a:r>
            <a:r>
              <a:rPr lang="en-US" altLang="en-US" b="1" dirty="0" smtClean="0">
                <a:latin typeface="Consolas" pitchFamily="49" charset="0"/>
                <a:cs typeface="Consolas" pitchFamily="49" charset="0"/>
              </a:rPr>
              <a:t>n×</a:t>
            </a:r>
            <a:r>
              <a:rPr lang="en-US" altLang="en-US" b="1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en-US" dirty="0" smtClean="0"/>
              <a:t> </a:t>
            </a:r>
            <a:r>
              <a:rPr lang="en-US" altLang="en-US" b="1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en-US" dirty="0"/>
              <a:t> </a:t>
            </a:r>
            <a:r>
              <a:rPr lang="en-US" altLang="en-US" b="1" dirty="0">
                <a:latin typeface="Consolas" pitchFamily="49" charset="0"/>
                <a:cs typeface="Consolas" pitchFamily="49" charset="0"/>
              </a:rPr>
              <a:t>12</a:t>
            </a:r>
            <a:r>
              <a:rPr lang="en-US" altLang="en-US" b="1" dirty="0"/>
              <a:t> </a:t>
            </a:r>
            <a:r>
              <a:rPr lang="en-US" altLang="en-US" dirty="0" smtClean="0"/>
              <a:t>bytes</a:t>
            </a:r>
            <a:endParaRPr lang="en-US" altLang="en-US" dirty="0" smtClean="0"/>
          </a:p>
          <a:p>
            <a:pPr lvl="1">
              <a:lnSpc>
                <a:spcPct val="114000"/>
              </a:lnSpc>
              <a:spcBef>
                <a:spcPts val="1300"/>
              </a:spcBef>
            </a:pPr>
            <a:r>
              <a:rPr lang="en-US" altLang="en-US" sz="2200" dirty="0"/>
              <a:t>Local array is </a:t>
            </a:r>
            <a:r>
              <a:rPr lang="en-US" altLang="en-US" sz="2200" b="1" dirty="0" smtClean="0">
                <a:latin typeface="Consolas" pitchFamily="49" charset="0"/>
                <a:cs typeface="Consolas" pitchFamily="49" charset="0"/>
              </a:rPr>
              <a:t>n×</a:t>
            </a:r>
            <a:r>
              <a:rPr lang="en-US" altLang="en-US" sz="2200" b="1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en-US" sz="2200" dirty="0" smtClean="0"/>
              <a:t> </a:t>
            </a:r>
            <a:r>
              <a:rPr lang="en-US" altLang="en-US" sz="2200" dirty="0"/>
              <a:t>bytes and the saved registers are </a:t>
            </a:r>
            <a:r>
              <a:rPr lang="en-US" altLang="en-US" sz="2200" b="1" dirty="0">
                <a:latin typeface="Consolas" pitchFamily="49" charset="0"/>
                <a:cs typeface="Consolas" pitchFamily="49" charset="0"/>
              </a:rPr>
              <a:t>12</a:t>
            </a:r>
            <a:r>
              <a:rPr lang="en-US" altLang="en-US" sz="2200" dirty="0"/>
              <a:t> bytes</a:t>
            </a:r>
          </a:p>
          <a:p>
            <a:pPr>
              <a:lnSpc>
                <a:spcPct val="114000"/>
              </a:lnSpc>
              <a:spcBef>
                <a:spcPts val="1300"/>
              </a:spcBef>
            </a:pPr>
            <a:r>
              <a:rPr lang="en-US" altLang="en-US" dirty="0"/>
              <a:t>Allocates its own stack frame: </a:t>
            </a:r>
            <a:r>
              <a:rPr lang="en-US" altLang="en-US" b="1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altLang="en-US" b="1" dirty="0" err="1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en-US" b="1" dirty="0">
                <a:latin typeface="Consolas" pitchFamily="49" charset="0"/>
                <a:cs typeface="Consolas" pitchFamily="49" charset="0"/>
              </a:rPr>
              <a:t> = $</a:t>
            </a:r>
            <a:r>
              <a:rPr lang="en-US" altLang="en-US" b="1" dirty="0" err="1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en-US" b="1" dirty="0">
                <a:latin typeface="Consolas" pitchFamily="49" charset="0"/>
                <a:cs typeface="Consolas" pitchFamily="49" charset="0"/>
              </a:rPr>
              <a:t> - </a:t>
            </a:r>
            <a:r>
              <a:rPr lang="en-US" altLang="en-US" b="1" dirty="0" smtClean="0">
                <a:latin typeface="Consolas" pitchFamily="49" charset="0"/>
                <a:cs typeface="Consolas" pitchFamily="49" charset="0"/>
              </a:rPr>
              <a:t>$t0 </a:t>
            </a:r>
          </a:p>
          <a:p>
            <a:pPr lvl="1">
              <a:lnSpc>
                <a:spcPct val="114000"/>
              </a:lnSpc>
              <a:spcBef>
                <a:spcPts val="1300"/>
              </a:spcBef>
            </a:pPr>
            <a:r>
              <a:rPr lang="en-US" altLang="en-US" sz="2200" dirty="0" smtClean="0"/>
              <a:t>Address of local stack array becomes: </a:t>
            </a: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+ 12</a:t>
            </a:r>
          </a:p>
          <a:p>
            <a:pPr>
              <a:lnSpc>
                <a:spcPct val="114000"/>
              </a:lnSpc>
              <a:spcBef>
                <a:spcPts val="1300"/>
              </a:spcBef>
            </a:pPr>
            <a:r>
              <a:rPr lang="en-US" altLang="en-US" dirty="0" smtClean="0"/>
              <a:t>Saves parent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altLang="en-US" dirty="0" smtClean="0"/>
              <a:t> and r</a:t>
            </a:r>
            <a:r>
              <a:rPr lang="en-US" altLang="en-US" dirty="0" smtClean="0"/>
              <a:t>egisters </a:t>
            </a:r>
            <a:r>
              <a:rPr lang="en-US" altLang="en-US" b="1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altLang="en-US" b="1" dirty="0" err="1" smtClean="0">
                <a:latin typeface="Consolas" pitchFamily="49" charset="0"/>
                <a:cs typeface="Consolas" pitchFamily="49" charset="0"/>
              </a:rPr>
              <a:t>ra</a:t>
            </a:r>
            <a:r>
              <a:rPr lang="en-US" altLang="en-US" dirty="0"/>
              <a:t> </a:t>
            </a:r>
            <a:r>
              <a:rPr lang="en-US" altLang="en-US" dirty="0" smtClean="0"/>
              <a:t>and</a:t>
            </a:r>
            <a:r>
              <a:rPr lang="en-US" altLang="en-US" dirty="0" smtClean="0"/>
              <a:t> </a:t>
            </a:r>
            <a:r>
              <a:rPr lang="en-US" altLang="en-US" b="1" dirty="0" smtClean="0">
                <a:latin typeface="Consolas" pitchFamily="49" charset="0"/>
                <a:cs typeface="Consolas" pitchFamily="49" charset="0"/>
              </a:rPr>
              <a:t>$a0</a:t>
            </a:r>
            <a:r>
              <a:rPr lang="en-US" altLang="en-US" dirty="0"/>
              <a:t> </a:t>
            </a:r>
            <a:r>
              <a:rPr lang="en-US" altLang="en-US" dirty="0" smtClean="0"/>
              <a:t>on the stack</a:t>
            </a:r>
            <a:endParaRPr lang="en-US" alt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4000"/>
              </a:lnSpc>
              <a:spcBef>
                <a:spcPts val="1300"/>
              </a:spcBef>
            </a:pPr>
            <a:r>
              <a:rPr lang="en-US" altLang="en-US" dirty="0" smtClean="0"/>
              <a:t>Function </a:t>
            </a:r>
            <a:r>
              <a:rPr lang="en-US" altLang="en-US" b="1" dirty="0" smtClean="0"/>
              <a:t>foo</a:t>
            </a:r>
            <a:r>
              <a:rPr lang="en-US" altLang="en-US" dirty="0" smtClean="0"/>
              <a:t> </a:t>
            </a:r>
            <a:r>
              <a:rPr lang="en-US" altLang="en-US" dirty="0" smtClean="0"/>
              <a:t>makes two calls to functions </a:t>
            </a:r>
            <a:r>
              <a:rPr lang="en-US" altLang="en-US" b="1" dirty="0" smtClean="0">
                <a:latin typeface="Consolas" pitchFamily="49" charset="0"/>
                <a:cs typeface="Consolas" pitchFamily="49" charset="0"/>
              </a:rPr>
              <a:t>random</a:t>
            </a:r>
            <a:r>
              <a:rPr lang="en-US" altLang="en-US" dirty="0" smtClean="0"/>
              <a:t> and </a:t>
            </a:r>
            <a:r>
              <a:rPr lang="en-US" altLang="en-US" b="1" dirty="0" smtClean="0">
                <a:latin typeface="Consolas" pitchFamily="49" charset="0"/>
                <a:cs typeface="Consolas" pitchFamily="49" charset="0"/>
              </a:rPr>
              <a:t>print</a:t>
            </a:r>
            <a:endParaRPr lang="en-US" altLang="en-US" b="1" dirty="0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14000"/>
              </a:lnSpc>
              <a:spcBef>
                <a:spcPts val="1300"/>
              </a:spcBef>
            </a:pPr>
            <a:r>
              <a:rPr lang="en-US" altLang="en-US" sz="2200" dirty="0" smtClean="0"/>
              <a:t>Address of the stack array is passed in </a:t>
            </a: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$a0</a:t>
            </a:r>
            <a:r>
              <a:rPr lang="en-US" altLang="en-US" sz="2200" dirty="0" smtClean="0"/>
              <a:t> and </a:t>
            </a: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en-US" sz="2200" dirty="0" smtClean="0"/>
              <a:t> is passed in </a:t>
            </a: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$a1</a:t>
            </a:r>
            <a:endParaRPr lang="en-US" altLang="en-US" sz="2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4000"/>
              </a:lnSpc>
              <a:spcBef>
                <a:spcPts val="1300"/>
              </a:spcBef>
            </a:pPr>
            <a:r>
              <a:rPr lang="en-US" altLang="en-US" dirty="0" smtClean="0"/>
              <a:t>Just before returning:</a:t>
            </a:r>
          </a:p>
          <a:p>
            <a:pPr lvl="1">
              <a:lnSpc>
                <a:spcPct val="114000"/>
              </a:lnSpc>
              <a:spcBef>
                <a:spcPts val="1300"/>
              </a:spcBef>
            </a:pPr>
            <a:r>
              <a:rPr lang="en-US" altLang="en-US" sz="2200" dirty="0" smtClean="0"/>
              <a:t>Function </a:t>
            </a:r>
            <a:r>
              <a:rPr lang="en-US" altLang="en-US" sz="2200" b="1" dirty="0" smtClean="0"/>
              <a:t>foo</a:t>
            </a:r>
            <a:r>
              <a:rPr lang="en-US" altLang="en-US" sz="2200" dirty="0" smtClean="0"/>
              <a:t> </a:t>
            </a:r>
            <a:r>
              <a:rPr lang="en-US" altLang="en-US" sz="2200" dirty="0"/>
              <a:t>restores the saved registers: </a:t>
            </a:r>
            <a:r>
              <a:rPr lang="en-US" altLang="en-US" sz="2200" dirty="0" smtClean="0"/>
              <a:t>parent </a:t>
            </a:r>
            <a:r>
              <a:rPr lang="en-US" altLang="en-US" sz="2200" b="1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altLang="en-US" sz="2200" b="1" dirty="0" err="1" smtClean="0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en-US" sz="2200" dirty="0" smtClean="0"/>
              <a:t> and </a:t>
            </a:r>
            <a:r>
              <a:rPr lang="en-US" altLang="en-US" sz="2200" b="1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altLang="en-US" sz="2200" b="1" dirty="0" err="1" smtClean="0">
                <a:latin typeface="Consolas" pitchFamily="49" charset="0"/>
                <a:cs typeface="Consolas" pitchFamily="49" charset="0"/>
              </a:rPr>
              <a:t>ra</a:t>
            </a:r>
            <a:endParaRPr lang="en-US" altLang="en-US" sz="2200" dirty="0" smtClean="0"/>
          </a:p>
          <a:p>
            <a:pPr lvl="1">
              <a:lnSpc>
                <a:spcPct val="114000"/>
              </a:lnSpc>
              <a:spcBef>
                <a:spcPts val="1300"/>
              </a:spcBef>
            </a:pPr>
            <a:r>
              <a:rPr lang="en-US" altLang="en-US" sz="2200" dirty="0" smtClean="0"/>
              <a:t>Stack frame is freed by restoring </a:t>
            </a:r>
            <a:r>
              <a:rPr lang="en-US" altLang="en-US" sz="2200" b="1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altLang="en-US" sz="2200" b="1" dirty="0" err="1" smtClean="0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en-US" sz="2200" dirty="0" smtClean="0"/>
              <a:t>:</a:t>
            </a:r>
            <a:r>
              <a:rPr lang="en-US" altLang="en-US" sz="22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200" b="1" dirty="0" err="1" smtClean="0">
                <a:latin typeface="Consolas" pitchFamily="49" charset="0"/>
                <a:cs typeface="Consolas" pitchFamily="49" charset="0"/>
              </a:rPr>
              <a:t>lw</a:t>
            </a:r>
            <a:r>
              <a:rPr lang="en-US" altLang="en-US" sz="2200" b="1" dirty="0" smtClean="0">
                <a:latin typeface="Consolas" pitchFamily="49" charset="0"/>
                <a:cs typeface="Consolas" pitchFamily="49" charset="0"/>
              </a:rPr>
              <a:t> $</a:t>
            </a:r>
            <a:r>
              <a:rPr lang="en-US" altLang="en-US" sz="2200" b="1" dirty="0" err="1" smtClean="0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en-US" sz="2200" b="1" dirty="0" smtClean="0">
                <a:latin typeface="Consolas" pitchFamily="49" charset="0"/>
                <a:cs typeface="Consolas" pitchFamily="49" charset="0"/>
              </a:rPr>
              <a:t>, 0($</a:t>
            </a:r>
            <a:r>
              <a:rPr lang="en-US" altLang="en-US" sz="2200" b="1" dirty="0" err="1" smtClean="0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en-US" sz="2200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alt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Bubble Sort (Leaf Function)</a:t>
            </a:r>
          </a:p>
        </p:txBody>
      </p:sp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147616" y="836686"/>
            <a:ext cx="9610768" cy="570309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72000" bIns="72000" anchor="ctr"/>
          <a:lstStyle>
            <a:lvl1pPr marL="87313" eaLnBrk="0" hangingPunct="0">
              <a:spcBef>
                <a:spcPct val="40000"/>
              </a:spcBef>
              <a:buFont typeface="Wingdings" pitchFamily="2" charset="2"/>
              <a:buChar char="v"/>
              <a:tabLst>
                <a:tab pos="46593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tabLst>
                <a:tab pos="4659313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tabLst>
                <a:tab pos="465931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tabLst>
                <a:tab pos="4659313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tabLst>
                <a:tab pos="4659313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659313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659313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659313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659313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en-US" sz="22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en-US" sz="2200" b="1" dirty="0" err="1">
                <a:latin typeface="Consolas" pitchFamily="49" charset="0"/>
                <a:cs typeface="Consolas" pitchFamily="49" charset="0"/>
              </a:rPr>
              <a:t>bubbleSort</a:t>
            </a:r>
            <a:r>
              <a:rPr lang="en-US" altLang="en-US" sz="22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en-US" sz="22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  <a:cs typeface="Consolas" pitchFamily="49" charset="0"/>
              </a:rPr>
              <a:t> A[], </a:t>
            </a:r>
            <a:r>
              <a:rPr lang="en-US" altLang="en-US" sz="22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  <a:cs typeface="Consolas" pitchFamily="49" charset="0"/>
              </a:rPr>
              <a:t> n) {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en-US" sz="2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en-US" sz="22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200" b="1" dirty="0" smtClean="0">
                <a:latin typeface="Consolas" pitchFamily="49" charset="0"/>
                <a:cs typeface="Consolas" pitchFamily="49" charset="0"/>
              </a:rPr>
              <a:t>swapped, i, temp;</a:t>
            </a:r>
            <a:endParaRPr lang="en-US" altLang="en-US" sz="2200" b="1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en-US" sz="2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en-US" sz="2200" b="1" dirty="0" smtClean="0">
                <a:latin typeface="Consolas" pitchFamily="49" charset="0"/>
                <a:cs typeface="Consolas" pitchFamily="49" charset="0"/>
              </a:rPr>
              <a:t>do {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en-US" sz="2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200" b="1" dirty="0" smtClean="0">
                <a:latin typeface="Consolas" pitchFamily="49" charset="0"/>
                <a:cs typeface="Consolas" pitchFamily="49" charset="0"/>
              </a:rPr>
              <a:t>   n </a:t>
            </a:r>
            <a:r>
              <a:rPr lang="en-US" altLang="en-US" sz="2200" b="1" dirty="0">
                <a:latin typeface="Consolas" pitchFamily="49" charset="0"/>
                <a:cs typeface="Consolas" pitchFamily="49" charset="0"/>
              </a:rPr>
              <a:t>= n-1</a:t>
            </a:r>
            <a:r>
              <a:rPr lang="en-US" altLang="en-US" sz="22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en-US" sz="2200" b="1" dirty="0" smtClean="0">
                <a:latin typeface="Consolas" pitchFamily="49" charset="0"/>
                <a:cs typeface="Consolas" pitchFamily="49" charset="0"/>
              </a:rPr>
              <a:t>    swapped </a:t>
            </a:r>
            <a:r>
              <a:rPr lang="en-US" altLang="en-US" sz="2200" b="1" dirty="0">
                <a:latin typeface="Consolas" pitchFamily="49" charset="0"/>
                <a:cs typeface="Consolas" pitchFamily="49" charset="0"/>
              </a:rPr>
              <a:t>= 0;	// </a:t>
            </a:r>
            <a:r>
              <a:rPr lang="en-US" altLang="en-US" sz="2200" b="1" dirty="0" smtClean="0">
                <a:latin typeface="Consolas" pitchFamily="49" charset="0"/>
                <a:cs typeface="Consolas" pitchFamily="49" charset="0"/>
              </a:rPr>
              <a:t>false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en-US" sz="2200" b="1" dirty="0" smtClean="0">
                <a:latin typeface="Consolas" pitchFamily="49" charset="0"/>
                <a:cs typeface="Consolas" pitchFamily="49" charset="0"/>
              </a:rPr>
              <a:t>    for </a:t>
            </a:r>
            <a:r>
              <a:rPr lang="en-US" altLang="en-US" sz="2200" b="1" dirty="0">
                <a:latin typeface="Consolas" pitchFamily="49" charset="0"/>
                <a:cs typeface="Consolas" pitchFamily="49" charset="0"/>
              </a:rPr>
              <a:t>(i=0; </a:t>
            </a:r>
            <a:r>
              <a:rPr lang="en-US" altLang="en-US" sz="2200" b="1" dirty="0" smtClean="0">
                <a:latin typeface="Consolas" pitchFamily="49" charset="0"/>
                <a:cs typeface="Consolas" pitchFamily="49" charset="0"/>
              </a:rPr>
              <a:t>i&lt;n; </a:t>
            </a:r>
            <a:r>
              <a:rPr lang="en-US" altLang="en-US" sz="2200" b="1" dirty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2200" b="1" dirty="0" smtClean="0">
                <a:latin typeface="Consolas" pitchFamily="49" charset="0"/>
                <a:cs typeface="Consolas" pitchFamily="49" charset="0"/>
              </a:rPr>
              <a:t>++) {</a:t>
            </a:r>
            <a:endParaRPr lang="en-US" altLang="en-US" sz="2200" b="1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en-US" sz="2200" b="1" dirty="0">
                <a:latin typeface="Consolas" pitchFamily="49" charset="0"/>
                <a:cs typeface="Consolas" pitchFamily="49" charset="0"/>
              </a:rPr>
              <a:t>      if (A[i] &gt; A[i+1]) {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en-US" sz="22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2200" b="1" dirty="0" smtClean="0">
                <a:latin typeface="Consolas" pitchFamily="49" charset="0"/>
                <a:cs typeface="Consolas" pitchFamily="49" charset="0"/>
              </a:rPr>
              <a:t>temp = A[i];	// swap A[i]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en-US" sz="2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200" b="1" dirty="0" smtClean="0">
                <a:latin typeface="Consolas" pitchFamily="49" charset="0"/>
                <a:cs typeface="Consolas" pitchFamily="49" charset="0"/>
              </a:rPr>
              <a:t>       A[i] = A[i+1];	// with A[i+1]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en-US" sz="2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200" b="1" dirty="0" smtClean="0">
                <a:latin typeface="Consolas" pitchFamily="49" charset="0"/>
                <a:cs typeface="Consolas" pitchFamily="49" charset="0"/>
              </a:rPr>
              <a:t>       A[i+1] = temp;</a:t>
            </a:r>
            <a:endParaRPr lang="en-US" altLang="en-US" sz="2200" b="1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en-US" sz="2200" b="1" dirty="0">
                <a:latin typeface="Consolas" pitchFamily="49" charset="0"/>
                <a:cs typeface="Consolas" pitchFamily="49" charset="0"/>
              </a:rPr>
              <a:t>        swapped = 1;	// true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en-US" sz="2200" b="1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en-US" sz="22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en-US" sz="2200" b="1" dirty="0" smtClean="0">
                <a:latin typeface="Consolas" pitchFamily="49" charset="0"/>
                <a:cs typeface="Consolas" pitchFamily="49" charset="0"/>
              </a:rPr>
              <a:t>  } while (swapped);</a:t>
            </a:r>
            <a:endParaRPr lang="en-US" altLang="en-US" sz="2200" b="1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en-US" sz="22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015408" y="5216019"/>
            <a:ext cx="4492096" cy="11509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87313" eaLnBrk="0" hangingPunct="0">
              <a:spcBef>
                <a:spcPct val="40000"/>
              </a:spcBef>
              <a:buFont typeface="Wingdings" pitchFamily="2" charset="2"/>
              <a:buChar char="v"/>
              <a:tabLst>
                <a:tab pos="322738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tabLst>
                <a:tab pos="3227388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tabLst>
                <a:tab pos="32273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tabLst>
                <a:tab pos="3227388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tabLst>
                <a:tab pos="3227388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3227388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3227388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3227388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3227388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Worst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case Performance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Best case Performance	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868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Translating Function Bubble Sort</a:t>
            </a:r>
          </a:p>
        </p:txBody>
      </p:sp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271727" y="836686"/>
            <a:ext cx="9486371" cy="570381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72000" bIns="72000" anchor="ctr"/>
          <a:lstStyle>
            <a:lvl1pPr marL="87313" eaLnBrk="0" hangingPunct="0">
              <a:spcBef>
                <a:spcPct val="40000"/>
              </a:spcBef>
              <a:buFont typeface="Wingdings" pitchFamily="2" charset="2"/>
              <a:buChar char="v"/>
              <a:tabLst>
                <a:tab pos="4308475" algn="l"/>
                <a:tab pos="46593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tabLst>
                <a:tab pos="4308475" algn="l"/>
                <a:tab pos="4659313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tabLst>
                <a:tab pos="4308475" algn="l"/>
                <a:tab pos="465931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tabLst>
                <a:tab pos="4308475" algn="l"/>
                <a:tab pos="4659313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tabLst>
                <a:tab pos="4308475" algn="l"/>
                <a:tab pos="4659313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308475" algn="l"/>
                <a:tab pos="4659313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308475" algn="l"/>
                <a:tab pos="4659313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308475" algn="l"/>
                <a:tab pos="4659313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308475" algn="l"/>
                <a:tab pos="4659313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"/>
              </a:spcBef>
              <a:buFontTx/>
              <a:buNone/>
              <a:tabLst>
                <a:tab pos="803275" algn="l"/>
                <a:tab pos="1797050" algn="l"/>
                <a:tab pos="4308475" algn="l"/>
              </a:tabLst>
            </a:pP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bubbleSort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:	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	# 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$a0 = &amp;A, $a1 = n</a:t>
            </a:r>
          </a:p>
          <a:p>
            <a:pPr eaLnBrk="1" hangingPunct="1">
              <a:spcBef>
                <a:spcPts val="200"/>
              </a:spcBef>
              <a:buFontTx/>
              <a:buNone/>
              <a:tabLst>
                <a:tab pos="803275" algn="l"/>
                <a:tab pos="1797050" algn="l"/>
                <a:tab pos="4308475" algn="l"/>
              </a:tabLst>
            </a:pP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do: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000" b="1" dirty="0" err="1" smtClean="0">
                <a:latin typeface="Consolas" pitchFamily="49" charset="0"/>
                <a:cs typeface="Consolas" pitchFamily="49" charset="0"/>
              </a:rPr>
              <a:t>addiu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$a1, $a1, -1	# n = n-1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1" hangingPunct="1">
              <a:spcBef>
                <a:spcPts val="200"/>
              </a:spcBef>
              <a:buFontTx/>
              <a:buNone/>
              <a:tabLst>
                <a:tab pos="803275" algn="l"/>
                <a:tab pos="1797050" algn="l"/>
                <a:tab pos="4308475" algn="l"/>
              </a:tabLst>
            </a:pP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000" b="1" dirty="0" err="1" smtClean="0">
                <a:latin typeface="Consolas" pitchFamily="49" charset="0"/>
                <a:cs typeface="Consolas" pitchFamily="49" charset="0"/>
              </a:rPr>
              <a:t>blez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$a1, 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L2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# 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branch if 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(n &lt;= 0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1" hangingPunct="1">
              <a:spcBef>
                <a:spcPts val="200"/>
              </a:spcBef>
              <a:buFontTx/>
              <a:buNone/>
              <a:tabLst>
                <a:tab pos="803275" algn="l"/>
                <a:tab pos="1797050" algn="l"/>
                <a:tab pos="4308475" algn="l"/>
              </a:tabLst>
            </a:pP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move	$t0, $a0	# $t0 = &amp;A</a:t>
            </a:r>
          </a:p>
          <a:p>
            <a:pPr eaLnBrk="1" hangingPunct="1">
              <a:spcBef>
                <a:spcPts val="200"/>
              </a:spcBef>
              <a:buFontTx/>
              <a:buNone/>
              <a:tabLst>
                <a:tab pos="803275" algn="l"/>
                <a:tab pos="1797050" algn="l"/>
                <a:tab pos="4308475" algn="l"/>
              </a:tabLst>
            </a:pP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li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$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t1, 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0	# $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t1 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= swapped = 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1" hangingPunct="1">
              <a:spcBef>
                <a:spcPts val="200"/>
              </a:spcBef>
              <a:buFontTx/>
              <a:buNone/>
              <a:tabLst>
                <a:tab pos="803275" algn="l"/>
                <a:tab pos="1797050" algn="l"/>
                <a:tab pos="4308475" algn="l"/>
              </a:tabLst>
            </a:pP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li	$t2, 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0	# 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$t2 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= i = 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1" hangingPunct="1">
              <a:spcBef>
                <a:spcPts val="200"/>
              </a:spcBef>
              <a:buFontTx/>
              <a:buNone/>
              <a:tabLst>
                <a:tab pos="803275" algn="l"/>
                <a:tab pos="1797050" algn="l"/>
                <a:tab pos="4308475" algn="l"/>
              </a:tabLst>
            </a:pP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for:	</a:t>
            </a:r>
            <a:r>
              <a:rPr lang="en-US" altLang="en-US" sz="2000" b="1" dirty="0" err="1" smtClean="0">
                <a:latin typeface="Consolas" pitchFamily="49" charset="0"/>
                <a:cs typeface="Consolas" pitchFamily="49" charset="0"/>
              </a:rPr>
              <a:t>lw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$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t3, 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0($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t0)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# $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t3 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= A[i]</a:t>
            </a:r>
          </a:p>
          <a:p>
            <a:pPr eaLnBrk="1" hangingPunct="1">
              <a:spcBef>
                <a:spcPts val="200"/>
              </a:spcBef>
              <a:buFontTx/>
              <a:buNone/>
              <a:tabLst>
                <a:tab pos="803275" algn="l"/>
                <a:tab pos="1797050" algn="l"/>
                <a:tab pos="4308475" algn="l"/>
              </a:tabLst>
            </a:pP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000" b="1" dirty="0" err="1" smtClean="0">
                <a:latin typeface="Consolas" pitchFamily="49" charset="0"/>
                <a:cs typeface="Consolas" pitchFamily="49" charset="0"/>
              </a:rPr>
              <a:t>lw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$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t4, 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4($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t0)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# $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t4 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= A[i+1]</a:t>
            </a:r>
          </a:p>
          <a:p>
            <a:pPr eaLnBrk="1" hangingPunct="1">
              <a:spcBef>
                <a:spcPts val="200"/>
              </a:spcBef>
              <a:buFontTx/>
              <a:buNone/>
              <a:tabLst>
                <a:tab pos="803275" algn="l"/>
                <a:tab pos="1797050" algn="l"/>
                <a:tab pos="4308475" algn="l"/>
              </a:tabLst>
            </a:pP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000" b="1" dirty="0" err="1" smtClean="0">
                <a:latin typeface="Consolas" pitchFamily="49" charset="0"/>
                <a:cs typeface="Consolas" pitchFamily="49" charset="0"/>
              </a:rPr>
              <a:t>ble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$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t3, 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t4, L1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# 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branch if 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(A[i] &lt;= 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A[i+1])</a:t>
            </a:r>
          </a:p>
          <a:p>
            <a:pPr eaLnBrk="1" hangingPunct="1">
              <a:spcBef>
                <a:spcPts val="200"/>
              </a:spcBef>
              <a:buFontTx/>
              <a:buNone/>
              <a:tabLst>
                <a:tab pos="803275" algn="l"/>
                <a:tab pos="1797050" algn="l"/>
                <a:tab pos="4308475" algn="l"/>
              </a:tabLst>
            </a:pP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000" b="1" dirty="0" err="1" smtClean="0">
                <a:latin typeface="Consolas" pitchFamily="49" charset="0"/>
                <a:cs typeface="Consolas" pitchFamily="49" charset="0"/>
              </a:rPr>
              <a:t>sw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$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t4, 0($t0)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# 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A[i] 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= $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t4</a:t>
            </a:r>
          </a:p>
          <a:p>
            <a:pPr eaLnBrk="1" hangingPunct="1">
              <a:spcBef>
                <a:spcPts val="200"/>
              </a:spcBef>
              <a:buFontTx/>
              <a:buNone/>
              <a:tabLst>
                <a:tab pos="803275" algn="l"/>
                <a:tab pos="1797050" algn="l"/>
                <a:tab pos="4308475" algn="l"/>
              </a:tabLst>
            </a:pP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000" b="1" dirty="0" err="1" smtClean="0">
                <a:latin typeface="Consolas" pitchFamily="49" charset="0"/>
                <a:cs typeface="Consolas" pitchFamily="49" charset="0"/>
              </a:rPr>
              <a:t>sw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	$t3, 4($t0)	# A[i+1] = $t3</a:t>
            </a:r>
            <a:endParaRPr lang="en-US" altLang="en-US" sz="2000" b="1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ts val="200"/>
              </a:spcBef>
              <a:buFontTx/>
              <a:buNone/>
              <a:tabLst>
                <a:tab pos="803275" algn="l"/>
                <a:tab pos="1797050" algn="l"/>
                <a:tab pos="4308475" algn="l"/>
              </a:tabLst>
            </a:pP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li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$t1, 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1	# swapped = 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1" hangingPunct="1">
              <a:spcBef>
                <a:spcPts val="200"/>
              </a:spcBef>
              <a:buFontTx/>
              <a:buNone/>
              <a:tabLst>
                <a:tab pos="803275" algn="l"/>
                <a:tab pos="1797050" algn="l"/>
                <a:tab pos="4308475" algn="l"/>
              </a:tabLst>
            </a:pP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L1:	</a:t>
            </a:r>
            <a:r>
              <a:rPr lang="en-US" altLang="en-US" sz="2000" b="1" dirty="0" err="1" smtClean="0">
                <a:latin typeface="Consolas" pitchFamily="49" charset="0"/>
                <a:cs typeface="Consolas" pitchFamily="49" charset="0"/>
              </a:rPr>
              <a:t>addiu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$t2, $t2, 1	# i++</a:t>
            </a:r>
          </a:p>
          <a:p>
            <a:pPr eaLnBrk="1" hangingPunct="1">
              <a:spcBef>
                <a:spcPts val="200"/>
              </a:spcBef>
              <a:buFontTx/>
              <a:buNone/>
              <a:tabLst>
                <a:tab pos="803275" algn="l"/>
                <a:tab pos="1797050" algn="l"/>
                <a:tab pos="4308475" algn="l"/>
              </a:tabLst>
            </a:pP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000" b="1" dirty="0" err="1" smtClean="0">
                <a:latin typeface="Consolas" pitchFamily="49" charset="0"/>
                <a:cs typeface="Consolas" pitchFamily="49" charset="0"/>
              </a:rPr>
              <a:t>addiu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$t0, $t0, 4	# $t0 = &amp;A[i]</a:t>
            </a:r>
          </a:p>
          <a:p>
            <a:pPr eaLnBrk="1" hangingPunct="1">
              <a:spcBef>
                <a:spcPts val="200"/>
              </a:spcBef>
              <a:buFontTx/>
              <a:buNone/>
              <a:tabLst>
                <a:tab pos="803275" algn="l"/>
                <a:tab pos="1797050" algn="l"/>
                <a:tab pos="4308475" algn="l"/>
              </a:tabLst>
            </a:pP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000" b="1" dirty="0" err="1" smtClean="0">
                <a:latin typeface="Consolas" pitchFamily="49" charset="0"/>
                <a:cs typeface="Consolas" pitchFamily="49" charset="0"/>
              </a:rPr>
              <a:t>bne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$t2, $a1, 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# branch if (i != n)</a:t>
            </a:r>
          </a:p>
          <a:p>
            <a:pPr eaLnBrk="1" hangingPunct="1">
              <a:spcBef>
                <a:spcPts val="200"/>
              </a:spcBef>
              <a:buFontTx/>
              <a:buNone/>
              <a:tabLst>
                <a:tab pos="803275" algn="l"/>
                <a:tab pos="1797050" algn="l"/>
                <a:tab pos="4308475" algn="l"/>
              </a:tabLst>
            </a:pP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000" b="1" dirty="0" err="1" smtClean="0">
                <a:latin typeface="Consolas" pitchFamily="49" charset="0"/>
                <a:cs typeface="Consolas" pitchFamily="49" charset="0"/>
              </a:rPr>
              <a:t>bnez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$t1, 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do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# branch if (swapped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1" hangingPunct="1">
              <a:spcBef>
                <a:spcPts val="200"/>
              </a:spcBef>
              <a:buFontTx/>
              <a:buNone/>
              <a:tabLst>
                <a:tab pos="803275" algn="l"/>
                <a:tab pos="1797050" algn="l"/>
                <a:tab pos="4308475" algn="l"/>
              </a:tabLst>
            </a:pP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L2:	</a:t>
            </a:r>
            <a:r>
              <a:rPr lang="en-US" altLang="en-US" sz="2000" b="1" dirty="0" err="1" smtClean="0">
                <a:latin typeface="Consolas" pitchFamily="49" charset="0"/>
                <a:cs typeface="Consolas" pitchFamily="49" charset="0"/>
              </a:rPr>
              <a:t>jr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	$</a:t>
            </a:r>
            <a:r>
              <a:rPr lang="en-US" altLang="en-US" sz="2000" b="1" dirty="0" err="1" smtClean="0">
                <a:latin typeface="Consolas" pitchFamily="49" charset="0"/>
                <a:cs typeface="Consolas" pitchFamily="49" charset="0"/>
              </a:rPr>
              <a:t>ra</a:t>
            </a:r>
            <a:r>
              <a:rPr lang="en-US" altLang="en-US" sz="2000" b="1" dirty="0" smtClean="0">
                <a:latin typeface="Consolas" pitchFamily="49" charset="0"/>
                <a:cs typeface="Consolas" pitchFamily="49" charset="0"/>
              </a:rPr>
              <a:t>	# return to caller</a:t>
            </a:r>
            <a:endParaRPr lang="en-US" altLang="en-US" sz="20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70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of a Recursive Function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97274" y="4581526"/>
            <a:ext cx="9236296" cy="195897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dirty="0" smtClean="0"/>
              <a:t>Two recursive calls</a:t>
            </a:r>
          </a:p>
          <a:p>
            <a:pPr lvl="1">
              <a:spcBef>
                <a:spcPts val="1200"/>
              </a:spcBef>
            </a:pPr>
            <a:r>
              <a:rPr lang="en-US" altLang="en-US" dirty="0" smtClean="0"/>
              <a:t>First call computes the sum of the first half of the array elements</a:t>
            </a:r>
          </a:p>
          <a:p>
            <a:pPr lvl="1">
              <a:spcBef>
                <a:spcPts val="1200"/>
              </a:spcBef>
            </a:pPr>
            <a:r>
              <a:rPr lang="en-US" altLang="en-US" dirty="0" smtClean="0"/>
              <a:t>Second call computes the sum of the 2</a:t>
            </a:r>
            <a:r>
              <a:rPr lang="en-US" altLang="en-US" baseline="30000" dirty="0" smtClean="0"/>
              <a:t>nd</a:t>
            </a:r>
            <a:r>
              <a:rPr lang="en-US" altLang="en-US" dirty="0" smtClean="0"/>
              <a:t> half of the array elements</a:t>
            </a:r>
          </a:p>
          <a:p>
            <a:pPr>
              <a:spcBef>
                <a:spcPts val="1200"/>
              </a:spcBef>
            </a:pPr>
            <a:r>
              <a:rPr lang="en-US" altLang="en-US" dirty="0" smtClean="0"/>
              <a:t>How to translate a recursive function into assembly?</a:t>
            </a:r>
          </a:p>
        </p:txBody>
      </p:sp>
      <p:sp>
        <p:nvSpPr>
          <p:cNvPr id="25604" name="TextBox 3"/>
          <p:cNvSpPr txBox="1">
            <a:spLocks noChangeArrowheads="1"/>
          </p:cNvSpPr>
          <p:nvPr/>
        </p:nvSpPr>
        <p:spPr bwMode="auto">
          <a:xfrm>
            <a:off x="397273" y="1009650"/>
            <a:ext cx="9173369" cy="34559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72000" bIns="72000" anchor="ctr"/>
          <a:lstStyle>
            <a:lvl1pPr marL="87313" eaLnBrk="0" hangingPunct="0">
              <a:spcBef>
                <a:spcPct val="40000"/>
              </a:spcBef>
              <a:buFont typeface="Wingdings" pitchFamily="2" charset="2"/>
              <a:buChar char="v"/>
              <a:tabLst>
                <a:tab pos="46593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tabLst>
                <a:tab pos="4659313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tabLst>
                <a:tab pos="465931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tabLst>
                <a:tab pos="4659313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tabLst>
                <a:tab pos="4659313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659313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659313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659313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659313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500"/>
              </a:spcBef>
              <a:buFontTx/>
              <a:buNone/>
            </a:pPr>
            <a:r>
              <a:rPr lang="en-US" altLang="en-US" sz="22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200" b="1" dirty="0" err="1">
                <a:latin typeface="Consolas" pitchFamily="49" charset="0"/>
                <a:cs typeface="Consolas" pitchFamily="49" charset="0"/>
              </a:rPr>
              <a:t>recursive_sum</a:t>
            </a:r>
            <a:r>
              <a:rPr lang="en-US" altLang="en-US" sz="22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en-US" sz="22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  <a:cs typeface="Consolas" pitchFamily="49" charset="0"/>
              </a:rPr>
              <a:t> A[], </a:t>
            </a:r>
            <a:r>
              <a:rPr lang="en-US" altLang="en-US" sz="22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  <a:cs typeface="Consolas" pitchFamily="49" charset="0"/>
              </a:rPr>
              <a:t> n) {</a:t>
            </a:r>
          </a:p>
          <a:p>
            <a:pPr eaLnBrk="1" hangingPunct="1">
              <a:lnSpc>
                <a:spcPct val="120000"/>
              </a:lnSpc>
              <a:spcBef>
                <a:spcPts val="500"/>
              </a:spcBef>
              <a:buFontTx/>
              <a:buNone/>
            </a:pPr>
            <a:r>
              <a:rPr lang="en-US" altLang="en-US" sz="2200" b="1" dirty="0">
                <a:latin typeface="Consolas" pitchFamily="49" charset="0"/>
                <a:cs typeface="Consolas" pitchFamily="49" charset="0"/>
              </a:rPr>
              <a:t>  if (n == 0) return 0;</a:t>
            </a:r>
          </a:p>
          <a:p>
            <a:pPr eaLnBrk="1" hangingPunct="1">
              <a:lnSpc>
                <a:spcPct val="120000"/>
              </a:lnSpc>
              <a:spcBef>
                <a:spcPts val="500"/>
              </a:spcBef>
              <a:buFontTx/>
              <a:buNone/>
            </a:pPr>
            <a:r>
              <a:rPr lang="en-US" altLang="en-US" sz="2200" b="1" dirty="0">
                <a:latin typeface="Consolas" pitchFamily="49" charset="0"/>
                <a:cs typeface="Consolas" pitchFamily="49" charset="0"/>
              </a:rPr>
              <a:t>  if (n == 1) return A[0];</a:t>
            </a:r>
          </a:p>
          <a:p>
            <a:pPr eaLnBrk="1" hangingPunct="1">
              <a:lnSpc>
                <a:spcPct val="120000"/>
              </a:lnSpc>
              <a:spcBef>
                <a:spcPts val="500"/>
              </a:spcBef>
              <a:buFontTx/>
              <a:buNone/>
            </a:pPr>
            <a:r>
              <a:rPr lang="en-US" altLang="en-US" sz="2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en-US" sz="22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  <a:cs typeface="Consolas" pitchFamily="49" charset="0"/>
              </a:rPr>
              <a:t> sum1 = </a:t>
            </a:r>
            <a:r>
              <a:rPr lang="en-US" altLang="en-US" sz="2200" b="1" dirty="0" err="1">
                <a:latin typeface="Consolas" pitchFamily="49" charset="0"/>
                <a:cs typeface="Consolas" pitchFamily="49" charset="0"/>
              </a:rPr>
              <a:t>recursive_sum</a:t>
            </a:r>
            <a:r>
              <a:rPr lang="en-US" altLang="en-US" sz="2200" b="1" dirty="0">
                <a:latin typeface="Consolas" pitchFamily="49" charset="0"/>
                <a:cs typeface="Consolas" pitchFamily="49" charset="0"/>
              </a:rPr>
              <a:t> (&amp;</a:t>
            </a:r>
            <a:r>
              <a:rPr lang="en-US" altLang="en-US" sz="2200" b="1" dirty="0" smtClean="0">
                <a:latin typeface="Consolas" pitchFamily="49" charset="0"/>
                <a:cs typeface="Consolas" pitchFamily="49" charset="0"/>
              </a:rPr>
              <a:t>A[0], </a:t>
            </a:r>
            <a:r>
              <a:rPr lang="en-US" altLang="en-US" sz="2200" b="1" dirty="0">
                <a:latin typeface="Consolas" pitchFamily="49" charset="0"/>
                <a:cs typeface="Consolas" pitchFamily="49" charset="0"/>
              </a:rPr>
              <a:t>n/2);</a:t>
            </a:r>
          </a:p>
          <a:p>
            <a:pPr eaLnBrk="1" hangingPunct="1">
              <a:lnSpc>
                <a:spcPct val="120000"/>
              </a:lnSpc>
              <a:spcBef>
                <a:spcPts val="500"/>
              </a:spcBef>
              <a:buFontTx/>
              <a:buNone/>
            </a:pPr>
            <a:r>
              <a:rPr lang="en-US" altLang="en-US" sz="2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en-US" sz="22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  <a:cs typeface="Consolas" pitchFamily="49" charset="0"/>
              </a:rPr>
              <a:t> sum2 = </a:t>
            </a:r>
            <a:r>
              <a:rPr lang="en-US" altLang="en-US" sz="2200" b="1" dirty="0" err="1">
                <a:latin typeface="Consolas" pitchFamily="49" charset="0"/>
                <a:cs typeface="Consolas" pitchFamily="49" charset="0"/>
              </a:rPr>
              <a:t>recursive_sum</a:t>
            </a:r>
            <a:r>
              <a:rPr lang="en-US" altLang="en-US" sz="2200" b="1" dirty="0">
                <a:latin typeface="Consolas" pitchFamily="49" charset="0"/>
                <a:cs typeface="Consolas" pitchFamily="49" charset="0"/>
              </a:rPr>
              <a:t> (&amp;A[n/2], n – n/2);</a:t>
            </a:r>
          </a:p>
          <a:p>
            <a:pPr eaLnBrk="1" hangingPunct="1">
              <a:lnSpc>
                <a:spcPct val="120000"/>
              </a:lnSpc>
              <a:spcBef>
                <a:spcPts val="500"/>
              </a:spcBef>
              <a:buFontTx/>
              <a:buNone/>
            </a:pPr>
            <a:r>
              <a:rPr lang="en-US" altLang="en-US" sz="2200" b="1" dirty="0">
                <a:latin typeface="Consolas" pitchFamily="49" charset="0"/>
                <a:cs typeface="Consolas" pitchFamily="49" charset="0"/>
              </a:rPr>
              <a:t>  return sum1 + sum2;</a:t>
            </a:r>
          </a:p>
          <a:p>
            <a:pPr eaLnBrk="1" hangingPunct="1">
              <a:lnSpc>
                <a:spcPct val="120000"/>
              </a:lnSpc>
              <a:spcBef>
                <a:spcPts val="500"/>
              </a:spcBef>
              <a:buFontTx/>
              <a:buNone/>
            </a:pPr>
            <a:r>
              <a:rPr lang="en-US" altLang="en-US" sz="22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Translating a Recursive Function</a:t>
            </a:r>
          </a:p>
        </p:txBody>
      </p:sp>
      <p:sp>
        <p:nvSpPr>
          <p:cNvPr id="26627" name="TextBox 3"/>
          <p:cNvSpPr txBox="1">
            <a:spLocks noChangeArrowheads="1"/>
          </p:cNvSpPr>
          <p:nvPr/>
        </p:nvSpPr>
        <p:spPr bwMode="auto">
          <a:xfrm>
            <a:off x="271727" y="893764"/>
            <a:ext cx="9362546" cy="564601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72000" bIns="72000" anchor="ctr"/>
          <a:lstStyle>
            <a:lvl1pPr marL="87313" eaLnBrk="0" hangingPunct="0">
              <a:spcBef>
                <a:spcPct val="40000"/>
              </a:spcBef>
              <a:buFont typeface="Wingdings" pitchFamily="2" charset="2"/>
              <a:buChar char="v"/>
              <a:tabLst>
                <a:tab pos="448468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tabLst>
                <a:tab pos="4484688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tabLst>
                <a:tab pos="4484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tabLst>
                <a:tab pos="4484688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tabLst>
                <a:tab pos="4484688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484688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484688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484688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484688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recursive_sum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:	# $a0 = &amp;A, $a1 = n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bnez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   $a1, L1	# branch if (n != 0)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    li     $v0, 0	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jr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     $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ra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# return 0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L1: 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bne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    $a1, 1, L2	# branch if (n != 1)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lw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     $v0, 0($a0)	# $v0 = A[0]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jr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     $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ra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# return A[0]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L2: 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addiu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  $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, $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, -12	# allocate frame = 12 bytes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sw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     $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ra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, 0($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)	# save $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ra</a:t>
            </a:r>
            <a:endParaRPr lang="en-US" altLang="en-US" sz="2000" b="1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sw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     $s0, 4($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)	# save $s0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sw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     $s1, 8($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)	# save $s1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    move   $s0, $a0	# $s0 = &amp;A (preserved)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    move   $s1, $a1	# $s1 = n  (preserved)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srl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    $a1, $a1, 1	# $a1 = n/2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jal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recursive_sum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# first recursive call</a:t>
            </a:r>
          </a:p>
        </p:txBody>
      </p:sp>
    </p:spTree>
    <p:extLst>
      <p:ext uri="{BB962C8B-B14F-4D97-AF65-F5344CB8AC3E}">
        <p14:creationId xmlns:p14="http://schemas.microsoft.com/office/powerpoint/2010/main" val="365778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Translating a Recursive Function (cont'd)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397272" y="5791201"/>
            <a:ext cx="9237001" cy="517525"/>
          </a:xfrm>
        </p:spPr>
        <p:txBody>
          <a:bodyPr/>
          <a:lstStyle/>
          <a:p>
            <a:r>
              <a:rPr lang="en-US" altLang="en-US" b="1" smtClean="0"/>
              <a:t>$ra</a:t>
            </a:r>
            <a:r>
              <a:rPr lang="en-US" altLang="en-US" smtClean="0"/>
              <a:t>, </a:t>
            </a:r>
            <a:r>
              <a:rPr lang="en-US" altLang="en-US" b="1" smtClean="0"/>
              <a:t>$s0</a:t>
            </a:r>
            <a:r>
              <a:rPr lang="en-US" altLang="en-US" smtClean="0"/>
              <a:t>, and </a:t>
            </a:r>
            <a:r>
              <a:rPr lang="en-US" altLang="en-US" b="1" smtClean="0"/>
              <a:t>$s1</a:t>
            </a:r>
            <a:r>
              <a:rPr lang="en-US" altLang="en-US" smtClean="0"/>
              <a:t> are preserved across recursive calls</a:t>
            </a:r>
          </a:p>
        </p:txBody>
      </p:sp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397273" y="950913"/>
            <a:ext cx="9173369" cy="45513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72000" bIns="72000" anchor="ctr"/>
          <a:lstStyle>
            <a:lvl1pPr marL="87313" eaLnBrk="0" hangingPunct="0">
              <a:spcBef>
                <a:spcPct val="40000"/>
              </a:spcBef>
              <a:buFont typeface="Wingdings" pitchFamily="2" charset="2"/>
              <a:buChar char="v"/>
              <a:tabLst>
                <a:tab pos="448468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tabLst>
                <a:tab pos="4484688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tabLst>
                <a:tab pos="4484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tabLst>
                <a:tab pos="4484688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tabLst>
                <a:tab pos="4484688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484688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484688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484688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484688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srl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    $t0, $s1, 1	# $t0 = n/2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sll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    $t1, $t0, 2	# $t1 = (n/2) * 4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addu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   $a0, $s0, $t1	# $a0 = &amp;A[n/2]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subu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   $a1, $s1, $t0	# $a1 = n – n/2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    move   $s0, $v0	# $s0 = sum1 (preserved)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jal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recursive_sum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# second recursive call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addu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   $v0, $s0, $v0	# $v0 = sum1 + sum2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lw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     $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ra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, 0($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)	# restore $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ra</a:t>
            </a:r>
            <a:endParaRPr lang="en-US" altLang="en-US" sz="2000" b="1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lw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     $s0, 4($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)	# restore $s0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lw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     $s1, 8($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)	# restore $s1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addiu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  $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, $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, 12	# free stack frame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jr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     $</a:t>
            </a:r>
            <a:r>
              <a:rPr lang="en-US" altLang="en-US" sz="2000" b="1" dirty="0" err="1">
                <a:latin typeface="Consolas" pitchFamily="49" charset="0"/>
                <a:cs typeface="Consolas" pitchFamily="49" charset="0"/>
              </a:rPr>
              <a:t>ra</a:t>
            </a:r>
            <a:r>
              <a:rPr lang="en-US" altLang="en-US" sz="2000" b="1" dirty="0">
                <a:latin typeface="Consolas" pitchFamily="49" charset="0"/>
                <a:cs typeface="Consolas" pitchFamily="49" charset="0"/>
              </a:rPr>
              <a:t>	# return to caller</a:t>
            </a:r>
          </a:p>
        </p:txBody>
      </p:sp>
    </p:spTree>
    <p:extLst>
      <p:ext uri="{BB962C8B-B14F-4D97-AF65-F5344CB8AC3E}">
        <p14:creationId xmlns:p14="http://schemas.microsoft.com/office/powerpoint/2010/main" val="376362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Illustrating Recursive Calls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616116" y="951900"/>
            <a:ext cx="3619639" cy="1209747"/>
            <a:chOff x="2414876" y="951899"/>
            <a:chExt cx="3341205" cy="1209747"/>
          </a:xfrm>
        </p:grpSpPr>
        <p:sp>
          <p:nvSpPr>
            <p:cNvPr id="28675" name="TextBox 2"/>
            <p:cNvSpPr txBox="1">
              <a:spLocks noChangeArrowheads="1"/>
            </p:cNvSpPr>
            <p:nvPr/>
          </p:nvSpPr>
          <p:spPr bwMode="auto">
            <a:xfrm>
              <a:off x="2414876" y="1453760"/>
              <a:ext cx="3341205" cy="7078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b="1" dirty="0" err="1">
                  <a:latin typeface="Arial Narrow" pitchFamily="34" charset="0"/>
                  <a:cs typeface="Consolas" pitchFamily="49" charset="0"/>
                </a:rPr>
                <a:t>recursive_sum</a:t>
              </a:r>
              <a:r>
                <a:rPr lang="en-US" altLang="en-US" sz="2000" b="1" dirty="0">
                  <a:latin typeface="Arial Narrow" pitchFamily="34" charset="0"/>
                  <a:cs typeface="Consolas" pitchFamily="49" charset="0"/>
                </a:rPr>
                <a:t>:</a:t>
              </a:r>
            </a:p>
            <a:p>
              <a:pPr algn="ctr" eaLnBrk="1" hangingPunct="1"/>
              <a:r>
                <a:rPr lang="en-US" altLang="en-US" sz="2000" b="1" dirty="0">
                  <a:latin typeface="Consolas" pitchFamily="49" charset="0"/>
                  <a:cs typeface="Consolas" pitchFamily="49" charset="0"/>
                </a:rPr>
                <a:t>$a0 = &amp;A[0</a:t>
              </a:r>
              <a:r>
                <a:rPr lang="en-US" altLang="en-US" sz="2000" b="1" dirty="0" smtClean="0">
                  <a:latin typeface="Consolas" pitchFamily="49" charset="0"/>
                  <a:cs typeface="Consolas" pitchFamily="49" charset="0"/>
                </a:rPr>
                <a:t>], $</a:t>
              </a:r>
              <a:r>
                <a:rPr lang="en-US" altLang="en-US" sz="2000" b="1" dirty="0">
                  <a:latin typeface="Consolas" pitchFamily="49" charset="0"/>
                  <a:cs typeface="Consolas" pitchFamily="49" charset="0"/>
                </a:rPr>
                <a:t>a1 = 6</a:t>
              </a:r>
            </a:p>
          </p:txBody>
        </p:sp>
        <p:cxnSp>
          <p:nvCxnSpPr>
            <p:cNvPr id="2" name="Straight Arrow Connector 28675"/>
            <p:cNvCxnSpPr/>
            <p:nvPr/>
          </p:nvCxnSpPr>
          <p:spPr>
            <a:xfrm>
              <a:off x="3880716" y="951899"/>
              <a:ext cx="0" cy="5018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271727" y="3602038"/>
            <a:ext cx="1879733" cy="1439525"/>
            <a:chOff x="250825" y="3602038"/>
            <a:chExt cx="1735138" cy="1439525"/>
          </a:xfrm>
        </p:grpSpPr>
        <p:sp>
          <p:nvSpPr>
            <p:cNvPr id="28677" name="TextBox 16"/>
            <p:cNvSpPr txBox="1">
              <a:spLocks noChangeArrowheads="1"/>
            </p:cNvSpPr>
            <p:nvPr/>
          </p:nvSpPr>
          <p:spPr bwMode="auto">
            <a:xfrm>
              <a:off x="250825" y="4025900"/>
              <a:ext cx="1605765" cy="10156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 b="1" dirty="0" err="1">
                  <a:latin typeface="Arial Narrow" pitchFamily="34" charset="0"/>
                  <a:cs typeface="Consolas" pitchFamily="49" charset="0"/>
                </a:rPr>
                <a:t>recursive_sum</a:t>
              </a:r>
              <a:r>
                <a:rPr lang="en-US" altLang="en-US" sz="2000" b="1" dirty="0">
                  <a:latin typeface="Arial Narrow" pitchFamily="34" charset="0"/>
                  <a:cs typeface="Consolas" pitchFamily="49" charset="0"/>
                </a:rPr>
                <a:t>:</a:t>
              </a:r>
            </a:p>
            <a:p>
              <a:pPr eaLnBrk="1" hangingPunct="1"/>
              <a:r>
                <a:rPr lang="en-US" altLang="en-US" sz="2000" b="1" dirty="0">
                  <a:latin typeface="Consolas" pitchFamily="49" charset="0"/>
                  <a:cs typeface="Consolas" pitchFamily="49" charset="0"/>
                </a:rPr>
                <a:t>$a0 = &amp;A[0]</a:t>
              </a:r>
            </a:p>
            <a:p>
              <a:pPr eaLnBrk="1" hangingPunct="1"/>
              <a:r>
                <a:rPr lang="en-US" altLang="en-US" sz="2000" b="1" dirty="0">
                  <a:latin typeface="Consolas" pitchFamily="49" charset="0"/>
                  <a:cs typeface="Consolas" pitchFamily="49" charset="0"/>
                </a:rPr>
                <a:t>$a1 = 1</a:t>
              </a:r>
            </a:p>
          </p:txBody>
        </p:sp>
        <p:sp>
          <p:nvSpPr>
            <p:cNvPr id="38" name="Freeform 37"/>
            <p:cNvSpPr/>
            <p:nvPr/>
          </p:nvSpPr>
          <p:spPr bwMode="auto">
            <a:xfrm flipH="1">
              <a:off x="1576436" y="3602038"/>
              <a:ext cx="409527" cy="423862"/>
            </a:xfrm>
            <a:custGeom>
              <a:avLst/>
              <a:gdLst>
                <a:gd name="connsiteX0" fmla="*/ 0 w 294198"/>
                <a:gd name="connsiteY0" fmla="*/ 0 h 683812"/>
                <a:gd name="connsiteX1" fmla="*/ 0 w 294198"/>
                <a:gd name="connsiteY1" fmla="*/ 294198 h 683812"/>
                <a:gd name="connsiteX2" fmla="*/ 294198 w 294198"/>
                <a:gd name="connsiteY2" fmla="*/ 294198 h 683812"/>
                <a:gd name="connsiteX3" fmla="*/ 294198 w 294198"/>
                <a:gd name="connsiteY3" fmla="*/ 683812 h 683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198" h="683812">
                  <a:moveTo>
                    <a:pt x="0" y="0"/>
                  </a:moveTo>
                  <a:lnTo>
                    <a:pt x="0" y="294198"/>
                  </a:lnTo>
                  <a:lnTo>
                    <a:pt x="294198" y="294198"/>
                  </a:lnTo>
                  <a:lnTo>
                    <a:pt x="294198" y="68381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381912" y="3601822"/>
            <a:ext cx="1739579" cy="1439742"/>
            <a:chOff x="2198688" y="3601821"/>
            <a:chExt cx="1605765" cy="1439742"/>
          </a:xfrm>
        </p:grpSpPr>
        <p:sp>
          <p:nvSpPr>
            <p:cNvPr id="28678" name="TextBox 17"/>
            <p:cNvSpPr txBox="1">
              <a:spLocks noChangeArrowheads="1"/>
            </p:cNvSpPr>
            <p:nvPr/>
          </p:nvSpPr>
          <p:spPr bwMode="auto">
            <a:xfrm>
              <a:off x="2198688" y="4025900"/>
              <a:ext cx="1605765" cy="10156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 b="1" dirty="0" err="1">
                  <a:latin typeface="Arial Narrow" pitchFamily="34" charset="0"/>
                  <a:cs typeface="Consolas" pitchFamily="49" charset="0"/>
                </a:rPr>
                <a:t>recursive_sum</a:t>
              </a:r>
              <a:r>
                <a:rPr lang="en-US" altLang="en-US" sz="2000" b="1" dirty="0">
                  <a:latin typeface="Arial Narrow" pitchFamily="34" charset="0"/>
                  <a:cs typeface="Consolas" pitchFamily="49" charset="0"/>
                </a:rPr>
                <a:t>:</a:t>
              </a:r>
            </a:p>
            <a:p>
              <a:pPr eaLnBrk="1" hangingPunct="1"/>
              <a:r>
                <a:rPr lang="en-US" altLang="en-US" sz="2000" b="1" dirty="0">
                  <a:latin typeface="Consolas" pitchFamily="49" charset="0"/>
                  <a:cs typeface="Consolas" pitchFamily="49" charset="0"/>
                </a:rPr>
                <a:t>$a0 = &amp;A[1]</a:t>
              </a:r>
            </a:p>
            <a:p>
              <a:pPr eaLnBrk="1" hangingPunct="1"/>
              <a:r>
                <a:rPr lang="en-US" altLang="en-US" sz="2000" b="1" dirty="0">
                  <a:latin typeface="Consolas" pitchFamily="49" charset="0"/>
                  <a:cs typeface="Consolas" pitchFamily="49" charset="0"/>
                </a:rPr>
                <a:t>$a1 = 2</a:t>
              </a:r>
            </a:p>
          </p:txBody>
        </p:sp>
        <p:sp>
          <p:nvSpPr>
            <p:cNvPr id="32" name="Freeform 31"/>
            <p:cNvSpPr/>
            <p:nvPr/>
          </p:nvSpPr>
          <p:spPr bwMode="auto">
            <a:xfrm>
              <a:off x="2210113" y="3601821"/>
              <a:ext cx="409527" cy="423862"/>
            </a:xfrm>
            <a:custGeom>
              <a:avLst/>
              <a:gdLst>
                <a:gd name="connsiteX0" fmla="*/ 0 w 294198"/>
                <a:gd name="connsiteY0" fmla="*/ 0 h 683812"/>
                <a:gd name="connsiteX1" fmla="*/ 0 w 294198"/>
                <a:gd name="connsiteY1" fmla="*/ 294198 h 683812"/>
                <a:gd name="connsiteX2" fmla="*/ 294198 w 294198"/>
                <a:gd name="connsiteY2" fmla="*/ 294198 h 683812"/>
                <a:gd name="connsiteX3" fmla="*/ 294198 w 294198"/>
                <a:gd name="connsiteY3" fmla="*/ 683812 h 683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198" h="683812">
                  <a:moveTo>
                    <a:pt x="0" y="0"/>
                  </a:moveTo>
                  <a:lnTo>
                    <a:pt x="0" y="294198"/>
                  </a:lnTo>
                  <a:lnTo>
                    <a:pt x="294198" y="294198"/>
                  </a:lnTo>
                  <a:lnTo>
                    <a:pt x="294198" y="68381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023997" y="3601821"/>
            <a:ext cx="1600511" cy="423862"/>
            <a:chOff x="2791381" y="3601821"/>
            <a:chExt cx="1477395" cy="423862"/>
          </a:xfrm>
        </p:grpSpPr>
        <p:sp>
          <p:nvSpPr>
            <p:cNvPr id="33" name="Freeform 32"/>
            <p:cNvSpPr/>
            <p:nvPr/>
          </p:nvSpPr>
          <p:spPr bwMode="auto">
            <a:xfrm>
              <a:off x="2791381" y="3601821"/>
              <a:ext cx="282837" cy="423862"/>
            </a:xfrm>
            <a:custGeom>
              <a:avLst/>
              <a:gdLst>
                <a:gd name="connsiteX0" fmla="*/ 0 w 294198"/>
                <a:gd name="connsiteY0" fmla="*/ 0 h 683812"/>
                <a:gd name="connsiteX1" fmla="*/ 0 w 294198"/>
                <a:gd name="connsiteY1" fmla="*/ 294198 h 683812"/>
                <a:gd name="connsiteX2" fmla="*/ 294198 w 294198"/>
                <a:gd name="connsiteY2" fmla="*/ 294198 h 683812"/>
                <a:gd name="connsiteX3" fmla="*/ 294198 w 294198"/>
                <a:gd name="connsiteY3" fmla="*/ 683812 h 683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198" h="683812">
                  <a:moveTo>
                    <a:pt x="0" y="0"/>
                  </a:moveTo>
                  <a:lnTo>
                    <a:pt x="0" y="294198"/>
                  </a:lnTo>
                  <a:lnTo>
                    <a:pt x="294198" y="294198"/>
                  </a:lnTo>
                  <a:lnTo>
                    <a:pt x="294198" y="683812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189432" y="3701242"/>
              <a:ext cx="107934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A[1]+A[2]</a:t>
              </a:r>
              <a:endPara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46877" y="3602038"/>
            <a:ext cx="873703" cy="423862"/>
            <a:chOff x="597117" y="3602038"/>
            <a:chExt cx="806495" cy="423862"/>
          </a:xfrm>
        </p:grpSpPr>
        <p:sp>
          <p:nvSpPr>
            <p:cNvPr id="30" name="Freeform 29"/>
            <p:cNvSpPr/>
            <p:nvPr/>
          </p:nvSpPr>
          <p:spPr bwMode="auto">
            <a:xfrm flipH="1">
              <a:off x="1120775" y="3602038"/>
              <a:ext cx="282837" cy="423862"/>
            </a:xfrm>
            <a:custGeom>
              <a:avLst/>
              <a:gdLst>
                <a:gd name="connsiteX0" fmla="*/ 0 w 294198"/>
                <a:gd name="connsiteY0" fmla="*/ 0 h 683812"/>
                <a:gd name="connsiteX1" fmla="*/ 0 w 294198"/>
                <a:gd name="connsiteY1" fmla="*/ 294198 h 683812"/>
                <a:gd name="connsiteX2" fmla="*/ 294198 w 294198"/>
                <a:gd name="connsiteY2" fmla="*/ 294198 h 683812"/>
                <a:gd name="connsiteX3" fmla="*/ 294198 w 294198"/>
                <a:gd name="connsiteY3" fmla="*/ 683812 h 683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198" h="683812">
                  <a:moveTo>
                    <a:pt x="0" y="0"/>
                  </a:moveTo>
                  <a:lnTo>
                    <a:pt x="0" y="294198"/>
                  </a:lnTo>
                  <a:lnTo>
                    <a:pt x="294198" y="294198"/>
                  </a:lnTo>
                  <a:lnTo>
                    <a:pt x="294198" y="683812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97117" y="3701242"/>
              <a:ext cx="517982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A[0]</a:t>
              </a:r>
              <a:endPara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8672" name="Group 28671"/>
          <p:cNvGrpSpPr/>
          <p:nvPr/>
        </p:nvGrpSpPr>
        <p:grpSpPr>
          <a:xfrm>
            <a:off x="4578085" y="3602038"/>
            <a:ext cx="1879498" cy="1439525"/>
            <a:chOff x="4225925" y="3602038"/>
            <a:chExt cx="1734921" cy="1439525"/>
          </a:xfrm>
        </p:grpSpPr>
        <p:sp>
          <p:nvSpPr>
            <p:cNvPr id="28680" name="TextBox 19"/>
            <p:cNvSpPr txBox="1">
              <a:spLocks noChangeArrowheads="1"/>
            </p:cNvSpPr>
            <p:nvPr/>
          </p:nvSpPr>
          <p:spPr bwMode="auto">
            <a:xfrm>
              <a:off x="4225925" y="4025900"/>
              <a:ext cx="1605765" cy="10156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 b="1">
                  <a:latin typeface="Arial Narrow" pitchFamily="34" charset="0"/>
                  <a:cs typeface="Consolas" pitchFamily="49" charset="0"/>
                </a:rPr>
                <a:t>recursive_sum:</a:t>
              </a:r>
            </a:p>
            <a:p>
              <a:pPr eaLnBrk="1" hangingPunct="1"/>
              <a:r>
                <a:rPr lang="en-US" altLang="en-US" sz="2000" b="1">
                  <a:latin typeface="Consolas" pitchFamily="49" charset="0"/>
                  <a:cs typeface="Consolas" pitchFamily="49" charset="0"/>
                </a:rPr>
                <a:t>$a0 = &amp;A[3]</a:t>
              </a:r>
            </a:p>
            <a:p>
              <a:pPr eaLnBrk="1" hangingPunct="1"/>
              <a:r>
                <a:rPr lang="en-US" altLang="en-US" sz="2000" b="1">
                  <a:latin typeface="Consolas" pitchFamily="49" charset="0"/>
                  <a:cs typeface="Consolas" pitchFamily="49" charset="0"/>
                </a:rPr>
                <a:t>$a1 = 1</a:t>
              </a:r>
            </a:p>
          </p:txBody>
        </p:sp>
        <p:sp>
          <p:nvSpPr>
            <p:cNvPr id="39" name="Freeform 38"/>
            <p:cNvSpPr/>
            <p:nvPr/>
          </p:nvSpPr>
          <p:spPr bwMode="auto">
            <a:xfrm flipH="1">
              <a:off x="5551319" y="3602038"/>
              <a:ext cx="409527" cy="423862"/>
            </a:xfrm>
            <a:custGeom>
              <a:avLst/>
              <a:gdLst>
                <a:gd name="connsiteX0" fmla="*/ 0 w 294198"/>
                <a:gd name="connsiteY0" fmla="*/ 0 h 683812"/>
                <a:gd name="connsiteX1" fmla="*/ 0 w 294198"/>
                <a:gd name="connsiteY1" fmla="*/ 294198 h 683812"/>
                <a:gd name="connsiteX2" fmla="*/ 294198 w 294198"/>
                <a:gd name="connsiteY2" fmla="*/ 294198 h 683812"/>
                <a:gd name="connsiteX3" fmla="*/ 294198 w 294198"/>
                <a:gd name="connsiteY3" fmla="*/ 683812 h 683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198" h="683812">
                  <a:moveTo>
                    <a:pt x="0" y="0"/>
                  </a:moveTo>
                  <a:lnTo>
                    <a:pt x="0" y="294198"/>
                  </a:lnTo>
                  <a:lnTo>
                    <a:pt x="294198" y="294198"/>
                  </a:lnTo>
                  <a:lnTo>
                    <a:pt x="294198" y="68381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8691" name="Group 28690"/>
          <p:cNvGrpSpPr/>
          <p:nvPr/>
        </p:nvGrpSpPr>
        <p:grpSpPr>
          <a:xfrm>
            <a:off x="6688270" y="3601822"/>
            <a:ext cx="1739579" cy="1439742"/>
            <a:chOff x="6173788" y="3601821"/>
            <a:chExt cx="1605765" cy="1439742"/>
          </a:xfrm>
        </p:grpSpPr>
        <p:sp>
          <p:nvSpPr>
            <p:cNvPr id="28681" name="TextBox 20"/>
            <p:cNvSpPr txBox="1">
              <a:spLocks noChangeArrowheads="1"/>
            </p:cNvSpPr>
            <p:nvPr/>
          </p:nvSpPr>
          <p:spPr bwMode="auto">
            <a:xfrm>
              <a:off x="6173788" y="4025900"/>
              <a:ext cx="1605765" cy="10156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 b="1">
                  <a:latin typeface="Arial Narrow" pitchFamily="34" charset="0"/>
                  <a:cs typeface="Consolas" pitchFamily="49" charset="0"/>
                </a:rPr>
                <a:t>recursive_sum:</a:t>
              </a:r>
            </a:p>
            <a:p>
              <a:pPr eaLnBrk="1" hangingPunct="1"/>
              <a:r>
                <a:rPr lang="en-US" altLang="en-US" sz="2000" b="1">
                  <a:latin typeface="Consolas" pitchFamily="49" charset="0"/>
                  <a:cs typeface="Consolas" pitchFamily="49" charset="0"/>
                </a:rPr>
                <a:t>$a0 = &amp;A[4]</a:t>
              </a:r>
            </a:p>
            <a:p>
              <a:pPr eaLnBrk="1" hangingPunct="1"/>
              <a:r>
                <a:rPr lang="en-US" altLang="en-US" sz="2000" b="1">
                  <a:latin typeface="Consolas" pitchFamily="49" charset="0"/>
                  <a:cs typeface="Consolas" pitchFamily="49" charset="0"/>
                </a:rPr>
                <a:t>$a1 = 2</a:t>
              </a:r>
            </a:p>
          </p:txBody>
        </p:sp>
        <p:sp>
          <p:nvSpPr>
            <p:cNvPr id="45" name="Freeform 44"/>
            <p:cNvSpPr/>
            <p:nvPr/>
          </p:nvSpPr>
          <p:spPr bwMode="auto">
            <a:xfrm>
              <a:off x="6184996" y="3601821"/>
              <a:ext cx="409527" cy="423862"/>
            </a:xfrm>
            <a:custGeom>
              <a:avLst/>
              <a:gdLst>
                <a:gd name="connsiteX0" fmla="*/ 0 w 294198"/>
                <a:gd name="connsiteY0" fmla="*/ 0 h 683812"/>
                <a:gd name="connsiteX1" fmla="*/ 0 w 294198"/>
                <a:gd name="connsiteY1" fmla="*/ 294198 h 683812"/>
                <a:gd name="connsiteX2" fmla="*/ 294198 w 294198"/>
                <a:gd name="connsiteY2" fmla="*/ 294198 h 683812"/>
                <a:gd name="connsiteX3" fmla="*/ 294198 w 294198"/>
                <a:gd name="connsiteY3" fmla="*/ 683812 h 683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198" h="683812">
                  <a:moveTo>
                    <a:pt x="0" y="0"/>
                  </a:moveTo>
                  <a:lnTo>
                    <a:pt x="0" y="294198"/>
                  </a:lnTo>
                  <a:lnTo>
                    <a:pt x="294198" y="294198"/>
                  </a:lnTo>
                  <a:lnTo>
                    <a:pt x="294198" y="68381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8692" name="Group 28691"/>
          <p:cNvGrpSpPr/>
          <p:nvPr/>
        </p:nvGrpSpPr>
        <p:grpSpPr>
          <a:xfrm>
            <a:off x="7330120" y="3601821"/>
            <a:ext cx="1554558" cy="423862"/>
            <a:chOff x="6766264" y="3601821"/>
            <a:chExt cx="1434977" cy="423862"/>
          </a:xfrm>
        </p:grpSpPr>
        <p:sp>
          <p:nvSpPr>
            <p:cNvPr id="48" name="Freeform 47"/>
            <p:cNvSpPr/>
            <p:nvPr/>
          </p:nvSpPr>
          <p:spPr bwMode="auto">
            <a:xfrm>
              <a:off x="6766264" y="3601821"/>
              <a:ext cx="282837" cy="423862"/>
            </a:xfrm>
            <a:custGeom>
              <a:avLst/>
              <a:gdLst>
                <a:gd name="connsiteX0" fmla="*/ 0 w 294198"/>
                <a:gd name="connsiteY0" fmla="*/ 0 h 683812"/>
                <a:gd name="connsiteX1" fmla="*/ 0 w 294198"/>
                <a:gd name="connsiteY1" fmla="*/ 294198 h 683812"/>
                <a:gd name="connsiteX2" fmla="*/ 294198 w 294198"/>
                <a:gd name="connsiteY2" fmla="*/ 294198 h 683812"/>
                <a:gd name="connsiteX3" fmla="*/ 294198 w 294198"/>
                <a:gd name="connsiteY3" fmla="*/ 683812 h 683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198" h="683812">
                  <a:moveTo>
                    <a:pt x="0" y="0"/>
                  </a:moveTo>
                  <a:lnTo>
                    <a:pt x="0" y="294198"/>
                  </a:lnTo>
                  <a:lnTo>
                    <a:pt x="294198" y="294198"/>
                  </a:lnTo>
                  <a:lnTo>
                    <a:pt x="294198" y="683812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121897" y="3701242"/>
              <a:ext cx="107934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A[4]+A[5]</a:t>
              </a:r>
              <a:endPara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8673" name="Group 28672"/>
          <p:cNvGrpSpPr/>
          <p:nvPr/>
        </p:nvGrpSpPr>
        <p:grpSpPr>
          <a:xfrm>
            <a:off x="4953001" y="3602038"/>
            <a:ext cx="873703" cy="423862"/>
            <a:chOff x="4572000" y="3602038"/>
            <a:chExt cx="806495" cy="423862"/>
          </a:xfrm>
        </p:grpSpPr>
        <p:sp>
          <p:nvSpPr>
            <p:cNvPr id="42" name="Freeform 41"/>
            <p:cNvSpPr/>
            <p:nvPr/>
          </p:nvSpPr>
          <p:spPr bwMode="auto">
            <a:xfrm flipH="1">
              <a:off x="5095658" y="3602038"/>
              <a:ext cx="282837" cy="423862"/>
            </a:xfrm>
            <a:custGeom>
              <a:avLst/>
              <a:gdLst>
                <a:gd name="connsiteX0" fmla="*/ 0 w 294198"/>
                <a:gd name="connsiteY0" fmla="*/ 0 h 683812"/>
                <a:gd name="connsiteX1" fmla="*/ 0 w 294198"/>
                <a:gd name="connsiteY1" fmla="*/ 294198 h 683812"/>
                <a:gd name="connsiteX2" fmla="*/ 294198 w 294198"/>
                <a:gd name="connsiteY2" fmla="*/ 294198 h 683812"/>
                <a:gd name="connsiteX3" fmla="*/ 294198 w 294198"/>
                <a:gd name="connsiteY3" fmla="*/ 683812 h 683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198" h="683812">
                  <a:moveTo>
                    <a:pt x="0" y="0"/>
                  </a:moveTo>
                  <a:lnTo>
                    <a:pt x="0" y="294198"/>
                  </a:lnTo>
                  <a:lnTo>
                    <a:pt x="294198" y="294198"/>
                  </a:lnTo>
                  <a:lnTo>
                    <a:pt x="294198" y="683812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572000" y="3701242"/>
              <a:ext cx="517982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A[3]</a:t>
              </a:r>
              <a:endPara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701110" y="5042213"/>
            <a:ext cx="1879810" cy="1439213"/>
            <a:chOff x="5262563" y="5042213"/>
            <a:chExt cx="1735209" cy="1439213"/>
          </a:xfrm>
        </p:grpSpPr>
        <p:sp>
          <p:nvSpPr>
            <p:cNvPr id="28684" name="TextBox 23"/>
            <p:cNvSpPr txBox="1">
              <a:spLocks noChangeArrowheads="1"/>
            </p:cNvSpPr>
            <p:nvPr/>
          </p:nvSpPr>
          <p:spPr bwMode="auto">
            <a:xfrm>
              <a:off x="5262563" y="5465763"/>
              <a:ext cx="1605765" cy="10156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 b="1">
                  <a:latin typeface="Arial Narrow" pitchFamily="34" charset="0"/>
                  <a:cs typeface="Consolas" pitchFamily="49" charset="0"/>
                </a:rPr>
                <a:t>recursive_sum:</a:t>
              </a:r>
            </a:p>
            <a:p>
              <a:pPr eaLnBrk="1" hangingPunct="1"/>
              <a:r>
                <a:rPr lang="en-US" altLang="en-US" sz="2000" b="1">
                  <a:latin typeface="Consolas" pitchFamily="49" charset="0"/>
                  <a:cs typeface="Consolas" pitchFamily="49" charset="0"/>
                </a:rPr>
                <a:t>$a0 = &amp;A[4]</a:t>
              </a:r>
            </a:p>
            <a:p>
              <a:pPr eaLnBrk="1" hangingPunct="1"/>
              <a:r>
                <a:rPr lang="en-US" altLang="en-US" sz="2000" b="1">
                  <a:latin typeface="Consolas" pitchFamily="49" charset="0"/>
                  <a:cs typeface="Consolas" pitchFamily="49" charset="0"/>
                </a:rPr>
                <a:t>$a1 = 1</a:t>
              </a:r>
            </a:p>
          </p:txBody>
        </p:sp>
        <p:sp>
          <p:nvSpPr>
            <p:cNvPr id="52" name="Freeform 51"/>
            <p:cNvSpPr/>
            <p:nvPr/>
          </p:nvSpPr>
          <p:spPr bwMode="auto">
            <a:xfrm flipH="1">
              <a:off x="6588245" y="5042213"/>
              <a:ext cx="409527" cy="423862"/>
            </a:xfrm>
            <a:custGeom>
              <a:avLst/>
              <a:gdLst>
                <a:gd name="connsiteX0" fmla="*/ 0 w 294198"/>
                <a:gd name="connsiteY0" fmla="*/ 0 h 683812"/>
                <a:gd name="connsiteX1" fmla="*/ 0 w 294198"/>
                <a:gd name="connsiteY1" fmla="*/ 294198 h 683812"/>
                <a:gd name="connsiteX2" fmla="*/ 294198 w 294198"/>
                <a:gd name="connsiteY2" fmla="*/ 294198 h 683812"/>
                <a:gd name="connsiteX3" fmla="*/ 294198 w 294198"/>
                <a:gd name="connsiteY3" fmla="*/ 683812 h 683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198" h="683812">
                  <a:moveTo>
                    <a:pt x="0" y="0"/>
                  </a:moveTo>
                  <a:lnTo>
                    <a:pt x="0" y="294198"/>
                  </a:lnTo>
                  <a:lnTo>
                    <a:pt x="294198" y="294198"/>
                  </a:lnTo>
                  <a:lnTo>
                    <a:pt x="294198" y="68381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811294" y="5041997"/>
            <a:ext cx="1739579" cy="1439430"/>
            <a:chOff x="7210425" y="5041996"/>
            <a:chExt cx="1605765" cy="1439430"/>
          </a:xfrm>
        </p:grpSpPr>
        <p:sp>
          <p:nvSpPr>
            <p:cNvPr id="54" name="Freeform 53"/>
            <p:cNvSpPr/>
            <p:nvPr/>
          </p:nvSpPr>
          <p:spPr bwMode="auto">
            <a:xfrm>
              <a:off x="7221922" y="5041996"/>
              <a:ext cx="409527" cy="423862"/>
            </a:xfrm>
            <a:custGeom>
              <a:avLst/>
              <a:gdLst>
                <a:gd name="connsiteX0" fmla="*/ 0 w 294198"/>
                <a:gd name="connsiteY0" fmla="*/ 0 h 683812"/>
                <a:gd name="connsiteX1" fmla="*/ 0 w 294198"/>
                <a:gd name="connsiteY1" fmla="*/ 294198 h 683812"/>
                <a:gd name="connsiteX2" fmla="*/ 294198 w 294198"/>
                <a:gd name="connsiteY2" fmla="*/ 294198 h 683812"/>
                <a:gd name="connsiteX3" fmla="*/ 294198 w 294198"/>
                <a:gd name="connsiteY3" fmla="*/ 683812 h 683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198" h="683812">
                  <a:moveTo>
                    <a:pt x="0" y="0"/>
                  </a:moveTo>
                  <a:lnTo>
                    <a:pt x="0" y="294198"/>
                  </a:lnTo>
                  <a:lnTo>
                    <a:pt x="294198" y="294198"/>
                  </a:lnTo>
                  <a:lnTo>
                    <a:pt x="294198" y="68381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210425" y="5041996"/>
              <a:ext cx="1605765" cy="1439430"/>
              <a:chOff x="7210425" y="5041996"/>
              <a:chExt cx="1605765" cy="1439430"/>
            </a:xfrm>
          </p:grpSpPr>
          <p:sp>
            <p:nvSpPr>
              <p:cNvPr id="28685" name="TextBox 24"/>
              <p:cNvSpPr txBox="1">
                <a:spLocks noChangeArrowheads="1"/>
              </p:cNvSpPr>
              <p:nvPr/>
            </p:nvSpPr>
            <p:spPr bwMode="auto">
              <a:xfrm>
                <a:off x="7210425" y="5465763"/>
                <a:ext cx="1605765" cy="101566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000" b="1">
                    <a:latin typeface="Arial Narrow" pitchFamily="34" charset="0"/>
                    <a:cs typeface="Consolas" pitchFamily="49" charset="0"/>
                  </a:rPr>
                  <a:t>recursive_sum:</a:t>
                </a:r>
              </a:p>
              <a:p>
                <a:pPr eaLnBrk="1" hangingPunct="1"/>
                <a:r>
                  <a:rPr lang="en-US" altLang="en-US" sz="2000" b="1">
                    <a:latin typeface="Consolas" pitchFamily="49" charset="0"/>
                    <a:cs typeface="Consolas" pitchFamily="49" charset="0"/>
                  </a:rPr>
                  <a:t>$a0 = &amp;A[5]</a:t>
                </a:r>
              </a:p>
              <a:p>
                <a:pPr eaLnBrk="1" hangingPunct="1"/>
                <a:r>
                  <a:rPr lang="en-US" altLang="en-US" sz="2000" b="1">
                    <a:latin typeface="Consolas" pitchFamily="49" charset="0"/>
                    <a:cs typeface="Consolas" pitchFamily="49" charset="0"/>
                  </a:rPr>
                  <a:t>$a1 = 1</a:t>
                </a:r>
              </a:p>
            </p:txBody>
          </p:sp>
          <p:sp>
            <p:nvSpPr>
              <p:cNvPr id="55" name="Freeform 54"/>
              <p:cNvSpPr/>
              <p:nvPr/>
            </p:nvSpPr>
            <p:spPr bwMode="auto">
              <a:xfrm>
                <a:off x="7803190" y="5041996"/>
                <a:ext cx="282837" cy="423862"/>
              </a:xfrm>
              <a:custGeom>
                <a:avLst/>
                <a:gdLst>
                  <a:gd name="connsiteX0" fmla="*/ 0 w 294198"/>
                  <a:gd name="connsiteY0" fmla="*/ 0 h 683812"/>
                  <a:gd name="connsiteX1" fmla="*/ 0 w 294198"/>
                  <a:gd name="connsiteY1" fmla="*/ 294198 h 683812"/>
                  <a:gd name="connsiteX2" fmla="*/ 294198 w 294198"/>
                  <a:gd name="connsiteY2" fmla="*/ 294198 h 683812"/>
                  <a:gd name="connsiteX3" fmla="*/ 294198 w 294198"/>
                  <a:gd name="connsiteY3" fmla="*/ 683812 h 683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4198" h="683812">
                    <a:moveTo>
                      <a:pt x="0" y="0"/>
                    </a:moveTo>
                    <a:lnTo>
                      <a:pt x="0" y="294198"/>
                    </a:lnTo>
                    <a:lnTo>
                      <a:pt x="294198" y="294198"/>
                    </a:lnTo>
                    <a:lnTo>
                      <a:pt x="294198" y="683812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8158823" y="5141417"/>
                <a:ext cx="53967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A[5]</a:t>
                </a:r>
                <a:endParaRPr lang="en-US" sz="16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6076337" y="5042213"/>
            <a:ext cx="873703" cy="423862"/>
            <a:chOff x="5608926" y="5042213"/>
            <a:chExt cx="806495" cy="423862"/>
          </a:xfrm>
        </p:grpSpPr>
        <p:sp>
          <p:nvSpPr>
            <p:cNvPr id="53" name="Freeform 52"/>
            <p:cNvSpPr/>
            <p:nvPr/>
          </p:nvSpPr>
          <p:spPr bwMode="auto">
            <a:xfrm flipH="1">
              <a:off x="6132584" y="5042213"/>
              <a:ext cx="282837" cy="423862"/>
            </a:xfrm>
            <a:custGeom>
              <a:avLst/>
              <a:gdLst>
                <a:gd name="connsiteX0" fmla="*/ 0 w 294198"/>
                <a:gd name="connsiteY0" fmla="*/ 0 h 683812"/>
                <a:gd name="connsiteX1" fmla="*/ 0 w 294198"/>
                <a:gd name="connsiteY1" fmla="*/ 294198 h 683812"/>
                <a:gd name="connsiteX2" fmla="*/ 294198 w 294198"/>
                <a:gd name="connsiteY2" fmla="*/ 294198 h 683812"/>
                <a:gd name="connsiteX3" fmla="*/ 294198 w 294198"/>
                <a:gd name="connsiteY3" fmla="*/ 683812 h 683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198" h="683812">
                  <a:moveTo>
                    <a:pt x="0" y="0"/>
                  </a:moveTo>
                  <a:lnTo>
                    <a:pt x="0" y="294198"/>
                  </a:lnTo>
                  <a:lnTo>
                    <a:pt x="294198" y="294198"/>
                  </a:lnTo>
                  <a:lnTo>
                    <a:pt x="294198" y="683812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608926" y="5141417"/>
              <a:ext cx="517982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A[4]</a:t>
              </a:r>
              <a:endPara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32839" y="5042213"/>
            <a:ext cx="1879550" cy="1439213"/>
            <a:chOff x="1230313" y="5042213"/>
            <a:chExt cx="1734969" cy="1439213"/>
          </a:xfrm>
        </p:grpSpPr>
        <p:sp>
          <p:nvSpPr>
            <p:cNvPr id="28682" name="TextBox 21"/>
            <p:cNvSpPr txBox="1">
              <a:spLocks noChangeArrowheads="1"/>
            </p:cNvSpPr>
            <p:nvPr/>
          </p:nvSpPr>
          <p:spPr bwMode="auto">
            <a:xfrm>
              <a:off x="1230313" y="5465763"/>
              <a:ext cx="1605765" cy="10156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 b="1" dirty="0" err="1">
                  <a:latin typeface="Arial Narrow" pitchFamily="34" charset="0"/>
                  <a:cs typeface="Consolas" pitchFamily="49" charset="0"/>
                </a:rPr>
                <a:t>recursive_sum</a:t>
              </a:r>
              <a:r>
                <a:rPr lang="en-US" altLang="en-US" sz="2000" b="1" dirty="0">
                  <a:latin typeface="Arial Narrow" pitchFamily="34" charset="0"/>
                  <a:cs typeface="Consolas" pitchFamily="49" charset="0"/>
                </a:rPr>
                <a:t>:</a:t>
              </a:r>
            </a:p>
            <a:p>
              <a:pPr eaLnBrk="1" hangingPunct="1"/>
              <a:r>
                <a:rPr lang="en-US" altLang="en-US" sz="2000" b="1" dirty="0">
                  <a:latin typeface="Consolas" pitchFamily="49" charset="0"/>
                  <a:cs typeface="Consolas" pitchFamily="49" charset="0"/>
                </a:rPr>
                <a:t>$a0 = &amp;A[1]</a:t>
              </a:r>
            </a:p>
            <a:p>
              <a:pPr eaLnBrk="1" hangingPunct="1"/>
              <a:r>
                <a:rPr lang="en-US" altLang="en-US" sz="2000" b="1" dirty="0">
                  <a:latin typeface="Consolas" pitchFamily="49" charset="0"/>
                  <a:cs typeface="Consolas" pitchFamily="49" charset="0"/>
                </a:rPr>
                <a:t>$a1 = 1</a:t>
              </a:r>
            </a:p>
          </p:txBody>
        </p:sp>
        <p:sp>
          <p:nvSpPr>
            <p:cNvPr id="59" name="Freeform 58"/>
            <p:cNvSpPr/>
            <p:nvPr/>
          </p:nvSpPr>
          <p:spPr bwMode="auto">
            <a:xfrm flipH="1">
              <a:off x="2555755" y="5042213"/>
              <a:ext cx="409527" cy="423862"/>
            </a:xfrm>
            <a:custGeom>
              <a:avLst/>
              <a:gdLst>
                <a:gd name="connsiteX0" fmla="*/ 0 w 294198"/>
                <a:gd name="connsiteY0" fmla="*/ 0 h 683812"/>
                <a:gd name="connsiteX1" fmla="*/ 0 w 294198"/>
                <a:gd name="connsiteY1" fmla="*/ 294198 h 683812"/>
                <a:gd name="connsiteX2" fmla="*/ 294198 w 294198"/>
                <a:gd name="connsiteY2" fmla="*/ 294198 h 683812"/>
                <a:gd name="connsiteX3" fmla="*/ 294198 w 294198"/>
                <a:gd name="connsiteY3" fmla="*/ 683812 h 683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198" h="683812">
                  <a:moveTo>
                    <a:pt x="0" y="0"/>
                  </a:moveTo>
                  <a:lnTo>
                    <a:pt x="0" y="294198"/>
                  </a:lnTo>
                  <a:lnTo>
                    <a:pt x="294198" y="294198"/>
                  </a:lnTo>
                  <a:lnTo>
                    <a:pt x="294198" y="68381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443023" y="5041997"/>
            <a:ext cx="1739579" cy="1439430"/>
            <a:chOff x="3178175" y="5041996"/>
            <a:chExt cx="1605765" cy="1439430"/>
          </a:xfrm>
        </p:grpSpPr>
        <p:sp>
          <p:nvSpPr>
            <p:cNvPr id="28683" name="TextBox 22"/>
            <p:cNvSpPr txBox="1">
              <a:spLocks noChangeArrowheads="1"/>
            </p:cNvSpPr>
            <p:nvPr/>
          </p:nvSpPr>
          <p:spPr bwMode="auto">
            <a:xfrm>
              <a:off x="3178175" y="5465763"/>
              <a:ext cx="1605765" cy="10156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 b="1" dirty="0" err="1">
                  <a:latin typeface="Arial Narrow" pitchFamily="34" charset="0"/>
                  <a:cs typeface="Consolas" pitchFamily="49" charset="0"/>
                </a:rPr>
                <a:t>recursive_sum</a:t>
              </a:r>
              <a:r>
                <a:rPr lang="en-US" altLang="en-US" sz="2000" b="1" dirty="0">
                  <a:latin typeface="Arial Narrow" pitchFamily="34" charset="0"/>
                  <a:cs typeface="Consolas" pitchFamily="49" charset="0"/>
                </a:rPr>
                <a:t>:</a:t>
              </a:r>
            </a:p>
            <a:p>
              <a:pPr eaLnBrk="1" hangingPunct="1"/>
              <a:r>
                <a:rPr lang="en-US" altLang="en-US" sz="2000" b="1" dirty="0">
                  <a:latin typeface="Consolas" pitchFamily="49" charset="0"/>
                  <a:cs typeface="Consolas" pitchFamily="49" charset="0"/>
                </a:rPr>
                <a:t>$a0 = &amp;A[2]</a:t>
              </a:r>
            </a:p>
            <a:p>
              <a:pPr eaLnBrk="1" hangingPunct="1"/>
              <a:r>
                <a:rPr lang="en-US" altLang="en-US" sz="2000" b="1" dirty="0">
                  <a:latin typeface="Consolas" pitchFamily="49" charset="0"/>
                  <a:cs typeface="Consolas" pitchFamily="49" charset="0"/>
                </a:rPr>
                <a:t>$a1 = 1</a:t>
              </a:r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3189432" y="5041996"/>
              <a:ext cx="409527" cy="423862"/>
            </a:xfrm>
            <a:custGeom>
              <a:avLst/>
              <a:gdLst>
                <a:gd name="connsiteX0" fmla="*/ 0 w 294198"/>
                <a:gd name="connsiteY0" fmla="*/ 0 h 683812"/>
                <a:gd name="connsiteX1" fmla="*/ 0 w 294198"/>
                <a:gd name="connsiteY1" fmla="*/ 294198 h 683812"/>
                <a:gd name="connsiteX2" fmla="*/ 294198 w 294198"/>
                <a:gd name="connsiteY2" fmla="*/ 294198 h 683812"/>
                <a:gd name="connsiteX3" fmla="*/ 294198 w 294198"/>
                <a:gd name="connsiteY3" fmla="*/ 683812 h 683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198" h="683812">
                  <a:moveTo>
                    <a:pt x="0" y="0"/>
                  </a:moveTo>
                  <a:lnTo>
                    <a:pt x="0" y="294198"/>
                  </a:lnTo>
                  <a:lnTo>
                    <a:pt x="294198" y="294198"/>
                  </a:lnTo>
                  <a:lnTo>
                    <a:pt x="294198" y="68381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084925" y="5041996"/>
            <a:ext cx="969914" cy="423862"/>
            <a:chOff x="3770700" y="5041996"/>
            <a:chExt cx="895305" cy="423862"/>
          </a:xfrm>
        </p:grpSpPr>
        <p:sp>
          <p:nvSpPr>
            <p:cNvPr id="62" name="Freeform 61"/>
            <p:cNvSpPr/>
            <p:nvPr/>
          </p:nvSpPr>
          <p:spPr bwMode="auto">
            <a:xfrm>
              <a:off x="3770700" y="5041996"/>
              <a:ext cx="282837" cy="423862"/>
            </a:xfrm>
            <a:custGeom>
              <a:avLst/>
              <a:gdLst>
                <a:gd name="connsiteX0" fmla="*/ 0 w 294198"/>
                <a:gd name="connsiteY0" fmla="*/ 0 h 683812"/>
                <a:gd name="connsiteX1" fmla="*/ 0 w 294198"/>
                <a:gd name="connsiteY1" fmla="*/ 294198 h 683812"/>
                <a:gd name="connsiteX2" fmla="*/ 294198 w 294198"/>
                <a:gd name="connsiteY2" fmla="*/ 294198 h 683812"/>
                <a:gd name="connsiteX3" fmla="*/ 294198 w 294198"/>
                <a:gd name="connsiteY3" fmla="*/ 683812 h 683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198" h="683812">
                  <a:moveTo>
                    <a:pt x="0" y="0"/>
                  </a:moveTo>
                  <a:lnTo>
                    <a:pt x="0" y="294198"/>
                  </a:lnTo>
                  <a:lnTo>
                    <a:pt x="294198" y="294198"/>
                  </a:lnTo>
                  <a:lnTo>
                    <a:pt x="294198" y="683812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26333" y="5141417"/>
              <a:ext cx="539672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A[2]</a:t>
              </a:r>
              <a:endPara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707806" y="5042213"/>
            <a:ext cx="873703" cy="423862"/>
            <a:chOff x="1576436" y="5042213"/>
            <a:chExt cx="806495" cy="423862"/>
          </a:xfrm>
        </p:grpSpPr>
        <p:sp>
          <p:nvSpPr>
            <p:cNvPr id="60" name="Freeform 59"/>
            <p:cNvSpPr/>
            <p:nvPr/>
          </p:nvSpPr>
          <p:spPr bwMode="auto">
            <a:xfrm flipH="1">
              <a:off x="2100094" y="5042213"/>
              <a:ext cx="282837" cy="423862"/>
            </a:xfrm>
            <a:custGeom>
              <a:avLst/>
              <a:gdLst>
                <a:gd name="connsiteX0" fmla="*/ 0 w 294198"/>
                <a:gd name="connsiteY0" fmla="*/ 0 h 683812"/>
                <a:gd name="connsiteX1" fmla="*/ 0 w 294198"/>
                <a:gd name="connsiteY1" fmla="*/ 294198 h 683812"/>
                <a:gd name="connsiteX2" fmla="*/ 294198 w 294198"/>
                <a:gd name="connsiteY2" fmla="*/ 294198 h 683812"/>
                <a:gd name="connsiteX3" fmla="*/ 294198 w 294198"/>
                <a:gd name="connsiteY3" fmla="*/ 683812 h 683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198" h="683812">
                  <a:moveTo>
                    <a:pt x="0" y="0"/>
                  </a:moveTo>
                  <a:lnTo>
                    <a:pt x="0" y="294198"/>
                  </a:lnTo>
                  <a:lnTo>
                    <a:pt x="294198" y="294198"/>
                  </a:lnTo>
                  <a:lnTo>
                    <a:pt x="294198" y="683812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576436" y="5141417"/>
              <a:ext cx="517982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A[1]</a:t>
              </a:r>
              <a:endPara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6907" y="2161647"/>
            <a:ext cx="3225165" cy="1440175"/>
            <a:chOff x="615606" y="2161646"/>
            <a:chExt cx="2977075" cy="1440175"/>
          </a:xfrm>
        </p:grpSpPr>
        <p:sp>
          <p:nvSpPr>
            <p:cNvPr id="28676" name="TextBox 15"/>
            <p:cNvSpPr txBox="1">
              <a:spLocks noChangeArrowheads="1"/>
            </p:cNvSpPr>
            <p:nvPr/>
          </p:nvSpPr>
          <p:spPr bwMode="auto">
            <a:xfrm>
              <a:off x="615606" y="2893935"/>
              <a:ext cx="2977075" cy="7078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b="1" dirty="0" err="1">
                  <a:latin typeface="Arial Narrow" pitchFamily="34" charset="0"/>
                  <a:cs typeface="Consolas" pitchFamily="49" charset="0"/>
                </a:rPr>
                <a:t>recursive_sum</a:t>
              </a:r>
              <a:r>
                <a:rPr lang="en-US" altLang="en-US" sz="2000" b="1" dirty="0">
                  <a:latin typeface="Arial Narrow" pitchFamily="34" charset="0"/>
                  <a:cs typeface="Consolas" pitchFamily="49" charset="0"/>
                </a:rPr>
                <a:t>:</a:t>
              </a:r>
            </a:p>
            <a:p>
              <a:pPr algn="ctr" eaLnBrk="1" hangingPunct="1"/>
              <a:r>
                <a:rPr lang="en-US" altLang="en-US" sz="2000" b="1" dirty="0">
                  <a:latin typeface="Consolas" pitchFamily="49" charset="0"/>
                  <a:cs typeface="Consolas" pitchFamily="49" charset="0"/>
                </a:rPr>
                <a:t>$a0 = &amp;A[0</a:t>
              </a:r>
              <a:r>
                <a:rPr lang="en-US" altLang="en-US" sz="2000" b="1" dirty="0" smtClean="0">
                  <a:latin typeface="Consolas" pitchFamily="49" charset="0"/>
                  <a:cs typeface="Consolas" pitchFamily="49" charset="0"/>
                </a:rPr>
                <a:t>], $</a:t>
              </a:r>
              <a:r>
                <a:rPr lang="en-US" altLang="en-US" sz="2000" b="1" dirty="0">
                  <a:latin typeface="Consolas" pitchFamily="49" charset="0"/>
                  <a:cs typeface="Consolas" pitchFamily="49" charset="0"/>
                </a:rPr>
                <a:t>a1 = 3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2791381" y="2161646"/>
              <a:ext cx="801300" cy="732289"/>
            </a:xfrm>
            <a:custGeom>
              <a:avLst/>
              <a:gdLst>
                <a:gd name="connsiteX0" fmla="*/ 1041621 w 1041621"/>
                <a:gd name="connsiteY0" fmla="*/ 0 h 532737"/>
                <a:gd name="connsiteX1" fmla="*/ 1041621 w 1041621"/>
                <a:gd name="connsiteY1" fmla="*/ 310101 h 532737"/>
                <a:gd name="connsiteX2" fmla="*/ 0 w 1041621"/>
                <a:gd name="connsiteY2" fmla="*/ 310101 h 532737"/>
                <a:gd name="connsiteX3" fmla="*/ 0 w 1041621"/>
                <a:gd name="connsiteY3" fmla="*/ 532737 h 532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1621" h="532737">
                  <a:moveTo>
                    <a:pt x="1041621" y="0"/>
                  </a:moveTo>
                  <a:lnTo>
                    <a:pt x="1041621" y="310101"/>
                  </a:lnTo>
                  <a:lnTo>
                    <a:pt x="0" y="310101"/>
                  </a:lnTo>
                  <a:lnTo>
                    <a:pt x="0" y="532737"/>
                  </a:ln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973030" y="2161647"/>
            <a:ext cx="3225165" cy="1440175"/>
            <a:chOff x="4590489" y="2161646"/>
            <a:chExt cx="2977075" cy="1440175"/>
          </a:xfrm>
        </p:grpSpPr>
        <p:sp>
          <p:nvSpPr>
            <p:cNvPr id="67" name="TextBox 15"/>
            <p:cNvSpPr txBox="1">
              <a:spLocks noChangeArrowheads="1"/>
            </p:cNvSpPr>
            <p:nvPr/>
          </p:nvSpPr>
          <p:spPr bwMode="auto">
            <a:xfrm>
              <a:off x="4590489" y="2893935"/>
              <a:ext cx="2977075" cy="7078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b="1" dirty="0" err="1">
                  <a:latin typeface="Arial Narrow" pitchFamily="34" charset="0"/>
                  <a:cs typeface="Consolas" pitchFamily="49" charset="0"/>
                </a:rPr>
                <a:t>recursive_sum</a:t>
              </a:r>
              <a:r>
                <a:rPr lang="en-US" altLang="en-US" sz="2000" b="1" dirty="0">
                  <a:latin typeface="Arial Narrow" pitchFamily="34" charset="0"/>
                  <a:cs typeface="Consolas" pitchFamily="49" charset="0"/>
                </a:rPr>
                <a:t>:</a:t>
              </a:r>
            </a:p>
            <a:p>
              <a:pPr algn="ctr" eaLnBrk="1" hangingPunct="1"/>
              <a:r>
                <a:rPr lang="en-US" altLang="en-US" sz="2000" b="1" dirty="0">
                  <a:latin typeface="Consolas" pitchFamily="49" charset="0"/>
                  <a:cs typeface="Consolas" pitchFamily="49" charset="0"/>
                </a:rPr>
                <a:t>$a0 = &amp;</a:t>
              </a:r>
              <a:r>
                <a:rPr lang="en-US" altLang="en-US" sz="2000" b="1" dirty="0" smtClean="0">
                  <a:latin typeface="Consolas" pitchFamily="49" charset="0"/>
                  <a:cs typeface="Consolas" pitchFamily="49" charset="0"/>
                </a:rPr>
                <a:t>A[3], $</a:t>
              </a:r>
              <a:r>
                <a:rPr lang="en-US" altLang="en-US" sz="2000" b="1" dirty="0">
                  <a:latin typeface="Consolas" pitchFamily="49" charset="0"/>
                  <a:cs typeface="Consolas" pitchFamily="49" charset="0"/>
                </a:rPr>
                <a:t>a1 = 3</a:t>
              </a:r>
            </a:p>
          </p:txBody>
        </p:sp>
        <p:sp>
          <p:nvSpPr>
            <p:cNvPr id="68" name="Freeform 67"/>
            <p:cNvSpPr/>
            <p:nvPr/>
          </p:nvSpPr>
          <p:spPr>
            <a:xfrm flipH="1">
              <a:off x="4590489" y="2161646"/>
              <a:ext cx="788006" cy="732289"/>
            </a:xfrm>
            <a:custGeom>
              <a:avLst/>
              <a:gdLst>
                <a:gd name="connsiteX0" fmla="*/ 1041621 w 1041621"/>
                <a:gd name="connsiteY0" fmla="*/ 0 h 532737"/>
                <a:gd name="connsiteX1" fmla="*/ 1041621 w 1041621"/>
                <a:gd name="connsiteY1" fmla="*/ 310101 h 532737"/>
                <a:gd name="connsiteX2" fmla="*/ 0 w 1041621"/>
                <a:gd name="connsiteY2" fmla="*/ 310101 h 532737"/>
                <a:gd name="connsiteX3" fmla="*/ 0 w 1041621"/>
                <a:gd name="connsiteY3" fmla="*/ 532737 h 532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1621" h="532737">
                  <a:moveTo>
                    <a:pt x="1041621" y="0"/>
                  </a:moveTo>
                  <a:lnTo>
                    <a:pt x="1041621" y="310101"/>
                  </a:lnTo>
                  <a:lnTo>
                    <a:pt x="0" y="310101"/>
                  </a:lnTo>
                  <a:lnTo>
                    <a:pt x="0" y="532737"/>
                  </a:ln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77192" y="2161647"/>
            <a:ext cx="2476264" cy="732289"/>
            <a:chOff x="5517408" y="2161646"/>
            <a:chExt cx="2285782" cy="732289"/>
          </a:xfrm>
        </p:grpSpPr>
        <p:sp>
          <p:nvSpPr>
            <p:cNvPr id="69" name="Freeform 68"/>
            <p:cNvSpPr/>
            <p:nvPr/>
          </p:nvSpPr>
          <p:spPr>
            <a:xfrm flipV="1">
              <a:off x="5517408" y="2161646"/>
              <a:ext cx="552374" cy="732289"/>
            </a:xfrm>
            <a:custGeom>
              <a:avLst/>
              <a:gdLst>
                <a:gd name="connsiteX0" fmla="*/ 1041621 w 1041621"/>
                <a:gd name="connsiteY0" fmla="*/ 0 h 532737"/>
                <a:gd name="connsiteX1" fmla="*/ 1041621 w 1041621"/>
                <a:gd name="connsiteY1" fmla="*/ 310101 h 532737"/>
                <a:gd name="connsiteX2" fmla="*/ 0 w 1041621"/>
                <a:gd name="connsiteY2" fmla="*/ 310101 h 532737"/>
                <a:gd name="connsiteX3" fmla="*/ 0 w 1041621"/>
                <a:gd name="connsiteY3" fmla="*/ 532737 h 532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1621" h="532737">
                  <a:moveTo>
                    <a:pt x="1041621" y="0"/>
                  </a:moveTo>
                  <a:lnTo>
                    <a:pt x="1041621" y="310101"/>
                  </a:lnTo>
                  <a:lnTo>
                    <a:pt x="0" y="310101"/>
                  </a:lnTo>
                  <a:lnTo>
                    <a:pt x="0" y="532737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142577" y="2549102"/>
              <a:ext cx="1660613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A[3]+A[4]+A[5]</a:t>
              </a:r>
              <a:endPara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6108" y="2161645"/>
            <a:ext cx="2391250" cy="732289"/>
            <a:chOff x="439484" y="2161644"/>
            <a:chExt cx="2207308" cy="732289"/>
          </a:xfrm>
        </p:grpSpPr>
        <p:sp>
          <p:nvSpPr>
            <p:cNvPr id="66" name="Freeform 65"/>
            <p:cNvSpPr/>
            <p:nvPr/>
          </p:nvSpPr>
          <p:spPr>
            <a:xfrm flipH="1" flipV="1">
              <a:off x="2094418" y="2161644"/>
              <a:ext cx="552374" cy="732289"/>
            </a:xfrm>
            <a:custGeom>
              <a:avLst/>
              <a:gdLst>
                <a:gd name="connsiteX0" fmla="*/ 1041621 w 1041621"/>
                <a:gd name="connsiteY0" fmla="*/ 0 h 532737"/>
                <a:gd name="connsiteX1" fmla="*/ 1041621 w 1041621"/>
                <a:gd name="connsiteY1" fmla="*/ 310101 h 532737"/>
                <a:gd name="connsiteX2" fmla="*/ 0 w 1041621"/>
                <a:gd name="connsiteY2" fmla="*/ 310101 h 532737"/>
                <a:gd name="connsiteX3" fmla="*/ 0 w 1041621"/>
                <a:gd name="connsiteY3" fmla="*/ 532737 h 532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1621" h="532737">
                  <a:moveTo>
                    <a:pt x="1041621" y="0"/>
                  </a:moveTo>
                  <a:lnTo>
                    <a:pt x="1041621" y="310101"/>
                  </a:lnTo>
                  <a:lnTo>
                    <a:pt x="0" y="310101"/>
                  </a:lnTo>
                  <a:lnTo>
                    <a:pt x="0" y="532737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39484" y="2549102"/>
              <a:ext cx="1597808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A[0]+A[1]+A[2]</a:t>
              </a:r>
              <a:endPara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03370" y="951900"/>
            <a:ext cx="4368531" cy="501861"/>
            <a:chOff x="4341572" y="951899"/>
            <a:chExt cx="4032490" cy="501861"/>
          </a:xfrm>
        </p:grpSpPr>
        <p:cxnSp>
          <p:nvCxnSpPr>
            <p:cNvPr id="72" name="Straight Arrow Connector 28675"/>
            <p:cNvCxnSpPr/>
            <p:nvPr/>
          </p:nvCxnSpPr>
          <p:spPr>
            <a:xfrm flipV="1">
              <a:off x="4341572" y="951899"/>
              <a:ext cx="0" cy="5018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4456786" y="1067114"/>
              <a:ext cx="3917276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$v0 = A[0]+A[1]+A[2]+A[3]+A[4]+A[5]</a:t>
              </a:r>
              <a:endPara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727" y="836613"/>
            <a:ext cx="9362546" cy="5761037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120000"/>
              </a:lnSpc>
              <a:spcBef>
                <a:spcPts val="1000"/>
              </a:spcBef>
            </a:pPr>
            <a:r>
              <a:rPr lang="en-US" altLang="en-US" smtClean="0"/>
              <a:t>A function (or a procedure) is a block of instructions that can be called at several different points in the program</a:t>
            </a:r>
          </a:p>
          <a:p>
            <a:pPr lvl="1" eaLnBrk="1" hangingPunct="1">
              <a:lnSpc>
                <a:spcPct val="120000"/>
              </a:lnSpc>
              <a:spcBef>
                <a:spcPts val="1000"/>
              </a:spcBef>
            </a:pPr>
            <a:r>
              <a:rPr lang="en-US" altLang="en-US" smtClean="0"/>
              <a:t>Allows the programmer to focus on just one task at a time</a:t>
            </a:r>
          </a:p>
          <a:p>
            <a:pPr lvl="1" eaLnBrk="1" hangingPunct="1">
              <a:lnSpc>
                <a:spcPct val="120000"/>
              </a:lnSpc>
              <a:spcBef>
                <a:spcPts val="1000"/>
              </a:spcBef>
            </a:pPr>
            <a:r>
              <a:rPr lang="en-US" altLang="en-US" smtClean="0"/>
              <a:t>Allows code to be reused</a:t>
            </a:r>
          </a:p>
          <a:p>
            <a:pPr eaLnBrk="1" hangingPunct="1">
              <a:lnSpc>
                <a:spcPct val="120000"/>
              </a:lnSpc>
              <a:spcBef>
                <a:spcPts val="1000"/>
              </a:spcBef>
            </a:pPr>
            <a:r>
              <a:rPr lang="en-US" altLang="en-US" smtClean="0"/>
              <a:t>The function that initiates the call is known as the </a:t>
            </a:r>
            <a:r>
              <a:rPr lang="en-US" altLang="en-US" b="1" smtClean="0"/>
              <a:t>caller</a:t>
            </a:r>
          </a:p>
          <a:p>
            <a:pPr eaLnBrk="1" hangingPunct="1">
              <a:lnSpc>
                <a:spcPct val="120000"/>
              </a:lnSpc>
              <a:spcBef>
                <a:spcPts val="1000"/>
              </a:spcBef>
            </a:pPr>
            <a:r>
              <a:rPr lang="en-US" altLang="en-US" smtClean="0"/>
              <a:t>The function that receives the call is known as the </a:t>
            </a:r>
            <a:r>
              <a:rPr lang="en-US" altLang="en-US" b="1" smtClean="0"/>
              <a:t>callee</a:t>
            </a:r>
          </a:p>
          <a:p>
            <a:pPr eaLnBrk="1" hangingPunct="1">
              <a:lnSpc>
                <a:spcPct val="120000"/>
              </a:lnSpc>
              <a:spcBef>
                <a:spcPts val="1000"/>
              </a:spcBef>
            </a:pPr>
            <a:r>
              <a:rPr lang="en-US" altLang="en-US" smtClean="0"/>
              <a:t>When the callee finishes execution, control is transferred back to the caller function.</a:t>
            </a:r>
          </a:p>
          <a:p>
            <a:pPr eaLnBrk="1" hangingPunct="1">
              <a:lnSpc>
                <a:spcPct val="120000"/>
              </a:lnSpc>
              <a:spcBef>
                <a:spcPts val="1000"/>
              </a:spcBef>
            </a:pPr>
            <a:r>
              <a:rPr lang="en-US" altLang="en-US" smtClean="0"/>
              <a:t>A function can receive </a:t>
            </a:r>
            <a:r>
              <a:rPr lang="en-US" altLang="en-US" b="1" smtClean="0"/>
              <a:t>parameters</a:t>
            </a:r>
            <a:r>
              <a:rPr lang="en-US" altLang="en-US" smtClean="0"/>
              <a:t> and return </a:t>
            </a:r>
            <a:r>
              <a:rPr lang="en-US" altLang="en-US" b="1" smtClean="0"/>
              <a:t>results</a:t>
            </a:r>
          </a:p>
          <a:p>
            <a:pPr eaLnBrk="1" hangingPunct="1">
              <a:lnSpc>
                <a:spcPct val="120000"/>
              </a:lnSpc>
              <a:spcBef>
                <a:spcPts val="1000"/>
              </a:spcBef>
            </a:pPr>
            <a:r>
              <a:rPr lang="en-US" altLang="en-US" smtClean="0"/>
              <a:t>The function parameters and results act as an interface between a function and the rest of the program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en-US" smtClean="0"/>
          </a:p>
          <a:p>
            <a:pPr lvl="1" eaLnBrk="1" hangingPunct="1"/>
            <a:endParaRPr lang="en-US" altLang="en-US" smtClean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Functions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Function Call and Return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71727" y="893763"/>
            <a:ext cx="9424458" cy="55880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altLang="en-US" smtClean="0"/>
              <a:t>To execution a function, the </a:t>
            </a:r>
            <a:r>
              <a:rPr lang="en-US" altLang="en-US" b="1" smtClean="0"/>
              <a:t>caller</a:t>
            </a:r>
            <a:r>
              <a:rPr lang="en-US" altLang="en-US" smtClean="0"/>
              <a:t> does the following:</a:t>
            </a:r>
          </a:p>
          <a:p>
            <a:pPr marL="719138" lvl="1">
              <a:lnSpc>
                <a:spcPct val="120000"/>
              </a:lnSpc>
              <a:spcBef>
                <a:spcPts val="1000"/>
              </a:spcBef>
            </a:pPr>
            <a:r>
              <a:rPr lang="en-US" altLang="en-US" smtClean="0"/>
              <a:t>Puts the parameters in a place that can be accessed by the callee</a:t>
            </a:r>
          </a:p>
          <a:p>
            <a:pPr marL="719138" lvl="1">
              <a:lnSpc>
                <a:spcPct val="120000"/>
              </a:lnSpc>
              <a:spcBef>
                <a:spcPts val="1000"/>
              </a:spcBef>
            </a:pPr>
            <a:r>
              <a:rPr lang="en-US" altLang="en-US" smtClean="0"/>
              <a:t>Transfer control to the callee function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altLang="en-US" smtClean="0"/>
              <a:t>To return from a function, the </a:t>
            </a:r>
            <a:r>
              <a:rPr lang="en-US" altLang="en-US" b="1" smtClean="0"/>
              <a:t>callee</a:t>
            </a:r>
            <a:r>
              <a:rPr lang="en-US" altLang="en-US" smtClean="0"/>
              <a:t> does the following:</a:t>
            </a:r>
          </a:p>
          <a:p>
            <a:pPr marL="719138" lvl="1">
              <a:lnSpc>
                <a:spcPct val="120000"/>
              </a:lnSpc>
              <a:spcBef>
                <a:spcPts val="1000"/>
              </a:spcBef>
            </a:pPr>
            <a:r>
              <a:rPr lang="en-US" altLang="en-US" smtClean="0"/>
              <a:t>Puts the results in a place that can be accessed by the caller</a:t>
            </a:r>
          </a:p>
          <a:p>
            <a:pPr marL="719138" lvl="1">
              <a:lnSpc>
                <a:spcPct val="120000"/>
              </a:lnSpc>
              <a:spcBef>
                <a:spcPts val="1000"/>
              </a:spcBef>
            </a:pPr>
            <a:r>
              <a:rPr lang="en-US" altLang="en-US" smtClean="0"/>
              <a:t>Return control to the caller, next to where the function call was made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altLang="en-US" smtClean="0"/>
              <a:t>Registers are the fastest place to pass parameters and return results. The MIPS architecture uses the following:</a:t>
            </a:r>
          </a:p>
          <a:p>
            <a:pPr marL="719138" lvl="1">
              <a:lnSpc>
                <a:spcPct val="120000"/>
              </a:lnSpc>
              <a:spcBef>
                <a:spcPts val="1000"/>
              </a:spcBef>
            </a:pPr>
            <a:r>
              <a:rPr lang="en-US" altLang="en-US" b="1" smtClean="0">
                <a:latin typeface="Consolas" pitchFamily="49" charset="0"/>
                <a:cs typeface="Consolas" pitchFamily="49" charset="0"/>
              </a:rPr>
              <a:t>$a0-$a3:</a:t>
            </a:r>
            <a:r>
              <a:rPr lang="en-US" altLang="en-US" smtClean="0"/>
              <a:t> four argument registers in which to pass parameters</a:t>
            </a:r>
          </a:p>
          <a:p>
            <a:pPr marL="719138" lvl="1">
              <a:lnSpc>
                <a:spcPct val="120000"/>
              </a:lnSpc>
              <a:spcBef>
                <a:spcPts val="1000"/>
              </a:spcBef>
            </a:pPr>
            <a:r>
              <a:rPr lang="en-US" altLang="en-US" b="1" smtClean="0">
                <a:latin typeface="Consolas" pitchFamily="49" charset="0"/>
                <a:cs typeface="Consolas" pitchFamily="49" charset="0"/>
              </a:rPr>
              <a:t>$v0-$v1:</a:t>
            </a:r>
            <a:r>
              <a:rPr lang="en-US" altLang="en-US" smtClean="0"/>
              <a:t> two value registers in which to pass function results</a:t>
            </a:r>
          </a:p>
          <a:p>
            <a:pPr marL="719138" lvl="1">
              <a:lnSpc>
                <a:spcPct val="120000"/>
              </a:lnSpc>
              <a:spcBef>
                <a:spcPts val="1000"/>
              </a:spcBef>
            </a:pPr>
            <a:r>
              <a:rPr lang="en-US" altLang="en-US" b="1" smtClean="0">
                <a:latin typeface="Consolas" pitchFamily="49" charset="0"/>
                <a:cs typeface="Consolas" pitchFamily="49" charset="0"/>
              </a:rPr>
              <a:t>$ra:</a:t>
            </a:r>
            <a:r>
              <a:rPr lang="en-US" altLang="en-US" smtClean="0"/>
              <a:t> return address register to return back to the caller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Function Call and Return Instructions</a:t>
            </a:r>
          </a:p>
        </p:txBody>
      </p:sp>
      <p:sp>
        <p:nvSpPr>
          <p:cNvPr id="4" name="Rectangle 43"/>
          <p:cNvSpPr>
            <a:spLocks noChangeArrowheads="1"/>
          </p:cNvSpPr>
          <p:nvPr/>
        </p:nvSpPr>
        <p:spPr bwMode="auto">
          <a:xfrm>
            <a:off x="397273" y="836613"/>
            <a:ext cx="9173369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7663" indent="-347663"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98513" indent="-3365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en-US" b="1" dirty="0" smtClean="0"/>
              <a:t>JAL</a:t>
            </a:r>
            <a:r>
              <a:rPr lang="en-US" altLang="en-US" dirty="0" smtClean="0"/>
              <a:t> (</a:t>
            </a:r>
            <a:r>
              <a:rPr lang="en-US" altLang="en-US" b="1" dirty="0" smtClean="0"/>
              <a:t>Jump-and-Link</a:t>
            </a:r>
            <a:r>
              <a:rPr lang="en-US" altLang="en-US" dirty="0" smtClean="0"/>
              <a:t>) is used to call a function</a:t>
            </a:r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en-US" dirty="0" smtClean="0"/>
              <a:t>Save return address in </a:t>
            </a:r>
            <a:r>
              <a:rPr lang="en-US" altLang="en-US" b="1" dirty="0" smtClean="0">
                <a:solidFill>
                  <a:srgbClr val="000099"/>
                </a:solidFill>
              </a:rPr>
              <a:t>$31 = PC+4</a:t>
            </a:r>
            <a:r>
              <a:rPr lang="en-US" altLang="en-US" dirty="0" smtClean="0"/>
              <a:t> and jump to function</a:t>
            </a:r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en-US" dirty="0" smtClean="0"/>
              <a:t>Register </a:t>
            </a:r>
            <a:r>
              <a:rPr lang="en-US" altLang="en-US" b="1" dirty="0" smtClean="0">
                <a:solidFill>
                  <a:srgbClr val="000099"/>
                </a:solidFill>
              </a:rPr>
              <a:t>$31</a:t>
            </a:r>
            <a:r>
              <a:rPr lang="en-US" altLang="en-US" dirty="0" smtClean="0"/>
              <a:t> (</a:t>
            </a:r>
            <a:r>
              <a:rPr lang="en-US" altLang="en-US" b="1" dirty="0" smtClean="0">
                <a:solidFill>
                  <a:srgbClr val="000099"/>
                </a:solidFill>
              </a:rPr>
              <a:t>$</a:t>
            </a:r>
            <a:r>
              <a:rPr lang="en-US" altLang="en-US" b="1" dirty="0" err="1" smtClean="0">
                <a:solidFill>
                  <a:srgbClr val="000099"/>
                </a:solidFill>
              </a:rPr>
              <a:t>ra</a:t>
            </a:r>
            <a:r>
              <a:rPr lang="en-US" altLang="en-US" dirty="0" smtClean="0"/>
              <a:t>) is used by </a:t>
            </a:r>
            <a:r>
              <a:rPr lang="en-US" altLang="en-US" b="1" dirty="0" smtClean="0">
                <a:solidFill>
                  <a:srgbClr val="000099"/>
                </a:solidFill>
              </a:rPr>
              <a:t>JAL</a:t>
            </a:r>
            <a:r>
              <a:rPr lang="en-US" altLang="en-US" dirty="0" smtClean="0"/>
              <a:t> as the </a:t>
            </a:r>
            <a:r>
              <a:rPr lang="en-US" altLang="en-US" b="1" dirty="0" smtClean="0">
                <a:solidFill>
                  <a:srgbClr val="000099"/>
                </a:solidFill>
              </a:rPr>
              <a:t>return address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en-US" b="1" dirty="0" smtClean="0"/>
              <a:t>JR</a:t>
            </a:r>
            <a:r>
              <a:rPr lang="en-US" altLang="en-US" dirty="0" smtClean="0"/>
              <a:t> (</a:t>
            </a:r>
            <a:r>
              <a:rPr lang="en-US" altLang="en-US" b="1" dirty="0" smtClean="0"/>
              <a:t>Jump Register</a:t>
            </a:r>
            <a:r>
              <a:rPr lang="en-US" altLang="en-US" dirty="0" smtClean="0"/>
              <a:t>) is used to return from a function</a:t>
            </a:r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en-US" dirty="0" smtClean="0"/>
              <a:t>Jump to instruction whose address is in register </a:t>
            </a:r>
            <a:r>
              <a:rPr lang="en-US" altLang="en-US" dirty="0" err="1" smtClean="0"/>
              <a:t>Rs</a:t>
            </a:r>
            <a:r>
              <a:rPr lang="en-US" altLang="en-US" dirty="0" smtClean="0"/>
              <a:t> (PC = </a:t>
            </a:r>
            <a:r>
              <a:rPr lang="en-US" altLang="en-US" dirty="0" err="1" smtClean="0"/>
              <a:t>Rs</a:t>
            </a:r>
            <a:r>
              <a:rPr lang="en-US" altLang="en-US" dirty="0" smtClean="0"/>
              <a:t>)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en-US" b="1" dirty="0" smtClean="0"/>
              <a:t>JALR</a:t>
            </a:r>
            <a:r>
              <a:rPr lang="en-US" altLang="en-US" dirty="0" smtClean="0"/>
              <a:t> (</a:t>
            </a:r>
            <a:r>
              <a:rPr lang="en-US" altLang="en-US" b="1" dirty="0" smtClean="0"/>
              <a:t>Jump-and-Link Register</a:t>
            </a:r>
            <a:r>
              <a:rPr lang="en-US" altLang="en-US" dirty="0" smtClean="0"/>
              <a:t>)</a:t>
            </a:r>
          </a:p>
          <a:p>
            <a:pPr marL="803275" lvl="1" indent="-358775" eaLnBrk="1" hangingPunct="1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en-US" dirty="0" smtClean="0"/>
              <a:t>Save return address in Rd = PC+4, and</a:t>
            </a:r>
          </a:p>
          <a:p>
            <a:pPr marL="803275" lvl="1" indent="-358775" eaLnBrk="1" hangingPunct="1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en-US" dirty="0" smtClean="0"/>
              <a:t>Call function whose address is in register </a:t>
            </a:r>
            <a:r>
              <a:rPr lang="en-US" altLang="en-US" dirty="0" err="1" smtClean="0"/>
              <a:t>Rs</a:t>
            </a:r>
            <a:r>
              <a:rPr lang="en-US" altLang="en-US" dirty="0" smtClean="0"/>
              <a:t> (PC = </a:t>
            </a:r>
            <a:r>
              <a:rPr lang="en-US" altLang="en-US" dirty="0" err="1" smtClean="0"/>
              <a:t>Rs</a:t>
            </a:r>
            <a:r>
              <a:rPr lang="en-US" altLang="en-US" dirty="0" smtClean="0"/>
              <a:t>)</a:t>
            </a:r>
          </a:p>
          <a:p>
            <a:pPr marL="803275" lvl="1" indent="-358775" eaLnBrk="1" hangingPunct="1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en-US" dirty="0" smtClean="0"/>
              <a:t>Used to call functions whose addresses are known at runtime</a:t>
            </a:r>
          </a:p>
        </p:txBody>
      </p:sp>
      <p:graphicFrame>
        <p:nvGraphicFramePr>
          <p:cNvPr id="5" name="Group 99"/>
          <p:cNvGraphicFramePr>
            <a:graphicFrameLocks/>
          </p:cNvGraphicFramePr>
          <p:nvPr/>
        </p:nvGraphicFramePr>
        <p:xfrm>
          <a:off x="397272" y="4876801"/>
          <a:ext cx="9173367" cy="1514475"/>
        </p:xfrm>
        <a:graphic>
          <a:graphicData uri="http://schemas.openxmlformats.org/drawingml/2006/table">
            <a:tbl>
              <a:tblPr/>
              <a:tblGrid>
                <a:gridCol w="1872116"/>
                <a:gridCol w="2870579"/>
                <a:gridCol w="873654"/>
                <a:gridCol w="686442"/>
                <a:gridCol w="624039"/>
                <a:gridCol w="686442"/>
                <a:gridCol w="686442"/>
                <a:gridCol w="873653"/>
              </a:tblGrid>
              <a:tr h="405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2925" algn="l"/>
                        </a:tabLst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</a:t>
                      </a:r>
                    </a:p>
                  </a:txBody>
                  <a:tcPr marL="58497" marR="19499" marT="18005" marB="18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Meaning</a:t>
                      </a:r>
                    </a:p>
                  </a:txBody>
                  <a:tcPr marL="19499" marR="19499" marT="18005" marB="18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Format</a:t>
                      </a:r>
                    </a:p>
                  </a:txBody>
                  <a:tcPr marL="19499" marR="19499" marT="18005" marB="18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545">
                <a:tc>
                  <a:txBody>
                    <a:bodyPr/>
                    <a:lstStyle/>
                    <a:p>
                      <a:pPr marL="873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47675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jal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label</a:t>
                      </a:r>
                    </a:p>
                  </a:txBody>
                  <a:tcPr marL="58497" marR="19499" marT="18005" marB="18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$31 = PC+4, j Label</a:t>
                      </a:r>
                    </a:p>
                  </a:txBody>
                  <a:tcPr marL="77996" marR="19499" marT="18005" marB="18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Op=3</a:t>
                      </a:r>
                    </a:p>
                  </a:txBody>
                  <a:tcPr marL="19499" marR="19499" marT="18005" marB="18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26-bit address</a:t>
                      </a:r>
                    </a:p>
                  </a:txBody>
                  <a:tcPr marL="19499" marR="19499" marT="18005" marB="18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545">
                <a:tc>
                  <a:txBody>
                    <a:bodyPr/>
                    <a:lstStyle/>
                    <a:p>
                      <a:pPr marL="873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47675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jr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8497" marR="19499" marT="18005" marB="18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PC =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7996" marR="19499" marT="18005" marB="18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Op=0</a:t>
                      </a:r>
                    </a:p>
                  </a:txBody>
                  <a:tcPr marL="19499" marR="19499" marT="18005" marB="18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9499" marR="19499" marT="18005" marB="18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9499" marR="19499" marT="18005" marB="18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9499" marR="19499" marT="18005" marB="18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19499" marR="19499" marT="18005" marB="18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9499" marR="19499" marT="18005" marB="18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545">
                <a:tc>
                  <a:txBody>
                    <a:bodyPr/>
                    <a:lstStyle/>
                    <a:p>
                      <a:pPr marL="873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47675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jalr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Rd,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8497" marR="19499" marT="18005" marB="18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 = PC+4, PC =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7996" marR="19499" marT="18005" marB="18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Op=0</a:t>
                      </a:r>
                    </a:p>
                  </a:txBody>
                  <a:tcPr marL="19499" marR="19499" marT="18005" marB="18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9499" marR="19499" marT="18005" marB="18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9499" marR="19499" marT="18005" marB="18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9499" marR="19499" marT="18005" marB="18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19499" marR="19499" marT="18005" marB="18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9499" marR="19499" marT="18005" marB="18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ChangeArrowheads="1"/>
          </p:cNvSpPr>
          <p:nvPr/>
        </p:nvSpPr>
        <p:spPr bwMode="auto">
          <a:xfrm>
            <a:off x="708554" y="4752975"/>
            <a:ext cx="3370792" cy="15557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904875" eaLnBrk="0" hangingPunct="0">
              <a:spcBef>
                <a:spcPct val="40000"/>
              </a:spcBef>
              <a:buFont typeface="Wingdings" pitchFamily="2" charset="2"/>
              <a:buChar char="v"/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4875" eaLnBrk="0" hangingPunct="0">
              <a:spcBef>
                <a:spcPct val="40000"/>
              </a:spcBef>
              <a:buFont typeface="Wingdings" pitchFamily="2" charset="2"/>
              <a:buChar char="²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4875" eaLnBrk="0" hangingPunct="0">
              <a:spcBef>
                <a:spcPct val="40000"/>
              </a:spcBef>
              <a:buFont typeface="Wingdings" pitchFamily="2" charset="2"/>
              <a:buChar char="§"/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4875" eaLnBrk="0" hangingPunct="0">
              <a:spcBef>
                <a:spcPct val="40000"/>
              </a:spcBef>
              <a:buChar char="–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4875" eaLnBrk="0" hangingPunct="0">
              <a:spcBef>
                <a:spcPct val="40000"/>
              </a:spcBef>
              <a:buChar char="»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Parameters:</a:t>
            </a:r>
          </a:p>
          <a:p>
            <a:pPr>
              <a:lnSpc>
                <a:spcPct val="110000"/>
              </a:lnSpc>
              <a:spcBef>
                <a:spcPct val="30000"/>
              </a:spcBef>
              <a:buFontTx/>
              <a:buNone/>
            </a:pPr>
            <a:r>
              <a:rPr lang="en-US" altLang="en-US" sz="2000" b="1">
                <a:solidFill>
                  <a:srgbClr val="000099"/>
                </a:solidFill>
                <a:latin typeface="Consolas" pitchFamily="49" charset="0"/>
                <a:cs typeface="Consolas" pitchFamily="49" charset="0"/>
              </a:rPr>
              <a:t>$a0</a:t>
            </a:r>
            <a:r>
              <a:rPr lang="en-US" altLang="en-US" sz="2000"/>
              <a:t> = Address of </a:t>
            </a:r>
            <a:r>
              <a:rPr lang="en-US" altLang="en-US" sz="2000" b="1">
                <a:solidFill>
                  <a:srgbClr val="000099"/>
                </a:solidFill>
                <a:latin typeface="Consolas" pitchFamily="49" charset="0"/>
                <a:cs typeface="Consolas" pitchFamily="49" charset="0"/>
              </a:rPr>
              <a:t>v[]</a:t>
            </a:r>
            <a:r>
              <a:rPr lang="en-US" altLang="en-US" sz="2000"/>
              <a:t>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99"/>
                </a:solidFill>
                <a:latin typeface="Consolas" pitchFamily="49" charset="0"/>
                <a:cs typeface="Consolas" pitchFamily="49" charset="0"/>
              </a:rPr>
              <a:t>$a1</a:t>
            </a:r>
            <a:r>
              <a:rPr lang="en-US" altLang="en-US" sz="2000">
                <a:solidFill>
                  <a:srgbClr val="000099"/>
                </a:solidFill>
              </a:rPr>
              <a:t> </a:t>
            </a:r>
            <a:r>
              <a:rPr lang="en-US" altLang="en-US" sz="2000"/>
              <a:t>=</a:t>
            </a:r>
            <a:r>
              <a:rPr lang="en-US" altLang="en-US" sz="2000">
                <a:solidFill>
                  <a:srgbClr val="000099"/>
                </a:solidFill>
              </a:rPr>
              <a:t> </a:t>
            </a:r>
            <a:r>
              <a:rPr lang="en-US" altLang="en-US" sz="2000" b="1">
                <a:solidFill>
                  <a:srgbClr val="000099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en-US" sz="2000"/>
              <a:t>, and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Return address is in </a:t>
            </a:r>
            <a:r>
              <a:rPr lang="en-US" altLang="en-US" sz="2000" b="1">
                <a:solidFill>
                  <a:srgbClr val="000099"/>
                </a:solidFill>
                <a:latin typeface="Consolas" pitchFamily="49" charset="0"/>
                <a:cs typeface="Consolas" pitchFamily="49" charset="0"/>
              </a:rPr>
              <a:t>$ra</a:t>
            </a:r>
            <a:endParaRPr lang="en-US" altLang="en-US" sz="2000">
              <a:solidFill>
                <a:srgbClr val="0000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993775"/>
            <a:ext cx="8915400" cy="1168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Consider the following </a:t>
            </a:r>
            <a:r>
              <a:rPr lang="en-US" altLang="en-US" b="1" smtClean="0">
                <a:solidFill>
                  <a:srgbClr val="000099"/>
                </a:solidFill>
                <a:latin typeface="Consolas" pitchFamily="49" charset="0"/>
                <a:cs typeface="Consolas" pitchFamily="49" charset="0"/>
              </a:rPr>
              <a:t>swap</a:t>
            </a:r>
            <a:r>
              <a:rPr lang="en-US" altLang="en-US" smtClean="0"/>
              <a:t> function (written in C)</a:t>
            </a:r>
          </a:p>
          <a:p>
            <a:pPr eaLnBrk="1" hangingPunct="1"/>
            <a:r>
              <a:rPr lang="en-US" altLang="en-US" smtClean="0"/>
              <a:t>Translate this function to MIPS assembly language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708555" y="2309814"/>
            <a:ext cx="4743185" cy="22129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91440" bIns="91440" anchor="ctr">
            <a:spAutoFit/>
          </a:bodyPr>
          <a:lstStyle>
            <a:lvl1pPr defTabSz="904875" eaLnBrk="0" hangingPunct="0">
              <a:spcBef>
                <a:spcPct val="40000"/>
              </a:spcBef>
              <a:buFont typeface="Wingdings" pitchFamily="2" charset="2"/>
              <a:buChar char="v"/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4875" eaLnBrk="0" hangingPunct="0">
              <a:spcBef>
                <a:spcPct val="40000"/>
              </a:spcBef>
              <a:buFont typeface="Wingdings" pitchFamily="2" charset="2"/>
              <a:buChar char="²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4875" eaLnBrk="0" hangingPunct="0">
              <a:spcBef>
                <a:spcPct val="40000"/>
              </a:spcBef>
              <a:buFont typeface="Wingdings" pitchFamily="2" charset="2"/>
              <a:buChar char="§"/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4875" eaLnBrk="0" hangingPunct="0">
              <a:spcBef>
                <a:spcPct val="40000"/>
              </a:spcBef>
              <a:buChar char="–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4875" eaLnBrk="0" hangingPunct="0">
              <a:spcBef>
                <a:spcPct val="40000"/>
              </a:spcBef>
              <a:buChar char="»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 swap(int v[], int k)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  int temp;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temp = v[k]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v[k] = v[k+1];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v[k+1] = temp;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24293" name="Rectangle 5"/>
          <p:cNvSpPr>
            <a:spLocks noChangeArrowheads="1"/>
          </p:cNvSpPr>
          <p:nvPr/>
        </p:nvSpPr>
        <p:spPr bwMode="auto">
          <a:xfrm>
            <a:off x="4333875" y="3222625"/>
            <a:ext cx="5049308" cy="30861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defTabSz="904875" eaLnBrk="0" hangingPunct="0">
              <a:spcBef>
                <a:spcPct val="40000"/>
              </a:spcBef>
              <a:buFont typeface="Wingdings" pitchFamily="2" charset="2"/>
              <a:buChar char="v"/>
              <a:tabLst>
                <a:tab pos="114300" algn="l"/>
                <a:tab pos="904875" algn="l"/>
                <a:tab pos="2628900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4875" eaLnBrk="0" hangingPunct="0">
              <a:spcBef>
                <a:spcPct val="40000"/>
              </a:spcBef>
              <a:buFont typeface="Wingdings" pitchFamily="2" charset="2"/>
              <a:buChar char="²"/>
              <a:tabLst>
                <a:tab pos="114300" algn="l"/>
                <a:tab pos="904875" algn="l"/>
                <a:tab pos="26289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4875" eaLnBrk="0" hangingPunct="0">
              <a:spcBef>
                <a:spcPct val="40000"/>
              </a:spcBef>
              <a:buFont typeface="Wingdings" pitchFamily="2" charset="2"/>
              <a:buChar char="§"/>
              <a:tabLst>
                <a:tab pos="114300" algn="l"/>
                <a:tab pos="904875" algn="l"/>
                <a:tab pos="2628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4875" eaLnBrk="0" hangingPunct="0">
              <a:spcBef>
                <a:spcPct val="40000"/>
              </a:spcBef>
              <a:buChar char="–"/>
              <a:tabLst>
                <a:tab pos="1143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4875" eaLnBrk="0" hangingPunct="0">
              <a:spcBef>
                <a:spcPct val="40000"/>
              </a:spcBef>
              <a:buChar char="»"/>
              <a:tabLst>
                <a:tab pos="1143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1143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1143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1143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1143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r>
              <a:rPr lang="en-US" altLang="en-US" sz="2000" b="1">
                <a:solidFill>
                  <a:srgbClr val="000099"/>
                </a:solidFill>
                <a:latin typeface="Consolas" pitchFamily="49" charset="0"/>
                <a:cs typeface="Consolas" pitchFamily="49" charset="0"/>
              </a:rPr>
              <a:t>swap: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en-US" sz="2000" b="1">
                <a:solidFill>
                  <a:srgbClr val="000099"/>
                </a:solidFill>
                <a:latin typeface="Consolas" pitchFamily="49" charset="0"/>
                <a:cs typeface="Consolas" pitchFamily="49" charset="0"/>
              </a:rPr>
              <a:t>	sll $t0,$a1,2	# $t0=k*4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en-US" sz="2000" b="1">
                <a:solidFill>
                  <a:srgbClr val="000099"/>
                </a:solidFill>
                <a:latin typeface="Consolas" pitchFamily="49" charset="0"/>
                <a:cs typeface="Consolas" pitchFamily="49" charset="0"/>
              </a:rPr>
              <a:t>	add $t0,$t0,$a0	# $t0=v+k*4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en-US" sz="2000" b="1">
                <a:solidFill>
                  <a:srgbClr val="000099"/>
                </a:solidFill>
                <a:latin typeface="Consolas" pitchFamily="49" charset="0"/>
                <a:cs typeface="Consolas" pitchFamily="49" charset="0"/>
              </a:rPr>
              <a:t>	lw  $t1,0($t0)	# $t1=v[k]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en-US" sz="2000" b="1">
                <a:solidFill>
                  <a:srgbClr val="000099"/>
                </a:solidFill>
                <a:latin typeface="Consolas" pitchFamily="49" charset="0"/>
                <a:cs typeface="Consolas" pitchFamily="49" charset="0"/>
              </a:rPr>
              <a:t>	lw  $t2,4($t0)	# $t2=v[k+1]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en-US" sz="2000" b="1">
                <a:solidFill>
                  <a:srgbClr val="000099"/>
                </a:solidFill>
                <a:latin typeface="Consolas" pitchFamily="49" charset="0"/>
                <a:cs typeface="Consolas" pitchFamily="49" charset="0"/>
              </a:rPr>
              <a:t>	sw  $t2,0($t0)	# v[k]=$t2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en-US" sz="2000" b="1">
                <a:solidFill>
                  <a:srgbClr val="000099"/>
                </a:solidFill>
                <a:latin typeface="Consolas" pitchFamily="49" charset="0"/>
                <a:cs typeface="Consolas" pitchFamily="49" charset="0"/>
              </a:rPr>
              <a:t>	sw  $t1,4($t0)	# v[k+1]=$t1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en-US" sz="2000" b="1">
                <a:solidFill>
                  <a:srgbClr val="000099"/>
                </a:solidFill>
                <a:latin typeface="Consolas" pitchFamily="49" charset="0"/>
                <a:cs typeface="Consolas" pitchFamily="49" charset="0"/>
              </a:rPr>
              <a:t>	jr  $ra	# return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429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24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24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24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24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24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24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24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24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0" grpId="0" animBg="1"/>
      <p:bldP spid="524293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Call / Return Sequence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952500"/>
            <a:ext cx="8915400" cy="2628900"/>
          </a:xfrm>
        </p:spPr>
        <p:txBody>
          <a:bodyPr/>
          <a:lstStyle/>
          <a:p>
            <a:pPr eaLnBrk="1" hangingPunct="1">
              <a:spcBef>
                <a:spcPts val="1500"/>
              </a:spcBef>
            </a:pPr>
            <a:r>
              <a:rPr lang="en-US" altLang="en-US" smtClean="0"/>
              <a:t>Suppose we call function swap as: </a:t>
            </a:r>
            <a:r>
              <a:rPr lang="en-US" altLang="en-US" b="1" smtClean="0">
                <a:solidFill>
                  <a:srgbClr val="000099"/>
                </a:solidFill>
                <a:latin typeface="Consolas" pitchFamily="49" charset="0"/>
                <a:cs typeface="Consolas" pitchFamily="49" charset="0"/>
              </a:rPr>
              <a:t>swap(a,10)</a:t>
            </a:r>
          </a:p>
          <a:p>
            <a:pPr lvl="1" eaLnBrk="1" hangingPunct="1">
              <a:spcBef>
                <a:spcPts val="1500"/>
              </a:spcBef>
            </a:pPr>
            <a:r>
              <a:rPr lang="en-US" altLang="en-US" smtClean="0"/>
              <a:t>Pass </a:t>
            </a:r>
            <a:r>
              <a:rPr lang="en-US" altLang="en-US" b="1" smtClean="0">
                <a:solidFill>
                  <a:srgbClr val="FF0000"/>
                </a:solidFill>
              </a:rPr>
              <a:t>address</a:t>
            </a:r>
            <a:r>
              <a:rPr lang="en-US" altLang="en-US" smtClean="0"/>
              <a:t> of array </a:t>
            </a:r>
            <a:r>
              <a:rPr lang="en-US" altLang="en-US" b="1" smtClean="0">
                <a:solidFill>
                  <a:srgbClr val="000099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en-US" smtClean="0"/>
              <a:t> and </a:t>
            </a:r>
            <a:r>
              <a:rPr lang="en-US" altLang="en-US" b="1" smtClean="0">
                <a:solidFill>
                  <a:srgbClr val="000099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en-US" smtClean="0"/>
              <a:t> as arguments</a:t>
            </a:r>
          </a:p>
          <a:p>
            <a:pPr lvl="1" eaLnBrk="1" hangingPunct="1">
              <a:spcBef>
                <a:spcPts val="1500"/>
              </a:spcBef>
            </a:pPr>
            <a:r>
              <a:rPr lang="en-US" altLang="en-US" smtClean="0"/>
              <a:t>Call the function swap saving </a:t>
            </a:r>
            <a:r>
              <a:rPr lang="en-US" altLang="en-US" b="1" smtClean="0">
                <a:solidFill>
                  <a:srgbClr val="FF0000"/>
                </a:solidFill>
              </a:rPr>
              <a:t>return address</a:t>
            </a:r>
            <a:r>
              <a:rPr lang="en-US" altLang="en-US" smtClean="0"/>
              <a:t> in </a:t>
            </a:r>
            <a:r>
              <a:rPr lang="en-US" altLang="en-US" b="1" smtClean="0">
                <a:solidFill>
                  <a:srgbClr val="000099"/>
                </a:solidFill>
                <a:latin typeface="Consolas" pitchFamily="49" charset="0"/>
                <a:cs typeface="Consolas" pitchFamily="49" charset="0"/>
              </a:rPr>
              <a:t>$31 = $ra</a:t>
            </a:r>
          </a:p>
          <a:p>
            <a:pPr lvl="1" eaLnBrk="1" hangingPunct="1">
              <a:spcBef>
                <a:spcPts val="1500"/>
              </a:spcBef>
            </a:pPr>
            <a:r>
              <a:rPr lang="en-US" altLang="en-US" smtClean="0"/>
              <a:t>Execute function swap</a:t>
            </a:r>
          </a:p>
          <a:p>
            <a:pPr lvl="1" eaLnBrk="1" hangingPunct="1">
              <a:spcBef>
                <a:spcPts val="1500"/>
              </a:spcBef>
            </a:pPr>
            <a:r>
              <a:rPr lang="en-US" altLang="en-US" smtClean="0"/>
              <a:t>Return control to the point of origin (return address)</a:t>
            </a:r>
          </a:p>
        </p:txBody>
      </p:sp>
      <p:sp>
        <p:nvSpPr>
          <p:cNvPr id="527364" name="Rectangle 4"/>
          <p:cNvSpPr>
            <a:spLocks noChangeArrowheads="1"/>
          </p:cNvSpPr>
          <p:nvPr/>
        </p:nvSpPr>
        <p:spPr bwMode="auto">
          <a:xfrm>
            <a:off x="6418262" y="3641726"/>
            <a:ext cx="2964921" cy="2754313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>
            <a:lvl1pPr defTabSz="904875" eaLnBrk="0" hangingPunct="0">
              <a:spcBef>
                <a:spcPct val="40000"/>
              </a:spcBef>
              <a:buFont typeface="Wingdings" pitchFamily="2" charset="2"/>
              <a:buChar char="v"/>
              <a:tabLst>
                <a:tab pos="114300" algn="l"/>
                <a:tab pos="904875" algn="l"/>
                <a:tab pos="2628900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4875" eaLnBrk="0" hangingPunct="0">
              <a:spcBef>
                <a:spcPct val="40000"/>
              </a:spcBef>
              <a:buFont typeface="Wingdings" pitchFamily="2" charset="2"/>
              <a:buChar char="²"/>
              <a:tabLst>
                <a:tab pos="114300" algn="l"/>
                <a:tab pos="904875" algn="l"/>
                <a:tab pos="26289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4875" eaLnBrk="0" hangingPunct="0">
              <a:spcBef>
                <a:spcPct val="40000"/>
              </a:spcBef>
              <a:buFont typeface="Wingdings" pitchFamily="2" charset="2"/>
              <a:buChar char="§"/>
              <a:tabLst>
                <a:tab pos="114300" algn="l"/>
                <a:tab pos="904875" algn="l"/>
                <a:tab pos="2628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4875" eaLnBrk="0" hangingPunct="0">
              <a:spcBef>
                <a:spcPct val="40000"/>
              </a:spcBef>
              <a:buChar char="–"/>
              <a:tabLst>
                <a:tab pos="1143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4875" eaLnBrk="0" hangingPunct="0">
              <a:spcBef>
                <a:spcPct val="40000"/>
              </a:spcBef>
              <a:buChar char="»"/>
              <a:tabLst>
                <a:tab pos="1143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1143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1143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1143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1143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10000"/>
              </a:spcBef>
              <a:buFontTx/>
              <a:buNone/>
            </a:pPr>
            <a:r>
              <a:rPr lang="en-US" altLang="en-US" sz="2000" b="1">
                <a:solidFill>
                  <a:srgbClr val="000099"/>
                </a:solidFill>
                <a:latin typeface="Consolas" pitchFamily="49" charset="0"/>
                <a:cs typeface="Consolas" pitchFamily="49" charset="0"/>
              </a:rPr>
              <a:t>swap: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2000" b="1">
                <a:solidFill>
                  <a:srgbClr val="000099"/>
                </a:solidFill>
                <a:latin typeface="Consolas" pitchFamily="49" charset="0"/>
                <a:cs typeface="Consolas" pitchFamily="49" charset="0"/>
              </a:rPr>
              <a:t>	sll $t0,$a1,2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2000" b="1">
                <a:solidFill>
                  <a:srgbClr val="000099"/>
                </a:solidFill>
                <a:latin typeface="Consolas" pitchFamily="49" charset="0"/>
                <a:cs typeface="Consolas" pitchFamily="49" charset="0"/>
              </a:rPr>
              <a:t>	add $t0,$t0,$a0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2000" b="1">
                <a:solidFill>
                  <a:srgbClr val="000099"/>
                </a:solidFill>
                <a:latin typeface="Consolas" pitchFamily="49" charset="0"/>
                <a:cs typeface="Consolas" pitchFamily="49" charset="0"/>
              </a:rPr>
              <a:t>	lw  $t1,0($t0)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2000" b="1">
                <a:solidFill>
                  <a:srgbClr val="000099"/>
                </a:solidFill>
                <a:latin typeface="Consolas" pitchFamily="49" charset="0"/>
                <a:cs typeface="Consolas" pitchFamily="49" charset="0"/>
              </a:rPr>
              <a:t>	lw  $t2,4($t0)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2000" b="1">
                <a:solidFill>
                  <a:srgbClr val="000099"/>
                </a:solidFill>
                <a:latin typeface="Consolas" pitchFamily="49" charset="0"/>
                <a:cs typeface="Consolas" pitchFamily="49" charset="0"/>
              </a:rPr>
              <a:t>	sw  $t2,0($t0)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2000" b="1">
                <a:solidFill>
                  <a:srgbClr val="000099"/>
                </a:solidFill>
                <a:latin typeface="Consolas" pitchFamily="49" charset="0"/>
                <a:cs typeface="Consolas" pitchFamily="49" charset="0"/>
              </a:rPr>
              <a:t>	sw  $t1,4($t0)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2000" b="1">
                <a:solidFill>
                  <a:srgbClr val="000099"/>
                </a:solidFill>
                <a:latin typeface="Consolas" pitchFamily="49" charset="0"/>
                <a:cs typeface="Consolas" pitchFamily="49" charset="0"/>
              </a:rPr>
              <a:t>	jr  $ra</a:t>
            </a:r>
          </a:p>
        </p:txBody>
      </p:sp>
      <p:sp>
        <p:nvSpPr>
          <p:cNvPr id="527365" name="Rectangle 5"/>
          <p:cNvSpPr>
            <a:spLocks noChangeArrowheads="1"/>
          </p:cNvSpPr>
          <p:nvPr/>
        </p:nvSpPr>
        <p:spPr bwMode="auto">
          <a:xfrm>
            <a:off x="3143780" y="4638675"/>
            <a:ext cx="3018235" cy="1785938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/>
          <a:lstStyle>
            <a:lvl1pPr defTabSz="904875" eaLnBrk="0" hangingPunct="0">
              <a:spcBef>
                <a:spcPct val="40000"/>
              </a:spcBef>
              <a:buFont typeface="Wingdings" pitchFamily="2" charset="2"/>
              <a:buChar char="v"/>
              <a:tabLst>
                <a:tab pos="228600" algn="l"/>
                <a:tab pos="904875" algn="l"/>
                <a:tab pos="2628900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4875" eaLnBrk="0" hangingPunct="0">
              <a:spcBef>
                <a:spcPct val="40000"/>
              </a:spcBef>
              <a:buFont typeface="Wingdings" pitchFamily="2" charset="2"/>
              <a:buChar char="²"/>
              <a:tabLst>
                <a:tab pos="228600" algn="l"/>
                <a:tab pos="904875" algn="l"/>
                <a:tab pos="26289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4875" eaLnBrk="0" hangingPunct="0">
              <a:spcBef>
                <a:spcPct val="40000"/>
              </a:spcBef>
              <a:buFont typeface="Wingdings" pitchFamily="2" charset="2"/>
              <a:buChar char="§"/>
              <a:tabLst>
                <a:tab pos="228600" algn="l"/>
                <a:tab pos="904875" algn="l"/>
                <a:tab pos="2628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4875" eaLnBrk="0" hangingPunct="0">
              <a:spcBef>
                <a:spcPct val="40000"/>
              </a:spcBef>
              <a:buChar char="–"/>
              <a:tabLst>
                <a:tab pos="2286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4875" eaLnBrk="0" hangingPunct="0">
              <a:spcBef>
                <a:spcPct val="40000"/>
              </a:spcBef>
              <a:buChar char="»"/>
              <a:tabLst>
                <a:tab pos="2286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286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286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286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286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10000"/>
              </a:spcBef>
              <a:buFontTx/>
              <a:buNone/>
            </a:pPr>
            <a:r>
              <a:rPr lang="en-US" altLang="en-US" sz="2000" b="1">
                <a:solidFill>
                  <a:srgbClr val="000099"/>
                </a:solidFill>
                <a:latin typeface="Consolas" pitchFamily="49" charset="0"/>
                <a:cs typeface="Consolas" pitchFamily="49" charset="0"/>
              </a:rPr>
              <a:t>	la   $a0, a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2000" b="1">
                <a:solidFill>
                  <a:srgbClr val="000099"/>
                </a:solidFill>
                <a:latin typeface="Consolas" pitchFamily="49" charset="0"/>
                <a:cs typeface="Consolas" pitchFamily="49" charset="0"/>
              </a:rPr>
              <a:t>	li   $a1, 10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2000" b="1">
                <a:solidFill>
                  <a:srgbClr val="000099"/>
                </a:solidFill>
                <a:latin typeface="Consolas" pitchFamily="49" charset="0"/>
                <a:cs typeface="Consolas" pitchFamily="49" charset="0"/>
              </a:rPr>
              <a:t>	jal  swap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2000" b="1">
                <a:solidFill>
                  <a:srgbClr val="000099"/>
                </a:solidFill>
                <a:latin typeface="Consolas" pitchFamily="49" charset="0"/>
                <a:cs typeface="Consolas" pitchFamily="49" charset="0"/>
              </a:rPr>
              <a:t>#	return here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2000" b="1">
                <a:solidFill>
                  <a:srgbClr val="000099"/>
                </a:solidFill>
                <a:latin typeface="Consolas" pitchFamily="49" charset="0"/>
                <a:cs typeface="Consolas" pitchFamily="49" charset="0"/>
              </a:rPr>
              <a:t>	. . .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4108583" y="4184651"/>
            <a:ext cx="1093788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04875" eaLnBrk="0" hangingPunct="0">
              <a:spcBef>
                <a:spcPct val="40000"/>
              </a:spcBef>
              <a:buFont typeface="Wingdings" pitchFamily="2" charset="2"/>
              <a:buChar char="v"/>
              <a:tabLst>
                <a:tab pos="228600" algn="l"/>
                <a:tab pos="904875" algn="l"/>
                <a:tab pos="2628900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4875" eaLnBrk="0" hangingPunct="0">
              <a:spcBef>
                <a:spcPct val="40000"/>
              </a:spcBef>
              <a:buFont typeface="Wingdings" pitchFamily="2" charset="2"/>
              <a:buChar char="²"/>
              <a:tabLst>
                <a:tab pos="228600" algn="l"/>
                <a:tab pos="904875" algn="l"/>
                <a:tab pos="26289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4875" eaLnBrk="0" hangingPunct="0">
              <a:spcBef>
                <a:spcPct val="40000"/>
              </a:spcBef>
              <a:buFont typeface="Wingdings" pitchFamily="2" charset="2"/>
              <a:buChar char="§"/>
              <a:tabLst>
                <a:tab pos="228600" algn="l"/>
                <a:tab pos="904875" algn="l"/>
                <a:tab pos="2628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4875" eaLnBrk="0" hangingPunct="0">
              <a:spcBef>
                <a:spcPct val="40000"/>
              </a:spcBef>
              <a:buChar char="–"/>
              <a:tabLst>
                <a:tab pos="2286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4875" eaLnBrk="0" hangingPunct="0">
              <a:spcBef>
                <a:spcPct val="40000"/>
              </a:spcBef>
              <a:buChar char="»"/>
              <a:tabLst>
                <a:tab pos="2286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286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286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286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286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10000"/>
              </a:spcBef>
              <a:buFontTx/>
              <a:buNone/>
            </a:pPr>
            <a:r>
              <a:rPr lang="en-US" altLang="en-US" sz="2000" b="1"/>
              <a:t>Caller</a:t>
            </a:r>
          </a:p>
        </p:txBody>
      </p:sp>
      <p:sp>
        <p:nvSpPr>
          <p:cNvPr id="527367" name="Rectangle 7"/>
          <p:cNvSpPr>
            <a:spLocks noChangeArrowheads="1"/>
          </p:cNvSpPr>
          <p:nvPr/>
        </p:nvSpPr>
        <p:spPr bwMode="auto">
          <a:xfrm>
            <a:off x="1704315" y="4686301"/>
            <a:ext cx="1296723" cy="3397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45720" tIns="18288" rIns="45720" bIns="18288"/>
          <a:lstStyle>
            <a:lvl1pPr defTabSz="904875" eaLnBrk="0" hangingPunct="0">
              <a:spcBef>
                <a:spcPct val="40000"/>
              </a:spcBef>
              <a:buFont typeface="Wingdings" pitchFamily="2" charset="2"/>
              <a:buChar char="v"/>
              <a:tabLst>
                <a:tab pos="2628900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4875" eaLnBrk="0" hangingPunct="0">
              <a:spcBef>
                <a:spcPct val="40000"/>
              </a:spcBef>
              <a:buFont typeface="Wingdings" pitchFamily="2" charset="2"/>
              <a:buChar char="²"/>
              <a:tabLst>
                <a:tab pos="26289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4875" eaLnBrk="0" hangingPunct="0">
              <a:spcBef>
                <a:spcPct val="40000"/>
              </a:spcBef>
              <a:buFont typeface="Wingdings" pitchFamily="2" charset="2"/>
              <a:buChar char="§"/>
              <a:tabLst>
                <a:tab pos="2628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4875" eaLnBrk="0" hangingPunct="0">
              <a:spcBef>
                <a:spcPct val="40000"/>
              </a:spcBef>
              <a:buChar char="–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4875" eaLnBrk="0" hangingPunct="0">
              <a:spcBef>
                <a:spcPct val="40000"/>
              </a:spcBef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10000"/>
              </a:spcBef>
              <a:buFontTx/>
              <a:buNone/>
            </a:pPr>
            <a:r>
              <a:rPr lang="en-US" altLang="en-US" sz="1800" b="1">
                <a:solidFill>
                  <a:srgbClr val="000099"/>
                </a:solidFill>
                <a:latin typeface="Consolas" pitchFamily="49" charset="0"/>
                <a:cs typeface="Consolas" pitchFamily="49" charset="0"/>
              </a:rPr>
              <a:t>addr a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459185" y="4695825"/>
            <a:ext cx="1190096" cy="3127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8288" rIns="45720" bIns="18288" anchor="ctr"/>
          <a:lstStyle>
            <a:lvl1pPr defTabSz="904875" eaLnBrk="0" hangingPunct="0">
              <a:spcBef>
                <a:spcPct val="40000"/>
              </a:spcBef>
              <a:buFont typeface="Wingdings" pitchFamily="2" charset="2"/>
              <a:buChar char="v"/>
              <a:tabLst>
                <a:tab pos="2628900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4875" eaLnBrk="0" hangingPunct="0">
              <a:spcBef>
                <a:spcPct val="40000"/>
              </a:spcBef>
              <a:buFont typeface="Wingdings" pitchFamily="2" charset="2"/>
              <a:buChar char="²"/>
              <a:tabLst>
                <a:tab pos="26289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4875" eaLnBrk="0" hangingPunct="0">
              <a:spcBef>
                <a:spcPct val="40000"/>
              </a:spcBef>
              <a:buFont typeface="Wingdings" pitchFamily="2" charset="2"/>
              <a:buChar char="§"/>
              <a:tabLst>
                <a:tab pos="2628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4875" eaLnBrk="0" hangingPunct="0">
              <a:spcBef>
                <a:spcPct val="40000"/>
              </a:spcBef>
              <a:buChar char="–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4875" eaLnBrk="0" hangingPunct="0">
              <a:spcBef>
                <a:spcPct val="40000"/>
              </a:spcBef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10000"/>
              </a:spcBef>
              <a:buFontTx/>
              <a:buNone/>
            </a:pPr>
            <a:r>
              <a:rPr lang="en-US" altLang="en-US" sz="1800" b="1">
                <a:latin typeface="Consolas" pitchFamily="49" charset="0"/>
                <a:cs typeface="Consolas" pitchFamily="49" charset="0"/>
              </a:rPr>
              <a:t>$a0=$4</a:t>
            </a:r>
          </a:p>
        </p:txBody>
      </p:sp>
      <p:sp>
        <p:nvSpPr>
          <p:cNvPr id="527369" name="Rectangle 9"/>
          <p:cNvSpPr>
            <a:spLocks noChangeArrowheads="1"/>
          </p:cNvSpPr>
          <p:nvPr/>
        </p:nvSpPr>
        <p:spPr bwMode="auto">
          <a:xfrm>
            <a:off x="1704315" y="5018089"/>
            <a:ext cx="1296723" cy="314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45720" tIns="18288" rIns="45720" bIns="18288">
            <a:spAutoFit/>
          </a:bodyPr>
          <a:lstStyle>
            <a:lvl1pPr defTabSz="904875" eaLnBrk="0" hangingPunct="0">
              <a:spcBef>
                <a:spcPct val="40000"/>
              </a:spcBef>
              <a:buFont typeface="Wingdings" pitchFamily="2" charset="2"/>
              <a:buChar char="v"/>
              <a:tabLst>
                <a:tab pos="2628900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4875" eaLnBrk="0" hangingPunct="0">
              <a:spcBef>
                <a:spcPct val="40000"/>
              </a:spcBef>
              <a:buFont typeface="Wingdings" pitchFamily="2" charset="2"/>
              <a:buChar char="²"/>
              <a:tabLst>
                <a:tab pos="26289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4875" eaLnBrk="0" hangingPunct="0">
              <a:spcBef>
                <a:spcPct val="40000"/>
              </a:spcBef>
              <a:buFont typeface="Wingdings" pitchFamily="2" charset="2"/>
              <a:buChar char="§"/>
              <a:tabLst>
                <a:tab pos="2628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4875" eaLnBrk="0" hangingPunct="0">
              <a:spcBef>
                <a:spcPct val="40000"/>
              </a:spcBef>
              <a:buChar char="–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4875" eaLnBrk="0" hangingPunct="0">
              <a:spcBef>
                <a:spcPct val="40000"/>
              </a:spcBef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10000"/>
              </a:spcBef>
              <a:buFontTx/>
              <a:buNone/>
            </a:pPr>
            <a:r>
              <a:rPr lang="en-US" altLang="en-US" sz="1800" b="1">
                <a:solidFill>
                  <a:srgbClr val="000099"/>
                </a:solidFill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457465" y="5026025"/>
            <a:ext cx="1193535" cy="3127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8288" rIns="45720" bIns="18288" anchor="ctr"/>
          <a:lstStyle>
            <a:lvl1pPr defTabSz="904875" eaLnBrk="0" hangingPunct="0">
              <a:spcBef>
                <a:spcPct val="40000"/>
              </a:spcBef>
              <a:buFont typeface="Wingdings" pitchFamily="2" charset="2"/>
              <a:buChar char="v"/>
              <a:tabLst>
                <a:tab pos="2628900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4875" eaLnBrk="0" hangingPunct="0">
              <a:spcBef>
                <a:spcPct val="40000"/>
              </a:spcBef>
              <a:buFont typeface="Wingdings" pitchFamily="2" charset="2"/>
              <a:buChar char="²"/>
              <a:tabLst>
                <a:tab pos="26289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4875" eaLnBrk="0" hangingPunct="0">
              <a:spcBef>
                <a:spcPct val="40000"/>
              </a:spcBef>
              <a:buFont typeface="Wingdings" pitchFamily="2" charset="2"/>
              <a:buChar char="§"/>
              <a:tabLst>
                <a:tab pos="2628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4875" eaLnBrk="0" hangingPunct="0">
              <a:spcBef>
                <a:spcPct val="40000"/>
              </a:spcBef>
              <a:buChar char="–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4875" eaLnBrk="0" hangingPunct="0">
              <a:spcBef>
                <a:spcPct val="40000"/>
              </a:spcBef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10000"/>
              </a:spcBef>
              <a:buFontTx/>
              <a:buNone/>
            </a:pPr>
            <a:r>
              <a:rPr lang="en-US" altLang="en-US" sz="1800" b="1">
                <a:latin typeface="Consolas" pitchFamily="49" charset="0"/>
                <a:cs typeface="Consolas" pitchFamily="49" charset="0"/>
              </a:rPr>
              <a:t>$a1=$5</a:t>
            </a:r>
          </a:p>
        </p:txBody>
      </p:sp>
      <p:sp>
        <p:nvSpPr>
          <p:cNvPr id="527371" name="Rectangle 11"/>
          <p:cNvSpPr>
            <a:spLocks noChangeArrowheads="1"/>
          </p:cNvSpPr>
          <p:nvPr/>
        </p:nvSpPr>
        <p:spPr bwMode="auto">
          <a:xfrm>
            <a:off x="1704315" y="6070601"/>
            <a:ext cx="1296723" cy="314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>
            <a:lvl1pPr defTabSz="904875" eaLnBrk="0" hangingPunct="0">
              <a:spcBef>
                <a:spcPct val="40000"/>
              </a:spcBef>
              <a:buFont typeface="Wingdings" pitchFamily="2" charset="2"/>
              <a:buChar char="v"/>
              <a:tabLst>
                <a:tab pos="2628900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4875" eaLnBrk="0" hangingPunct="0">
              <a:spcBef>
                <a:spcPct val="40000"/>
              </a:spcBef>
              <a:buFont typeface="Wingdings" pitchFamily="2" charset="2"/>
              <a:buChar char="²"/>
              <a:tabLst>
                <a:tab pos="26289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4875" eaLnBrk="0" hangingPunct="0">
              <a:spcBef>
                <a:spcPct val="40000"/>
              </a:spcBef>
              <a:buFont typeface="Wingdings" pitchFamily="2" charset="2"/>
              <a:buChar char="§"/>
              <a:tabLst>
                <a:tab pos="2628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4875" eaLnBrk="0" hangingPunct="0">
              <a:spcBef>
                <a:spcPct val="40000"/>
              </a:spcBef>
              <a:buChar char="–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4875" eaLnBrk="0" hangingPunct="0">
              <a:spcBef>
                <a:spcPct val="40000"/>
              </a:spcBef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10000"/>
              </a:spcBef>
              <a:buFontTx/>
              <a:buNone/>
            </a:pPr>
            <a:r>
              <a:rPr lang="en-US" altLang="en-US" sz="1800" b="1">
                <a:solidFill>
                  <a:srgbClr val="000099"/>
                </a:solidFill>
                <a:latin typeface="Consolas" pitchFamily="49" charset="0"/>
                <a:cs typeface="Consolas" pitchFamily="49" charset="0"/>
              </a:rPr>
              <a:t>ret addr</a:t>
            </a: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484982" y="6078539"/>
            <a:ext cx="1140222" cy="34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8288" rIns="45720" bIns="18288" anchor="ctr"/>
          <a:lstStyle>
            <a:lvl1pPr defTabSz="904875" eaLnBrk="0" hangingPunct="0">
              <a:spcBef>
                <a:spcPct val="40000"/>
              </a:spcBef>
              <a:buFont typeface="Wingdings" pitchFamily="2" charset="2"/>
              <a:buChar char="v"/>
              <a:tabLst>
                <a:tab pos="2628900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4875" eaLnBrk="0" hangingPunct="0">
              <a:spcBef>
                <a:spcPct val="40000"/>
              </a:spcBef>
              <a:buFont typeface="Wingdings" pitchFamily="2" charset="2"/>
              <a:buChar char="²"/>
              <a:tabLst>
                <a:tab pos="26289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4875" eaLnBrk="0" hangingPunct="0">
              <a:spcBef>
                <a:spcPct val="40000"/>
              </a:spcBef>
              <a:buFont typeface="Wingdings" pitchFamily="2" charset="2"/>
              <a:buChar char="§"/>
              <a:tabLst>
                <a:tab pos="2628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4875" eaLnBrk="0" hangingPunct="0">
              <a:spcBef>
                <a:spcPct val="40000"/>
              </a:spcBef>
              <a:buChar char="–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4875" eaLnBrk="0" hangingPunct="0">
              <a:spcBef>
                <a:spcPct val="40000"/>
              </a:spcBef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10000"/>
              </a:spcBef>
              <a:buFontTx/>
              <a:buNone/>
            </a:pPr>
            <a:r>
              <a:rPr lang="en-US" altLang="en-US" sz="1800" b="1">
                <a:latin typeface="Consolas" pitchFamily="49" charset="0"/>
                <a:cs typeface="Consolas" pitchFamily="49" charset="0"/>
              </a:rPr>
              <a:t>$ra=$31</a:t>
            </a: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1704315" y="5338764"/>
            <a:ext cx="1296723" cy="731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 anchor="ctr"/>
          <a:lstStyle>
            <a:lvl1pPr defTabSz="904875" eaLnBrk="0" hangingPunct="0">
              <a:spcBef>
                <a:spcPct val="40000"/>
              </a:spcBef>
              <a:buFont typeface="Wingdings" pitchFamily="2" charset="2"/>
              <a:buChar char="v"/>
              <a:tabLst>
                <a:tab pos="2628900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4875" eaLnBrk="0" hangingPunct="0">
              <a:spcBef>
                <a:spcPct val="40000"/>
              </a:spcBef>
              <a:buFont typeface="Wingdings" pitchFamily="2" charset="2"/>
              <a:buChar char="²"/>
              <a:tabLst>
                <a:tab pos="26289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4875" eaLnBrk="0" hangingPunct="0">
              <a:spcBef>
                <a:spcPct val="40000"/>
              </a:spcBef>
              <a:buFont typeface="Wingdings" pitchFamily="2" charset="2"/>
              <a:buChar char="§"/>
              <a:tabLst>
                <a:tab pos="2628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4875" eaLnBrk="0" hangingPunct="0">
              <a:spcBef>
                <a:spcPct val="40000"/>
              </a:spcBef>
              <a:buChar char="–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4875" eaLnBrk="0" hangingPunct="0">
              <a:spcBef>
                <a:spcPct val="40000"/>
              </a:spcBef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10000"/>
              </a:spcBef>
              <a:buFontTx/>
              <a:buNone/>
            </a:pPr>
            <a:r>
              <a:rPr lang="en-US" altLang="en-US" sz="1800" b="1">
                <a:latin typeface="Consolas" pitchFamily="49" charset="0"/>
                <a:cs typeface="Consolas" pitchFamily="49" charset="0"/>
              </a:rPr>
              <a:t>. . .</a:t>
            </a:r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1704315" y="4275139"/>
            <a:ext cx="1296723" cy="4095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 anchor="ctr"/>
          <a:lstStyle>
            <a:lvl1pPr defTabSz="904875" eaLnBrk="0" hangingPunct="0">
              <a:spcBef>
                <a:spcPct val="40000"/>
              </a:spcBef>
              <a:buFont typeface="Wingdings" pitchFamily="2" charset="2"/>
              <a:buChar char="v"/>
              <a:tabLst>
                <a:tab pos="2628900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4875" eaLnBrk="0" hangingPunct="0">
              <a:spcBef>
                <a:spcPct val="40000"/>
              </a:spcBef>
              <a:buFont typeface="Wingdings" pitchFamily="2" charset="2"/>
              <a:buChar char="²"/>
              <a:tabLst>
                <a:tab pos="26289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4875" eaLnBrk="0" hangingPunct="0">
              <a:spcBef>
                <a:spcPct val="40000"/>
              </a:spcBef>
              <a:buFont typeface="Wingdings" pitchFamily="2" charset="2"/>
              <a:buChar char="§"/>
              <a:tabLst>
                <a:tab pos="2628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4875" eaLnBrk="0" hangingPunct="0">
              <a:spcBef>
                <a:spcPct val="40000"/>
              </a:spcBef>
              <a:buChar char="–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4875" eaLnBrk="0" hangingPunct="0">
              <a:spcBef>
                <a:spcPct val="40000"/>
              </a:spcBef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10000"/>
              </a:spcBef>
              <a:buFontTx/>
              <a:buNone/>
            </a:pPr>
            <a:r>
              <a:rPr lang="en-US" altLang="en-US" sz="1800" b="1">
                <a:latin typeface="Consolas" pitchFamily="49" charset="0"/>
                <a:cs typeface="Consolas" pitchFamily="49" charset="0"/>
              </a:rPr>
              <a:t>. . .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202371" y="4324351"/>
            <a:ext cx="1350036" cy="1236663"/>
            <a:chOff x="2803" y="2506"/>
            <a:chExt cx="1325" cy="806"/>
          </a:xfrm>
        </p:grpSpPr>
        <p:sp>
          <p:nvSpPr>
            <p:cNvPr id="9234" name="Line 16"/>
            <p:cNvSpPr>
              <a:spLocks noChangeShapeType="1"/>
            </p:cNvSpPr>
            <p:nvPr/>
          </p:nvSpPr>
          <p:spPr bwMode="auto">
            <a:xfrm flipV="1">
              <a:off x="3581" y="2506"/>
              <a:ext cx="547" cy="80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35" name="Line 17"/>
            <p:cNvSpPr>
              <a:spLocks noChangeShapeType="1"/>
            </p:cNvSpPr>
            <p:nvPr/>
          </p:nvSpPr>
          <p:spPr bwMode="auto">
            <a:xfrm>
              <a:off x="2803" y="3312"/>
              <a:ext cx="77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27378" name="Line 18"/>
          <p:cNvSpPr>
            <a:spLocks noChangeShapeType="1"/>
          </p:cNvSpPr>
          <p:nvPr/>
        </p:nvSpPr>
        <p:spPr bwMode="auto">
          <a:xfrm flipH="1">
            <a:off x="4516173" y="6251575"/>
            <a:ext cx="205859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3" name="Rectangle 19"/>
          <p:cNvSpPr>
            <a:spLocks noChangeArrowheads="1"/>
          </p:cNvSpPr>
          <p:nvPr/>
        </p:nvSpPr>
        <p:spPr bwMode="auto">
          <a:xfrm>
            <a:off x="1645842" y="3811589"/>
            <a:ext cx="1434306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904875" eaLnBrk="0" hangingPunct="0">
              <a:spcBef>
                <a:spcPct val="40000"/>
              </a:spcBef>
              <a:buFont typeface="Wingdings" pitchFamily="2" charset="2"/>
              <a:buChar char="v"/>
              <a:tabLst>
                <a:tab pos="228600" algn="l"/>
                <a:tab pos="904875" algn="l"/>
                <a:tab pos="2628900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4875" eaLnBrk="0" hangingPunct="0">
              <a:spcBef>
                <a:spcPct val="40000"/>
              </a:spcBef>
              <a:buFont typeface="Wingdings" pitchFamily="2" charset="2"/>
              <a:buChar char="²"/>
              <a:tabLst>
                <a:tab pos="228600" algn="l"/>
                <a:tab pos="904875" algn="l"/>
                <a:tab pos="26289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4875" eaLnBrk="0" hangingPunct="0">
              <a:spcBef>
                <a:spcPct val="40000"/>
              </a:spcBef>
              <a:buFont typeface="Wingdings" pitchFamily="2" charset="2"/>
              <a:buChar char="§"/>
              <a:tabLst>
                <a:tab pos="228600" algn="l"/>
                <a:tab pos="904875" algn="l"/>
                <a:tab pos="2628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4875" eaLnBrk="0" hangingPunct="0">
              <a:spcBef>
                <a:spcPct val="40000"/>
              </a:spcBef>
              <a:buChar char="–"/>
              <a:tabLst>
                <a:tab pos="2286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4875" eaLnBrk="0" hangingPunct="0">
              <a:spcBef>
                <a:spcPct val="40000"/>
              </a:spcBef>
              <a:buChar char="»"/>
              <a:tabLst>
                <a:tab pos="2286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286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286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286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286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10000"/>
              </a:spcBef>
              <a:buFontTx/>
              <a:buNone/>
            </a:pPr>
            <a:r>
              <a:rPr lang="en-US" altLang="en-US" sz="2000" b="1"/>
              <a:t>Registers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27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27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27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27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527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527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527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527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527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527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527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527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527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527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527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527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527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527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527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527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7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6" name="Text Box 6"/>
          <p:cNvSpPr txBox="1">
            <a:spLocks noChangeArrowheads="1"/>
          </p:cNvSpPr>
          <p:nvPr/>
        </p:nvSpPr>
        <p:spPr bwMode="auto">
          <a:xfrm>
            <a:off x="7512050" y="4178300"/>
            <a:ext cx="1934766" cy="10366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/>
          <a:lstStyle>
            <a:lvl1pPr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Register </a:t>
            </a:r>
            <a:r>
              <a:rPr lang="en-US" altLang="en-US" sz="1800" b="1">
                <a:latin typeface="Consolas" pitchFamily="49" charset="0"/>
                <a:cs typeface="Consolas" pitchFamily="49" charset="0"/>
              </a:rPr>
              <a:t>$31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is the return address register</a:t>
            </a:r>
          </a:p>
        </p:txBody>
      </p:sp>
      <p:sp>
        <p:nvSpPr>
          <p:cNvPr id="102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Details of JAL and JR</a:t>
            </a:r>
          </a:p>
        </p:txBody>
      </p:sp>
      <p:sp>
        <p:nvSpPr>
          <p:cNvPr id="568334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397273" y="893763"/>
            <a:ext cx="7176690" cy="5588000"/>
          </a:xfrm>
          <a:noFill/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Wingdings" pitchFamily="2" charset="2"/>
              <a:buNone/>
              <a:tabLst>
                <a:tab pos="1438275" algn="l"/>
                <a:tab pos="3771900" algn="l"/>
                <a:tab pos="4397375" algn="l"/>
              </a:tabLst>
            </a:pPr>
            <a:r>
              <a:rPr lang="en-US" altLang="en-US" sz="2000" b="1" smtClean="0">
                <a:solidFill>
                  <a:srgbClr val="008000"/>
                </a:solidFill>
              </a:rPr>
              <a:t>Address	Instructions	Assembly Language</a:t>
            </a:r>
          </a:p>
          <a:p>
            <a:pPr marL="0" indent="0" eaLnBrk="1" hangingPunct="1">
              <a:spcBef>
                <a:spcPct val="0"/>
              </a:spcBef>
              <a:buFont typeface="Wingdings" pitchFamily="2" charset="2"/>
              <a:buNone/>
              <a:tabLst>
                <a:tab pos="1438275" algn="l"/>
                <a:tab pos="3771900" algn="l"/>
                <a:tab pos="4397375" algn="l"/>
              </a:tabLst>
            </a:pPr>
            <a:endParaRPr lang="en-US" altLang="en-US" sz="2000" b="1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ct val="10000"/>
              </a:spcBef>
              <a:buFontTx/>
              <a:buNone/>
              <a:tabLst>
                <a:tab pos="1438275" algn="l"/>
                <a:tab pos="3771900" algn="l"/>
                <a:tab pos="4397375" algn="l"/>
              </a:tabLst>
            </a:pPr>
            <a:r>
              <a:rPr lang="en-US" altLang="en-US" sz="2000" b="1" smtClean="0">
                <a:latin typeface="Consolas" pitchFamily="49" charset="0"/>
                <a:cs typeface="Consolas" pitchFamily="49" charset="0"/>
              </a:rPr>
              <a:t>00400020	lui $1, 0x1001 	la   $a0, a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1438275" algn="l"/>
                <a:tab pos="3771900" algn="l"/>
                <a:tab pos="4397375" algn="l"/>
              </a:tabLst>
            </a:pPr>
            <a:r>
              <a:rPr lang="en-US" altLang="en-US" sz="2000" b="1" smtClean="0">
                <a:latin typeface="Consolas" pitchFamily="49" charset="0"/>
                <a:cs typeface="Consolas" pitchFamily="49" charset="0"/>
              </a:rPr>
              <a:t>00400024	ori $4, $1, 0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1438275" algn="l"/>
                <a:tab pos="3771900" algn="l"/>
                <a:tab pos="4397375" algn="l"/>
              </a:tabLst>
            </a:pPr>
            <a:r>
              <a:rPr lang="en-US" altLang="en-US" sz="2000" b="1" smtClean="0">
                <a:latin typeface="Consolas" pitchFamily="49" charset="0"/>
                <a:cs typeface="Consolas" pitchFamily="49" charset="0"/>
              </a:rPr>
              <a:t>00400028	ori $5, $0, 10	ori  $a1,$0,10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1438275" algn="l"/>
                <a:tab pos="3771900" algn="l"/>
                <a:tab pos="4397375" algn="l"/>
              </a:tabLst>
            </a:pPr>
            <a:r>
              <a:rPr lang="en-US" altLang="en-US" sz="2000" b="1" smtClean="0">
                <a:latin typeface="Consolas" pitchFamily="49" charset="0"/>
                <a:cs typeface="Consolas" pitchFamily="49" charset="0"/>
              </a:rPr>
              <a:t>0040002C	jal </a:t>
            </a:r>
            <a:r>
              <a:rPr lang="en-US" altLang="en-US" sz="2000" b="1" smtClean="0">
                <a:solidFill>
                  <a:srgbClr val="000099"/>
                </a:solidFill>
                <a:latin typeface="Consolas" pitchFamily="49" charset="0"/>
                <a:cs typeface="Consolas" pitchFamily="49" charset="0"/>
              </a:rPr>
              <a:t>0x10000f</a:t>
            </a:r>
            <a:r>
              <a:rPr lang="en-US" altLang="en-US" sz="2000" b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0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jal</a:t>
            </a:r>
            <a:r>
              <a:rPr lang="en-US" altLang="en-US" sz="2000" b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en-US" sz="2000" b="1" smtClean="0">
                <a:solidFill>
                  <a:srgbClr val="000099"/>
                </a:solidFill>
                <a:latin typeface="Consolas" pitchFamily="49" charset="0"/>
                <a:cs typeface="Consolas" pitchFamily="49" charset="0"/>
              </a:rPr>
              <a:t>swap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1438275" algn="l"/>
                <a:tab pos="3771900" algn="l"/>
                <a:tab pos="4397375" algn="l"/>
              </a:tabLst>
            </a:pPr>
            <a:r>
              <a:rPr lang="en-US" altLang="en-US" sz="2000" b="1" smtClean="0">
                <a:latin typeface="Consolas" pitchFamily="49" charset="0"/>
                <a:cs typeface="Consolas" pitchFamily="49" charset="0"/>
              </a:rPr>
              <a:t>00400030  . . .	# return here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1438275" algn="l"/>
                <a:tab pos="3771900" algn="l"/>
                <a:tab pos="4397375" algn="l"/>
              </a:tabLst>
            </a:pPr>
            <a:endParaRPr lang="en-US" altLang="en-US" sz="2000" b="1" smtClean="0">
              <a:latin typeface="Consolas" pitchFamily="49" charset="0"/>
              <a:cs typeface="Consolas" pitchFamily="49" charset="0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1438275" algn="l"/>
                <a:tab pos="3771900" algn="l"/>
                <a:tab pos="4397375" algn="l"/>
              </a:tabLst>
            </a:pPr>
            <a:r>
              <a:rPr lang="en-US" altLang="en-US" sz="2000" b="1" smtClean="0">
                <a:latin typeface="Consolas" pitchFamily="49" charset="0"/>
                <a:cs typeface="Consolas" pitchFamily="49" charset="0"/>
              </a:rPr>
              <a:t>		swap: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1438275" algn="l"/>
                <a:tab pos="3771900" algn="l"/>
                <a:tab pos="4397375" algn="l"/>
              </a:tabLst>
            </a:pPr>
            <a:r>
              <a:rPr lang="en-US" altLang="en-US" sz="2000" b="1" smtClean="0">
                <a:latin typeface="Consolas" pitchFamily="49" charset="0"/>
                <a:cs typeface="Consolas" pitchFamily="49" charset="0"/>
              </a:rPr>
              <a:t>0040003C	sll $8, $5, 2	sll $t0, $a1, 2</a:t>
            </a:r>
          </a:p>
          <a:p>
            <a:pPr marL="0" indent="0">
              <a:lnSpc>
                <a:spcPct val="110000"/>
              </a:lnSpc>
              <a:spcBef>
                <a:spcPct val="10000"/>
              </a:spcBef>
              <a:buFontTx/>
              <a:buNone/>
              <a:tabLst>
                <a:tab pos="1438275" algn="l"/>
                <a:tab pos="3771900" algn="l"/>
                <a:tab pos="4397375" algn="l"/>
              </a:tabLst>
            </a:pPr>
            <a:r>
              <a:rPr lang="en-US" altLang="en-US" sz="2000" b="1" smtClean="0">
                <a:latin typeface="Consolas" pitchFamily="49" charset="0"/>
                <a:cs typeface="Consolas" pitchFamily="49" charset="0"/>
              </a:rPr>
              <a:t>00400040 	add $8, $8, $4	add $t0, $t0, $a0</a:t>
            </a:r>
          </a:p>
          <a:p>
            <a:pPr marL="0" indent="0">
              <a:lnSpc>
                <a:spcPct val="110000"/>
              </a:lnSpc>
              <a:spcBef>
                <a:spcPct val="10000"/>
              </a:spcBef>
              <a:buFontTx/>
              <a:buNone/>
              <a:tabLst>
                <a:tab pos="1438275" algn="l"/>
                <a:tab pos="3771900" algn="l"/>
                <a:tab pos="4397375" algn="l"/>
              </a:tabLst>
            </a:pPr>
            <a:r>
              <a:rPr lang="en-US" altLang="en-US" sz="2000" b="1" smtClean="0">
                <a:latin typeface="Consolas" pitchFamily="49" charset="0"/>
                <a:cs typeface="Consolas" pitchFamily="49" charset="0"/>
              </a:rPr>
              <a:t>00400044 	lw  $9, 0($8)	lw  $t1, 0($t0)</a:t>
            </a:r>
          </a:p>
          <a:p>
            <a:pPr marL="0" indent="0">
              <a:lnSpc>
                <a:spcPct val="110000"/>
              </a:lnSpc>
              <a:spcBef>
                <a:spcPct val="10000"/>
              </a:spcBef>
              <a:buFontTx/>
              <a:buNone/>
              <a:tabLst>
                <a:tab pos="1438275" algn="l"/>
                <a:tab pos="3771900" algn="l"/>
                <a:tab pos="4397375" algn="l"/>
              </a:tabLst>
            </a:pPr>
            <a:r>
              <a:rPr lang="en-US" altLang="en-US" sz="2000" b="1" smtClean="0">
                <a:latin typeface="Consolas" pitchFamily="49" charset="0"/>
                <a:cs typeface="Consolas" pitchFamily="49" charset="0"/>
              </a:rPr>
              <a:t>00400048 	lw  $10,4($8)	lw  $t2, 4($t0)</a:t>
            </a:r>
          </a:p>
          <a:p>
            <a:pPr marL="0" indent="0">
              <a:lnSpc>
                <a:spcPct val="110000"/>
              </a:lnSpc>
              <a:spcBef>
                <a:spcPct val="10000"/>
              </a:spcBef>
              <a:buFontTx/>
              <a:buNone/>
              <a:tabLst>
                <a:tab pos="1438275" algn="l"/>
                <a:tab pos="3771900" algn="l"/>
                <a:tab pos="4397375" algn="l"/>
              </a:tabLst>
            </a:pPr>
            <a:r>
              <a:rPr lang="en-US" altLang="en-US" sz="2000" b="1" smtClean="0">
                <a:latin typeface="Consolas" pitchFamily="49" charset="0"/>
                <a:cs typeface="Consolas" pitchFamily="49" charset="0"/>
              </a:rPr>
              <a:t>0040004C 	sw  $10,0($8)	sw  $t2, 0($t0)</a:t>
            </a:r>
          </a:p>
          <a:p>
            <a:pPr marL="0" indent="0">
              <a:lnSpc>
                <a:spcPct val="110000"/>
              </a:lnSpc>
              <a:spcBef>
                <a:spcPct val="10000"/>
              </a:spcBef>
              <a:buFontTx/>
              <a:buNone/>
              <a:tabLst>
                <a:tab pos="1438275" algn="l"/>
                <a:tab pos="3771900" algn="l"/>
                <a:tab pos="4397375" algn="l"/>
              </a:tabLst>
            </a:pPr>
            <a:r>
              <a:rPr lang="en-US" altLang="en-US" sz="2000" b="1" smtClean="0">
                <a:latin typeface="Consolas" pitchFamily="49" charset="0"/>
                <a:cs typeface="Consolas" pitchFamily="49" charset="0"/>
              </a:rPr>
              <a:t>00400050 	sw  $9, 4($8)	sw  $t1, 4($t0)</a:t>
            </a:r>
          </a:p>
          <a:p>
            <a:pPr marL="0" indent="0">
              <a:lnSpc>
                <a:spcPct val="110000"/>
              </a:lnSpc>
              <a:spcBef>
                <a:spcPct val="10000"/>
              </a:spcBef>
              <a:buFontTx/>
              <a:buNone/>
              <a:tabLst>
                <a:tab pos="1438275" algn="l"/>
                <a:tab pos="3771900" algn="l"/>
                <a:tab pos="4397375" algn="l"/>
              </a:tabLst>
            </a:pPr>
            <a:r>
              <a:rPr lang="en-US" altLang="en-US" sz="2000" b="1" smtClean="0">
                <a:latin typeface="Consolas" pitchFamily="49" charset="0"/>
                <a:cs typeface="Consolas" pitchFamily="49" charset="0"/>
              </a:rPr>
              <a:t>00400054 	jr  $31	</a:t>
            </a:r>
            <a:r>
              <a:rPr lang="en-US" altLang="en-US" sz="20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jr</a:t>
            </a:r>
            <a:r>
              <a:rPr lang="en-US" altLang="en-US" sz="2000" b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en-US" sz="2000" b="1" smtClean="0">
                <a:solidFill>
                  <a:srgbClr val="000099"/>
                </a:solidFill>
                <a:latin typeface="Consolas" pitchFamily="49" charset="0"/>
                <a:cs typeface="Consolas" pitchFamily="49" charset="0"/>
              </a:rPr>
              <a:t>$ra</a:t>
            </a:r>
          </a:p>
        </p:txBody>
      </p:sp>
      <p:sp>
        <p:nvSpPr>
          <p:cNvPr id="568337" name="Text Box 17"/>
          <p:cNvSpPr txBox="1">
            <a:spLocks noChangeArrowheads="1"/>
          </p:cNvSpPr>
          <p:nvPr/>
        </p:nvSpPr>
        <p:spPr bwMode="auto">
          <a:xfrm>
            <a:off x="7264400" y="1296989"/>
            <a:ext cx="2244329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8000"/>
                </a:solidFill>
              </a:rPr>
              <a:t>Pseudo-Direct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8000"/>
                </a:solidFill>
              </a:rPr>
              <a:t>Addressing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en-US" altLang="en-US" sz="2000" b="1">
                <a:solidFill>
                  <a:srgbClr val="000099"/>
                </a:solidFill>
                <a:latin typeface="Consolas" pitchFamily="49" charset="0"/>
                <a:cs typeface="Consolas" pitchFamily="49" charset="0"/>
              </a:rPr>
              <a:t>PC = imm26&lt;&lt;2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99"/>
                </a:solidFill>
                <a:latin typeface="Consolas" pitchFamily="49" charset="0"/>
                <a:cs typeface="Consolas" pitchFamily="49" charset="0"/>
              </a:rPr>
              <a:t>0x10000f &lt;&lt; 2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99"/>
                </a:solidFill>
                <a:latin typeface="Consolas" pitchFamily="49" charset="0"/>
                <a:cs typeface="Consolas" pitchFamily="49" charset="0"/>
              </a:rPr>
              <a:t>= 0x0040003C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397273" y="2909888"/>
            <a:ext cx="6366669" cy="749300"/>
            <a:chOff x="267" y="1797"/>
            <a:chExt cx="3702" cy="472"/>
          </a:xfrm>
        </p:grpSpPr>
        <p:sp>
          <p:nvSpPr>
            <p:cNvPr id="10254" name="Oval 26"/>
            <p:cNvSpPr>
              <a:spLocks noChangeArrowheads="1"/>
            </p:cNvSpPr>
            <p:nvPr/>
          </p:nvSpPr>
          <p:spPr bwMode="auto">
            <a:xfrm>
              <a:off x="267" y="1797"/>
              <a:ext cx="835" cy="218"/>
            </a:xfrm>
            <a:prstGeom prst="ellipse">
              <a:avLst/>
            </a:prstGeom>
            <a:noFill/>
            <a:ln w="19050" algn="ctr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55" name="Line 27"/>
            <p:cNvSpPr>
              <a:spLocks noChangeShapeType="1"/>
            </p:cNvSpPr>
            <p:nvPr/>
          </p:nvSpPr>
          <p:spPr bwMode="auto">
            <a:xfrm>
              <a:off x="1102" y="1930"/>
              <a:ext cx="2867" cy="33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397272" y="2852738"/>
            <a:ext cx="4118901" cy="1382712"/>
            <a:chOff x="231" y="1797"/>
            <a:chExt cx="2395" cy="871"/>
          </a:xfrm>
        </p:grpSpPr>
        <p:sp>
          <p:nvSpPr>
            <p:cNvPr id="10252" name="Oval 29"/>
            <p:cNvSpPr>
              <a:spLocks noChangeArrowheads="1"/>
            </p:cNvSpPr>
            <p:nvPr/>
          </p:nvSpPr>
          <p:spPr bwMode="auto">
            <a:xfrm>
              <a:off x="231" y="2486"/>
              <a:ext cx="871" cy="182"/>
            </a:xfrm>
            <a:prstGeom prst="ellipse">
              <a:avLst/>
            </a:prstGeom>
            <a:noFill/>
            <a:ln w="19050" algn="ctr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53" name="Line 30"/>
            <p:cNvSpPr>
              <a:spLocks noChangeShapeType="1"/>
            </p:cNvSpPr>
            <p:nvPr/>
          </p:nvSpPr>
          <p:spPr bwMode="auto">
            <a:xfrm flipV="1">
              <a:off x="1066" y="1797"/>
              <a:ext cx="1560" cy="72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568351" name="Line 31"/>
          <p:cNvSpPr>
            <a:spLocks noChangeShapeType="1"/>
          </p:cNvSpPr>
          <p:nvPr/>
        </p:nvSpPr>
        <p:spPr bwMode="auto">
          <a:xfrm flipH="1" flipV="1">
            <a:off x="1769667" y="3198813"/>
            <a:ext cx="2746507" cy="2995612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6887767" y="3486150"/>
            <a:ext cx="2560769" cy="346075"/>
            <a:chOff x="3932" y="2196"/>
            <a:chExt cx="1489" cy="218"/>
          </a:xfrm>
        </p:grpSpPr>
        <p:sp>
          <p:nvSpPr>
            <p:cNvPr id="10250" name="Text Box 15"/>
            <p:cNvSpPr txBox="1">
              <a:spLocks noChangeArrowheads="1"/>
            </p:cNvSpPr>
            <p:nvPr/>
          </p:nvSpPr>
          <p:spPr bwMode="auto">
            <a:xfrm>
              <a:off x="4286" y="2196"/>
              <a:ext cx="1135" cy="21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nsolas" pitchFamily="49" charset="0"/>
                  <a:cs typeface="Consolas" pitchFamily="49" charset="0"/>
                </a:rPr>
                <a:t>0x00400030</a:t>
              </a:r>
            </a:p>
          </p:txBody>
        </p:sp>
        <p:sp>
          <p:nvSpPr>
            <p:cNvPr id="10251" name="Text Box 32"/>
            <p:cNvSpPr txBox="1">
              <a:spLocks noChangeArrowheads="1"/>
            </p:cNvSpPr>
            <p:nvPr/>
          </p:nvSpPr>
          <p:spPr bwMode="auto">
            <a:xfrm>
              <a:off x="3932" y="2196"/>
              <a:ext cx="317" cy="2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nsolas" pitchFamily="49" charset="0"/>
                  <a:cs typeface="Consolas" pitchFamily="49" charset="0"/>
                </a:rPr>
                <a:t>$31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68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68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6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5683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5683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68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6" grpId="0" animBg="1"/>
      <p:bldP spid="568337" grpId="0"/>
      <p:bldP spid="5683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Second Example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71728" y="1009651"/>
            <a:ext cx="4681273" cy="224631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2000"/>
              </a:spcBef>
            </a:pPr>
            <a:r>
              <a:rPr lang="en-US" altLang="en-US" smtClean="0"/>
              <a:t>Function </a:t>
            </a:r>
            <a:r>
              <a:rPr lang="en-US" altLang="en-US" b="1" smtClean="0">
                <a:latin typeface="Consolas" pitchFamily="49" charset="0"/>
                <a:cs typeface="Consolas" pitchFamily="49" charset="0"/>
              </a:rPr>
              <a:t>tolower</a:t>
            </a:r>
            <a:r>
              <a:rPr lang="en-US" altLang="en-US" smtClean="0"/>
              <a:t> converts a capital letter to lowercase</a:t>
            </a:r>
          </a:p>
          <a:p>
            <a:pPr>
              <a:lnSpc>
                <a:spcPct val="120000"/>
              </a:lnSpc>
              <a:spcBef>
                <a:spcPts val="2000"/>
              </a:spcBef>
            </a:pPr>
            <a:r>
              <a:rPr lang="en-US" altLang="en-US" smtClean="0"/>
              <a:t>If parameter </a:t>
            </a:r>
            <a:r>
              <a:rPr lang="en-US" altLang="en-US" b="1" smtClean="0">
                <a:latin typeface="Consolas" pitchFamily="49" charset="0"/>
                <a:cs typeface="Consolas" pitchFamily="49" charset="0"/>
              </a:rPr>
              <a:t>ch</a:t>
            </a:r>
            <a:r>
              <a:rPr lang="en-US" altLang="en-US" smtClean="0"/>
              <a:t> is not a capital letter then return </a:t>
            </a:r>
            <a:r>
              <a:rPr lang="en-US" altLang="en-US" b="1" smtClean="0">
                <a:latin typeface="Consolas" pitchFamily="49" charset="0"/>
                <a:cs typeface="Consolas" pitchFamily="49" charset="0"/>
              </a:rPr>
              <a:t>ch</a:t>
            </a:r>
          </a:p>
        </p:txBody>
      </p:sp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5045869" y="942975"/>
            <a:ext cx="4588404" cy="23129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72000" bIns="72000">
            <a:spAutoFit/>
          </a:bodyPr>
          <a:lstStyle>
            <a:lvl1pPr marL="87313"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500"/>
              </a:spcBef>
              <a:buFontTx/>
              <a:buNone/>
            </a:pPr>
            <a:r>
              <a:rPr lang="en-US" altLang="en-US" sz="2000" b="1">
                <a:latin typeface="Consolas" pitchFamily="49" charset="0"/>
                <a:cs typeface="Consolas" pitchFamily="49" charset="0"/>
              </a:rPr>
              <a:t>char tolower(char ch) {</a:t>
            </a:r>
          </a:p>
          <a:p>
            <a:pPr eaLnBrk="1" hangingPunct="1">
              <a:spcBef>
                <a:spcPts val="500"/>
              </a:spcBef>
              <a:buFontTx/>
              <a:buNone/>
            </a:pPr>
            <a:r>
              <a:rPr lang="en-US" altLang="en-US" sz="2000" b="1">
                <a:latin typeface="Consolas" pitchFamily="49" charset="0"/>
                <a:cs typeface="Consolas" pitchFamily="49" charset="0"/>
              </a:rPr>
              <a:t>  if (ch&gt;='A' &amp;&amp; ch&lt;='Z')</a:t>
            </a:r>
          </a:p>
          <a:p>
            <a:pPr eaLnBrk="1" hangingPunct="1">
              <a:spcBef>
                <a:spcPts val="500"/>
              </a:spcBef>
              <a:buFontTx/>
              <a:buNone/>
            </a:pPr>
            <a:r>
              <a:rPr lang="en-US" altLang="en-US" sz="2000" b="1">
                <a:latin typeface="Consolas" pitchFamily="49" charset="0"/>
                <a:cs typeface="Consolas" pitchFamily="49" charset="0"/>
              </a:rPr>
              <a:t>    return (ch + 'a' - 'A');</a:t>
            </a:r>
          </a:p>
          <a:p>
            <a:pPr eaLnBrk="1" hangingPunct="1">
              <a:spcBef>
                <a:spcPts val="500"/>
              </a:spcBef>
              <a:buFontTx/>
              <a:buNone/>
            </a:pPr>
            <a:r>
              <a:rPr lang="en-US" altLang="en-US" sz="2000" b="1"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1" hangingPunct="1">
              <a:spcBef>
                <a:spcPts val="500"/>
              </a:spcBef>
              <a:buFontTx/>
              <a:buNone/>
            </a:pPr>
            <a:r>
              <a:rPr lang="en-US" altLang="en-US" sz="2000" b="1">
                <a:latin typeface="Consolas" pitchFamily="49" charset="0"/>
                <a:cs typeface="Consolas" pitchFamily="49" charset="0"/>
              </a:rPr>
              <a:t>    return ch;</a:t>
            </a:r>
          </a:p>
          <a:p>
            <a:pPr eaLnBrk="1" hangingPunct="1">
              <a:spcBef>
                <a:spcPts val="500"/>
              </a:spcBef>
              <a:buFontTx/>
              <a:buNone/>
            </a:pPr>
            <a:r>
              <a:rPr lang="en-US" altLang="en-US" sz="2000" b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72188" y="3429000"/>
            <a:ext cx="8862086" cy="30559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72000" bIns="72000">
            <a:spAutoFit/>
          </a:bodyPr>
          <a:lstStyle>
            <a:lvl1pPr marL="87313" eaLnBrk="0" hangingPunct="0">
              <a:spcBef>
                <a:spcPct val="40000"/>
              </a:spcBef>
              <a:buFont typeface="Wingdings" pitchFamily="2" charset="2"/>
              <a:buChar char="v"/>
              <a:tabLst>
                <a:tab pos="448468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tabLst>
                <a:tab pos="4484688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tabLst>
                <a:tab pos="44846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tabLst>
                <a:tab pos="4484688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tabLst>
                <a:tab pos="4484688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484688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484688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484688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484688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nsolas" pitchFamily="49" charset="0"/>
                <a:cs typeface="Consolas" pitchFamily="49" charset="0"/>
              </a:rPr>
              <a:t>tolower:	# $a0 = parameter ch</a:t>
            </a:r>
          </a:p>
          <a:p>
            <a:pPr eaLnBrk="1" hangingPunct="1">
              <a:spcBef>
                <a:spcPts val="500"/>
              </a:spcBef>
              <a:buFontTx/>
              <a:buNone/>
            </a:pPr>
            <a:r>
              <a:rPr lang="en-US" altLang="en-US" sz="2000" b="1">
                <a:latin typeface="Consolas" pitchFamily="49" charset="0"/>
                <a:cs typeface="Consolas" pitchFamily="49" charset="0"/>
              </a:rPr>
              <a:t>  blt   $a0, 'A', else	# branch if $a0 &lt; 'A'</a:t>
            </a:r>
          </a:p>
          <a:p>
            <a:pPr eaLnBrk="1" hangingPunct="1">
              <a:spcBef>
                <a:spcPts val="500"/>
              </a:spcBef>
              <a:buFontTx/>
              <a:buNone/>
            </a:pPr>
            <a:r>
              <a:rPr lang="en-US" altLang="en-US" sz="2000" b="1">
                <a:latin typeface="Consolas" pitchFamily="49" charset="0"/>
                <a:cs typeface="Consolas" pitchFamily="49" charset="0"/>
              </a:rPr>
              <a:t>  bgt   $a0, 'Z', else	# branch if $a0 &gt; 'Z'</a:t>
            </a:r>
          </a:p>
          <a:p>
            <a:pPr eaLnBrk="1" hangingPunct="1">
              <a:spcBef>
                <a:spcPts val="500"/>
              </a:spcBef>
              <a:buFontTx/>
              <a:buNone/>
            </a:pPr>
            <a:r>
              <a:rPr lang="it-IT" altLang="en-US" sz="2000" b="1">
                <a:latin typeface="Consolas" pitchFamily="49" charset="0"/>
                <a:cs typeface="Consolas" pitchFamily="49" charset="0"/>
              </a:rPr>
              <a:t>  addi  $v0, $a0, 32	# 'a' – 'A' == 32</a:t>
            </a:r>
          </a:p>
          <a:p>
            <a:pPr eaLnBrk="1" hangingPunct="1">
              <a:spcBef>
                <a:spcPts val="500"/>
              </a:spcBef>
              <a:buFontTx/>
              <a:buNone/>
            </a:pPr>
            <a:r>
              <a:rPr lang="en-US" altLang="en-US" sz="2000" b="1">
                <a:latin typeface="Consolas" pitchFamily="49" charset="0"/>
                <a:cs typeface="Consolas" pitchFamily="49" charset="0"/>
              </a:rPr>
              <a:t>  jr    $ra	# return to caller</a:t>
            </a:r>
          </a:p>
          <a:p>
            <a:pPr eaLnBrk="1" hangingPunct="1">
              <a:spcBef>
                <a:spcPts val="500"/>
              </a:spcBef>
              <a:buFontTx/>
              <a:buNone/>
            </a:pPr>
            <a:r>
              <a:rPr lang="en-US" altLang="en-US" sz="2000" b="1"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1" hangingPunct="1">
              <a:spcBef>
                <a:spcPts val="500"/>
              </a:spcBef>
              <a:buFontTx/>
              <a:buNone/>
            </a:pPr>
            <a:r>
              <a:rPr lang="it-IT" altLang="en-US" sz="2000" b="1">
                <a:latin typeface="Consolas" pitchFamily="49" charset="0"/>
                <a:cs typeface="Consolas" pitchFamily="49" charset="0"/>
              </a:rPr>
              <a:t>  move  $v0, $a0	# $v0 = ch</a:t>
            </a:r>
          </a:p>
          <a:p>
            <a:pPr eaLnBrk="1" hangingPunct="1">
              <a:spcBef>
                <a:spcPts val="500"/>
              </a:spcBef>
              <a:buFontTx/>
              <a:buNone/>
            </a:pPr>
            <a:r>
              <a:rPr lang="en-US" altLang="en-US" sz="2000" b="1">
                <a:latin typeface="Consolas" pitchFamily="49" charset="0"/>
                <a:cs typeface="Consolas" pitchFamily="49" charset="0"/>
              </a:rPr>
              <a:t>  jr    $ra	# return to caller</a:t>
            </a:r>
            <a:endParaRPr lang="en-US" altLang="en-US" sz="20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21946</TotalTime>
  <Words>2223</Words>
  <Application>Microsoft Office PowerPoint</Application>
  <PresentationFormat>A4 Paper (210x297 mm)</PresentationFormat>
  <Paragraphs>489</Paragraphs>
  <Slides>29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  <vt:variant>
        <vt:lpstr>Custom Shows</vt:lpstr>
      </vt:variant>
      <vt:variant>
        <vt:i4>1</vt:i4>
      </vt:variant>
    </vt:vector>
  </HeadingPairs>
  <TitlesOfParts>
    <vt:vector size="31" baseType="lpstr">
      <vt:lpstr>Default Design</vt:lpstr>
      <vt:lpstr>MIPS Functions and the Runtime Stack</vt:lpstr>
      <vt:lpstr>Presentation Outline</vt:lpstr>
      <vt:lpstr>Functions</vt:lpstr>
      <vt:lpstr>Function Call and Return</vt:lpstr>
      <vt:lpstr>Function Call and Return Instructions</vt:lpstr>
      <vt:lpstr>Example</vt:lpstr>
      <vt:lpstr>Call / Return Sequence</vt:lpstr>
      <vt:lpstr>Details of JAL and JR</vt:lpstr>
      <vt:lpstr>Second Example</vt:lpstr>
      <vt:lpstr>Next . . .</vt:lpstr>
      <vt:lpstr>The Stack Segment</vt:lpstr>
      <vt:lpstr>The Stack Segment (cont'd)</vt:lpstr>
      <vt:lpstr>Stack Frame</vt:lpstr>
      <vt:lpstr>Leaf Function</vt:lpstr>
      <vt:lpstr>Non-Leaf Function</vt:lpstr>
      <vt:lpstr>Steps for Function Call and Return</vt:lpstr>
      <vt:lpstr>Preserving Registers</vt:lpstr>
      <vt:lpstr>Example on Preserving Register</vt:lpstr>
      <vt:lpstr>Translating Function f</vt:lpstr>
      <vt:lpstr>Next . . .</vt:lpstr>
      <vt:lpstr>Allocating a Local Array on the Stack</vt:lpstr>
      <vt:lpstr>Translating Function foo</vt:lpstr>
      <vt:lpstr>Remarks on Function foo</vt:lpstr>
      <vt:lpstr>Bubble Sort (Leaf Function)</vt:lpstr>
      <vt:lpstr>Translating Function Bubble Sort</vt:lpstr>
      <vt:lpstr>Example of a Recursive Function</vt:lpstr>
      <vt:lpstr>Translating a Recursive Function</vt:lpstr>
      <vt:lpstr>Translating a Recursive Function (cont'd)</vt:lpstr>
      <vt:lpstr>Illustrating Recursive Calls</vt:lpstr>
      <vt:lpstr>Shl</vt:lpstr>
    </vt:vector>
  </TitlesOfParts>
  <Company>KFUPM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MIPS Functions and the Runtime Stack</dc:title>
  <dc:creator>Dr. Muhamed Mudawar</dc:creator>
  <cp:lastModifiedBy>mudawar</cp:lastModifiedBy>
  <cp:revision>673</cp:revision>
  <cp:lastPrinted>2016-01-24T13:29:04Z</cp:lastPrinted>
  <dcterms:created xsi:type="dcterms:W3CDTF">2004-09-12T13:54:39Z</dcterms:created>
  <dcterms:modified xsi:type="dcterms:W3CDTF">2017-03-22T14:20:52Z</dcterms:modified>
</cp:coreProperties>
</file>