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44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66" r:id="rId19"/>
    <p:sldId id="408" r:id="rId20"/>
    <p:sldId id="409" r:id="rId21"/>
    <p:sldId id="449" r:id="rId22"/>
    <p:sldId id="451" r:id="rId23"/>
    <p:sldId id="452" r:id="rId24"/>
    <p:sldId id="455" r:id="rId25"/>
    <p:sldId id="456" r:id="rId26"/>
    <p:sldId id="459" r:id="rId27"/>
    <p:sldId id="457" r:id="rId28"/>
    <p:sldId id="458" r:id="rId29"/>
    <p:sldId id="463" r:id="rId30"/>
    <p:sldId id="413" r:id="rId31"/>
    <p:sldId id="414" r:id="rId32"/>
    <p:sldId id="464" r:id="rId33"/>
    <p:sldId id="460" r:id="rId34"/>
    <p:sldId id="461" r:id="rId35"/>
    <p:sldId id="462" r:id="rId36"/>
    <p:sldId id="417" r:id="rId37"/>
    <p:sldId id="418" r:id="rId38"/>
    <p:sldId id="423" r:id="rId39"/>
    <p:sldId id="424" r:id="rId40"/>
    <p:sldId id="467" r:id="rId41"/>
    <p:sldId id="425" r:id="rId42"/>
    <p:sldId id="474" r:id="rId43"/>
    <p:sldId id="473" r:id="rId44"/>
    <p:sldId id="475" r:id="rId45"/>
    <p:sldId id="477" r:id="rId46"/>
    <p:sldId id="478" r:id="rId47"/>
    <p:sldId id="446" r:id="rId48"/>
    <p:sldId id="431" r:id="rId49"/>
    <p:sldId id="468" r:id="rId50"/>
    <p:sldId id="432" r:id="rId51"/>
    <p:sldId id="444" r:id="rId52"/>
    <p:sldId id="469" r:id="rId53"/>
  </p:sldIdLst>
  <p:sldSz cx="9906000" cy="6858000" type="A4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99FF66"/>
    <a:srgbClr val="CCFF66"/>
    <a:srgbClr val="FFFF99"/>
    <a:srgbClr val="FFFF66"/>
    <a:srgbClr val="CC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0" autoAdjust="0"/>
    <p:restoredTop sz="99871" autoAdjust="0"/>
  </p:normalViewPr>
  <p:slideViewPr>
    <p:cSldViewPr>
      <p:cViewPr>
        <p:scale>
          <a:sx n="110" d="100"/>
          <a:sy n="110" d="100"/>
        </p:scale>
        <p:origin x="-306" y="-30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B5BF1727-3850-4328-B201-282A4841939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1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CA3AFF-F377-493C-A529-D7189FC5E2B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E0CC59-BAA0-4008-98C9-2966E9882044}" type="slidenum">
              <a:rPr lang="ar-SA" altLang="en-US" smtClean="0"/>
              <a:pPr eaLnBrk="1" hangingPunct="1"/>
              <a:t>39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1325" cy="3824288"/>
          </a:xfrm>
          <a:ln w="12700" cap="flat">
            <a:solidFill>
              <a:schemeClr val="tx1"/>
            </a:solidFill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0"/>
            <a:ext cx="8915400" cy="2686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698875"/>
            <a:ext cx="89154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7209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143000"/>
            <a:ext cx="89154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9113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75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70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38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71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484" y="944724"/>
            <a:ext cx="9361040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6622775"/>
            <a:ext cx="9906000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88900" indent="0">
              <a:spcBef>
                <a:spcPct val="50000"/>
              </a:spcBef>
              <a:tabLst>
                <a:tab pos="4845050" algn="ctr"/>
                <a:tab pos="9683750" algn="r"/>
              </a:tabLst>
              <a:defRPr/>
            </a:pP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Floating Point	COE 301 /</a:t>
            </a:r>
            <a:r>
              <a:rPr lang="en-US" sz="1000" i="1" baseline="0" dirty="0" smtClean="0">
                <a:latin typeface="Times New Roman" pitchFamily="18" charset="0"/>
                <a:cs typeface="Times New Roman" pitchFamily="18" charset="0"/>
              </a:rPr>
              <a:t> ICS 233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– Computer Organization	©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Muhamed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Mudawar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– slide </a:t>
            </a:r>
            <a:fld id="{7E6F07D4-9D9B-4B14-AD64-A017274323ED}" type="slidenum">
              <a:rPr lang="en-US" sz="1000" i="1" smtClean="0">
                <a:latin typeface="Times New Roman" pitchFamily="18" charset="0"/>
                <a:cs typeface="Times New Roman" pitchFamily="18" charset="0"/>
              </a:rPr>
              <a:pPr marL="88900" indent="0">
                <a:spcBef>
                  <a:spcPct val="50000"/>
                </a:spcBef>
                <a:tabLst>
                  <a:tab pos="4845050" algn="ctr"/>
                  <a:tab pos="9683750" algn="r"/>
                </a:tabLst>
                <a:defRPr/>
              </a:pPr>
              <a:t>‹#›</a:t>
            </a:fld>
            <a:endParaRPr lang="en-US" sz="1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7663" indent="-347663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548681"/>
            <a:ext cx="89154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 smtClean="0"/>
              <a:t>Floating Point</a:t>
            </a:r>
            <a:endParaRPr lang="en-US" altLang="en-US" sz="28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536951"/>
            <a:ext cx="8915400" cy="2887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COE 301 / ICS 233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Computer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Dr. </a:t>
            </a:r>
            <a:r>
              <a:rPr lang="en-US" altLang="en-US" sz="2800" dirty="0" err="1" smtClean="0"/>
              <a:t>Muhamed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Mudawar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dirty="0" smtClean="0"/>
              <a:t>College of Computer Sciences and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King Fahd University of Petroleum and Minerals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Single Precision Float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the decimal value of this </a:t>
            </a:r>
            <a:r>
              <a:rPr lang="en-US" altLang="en-US" dirty="0" smtClean="0">
                <a:solidFill>
                  <a:srgbClr val="FF0000"/>
                </a:solidFill>
              </a:rPr>
              <a:t>Single Precision</a:t>
            </a:r>
            <a:r>
              <a:rPr lang="en-US" altLang="en-US" dirty="0" smtClean="0"/>
              <a:t> float?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Solution: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Sign</a:t>
            </a:r>
            <a:r>
              <a:rPr lang="en-US" altLang="en-US" dirty="0" smtClean="0"/>
              <a:t> = 1 is negative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/>
              <a:t> = (01111100)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124, </a:t>
            </a: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>
                <a:solidFill>
                  <a:srgbClr val="000099"/>
                </a:solidFill>
              </a:rPr>
              <a:t> – bias</a:t>
            </a:r>
            <a:r>
              <a:rPr lang="en-US" altLang="en-US" dirty="0" smtClean="0"/>
              <a:t> = 124 – 127 = –3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dirty="0" err="1" smtClean="0">
                <a:solidFill>
                  <a:srgbClr val="000099"/>
                </a:solidFill>
              </a:rPr>
              <a:t>Significand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dirty="0" smtClean="0"/>
              <a:t>= 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/>
              <a:t>0100 … 0)</a:t>
            </a:r>
            <a:r>
              <a:rPr lang="en-US" altLang="en-US" baseline="-25000" dirty="0" smtClean="0"/>
              <a:t>2 </a:t>
            </a:r>
            <a:r>
              <a:rPr lang="en-US" altLang="en-US" dirty="0" smtClean="0"/>
              <a:t>= 1 + 2</a:t>
            </a:r>
            <a:r>
              <a:rPr lang="en-US" altLang="en-US" baseline="30000" dirty="0" smtClean="0"/>
              <a:t>-2</a:t>
            </a:r>
            <a:r>
              <a:rPr lang="en-US" altLang="en-US" dirty="0" smtClean="0"/>
              <a:t> = 1</a:t>
            </a:r>
            <a:r>
              <a:rPr lang="en-US" altLang="en-US" b="1" dirty="0" smtClean="0"/>
              <a:t>.</a:t>
            </a:r>
            <a:r>
              <a:rPr lang="en-US" altLang="en-US" dirty="0" smtClean="0"/>
              <a:t>25 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>
                <a:solidFill>
                  <a:srgbClr val="FF0000"/>
                </a:solidFill>
              </a:rPr>
              <a:t> is implicit</a:t>
            </a:r>
            <a:r>
              <a:rPr lang="en-US" altLang="en-US" dirty="0" smtClean="0"/>
              <a:t>)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Value in decimal </a:t>
            </a:r>
            <a:r>
              <a:rPr lang="en-US" altLang="en-US" dirty="0" smtClean="0"/>
              <a:t>= –1.25 × 2</a:t>
            </a:r>
            <a:r>
              <a:rPr lang="en-US" altLang="en-US" baseline="30000" dirty="0" smtClean="0"/>
              <a:t>–3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000099"/>
                </a:solidFill>
              </a:rPr>
              <a:t>–0</a:t>
            </a:r>
            <a:r>
              <a:rPr lang="en-US" altLang="en-US" b="1" dirty="0" smtClean="0">
                <a:solidFill>
                  <a:srgbClr val="000099"/>
                </a:solidFill>
              </a:rPr>
              <a:t>.</a:t>
            </a:r>
            <a:r>
              <a:rPr lang="en-US" altLang="en-US" dirty="0" smtClean="0">
                <a:solidFill>
                  <a:srgbClr val="000099"/>
                </a:solidFill>
              </a:rPr>
              <a:t>15625</a:t>
            </a:r>
            <a:endParaRPr lang="en-US" altLang="en-US" baseline="30000" dirty="0" smtClean="0">
              <a:solidFill>
                <a:srgbClr val="000099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 smtClean="0"/>
              <a:t>What is the decimal value of?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Solution:</a:t>
            </a:r>
          </a:p>
          <a:p>
            <a:pPr lvl="1" eaLnBrk="1" hangingPunct="1"/>
            <a:r>
              <a:rPr lang="en-US" altLang="en-US" dirty="0" smtClean="0">
                <a:solidFill>
                  <a:srgbClr val="000099"/>
                </a:solidFill>
              </a:rPr>
              <a:t>Value in decimal</a:t>
            </a:r>
            <a:r>
              <a:rPr lang="en-US" altLang="en-US" dirty="0" smtClean="0"/>
              <a:t> = +(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/>
              <a:t>01001100 … 0)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baseline="30000" dirty="0" smtClean="0"/>
              <a:t>130–127</a:t>
            </a:r>
            <a:r>
              <a:rPr lang="en-US" altLang="en-US" dirty="0" smtClean="0"/>
              <a:t> =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dirty="0" smtClean="0"/>
              <a:t>	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/>
              <a:t>01001100 … 0)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= 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/>
              <a:t>010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/>
              <a:t>01100 … 0)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 </a:t>
            </a:r>
            <a:r>
              <a:rPr lang="en-US" altLang="en-US" dirty="0" smtClean="0">
                <a:solidFill>
                  <a:srgbClr val="000099"/>
                </a:solidFill>
              </a:rPr>
              <a:t>10</a:t>
            </a:r>
            <a:r>
              <a:rPr lang="en-US" altLang="en-US" b="1" dirty="0" smtClean="0">
                <a:solidFill>
                  <a:srgbClr val="000099"/>
                </a:solidFill>
              </a:rPr>
              <a:t>.</a:t>
            </a:r>
            <a:r>
              <a:rPr lang="en-US" altLang="en-US" dirty="0" smtClean="0">
                <a:solidFill>
                  <a:srgbClr val="000099"/>
                </a:solidFill>
              </a:rPr>
              <a:t>375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012958" y="1520789"/>
            <a:ext cx="5852451" cy="411163"/>
            <a:chOff x="788" y="1123"/>
            <a:chExt cx="3686" cy="259"/>
          </a:xfrm>
        </p:grpSpPr>
        <p:sp>
          <p:nvSpPr>
            <p:cNvPr id="13354" name="Text Box 5"/>
            <p:cNvSpPr txBox="1">
              <a:spLocks noChangeArrowheads="1"/>
            </p:cNvSpPr>
            <p:nvPr/>
          </p:nvSpPr>
          <p:spPr bwMode="auto">
            <a:xfrm>
              <a:off x="788" y="1123"/>
              <a:ext cx="115" cy="25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355" name="Text Box 6"/>
            <p:cNvSpPr txBox="1">
              <a:spLocks noChangeArrowheads="1"/>
            </p:cNvSpPr>
            <p:nvPr/>
          </p:nvSpPr>
          <p:spPr bwMode="auto">
            <a:xfrm>
              <a:off x="90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56" name="Text Box 7"/>
            <p:cNvSpPr txBox="1">
              <a:spLocks noChangeArrowheads="1"/>
            </p:cNvSpPr>
            <p:nvPr/>
          </p:nvSpPr>
          <p:spPr bwMode="auto">
            <a:xfrm>
              <a:off x="101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357" name="Text Box 8"/>
            <p:cNvSpPr txBox="1">
              <a:spLocks noChangeArrowheads="1"/>
            </p:cNvSpPr>
            <p:nvPr/>
          </p:nvSpPr>
          <p:spPr bwMode="auto">
            <a:xfrm>
              <a:off x="113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358" name="Text Box 9"/>
            <p:cNvSpPr txBox="1">
              <a:spLocks noChangeArrowheads="1"/>
            </p:cNvSpPr>
            <p:nvPr/>
          </p:nvSpPr>
          <p:spPr bwMode="auto">
            <a:xfrm>
              <a:off x="124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359" name="Text Box 10"/>
            <p:cNvSpPr txBox="1">
              <a:spLocks noChangeArrowheads="1"/>
            </p:cNvSpPr>
            <p:nvPr/>
          </p:nvSpPr>
          <p:spPr bwMode="auto">
            <a:xfrm>
              <a:off x="136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360" name="Text Box 11"/>
            <p:cNvSpPr txBox="1">
              <a:spLocks noChangeArrowheads="1"/>
            </p:cNvSpPr>
            <p:nvPr/>
          </p:nvSpPr>
          <p:spPr bwMode="auto">
            <a:xfrm>
              <a:off x="147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361" name="Text Box 12"/>
            <p:cNvSpPr txBox="1">
              <a:spLocks noChangeArrowheads="1"/>
            </p:cNvSpPr>
            <p:nvPr/>
          </p:nvSpPr>
          <p:spPr bwMode="auto">
            <a:xfrm>
              <a:off x="159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62" name="Text Box 13"/>
            <p:cNvSpPr txBox="1">
              <a:spLocks noChangeArrowheads="1"/>
            </p:cNvSpPr>
            <p:nvPr/>
          </p:nvSpPr>
          <p:spPr bwMode="auto">
            <a:xfrm>
              <a:off x="170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63" name="Text Box 14"/>
            <p:cNvSpPr txBox="1">
              <a:spLocks noChangeArrowheads="1"/>
            </p:cNvSpPr>
            <p:nvPr/>
          </p:nvSpPr>
          <p:spPr bwMode="auto">
            <a:xfrm>
              <a:off x="1824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64" name="Text Box 15"/>
            <p:cNvSpPr txBox="1">
              <a:spLocks noChangeArrowheads="1"/>
            </p:cNvSpPr>
            <p:nvPr/>
          </p:nvSpPr>
          <p:spPr bwMode="auto">
            <a:xfrm>
              <a:off x="193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365" name="Text Box 16"/>
            <p:cNvSpPr txBox="1">
              <a:spLocks noChangeArrowheads="1"/>
            </p:cNvSpPr>
            <p:nvPr/>
          </p:nvSpPr>
          <p:spPr bwMode="auto">
            <a:xfrm>
              <a:off x="205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66" name="Text Box 17"/>
            <p:cNvSpPr txBox="1">
              <a:spLocks noChangeArrowheads="1"/>
            </p:cNvSpPr>
            <p:nvPr/>
          </p:nvSpPr>
          <p:spPr bwMode="auto">
            <a:xfrm>
              <a:off x="217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67" name="Text Box 18"/>
            <p:cNvSpPr txBox="1">
              <a:spLocks noChangeArrowheads="1"/>
            </p:cNvSpPr>
            <p:nvPr/>
          </p:nvSpPr>
          <p:spPr bwMode="auto">
            <a:xfrm>
              <a:off x="228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68" name="Text Box 19"/>
            <p:cNvSpPr txBox="1">
              <a:spLocks noChangeArrowheads="1"/>
            </p:cNvSpPr>
            <p:nvPr/>
          </p:nvSpPr>
          <p:spPr bwMode="auto">
            <a:xfrm>
              <a:off x="240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69" name="Text Box 20"/>
            <p:cNvSpPr txBox="1">
              <a:spLocks noChangeArrowheads="1"/>
            </p:cNvSpPr>
            <p:nvPr/>
          </p:nvSpPr>
          <p:spPr bwMode="auto">
            <a:xfrm>
              <a:off x="251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70" name="Text Box 21"/>
            <p:cNvSpPr txBox="1">
              <a:spLocks noChangeArrowheads="1"/>
            </p:cNvSpPr>
            <p:nvPr/>
          </p:nvSpPr>
          <p:spPr bwMode="auto">
            <a:xfrm>
              <a:off x="263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71" name="Text Box 22"/>
            <p:cNvSpPr txBox="1">
              <a:spLocks noChangeArrowheads="1"/>
            </p:cNvSpPr>
            <p:nvPr/>
          </p:nvSpPr>
          <p:spPr bwMode="auto">
            <a:xfrm>
              <a:off x="274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72" name="Text Box 23"/>
            <p:cNvSpPr txBox="1">
              <a:spLocks noChangeArrowheads="1"/>
            </p:cNvSpPr>
            <p:nvPr/>
          </p:nvSpPr>
          <p:spPr bwMode="auto">
            <a:xfrm>
              <a:off x="286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73" name="Text Box 24"/>
            <p:cNvSpPr txBox="1">
              <a:spLocks noChangeArrowheads="1"/>
            </p:cNvSpPr>
            <p:nvPr/>
          </p:nvSpPr>
          <p:spPr bwMode="auto">
            <a:xfrm>
              <a:off x="297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74" name="Text Box 25"/>
            <p:cNvSpPr txBox="1">
              <a:spLocks noChangeArrowheads="1"/>
            </p:cNvSpPr>
            <p:nvPr/>
          </p:nvSpPr>
          <p:spPr bwMode="auto">
            <a:xfrm>
              <a:off x="309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75" name="Text Box 26"/>
            <p:cNvSpPr txBox="1">
              <a:spLocks noChangeArrowheads="1"/>
            </p:cNvSpPr>
            <p:nvPr/>
          </p:nvSpPr>
          <p:spPr bwMode="auto">
            <a:xfrm>
              <a:off x="320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76" name="Text Box 27"/>
            <p:cNvSpPr txBox="1">
              <a:spLocks noChangeArrowheads="1"/>
            </p:cNvSpPr>
            <p:nvPr/>
          </p:nvSpPr>
          <p:spPr bwMode="auto">
            <a:xfrm>
              <a:off x="332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77" name="Text Box 28"/>
            <p:cNvSpPr txBox="1">
              <a:spLocks noChangeArrowheads="1"/>
            </p:cNvSpPr>
            <p:nvPr/>
          </p:nvSpPr>
          <p:spPr bwMode="auto">
            <a:xfrm>
              <a:off x="343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78" name="Text Box 29"/>
            <p:cNvSpPr txBox="1">
              <a:spLocks noChangeArrowheads="1"/>
            </p:cNvSpPr>
            <p:nvPr/>
          </p:nvSpPr>
          <p:spPr bwMode="auto">
            <a:xfrm>
              <a:off x="355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79" name="Text Box 30"/>
            <p:cNvSpPr txBox="1">
              <a:spLocks noChangeArrowheads="1"/>
            </p:cNvSpPr>
            <p:nvPr/>
          </p:nvSpPr>
          <p:spPr bwMode="auto">
            <a:xfrm>
              <a:off x="366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80" name="Text Box 31"/>
            <p:cNvSpPr txBox="1">
              <a:spLocks noChangeArrowheads="1"/>
            </p:cNvSpPr>
            <p:nvPr/>
          </p:nvSpPr>
          <p:spPr bwMode="auto">
            <a:xfrm>
              <a:off x="378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81" name="Text Box 32"/>
            <p:cNvSpPr txBox="1">
              <a:spLocks noChangeArrowheads="1"/>
            </p:cNvSpPr>
            <p:nvPr/>
          </p:nvSpPr>
          <p:spPr bwMode="auto">
            <a:xfrm>
              <a:off x="389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82" name="Text Box 33"/>
            <p:cNvSpPr txBox="1">
              <a:spLocks noChangeArrowheads="1"/>
            </p:cNvSpPr>
            <p:nvPr/>
          </p:nvSpPr>
          <p:spPr bwMode="auto">
            <a:xfrm>
              <a:off x="401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83" name="Text Box 34"/>
            <p:cNvSpPr txBox="1">
              <a:spLocks noChangeArrowheads="1"/>
            </p:cNvSpPr>
            <p:nvPr/>
          </p:nvSpPr>
          <p:spPr bwMode="auto">
            <a:xfrm>
              <a:off x="412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84" name="Text Box 35"/>
            <p:cNvSpPr txBox="1">
              <a:spLocks noChangeArrowheads="1"/>
            </p:cNvSpPr>
            <p:nvPr/>
          </p:nvSpPr>
          <p:spPr bwMode="auto">
            <a:xfrm>
              <a:off x="424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85" name="Text Box 36"/>
            <p:cNvSpPr txBox="1">
              <a:spLocks noChangeArrowheads="1"/>
            </p:cNvSpPr>
            <p:nvPr/>
          </p:nvSpPr>
          <p:spPr bwMode="auto">
            <a:xfrm>
              <a:off x="435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725029" name="Group 37"/>
          <p:cNvGrpSpPr>
            <a:grpSpLocks/>
          </p:cNvGrpSpPr>
          <p:nvPr/>
        </p:nvGrpSpPr>
        <p:grpSpPr bwMode="auto">
          <a:xfrm>
            <a:off x="1011238" y="4616451"/>
            <a:ext cx="5852452" cy="411163"/>
            <a:chOff x="788" y="1123"/>
            <a:chExt cx="3686" cy="259"/>
          </a:xfrm>
        </p:grpSpPr>
        <p:sp>
          <p:nvSpPr>
            <p:cNvPr id="13322" name="Text Box 38"/>
            <p:cNvSpPr txBox="1">
              <a:spLocks noChangeArrowheads="1"/>
            </p:cNvSpPr>
            <p:nvPr/>
          </p:nvSpPr>
          <p:spPr bwMode="auto">
            <a:xfrm>
              <a:off x="788" y="1123"/>
              <a:ext cx="115" cy="25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23" name="Text Box 39"/>
            <p:cNvSpPr txBox="1">
              <a:spLocks noChangeArrowheads="1"/>
            </p:cNvSpPr>
            <p:nvPr/>
          </p:nvSpPr>
          <p:spPr bwMode="auto">
            <a:xfrm>
              <a:off x="90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324" name="Text Box 40"/>
            <p:cNvSpPr txBox="1">
              <a:spLocks noChangeArrowheads="1"/>
            </p:cNvSpPr>
            <p:nvPr/>
          </p:nvSpPr>
          <p:spPr bwMode="auto">
            <a:xfrm>
              <a:off x="101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25" name="Text Box 41"/>
            <p:cNvSpPr txBox="1">
              <a:spLocks noChangeArrowheads="1"/>
            </p:cNvSpPr>
            <p:nvPr/>
          </p:nvSpPr>
          <p:spPr bwMode="auto">
            <a:xfrm>
              <a:off x="113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26" name="Text Box 42"/>
            <p:cNvSpPr txBox="1">
              <a:spLocks noChangeArrowheads="1"/>
            </p:cNvSpPr>
            <p:nvPr/>
          </p:nvSpPr>
          <p:spPr bwMode="auto">
            <a:xfrm>
              <a:off x="124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27" name="Text Box 43"/>
            <p:cNvSpPr txBox="1">
              <a:spLocks noChangeArrowheads="1"/>
            </p:cNvSpPr>
            <p:nvPr/>
          </p:nvSpPr>
          <p:spPr bwMode="auto">
            <a:xfrm>
              <a:off x="136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28" name="Text Box 44"/>
            <p:cNvSpPr txBox="1">
              <a:spLocks noChangeArrowheads="1"/>
            </p:cNvSpPr>
            <p:nvPr/>
          </p:nvSpPr>
          <p:spPr bwMode="auto">
            <a:xfrm>
              <a:off x="147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29" name="Text Box 45"/>
            <p:cNvSpPr txBox="1">
              <a:spLocks noChangeArrowheads="1"/>
            </p:cNvSpPr>
            <p:nvPr/>
          </p:nvSpPr>
          <p:spPr bwMode="auto">
            <a:xfrm>
              <a:off x="159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330" name="Text Box 46"/>
            <p:cNvSpPr txBox="1">
              <a:spLocks noChangeArrowheads="1"/>
            </p:cNvSpPr>
            <p:nvPr/>
          </p:nvSpPr>
          <p:spPr bwMode="auto">
            <a:xfrm>
              <a:off x="170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31" name="Text Box 47"/>
            <p:cNvSpPr txBox="1">
              <a:spLocks noChangeArrowheads="1"/>
            </p:cNvSpPr>
            <p:nvPr/>
          </p:nvSpPr>
          <p:spPr bwMode="auto">
            <a:xfrm>
              <a:off x="1824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32" name="Text Box 48"/>
            <p:cNvSpPr txBox="1">
              <a:spLocks noChangeArrowheads="1"/>
            </p:cNvSpPr>
            <p:nvPr/>
          </p:nvSpPr>
          <p:spPr bwMode="auto">
            <a:xfrm>
              <a:off x="193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333" name="Text Box 49"/>
            <p:cNvSpPr txBox="1">
              <a:spLocks noChangeArrowheads="1"/>
            </p:cNvSpPr>
            <p:nvPr/>
          </p:nvSpPr>
          <p:spPr bwMode="auto">
            <a:xfrm>
              <a:off x="205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34" name="Text Box 50"/>
            <p:cNvSpPr txBox="1">
              <a:spLocks noChangeArrowheads="1"/>
            </p:cNvSpPr>
            <p:nvPr/>
          </p:nvSpPr>
          <p:spPr bwMode="auto">
            <a:xfrm>
              <a:off x="217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35" name="Text Box 51"/>
            <p:cNvSpPr txBox="1">
              <a:spLocks noChangeArrowheads="1"/>
            </p:cNvSpPr>
            <p:nvPr/>
          </p:nvSpPr>
          <p:spPr bwMode="auto">
            <a:xfrm>
              <a:off x="228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336" name="Text Box 52"/>
            <p:cNvSpPr txBox="1">
              <a:spLocks noChangeArrowheads="1"/>
            </p:cNvSpPr>
            <p:nvPr/>
          </p:nvSpPr>
          <p:spPr bwMode="auto">
            <a:xfrm>
              <a:off x="240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337" name="Text Box 53"/>
            <p:cNvSpPr txBox="1">
              <a:spLocks noChangeArrowheads="1"/>
            </p:cNvSpPr>
            <p:nvPr/>
          </p:nvSpPr>
          <p:spPr bwMode="auto">
            <a:xfrm>
              <a:off x="251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38" name="Text Box 54"/>
            <p:cNvSpPr txBox="1">
              <a:spLocks noChangeArrowheads="1"/>
            </p:cNvSpPr>
            <p:nvPr/>
          </p:nvSpPr>
          <p:spPr bwMode="auto">
            <a:xfrm>
              <a:off x="263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39" name="Text Box 55"/>
            <p:cNvSpPr txBox="1">
              <a:spLocks noChangeArrowheads="1"/>
            </p:cNvSpPr>
            <p:nvPr/>
          </p:nvSpPr>
          <p:spPr bwMode="auto">
            <a:xfrm>
              <a:off x="274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40" name="Text Box 56"/>
            <p:cNvSpPr txBox="1">
              <a:spLocks noChangeArrowheads="1"/>
            </p:cNvSpPr>
            <p:nvPr/>
          </p:nvSpPr>
          <p:spPr bwMode="auto">
            <a:xfrm>
              <a:off x="286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41" name="Text Box 57"/>
            <p:cNvSpPr txBox="1">
              <a:spLocks noChangeArrowheads="1"/>
            </p:cNvSpPr>
            <p:nvPr/>
          </p:nvSpPr>
          <p:spPr bwMode="auto">
            <a:xfrm>
              <a:off x="297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42" name="Text Box 58"/>
            <p:cNvSpPr txBox="1">
              <a:spLocks noChangeArrowheads="1"/>
            </p:cNvSpPr>
            <p:nvPr/>
          </p:nvSpPr>
          <p:spPr bwMode="auto">
            <a:xfrm>
              <a:off x="309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43" name="Text Box 59"/>
            <p:cNvSpPr txBox="1">
              <a:spLocks noChangeArrowheads="1"/>
            </p:cNvSpPr>
            <p:nvPr/>
          </p:nvSpPr>
          <p:spPr bwMode="auto">
            <a:xfrm>
              <a:off x="320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44" name="Text Box 60"/>
            <p:cNvSpPr txBox="1">
              <a:spLocks noChangeArrowheads="1"/>
            </p:cNvSpPr>
            <p:nvPr/>
          </p:nvSpPr>
          <p:spPr bwMode="auto">
            <a:xfrm>
              <a:off x="332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45" name="Text Box 61"/>
            <p:cNvSpPr txBox="1">
              <a:spLocks noChangeArrowheads="1"/>
            </p:cNvSpPr>
            <p:nvPr/>
          </p:nvSpPr>
          <p:spPr bwMode="auto">
            <a:xfrm>
              <a:off x="343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46" name="Text Box 62"/>
            <p:cNvSpPr txBox="1">
              <a:spLocks noChangeArrowheads="1"/>
            </p:cNvSpPr>
            <p:nvPr/>
          </p:nvSpPr>
          <p:spPr bwMode="auto">
            <a:xfrm>
              <a:off x="355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47" name="Text Box 63"/>
            <p:cNvSpPr txBox="1">
              <a:spLocks noChangeArrowheads="1"/>
            </p:cNvSpPr>
            <p:nvPr/>
          </p:nvSpPr>
          <p:spPr bwMode="auto">
            <a:xfrm>
              <a:off x="366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48" name="Text Box 64"/>
            <p:cNvSpPr txBox="1">
              <a:spLocks noChangeArrowheads="1"/>
            </p:cNvSpPr>
            <p:nvPr/>
          </p:nvSpPr>
          <p:spPr bwMode="auto">
            <a:xfrm>
              <a:off x="378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49" name="Text Box 65"/>
            <p:cNvSpPr txBox="1">
              <a:spLocks noChangeArrowheads="1"/>
            </p:cNvSpPr>
            <p:nvPr/>
          </p:nvSpPr>
          <p:spPr bwMode="auto">
            <a:xfrm>
              <a:off x="389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50" name="Text Box 66"/>
            <p:cNvSpPr txBox="1">
              <a:spLocks noChangeArrowheads="1"/>
            </p:cNvSpPr>
            <p:nvPr/>
          </p:nvSpPr>
          <p:spPr bwMode="auto">
            <a:xfrm>
              <a:off x="401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51" name="Text Box 67"/>
            <p:cNvSpPr txBox="1">
              <a:spLocks noChangeArrowheads="1"/>
            </p:cNvSpPr>
            <p:nvPr/>
          </p:nvSpPr>
          <p:spPr bwMode="auto">
            <a:xfrm>
              <a:off x="412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52" name="Text Box 68"/>
            <p:cNvSpPr txBox="1">
              <a:spLocks noChangeArrowheads="1"/>
            </p:cNvSpPr>
            <p:nvPr/>
          </p:nvSpPr>
          <p:spPr bwMode="auto">
            <a:xfrm>
              <a:off x="424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353" name="Text Box 69"/>
            <p:cNvSpPr txBox="1">
              <a:spLocks noChangeArrowheads="1"/>
            </p:cNvSpPr>
            <p:nvPr/>
          </p:nvSpPr>
          <p:spPr bwMode="auto">
            <a:xfrm>
              <a:off x="435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725062" name="Group 70"/>
          <p:cNvGrpSpPr>
            <a:grpSpLocks/>
          </p:cNvGrpSpPr>
          <p:nvPr/>
        </p:nvGrpSpPr>
        <p:grpSpPr bwMode="auto">
          <a:xfrm>
            <a:off x="2741927" y="5360702"/>
            <a:ext cx="914929" cy="336550"/>
            <a:chOff x="1997" y="3417"/>
            <a:chExt cx="576" cy="212"/>
          </a:xfrm>
        </p:grpSpPr>
        <p:sp>
          <p:nvSpPr>
            <p:cNvPr id="13319" name="Text Box 71"/>
            <p:cNvSpPr txBox="1">
              <a:spLocks noChangeArrowheads="1"/>
            </p:cNvSpPr>
            <p:nvPr/>
          </p:nvSpPr>
          <p:spPr bwMode="auto">
            <a:xfrm>
              <a:off x="1997" y="3417"/>
              <a:ext cx="5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implicit</a:t>
              </a:r>
            </a:p>
          </p:txBody>
        </p:sp>
        <p:sp>
          <p:nvSpPr>
            <p:cNvPr id="13320" name="Line 72"/>
            <p:cNvSpPr>
              <a:spLocks noChangeShapeType="1"/>
            </p:cNvSpPr>
            <p:nvPr/>
          </p:nvSpPr>
          <p:spPr bwMode="auto">
            <a:xfrm>
              <a:off x="2544" y="3542"/>
              <a:ext cx="29" cy="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1" name="Line 73"/>
            <p:cNvSpPr>
              <a:spLocks noChangeShapeType="1"/>
            </p:cNvSpPr>
            <p:nvPr/>
          </p:nvSpPr>
          <p:spPr bwMode="auto">
            <a:xfrm>
              <a:off x="2486" y="3542"/>
              <a:ext cx="5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Double Precision Float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52736"/>
            <a:ext cx="8915400" cy="514350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dirty="0" smtClean="0"/>
              <a:t>What is the decimal value of this </a:t>
            </a:r>
            <a:r>
              <a:rPr lang="en-US" altLang="en-US" dirty="0" smtClean="0">
                <a:solidFill>
                  <a:srgbClr val="FF0000"/>
                </a:solidFill>
              </a:rPr>
              <a:t>Double Precision</a:t>
            </a:r>
            <a:r>
              <a:rPr lang="en-US" altLang="en-US" dirty="0" smtClean="0"/>
              <a:t> float ?</a:t>
            </a:r>
          </a:p>
          <a:p>
            <a:pPr eaLnBrk="1" hangingPunct="1">
              <a:spcBef>
                <a:spcPct val="35000"/>
              </a:spcBef>
            </a:pPr>
            <a:endParaRPr lang="en-US" altLang="en-US" dirty="0" smtClean="0"/>
          </a:p>
          <a:p>
            <a:pPr eaLnBrk="1" hangingPunct="1">
              <a:spcBef>
                <a:spcPct val="35000"/>
              </a:spcBef>
            </a:pPr>
            <a:endParaRPr lang="en-US" altLang="en-US" dirty="0" smtClean="0">
              <a:solidFill>
                <a:schemeClr val="hlink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Solution: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Value of exponent </a:t>
            </a:r>
            <a:r>
              <a:rPr lang="en-US" altLang="en-US" dirty="0" smtClean="0"/>
              <a:t>= (10000000101)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– Bias = 1029 – 1023 = 6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Value of double </a:t>
            </a:r>
            <a:r>
              <a:rPr lang="en-US" altLang="en-US" dirty="0" smtClean="0"/>
              <a:t>= 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/>
              <a:t>00101010 … 0)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baseline="30000" dirty="0" smtClean="0"/>
              <a:t>6</a:t>
            </a:r>
            <a:r>
              <a:rPr lang="en-US" altLang="en-US" dirty="0" smtClean="0"/>
              <a:t> 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>
                <a:solidFill>
                  <a:srgbClr val="FF0000"/>
                </a:solidFill>
              </a:rPr>
              <a:t> is implicit</a:t>
            </a:r>
            <a:r>
              <a:rPr lang="en-US" altLang="en-US" dirty="0" smtClean="0"/>
              <a:t>) =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baseline="30000" dirty="0" smtClean="0">
                <a:solidFill>
                  <a:srgbClr val="000099"/>
                </a:solidFill>
              </a:rPr>
              <a:t>	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/>
              <a:t>001010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/>
              <a:t>10 … 0)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000099"/>
                </a:solidFill>
              </a:rPr>
              <a:t>74.5</a:t>
            </a:r>
            <a:endParaRPr lang="en-US" altLang="en-US" baseline="30000" dirty="0" smtClean="0">
              <a:solidFill>
                <a:srgbClr val="000099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/>
              <a:t>What is the decimal value of ?</a:t>
            </a:r>
          </a:p>
          <a:p>
            <a:pPr eaLnBrk="1" hangingPunct="1">
              <a:spcBef>
                <a:spcPct val="35000"/>
              </a:spcBef>
            </a:pPr>
            <a:endParaRPr lang="en-US" altLang="en-US" dirty="0" smtClean="0"/>
          </a:p>
          <a:p>
            <a:pPr eaLnBrk="1" hangingPunct="1">
              <a:spcBef>
                <a:spcPct val="35000"/>
              </a:spcBef>
            </a:pPr>
            <a:endParaRPr lang="en-US" altLang="en-US" dirty="0" smtClean="0"/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Do it yourself!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sz="2000" dirty="0" smtClean="0"/>
              <a:t>(answer should be </a:t>
            </a:r>
            <a:r>
              <a:rPr lang="en-US" altLang="en-US" sz="2000" dirty="0" smtClean="0">
                <a:solidFill>
                  <a:srgbClr val="000099"/>
                </a:solidFill>
              </a:rPr>
              <a:t>–1.5 × 2</a:t>
            </a:r>
            <a:r>
              <a:rPr lang="en-US" altLang="en-US" sz="2000" baseline="30000" dirty="0" smtClean="0">
                <a:solidFill>
                  <a:srgbClr val="000099"/>
                </a:solidFill>
              </a:rPr>
              <a:t>–7</a:t>
            </a:r>
            <a:r>
              <a:rPr lang="en-US" altLang="en-US" sz="2000" dirty="0" smtClean="0">
                <a:solidFill>
                  <a:srgbClr val="000099"/>
                </a:solidFill>
              </a:rPr>
              <a:t> = –0.01171875</a:t>
            </a:r>
            <a:r>
              <a:rPr lang="en-US" altLang="en-US" sz="2000" dirty="0" smtClean="0"/>
              <a:t>)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933847" y="1628776"/>
            <a:ext cx="5852451" cy="822325"/>
            <a:chOff x="787" y="1095"/>
            <a:chExt cx="3686" cy="518"/>
          </a:xfrm>
        </p:grpSpPr>
        <p:grpSp>
          <p:nvGrpSpPr>
            <p:cNvPr id="14408" name="Group 5"/>
            <p:cNvGrpSpPr>
              <a:grpSpLocks/>
            </p:cNvGrpSpPr>
            <p:nvPr/>
          </p:nvGrpSpPr>
          <p:grpSpPr bwMode="auto">
            <a:xfrm>
              <a:off x="787" y="1095"/>
              <a:ext cx="3686" cy="259"/>
              <a:chOff x="788" y="1123"/>
              <a:chExt cx="3686" cy="259"/>
            </a:xfrm>
          </p:grpSpPr>
          <p:sp>
            <p:nvSpPr>
              <p:cNvPr id="14442" name="Text Box 6"/>
              <p:cNvSpPr txBox="1">
                <a:spLocks noChangeArrowheads="1"/>
              </p:cNvSpPr>
              <p:nvPr/>
            </p:nvSpPr>
            <p:spPr bwMode="auto">
              <a:xfrm>
                <a:off x="788" y="1123"/>
                <a:ext cx="115" cy="259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43" name="Text Box 7"/>
              <p:cNvSpPr txBox="1">
                <a:spLocks noChangeArrowheads="1"/>
              </p:cNvSpPr>
              <p:nvPr/>
            </p:nvSpPr>
            <p:spPr bwMode="auto">
              <a:xfrm>
                <a:off x="903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444" name="Text Box 8"/>
              <p:cNvSpPr txBox="1">
                <a:spLocks noChangeArrowheads="1"/>
              </p:cNvSpPr>
              <p:nvPr/>
            </p:nvSpPr>
            <p:spPr bwMode="auto">
              <a:xfrm>
                <a:off x="1018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45" name="Text Box 9"/>
              <p:cNvSpPr txBox="1">
                <a:spLocks noChangeArrowheads="1"/>
              </p:cNvSpPr>
              <p:nvPr/>
            </p:nvSpPr>
            <p:spPr bwMode="auto">
              <a:xfrm>
                <a:off x="1133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46" name="Text Box 10"/>
              <p:cNvSpPr txBox="1">
                <a:spLocks noChangeArrowheads="1"/>
              </p:cNvSpPr>
              <p:nvPr/>
            </p:nvSpPr>
            <p:spPr bwMode="auto">
              <a:xfrm>
                <a:off x="1248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47" name="Text Box 11"/>
              <p:cNvSpPr txBox="1">
                <a:spLocks noChangeArrowheads="1"/>
              </p:cNvSpPr>
              <p:nvPr/>
            </p:nvSpPr>
            <p:spPr bwMode="auto">
              <a:xfrm>
                <a:off x="136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48" name="Text Box 12"/>
              <p:cNvSpPr txBox="1">
                <a:spLocks noChangeArrowheads="1"/>
              </p:cNvSpPr>
              <p:nvPr/>
            </p:nvSpPr>
            <p:spPr bwMode="auto">
              <a:xfrm>
                <a:off x="147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49" name="Text Box 13"/>
              <p:cNvSpPr txBox="1">
                <a:spLocks noChangeArrowheads="1"/>
              </p:cNvSpPr>
              <p:nvPr/>
            </p:nvSpPr>
            <p:spPr bwMode="auto">
              <a:xfrm>
                <a:off x="159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50" name="Text Box 14"/>
              <p:cNvSpPr txBox="1">
                <a:spLocks noChangeArrowheads="1"/>
              </p:cNvSpPr>
              <p:nvPr/>
            </p:nvSpPr>
            <p:spPr bwMode="auto">
              <a:xfrm>
                <a:off x="170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51" name="Text Box 15"/>
              <p:cNvSpPr txBox="1">
                <a:spLocks noChangeArrowheads="1"/>
              </p:cNvSpPr>
              <p:nvPr/>
            </p:nvSpPr>
            <p:spPr bwMode="auto">
              <a:xfrm>
                <a:off x="182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452" name="Text Box 16"/>
              <p:cNvSpPr txBox="1">
                <a:spLocks noChangeArrowheads="1"/>
              </p:cNvSpPr>
              <p:nvPr/>
            </p:nvSpPr>
            <p:spPr bwMode="auto">
              <a:xfrm>
                <a:off x="193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53" name="Text Box 17"/>
              <p:cNvSpPr txBox="1">
                <a:spLocks noChangeArrowheads="1"/>
              </p:cNvSpPr>
              <p:nvPr/>
            </p:nvSpPr>
            <p:spPr bwMode="auto">
              <a:xfrm>
                <a:off x="2055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454" name="Text Box 18"/>
              <p:cNvSpPr txBox="1">
                <a:spLocks noChangeArrowheads="1"/>
              </p:cNvSpPr>
              <p:nvPr/>
            </p:nvSpPr>
            <p:spPr bwMode="auto">
              <a:xfrm>
                <a:off x="217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55" name="Text Box 19"/>
              <p:cNvSpPr txBox="1">
                <a:spLocks noChangeArrowheads="1"/>
              </p:cNvSpPr>
              <p:nvPr/>
            </p:nvSpPr>
            <p:spPr bwMode="auto">
              <a:xfrm>
                <a:off x="228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56" name="Text Box 20"/>
              <p:cNvSpPr txBox="1">
                <a:spLocks noChangeArrowheads="1"/>
              </p:cNvSpPr>
              <p:nvPr/>
            </p:nvSpPr>
            <p:spPr bwMode="auto">
              <a:xfrm>
                <a:off x="240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457" name="Text Box 21"/>
              <p:cNvSpPr txBox="1">
                <a:spLocks noChangeArrowheads="1"/>
              </p:cNvSpPr>
              <p:nvPr/>
            </p:nvSpPr>
            <p:spPr bwMode="auto">
              <a:xfrm>
                <a:off x="251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58" name="Text Box 22"/>
              <p:cNvSpPr txBox="1">
                <a:spLocks noChangeArrowheads="1"/>
              </p:cNvSpPr>
              <p:nvPr/>
            </p:nvSpPr>
            <p:spPr bwMode="auto">
              <a:xfrm>
                <a:off x="263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459" name="Text Box 23"/>
              <p:cNvSpPr txBox="1">
                <a:spLocks noChangeArrowheads="1"/>
              </p:cNvSpPr>
              <p:nvPr/>
            </p:nvSpPr>
            <p:spPr bwMode="auto">
              <a:xfrm>
                <a:off x="274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60" name="Text Box 24"/>
              <p:cNvSpPr txBox="1">
                <a:spLocks noChangeArrowheads="1"/>
              </p:cNvSpPr>
              <p:nvPr/>
            </p:nvSpPr>
            <p:spPr bwMode="auto">
              <a:xfrm>
                <a:off x="286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461" name="Text Box 25"/>
              <p:cNvSpPr txBox="1">
                <a:spLocks noChangeArrowheads="1"/>
              </p:cNvSpPr>
              <p:nvPr/>
            </p:nvSpPr>
            <p:spPr bwMode="auto">
              <a:xfrm>
                <a:off x="297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62" name="Text Box 26"/>
              <p:cNvSpPr txBox="1">
                <a:spLocks noChangeArrowheads="1"/>
              </p:cNvSpPr>
              <p:nvPr/>
            </p:nvSpPr>
            <p:spPr bwMode="auto">
              <a:xfrm>
                <a:off x="309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63" name="Text Box 27"/>
              <p:cNvSpPr txBox="1">
                <a:spLocks noChangeArrowheads="1"/>
              </p:cNvSpPr>
              <p:nvPr/>
            </p:nvSpPr>
            <p:spPr bwMode="auto">
              <a:xfrm>
                <a:off x="320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64" name="Text Box 28"/>
              <p:cNvSpPr txBox="1">
                <a:spLocks noChangeArrowheads="1"/>
              </p:cNvSpPr>
              <p:nvPr/>
            </p:nvSpPr>
            <p:spPr bwMode="auto">
              <a:xfrm>
                <a:off x="332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65" name="Text Box 29"/>
              <p:cNvSpPr txBox="1">
                <a:spLocks noChangeArrowheads="1"/>
              </p:cNvSpPr>
              <p:nvPr/>
            </p:nvSpPr>
            <p:spPr bwMode="auto">
              <a:xfrm>
                <a:off x="343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66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67" name="Text Box 31"/>
              <p:cNvSpPr txBox="1">
                <a:spLocks noChangeArrowheads="1"/>
              </p:cNvSpPr>
              <p:nvPr/>
            </p:nvSpPr>
            <p:spPr bwMode="auto">
              <a:xfrm>
                <a:off x="366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68" name="Text Box 32"/>
              <p:cNvSpPr txBox="1">
                <a:spLocks noChangeArrowheads="1"/>
              </p:cNvSpPr>
              <p:nvPr/>
            </p:nvSpPr>
            <p:spPr bwMode="auto">
              <a:xfrm>
                <a:off x="378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69" name="Text Box 33"/>
              <p:cNvSpPr txBox="1">
                <a:spLocks noChangeArrowheads="1"/>
              </p:cNvSpPr>
              <p:nvPr/>
            </p:nvSpPr>
            <p:spPr bwMode="auto">
              <a:xfrm>
                <a:off x="389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70" name="Text Box 34"/>
              <p:cNvSpPr txBox="1">
                <a:spLocks noChangeArrowheads="1"/>
              </p:cNvSpPr>
              <p:nvPr/>
            </p:nvSpPr>
            <p:spPr bwMode="auto">
              <a:xfrm>
                <a:off x="401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71" name="Text Box 35"/>
              <p:cNvSpPr txBox="1">
                <a:spLocks noChangeArrowheads="1"/>
              </p:cNvSpPr>
              <p:nvPr/>
            </p:nvSpPr>
            <p:spPr bwMode="auto">
              <a:xfrm>
                <a:off x="412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72" name="Text Box 36"/>
              <p:cNvSpPr txBox="1">
                <a:spLocks noChangeArrowheads="1"/>
              </p:cNvSpPr>
              <p:nvPr/>
            </p:nvSpPr>
            <p:spPr bwMode="auto">
              <a:xfrm>
                <a:off x="424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73" name="Text Box 37"/>
              <p:cNvSpPr txBox="1">
                <a:spLocks noChangeArrowheads="1"/>
              </p:cNvSpPr>
              <p:nvPr/>
            </p:nvSpPr>
            <p:spPr bwMode="auto">
              <a:xfrm>
                <a:off x="435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14409" name="Group 38"/>
            <p:cNvGrpSpPr>
              <a:grpSpLocks/>
            </p:cNvGrpSpPr>
            <p:nvPr/>
          </p:nvGrpSpPr>
          <p:grpSpPr bwMode="auto">
            <a:xfrm>
              <a:off x="787" y="1354"/>
              <a:ext cx="3686" cy="259"/>
              <a:chOff x="788" y="1123"/>
              <a:chExt cx="3686" cy="259"/>
            </a:xfrm>
          </p:grpSpPr>
          <p:sp>
            <p:nvSpPr>
              <p:cNvPr id="14410" name="Text Box 39"/>
              <p:cNvSpPr txBox="1">
                <a:spLocks noChangeArrowheads="1"/>
              </p:cNvSpPr>
              <p:nvPr/>
            </p:nvSpPr>
            <p:spPr bwMode="auto">
              <a:xfrm>
                <a:off x="78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11" name="Text Box 40"/>
              <p:cNvSpPr txBox="1">
                <a:spLocks noChangeArrowheads="1"/>
              </p:cNvSpPr>
              <p:nvPr/>
            </p:nvSpPr>
            <p:spPr bwMode="auto">
              <a:xfrm>
                <a:off x="90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12" name="Text Box 41"/>
              <p:cNvSpPr txBox="1">
                <a:spLocks noChangeArrowheads="1"/>
              </p:cNvSpPr>
              <p:nvPr/>
            </p:nvSpPr>
            <p:spPr bwMode="auto">
              <a:xfrm>
                <a:off x="101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13" name="Text Box 42"/>
              <p:cNvSpPr txBox="1">
                <a:spLocks noChangeArrowheads="1"/>
              </p:cNvSpPr>
              <p:nvPr/>
            </p:nvSpPr>
            <p:spPr bwMode="auto">
              <a:xfrm>
                <a:off x="113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14" name="Text Box 43"/>
              <p:cNvSpPr txBox="1">
                <a:spLocks noChangeArrowheads="1"/>
              </p:cNvSpPr>
              <p:nvPr/>
            </p:nvSpPr>
            <p:spPr bwMode="auto">
              <a:xfrm>
                <a:off x="124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15" name="Text Box 44"/>
              <p:cNvSpPr txBox="1">
                <a:spLocks noChangeArrowheads="1"/>
              </p:cNvSpPr>
              <p:nvPr/>
            </p:nvSpPr>
            <p:spPr bwMode="auto">
              <a:xfrm>
                <a:off x="136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16" name="Text Box 45"/>
              <p:cNvSpPr txBox="1">
                <a:spLocks noChangeArrowheads="1"/>
              </p:cNvSpPr>
              <p:nvPr/>
            </p:nvSpPr>
            <p:spPr bwMode="auto">
              <a:xfrm>
                <a:off x="147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17" name="Text Box 46"/>
              <p:cNvSpPr txBox="1">
                <a:spLocks noChangeArrowheads="1"/>
              </p:cNvSpPr>
              <p:nvPr/>
            </p:nvSpPr>
            <p:spPr bwMode="auto">
              <a:xfrm>
                <a:off x="159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18" name="Text Box 47"/>
              <p:cNvSpPr txBox="1">
                <a:spLocks noChangeArrowheads="1"/>
              </p:cNvSpPr>
              <p:nvPr/>
            </p:nvSpPr>
            <p:spPr bwMode="auto">
              <a:xfrm>
                <a:off x="170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19" name="Text Box 48"/>
              <p:cNvSpPr txBox="1">
                <a:spLocks noChangeArrowheads="1"/>
              </p:cNvSpPr>
              <p:nvPr/>
            </p:nvSpPr>
            <p:spPr bwMode="auto">
              <a:xfrm>
                <a:off x="182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20" name="Text Box 49"/>
              <p:cNvSpPr txBox="1">
                <a:spLocks noChangeArrowheads="1"/>
              </p:cNvSpPr>
              <p:nvPr/>
            </p:nvSpPr>
            <p:spPr bwMode="auto">
              <a:xfrm>
                <a:off x="193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21" name="Text Box 50"/>
              <p:cNvSpPr txBox="1">
                <a:spLocks noChangeArrowheads="1"/>
              </p:cNvSpPr>
              <p:nvPr/>
            </p:nvSpPr>
            <p:spPr bwMode="auto">
              <a:xfrm>
                <a:off x="205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22" name="Text Box 51"/>
              <p:cNvSpPr txBox="1">
                <a:spLocks noChangeArrowheads="1"/>
              </p:cNvSpPr>
              <p:nvPr/>
            </p:nvSpPr>
            <p:spPr bwMode="auto">
              <a:xfrm>
                <a:off x="217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23" name="Text Box 52"/>
              <p:cNvSpPr txBox="1">
                <a:spLocks noChangeArrowheads="1"/>
              </p:cNvSpPr>
              <p:nvPr/>
            </p:nvSpPr>
            <p:spPr bwMode="auto">
              <a:xfrm>
                <a:off x="228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24" name="Text Box 53"/>
              <p:cNvSpPr txBox="1">
                <a:spLocks noChangeArrowheads="1"/>
              </p:cNvSpPr>
              <p:nvPr/>
            </p:nvSpPr>
            <p:spPr bwMode="auto">
              <a:xfrm>
                <a:off x="240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25" name="Text Box 54"/>
              <p:cNvSpPr txBox="1">
                <a:spLocks noChangeArrowheads="1"/>
              </p:cNvSpPr>
              <p:nvPr/>
            </p:nvSpPr>
            <p:spPr bwMode="auto">
              <a:xfrm>
                <a:off x="251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26" name="Text Box 55"/>
              <p:cNvSpPr txBox="1">
                <a:spLocks noChangeArrowheads="1"/>
              </p:cNvSpPr>
              <p:nvPr/>
            </p:nvSpPr>
            <p:spPr bwMode="auto">
              <a:xfrm>
                <a:off x="263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27" name="Text Box 56"/>
              <p:cNvSpPr txBox="1">
                <a:spLocks noChangeArrowheads="1"/>
              </p:cNvSpPr>
              <p:nvPr/>
            </p:nvSpPr>
            <p:spPr bwMode="auto">
              <a:xfrm>
                <a:off x="274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28" name="Text Box 57"/>
              <p:cNvSpPr txBox="1">
                <a:spLocks noChangeArrowheads="1"/>
              </p:cNvSpPr>
              <p:nvPr/>
            </p:nvSpPr>
            <p:spPr bwMode="auto">
              <a:xfrm>
                <a:off x="286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29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30" name="Text Box 59"/>
              <p:cNvSpPr txBox="1">
                <a:spLocks noChangeArrowheads="1"/>
              </p:cNvSpPr>
              <p:nvPr/>
            </p:nvSpPr>
            <p:spPr bwMode="auto">
              <a:xfrm>
                <a:off x="309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31" name="Text Box 60"/>
              <p:cNvSpPr txBox="1">
                <a:spLocks noChangeArrowheads="1"/>
              </p:cNvSpPr>
              <p:nvPr/>
            </p:nvSpPr>
            <p:spPr bwMode="auto">
              <a:xfrm>
                <a:off x="320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32" name="Text Box 61"/>
              <p:cNvSpPr txBox="1">
                <a:spLocks noChangeArrowheads="1"/>
              </p:cNvSpPr>
              <p:nvPr/>
            </p:nvSpPr>
            <p:spPr bwMode="auto">
              <a:xfrm>
                <a:off x="332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33" name="Text Box 62"/>
              <p:cNvSpPr txBox="1">
                <a:spLocks noChangeArrowheads="1"/>
              </p:cNvSpPr>
              <p:nvPr/>
            </p:nvSpPr>
            <p:spPr bwMode="auto">
              <a:xfrm>
                <a:off x="343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34" name="Text Box 63"/>
              <p:cNvSpPr txBox="1">
                <a:spLocks noChangeArrowheads="1"/>
              </p:cNvSpPr>
              <p:nvPr/>
            </p:nvSpPr>
            <p:spPr bwMode="auto">
              <a:xfrm>
                <a:off x="355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35" name="Text Box 64"/>
              <p:cNvSpPr txBox="1">
                <a:spLocks noChangeArrowheads="1"/>
              </p:cNvSpPr>
              <p:nvPr/>
            </p:nvSpPr>
            <p:spPr bwMode="auto">
              <a:xfrm>
                <a:off x="366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36" name="Text Box 65"/>
              <p:cNvSpPr txBox="1">
                <a:spLocks noChangeArrowheads="1"/>
              </p:cNvSpPr>
              <p:nvPr/>
            </p:nvSpPr>
            <p:spPr bwMode="auto">
              <a:xfrm>
                <a:off x="378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37" name="Text Box 66"/>
              <p:cNvSpPr txBox="1">
                <a:spLocks noChangeArrowheads="1"/>
              </p:cNvSpPr>
              <p:nvPr/>
            </p:nvSpPr>
            <p:spPr bwMode="auto">
              <a:xfrm>
                <a:off x="389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38" name="Text Box 67"/>
              <p:cNvSpPr txBox="1">
                <a:spLocks noChangeArrowheads="1"/>
              </p:cNvSpPr>
              <p:nvPr/>
            </p:nvSpPr>
            <p:spPr bwMode="auto">
              <a:xfrm>
                <a:off x="401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39" name="Text Box 68"/>
              <p:cNvSpPr txBox="1">
                <a:spLocks noChangeArrowheads="1"/>
              </p:cNvSpPr>
              <p:nvPr/>
            </p:nvSpPr>
            <p:spPr bwMode="auto">
              <a:xfrm>
                <a:off x="412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40" name="Text Box 69"/>
              <p:cNvSpPr txBox="1">
                <a:spLocks noChangeArrowheads="1"/>
              </p:cNvSpPr>
              <p:nvPr/>
            </p:nvSpPr>
            <p:spPr bwMode="auto">
              <a:xfrm>
                <a:off x="424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41" name="Text Box 70"/>
              <p:cNvSpPr txBox="1">
                <a:spLocks noChangeArrowheads="1"/>
              </p:cNvSpPr>
              <p:nvPr/>
            </p:nvSpPr>
            <p:spPr bwMode="auto">
              <a:xfrm>
                <a:off x="435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</p:grpSp>
      <p:grpSp>
        <p:nvGrpSpPr>
          <p:cNvPr id="726087" name="Group 71"/>
          <p:cNvGrpSpPr>
            <a:grpSpLocks/>
          </p:cNvGrpSpPr>
          <p:nvPr/>
        </p:nvGrpSpPr>
        <p:grpSpPr bwMode="auto">
          <a:xfrm>
            <a:off x="935567" y="5085185"/>
            <a:ext cx="5852452" cy="822325"/>
            <a:chOff x="787" y="1095"/>
            <a:chExt cx="3686" cy="518"/>
          </a:xfrm>
        </p:grpSpPr>
        <p:grpSp>
          <p:nvGrpSpPr>
            <p:cNvPr id="14342" name="Group 72"/>
            <p:cNvGrpSpPr>
              <a:grpSpLocks/>
            </p:cNvGrpSpPr>
            <p:nvPr/>
          </p:nvGrpSpPr>
          <p:grpSpPr bwMode="auto">
            <a:xfrm>
              <a:off x="787" y="1095"/>
              <a:ext cx="3686" cy="259"/>
              <a:chOff x="788" y="1123"/>
              <a:chExt cx="3686" cy="259"/>
            </a:xfrm>
          </p:grpSpPr>
          <p:sp>
            <p:nvSpPr>
              <p:cNvPr id="14376" name="Text Box 73"/>
              <p:cNvSpPr txBox="1">
                <a:spLocks noChangeArrowheads="1"/>
              </p:cNvSpPr>
              <p:nvPr/>
            </p:nvSpPr>
            <p:spPr bwMode="auto">
              <a:xfrm>
                <a:off x="788" y="1123"/>
                <a:ext cx="115" cy="259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377" name="Text Box 74"/>
              <p:cNvSpPr txBox="1">
                <a:spLocks noChangeArrowheads="1"/>
              </p:cNvSpPr>
              <p:nvPr/>
            </p:nvSpPr>
            <p:spPr bwMode="auto">
              <a:xfrm>
                <a:off x="903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78" name="Text Box 75"/>
              <p:cNvSpPr txBox="1">
                <a:spLocks noChangeArrowheads="1"/>
              </p:cNvSpPr>
              <p:nvPr/>
            </p:nvSpPr>
            <p:spPr bwMode="auto">
              <a:xfrm>
                <a:off x="1018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379" name="Text Box 76"/>
              <p:cNvSpPr txBox="1">
                <a:spLocks noChangeArrowheads="1"/>
              </p:cNvSpPr>
              <p:nvPr/>
            </p:nvSpPr>
            <p:spPr bwMode="auto">
              <a:xfrm>
                <a:off x="1133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380" name="Text Box 77"/>
              <p:cNvSpPr txBox="1">
                <a:spLocks noChangeArrowheads="1"/>
              </p:cNvSpPr>
              <p:nvPr/>
            </p:nvSpPr>
            <p:spPr bwMode="auto">
              <a:xfrm>
                <a:off x="1248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381" name="Text Box 78"/>
              <p:cNvSpPr txBox="1">
                <a:spLocks noChangeArrowheads="1"/>
              </p:cNvSpPr>
              <p:nvPr/>
            </p:nvSpPr>
            <p:spPr bwMode="auto">
              <a:xfrm>
                <a:off x="136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382" name="Text Box 79"/>
              <p:cNvSpPr txBox="1">
                <a:spLocks noChangeArrowheads="1"/>
              </p:cNvSpPr>
              <p:nvPr/>
            </p:nvSpPr>
            <p:spPr bwMode="auto">
              <a:xfrm>
                <a:off x="147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383" name="Text Box 80"/>
              <p:cNvSpPr txBox="1">
                <a:spLocks noChangeArrowheads="1"/>
              </p:cNvSpPr>
              <p:nvPr/>
            </p:nvSpPr>
            <p:spPr bwMode="auto">
              <a:xfrm>
                <a:off x="159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384" name="Text Box 81"/>
              <p:cNvSpPr txBox="1">
                <a:spLocks noChangeArrowheads="1"/>
              </p:cNvSpPr>
              <p:nvPr/>
            </p:nvSpPr>
            <p:spPr bwMode="auto">
              <a:xfrm>
                <a:off x="170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385" name="Text Box 82"/>
              <p:cNvSpPr txBox="1">
                <a:spLocks noChangeArrowheads="1"/>
              </p:cNvSpPr>
              <p:nvPr/>
            </p:nvSpPr>
            <p:spPr bwMode="auto">
              <a:xfrm>
                <a:off x="182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86" name="Text Box 83"/>
              <p:cNvSpPr txBox="1">
                <a:spLocks noChangeArrowheads="1"/>
              </p:cNvSpPr>
              <p:nvPr/>
            </p:nvSpPr>
            <p:spPr bwMode="auto">
              <a:xfrm>
                <a:off x="193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87" name="Text Box 84"/>
              <p:cNvSpPr txBox="1">
                <a:spLocks noChangeArrowheads="1"/>
              </p:cNvSpPr>
              <p:nvPr/>
            </p:nvSpPr>
            <p:spPr bwMode="auto">
              <a:xfrm>
                <a:off x="2055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88" name="Text Box 85"/>
              <p:cNvSpPr txBox="1">
                <a:spLocks noChangeArrowheads="1"/>
              </p:cNvSpPr>
              <p:nvPr/>
            </p:nvSpPr>
            <p:spPr bwMode="auto">
              <a:xfrm>
                <a:off x="217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389" name="Text Box 86"/>
              <p:cNvSpPr txBox="1">
                <a:spLocks noChangeArrowheads="1"/>
              </p:cNvSpPr>
              <p:nvPr/>
            </p:nvSpPr>
            <p:spPr bwMode="auto">
              <a:xfrm>
                <a:off x="228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90" name="Text Box 87"/>
              <p:cNvSpPr txBox="1">
                <a:spLocks noChangeArrowheads="1"/>
              </p:cNvSpPr>
              <p:nvPr/>
            </p:nvSpPr>
            <p:spPr bwMode="auto">
              <a:xfrm>
                <a:off x="240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91" name="Text Box 88"/>
              <p:cNvSpPr txBox="1">
                <a:spLocks noChangeArrowheads="1"/>
              </p:cNvSpPr>
              <p:nvPr/>
            </p:nvSpPr>
            <p:spPr bwMode="auto">
              <a:xfrm>
                <a:off x="251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92" name="Text Box 89"/>
              <p:cNvSpPr txBox="1">
                <a:spLocks noChangeArrowheads="1"/>
              </p:cNvSpPr>
              <p:nvPr/>
            </p:nvSpPr>
            <p:spPr bwMode="auto">
              <a:xfrm>
                <a:off x="263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93" name="Text Box 90"/>
              <p:cNvSpPr txBox="1">
                <a:spLocks noChangeArrowheads="1"/>
              </p:cNvSpPr>
              <p:nvPr/>
            </p:nvSpPr>
            <p:spPr bwMode="auto">
              <a:xfrm>
                <a:off x="274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94" name="Text Box 91"/>
              <p:cNvSpPr txBox="1">
                <a:spLocks noChangeArrowheads="1"/>
              </p:cNvSpPr>
              <p:nvPr/>
            </p:nvSpPr>
            <p:spPr bwMode="auto">
              <a:xfrm>
                <a:off x="286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95" name="Text Box 92"/>
              <p:cNvSpPr txBox="1">
                <a:spLocks noChangeArrowheads="1"/>
              </p:cNvSpPr>
              <p:nvPr/>
            </p:nvSpPr>
            <p:spPr bwMode="auto">
              <a:xfrm>
                <a:off x="297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96" name="Text Box 93"/>
              <p:cNvSpPr txBox="1">
                <a:spLocks noChangeArrowheads="1"/>
              </p:cNvSpPr>
              <p:nvPr/>
            </p:nvSpPr>
            <p:spPr bwMode="auto">
              <a:xfrm>
                <a:off x="309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97" name="Text Box 94"/>
              <p:cNvSpPr txBox="1">
                <a:spLocks noChangeArrowheads="1"/>
              </p:cNvSpPr>
              <p:nvPr/>
            </p:nvSpPr>
            <p:spPr bwMode="auto">
              <a:xfrm>
                <a:off x="320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98" name="Text Box 95"/>
              <p:cNvSpPr txBox="1">
                <a:spLocks noChangeArrowheads="1"/>
              </p:cNvSpPr>
              <p:nvPr/>
            </p:nvSpPr>
            <p:spPr bwMode="auto">
              <a:xfrm>
                <a:off x="332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99" name="Text Box 96"/>
              <p:cNvSpPr txBox="1">
                <a:spLocks noChangeArrowheads="1"/>
              </p:cNvSpPr>
              <p:nvPr/>
            </p:nvSpPr>
            <p:spPr bwMode="auto">
              <a:xfrm>
                <a:off x="343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00" name="Text Box 97"/>
              <p:cNvSpPr txBox="1">
                <a:spLocks noChangeArrowheads="1"/>
              </p:cNvSpPr>
              <p:nvPr/>
            </p:nvSpPr>
            <p:spPr bwMode="auto">
              <a:xfrm>
                <a:off x="355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01" name="Text Box 98"/>
              <p:cNvSpPr txBox="1">
                <a:spLocks noChangeArrowheads="1"/>
              </p:cNvSpPr>
              <p:nvPr/>
            </p:nvSpPr>
            <p:spPr bwMode="auto">
              <a:xfrm>
                <a:off x="366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02" name="Text Box 99"/>
              <p:cNvSpPr txBox="1">
                <a:spLocks noChangeArrowheads="1"/>
              </p:cNvSpPr>
              <p:nvPr/>
            </p:nvSpPr>
            <p:spPr bwMode="auto">
              <a:xfrm>
                <a:off x="378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03" name="Text Box 100"/>
              <p:cNvSpPr txBox="1">
                <a:spLocks noChangeArrowheads="1"/>
              </p:cNvSpPr>
              <p:nvPr/>
            </p:nvSpPr>
            <p:spPr bwMode="auto">
              <a:xfrm>
                <a:off x="389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04" name="Text Box 101"/>
              <p:cNvSpPr txBox="1">
                <a:spLocks noChangeArrowheads="1"/>
              </p:cNvSpPr>
              <p:nvPr/>
            </p:nvSpPr>
            <p:spPr bwMode="auto">
              <a:xfrm>
                <a:off x="401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05" name="Text Box 102"/>
              <p:cNvSpPr txBox="1">
                <a:spLocks noChangeArrowheads="1"/>
              </p:cNvSpPr>
              <p:nvPr/>
            </p:nvSpPr>
            <p:spPr bwMode="auto">
              <a:xfrm>
                <a:off x="412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06" name="Text Box 103"/>
              <p:cNvSpPr txBox="1">
                <a:spLocks noChangeArrowheads="1"/>
              </p:cNvSpPr>
              <p:nvPr/>
            </p:nvSpPr>
            <p:spPr bwMode="auto">
              <a:xfrm>
                <a:off x="424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407" name="Text Box 104"/>
              <p:cNvSpPr txBox="1">
                <a:spLocks noChangeArrowheads="1"/>
              </p:cNvSpPr>
              <p:nvPr/>
            </p:nvSpPr>
            <p:spPr bwMode="auto">
              <a:xfrm>
                <a:off x="435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14343" name="Group 105"/>
            <p:cNvGrpSpPr>
              <a:grpSpLocks/>
            </p:cNvGrpSpPr>
            <p:nvPr/>
          </p:nvGrpSpPr>
          <p:grpSpPr bwMode="auto">
            <a:xfrm>
              <a:off x="787" y="1354"/>
              <a:ext cx="3686" cy="259"/>
              <a:chOff x="788" y="1123"/>
              <a:chExt cx="3686" cy="259"/>
            </a:xfrm>
          </p:grpSpPr>
          <p:sp>
            <p:nvSpPr>
              <p:cNvPr id="14344" name="Text Box 106"/>
              <p:cNvSpPr txBox="1">
                <a:spLocks noChangeArrowheads="1"/>
              </p:cNvSpPr>
              <p:nvPr/>
            </p:nvSpPr>
            <p:spPr bwMode="auto">
              <a:xfrm>
                <a:off x="78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45" name="Text Box 107"/>
              <p:cNvSpPr txBox="1">
                <a:spLocks noChangeArrowheads="1"/>
              </p:cNvSpPr>
              <p:nvPr/>
            </p:nvSpPr>
            <p:spPr bwMode="auto">
              <a:xfrm>
                <a:off x="90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46" name="Text Box 108"/>
              <p:cNvSpPr txBox="1">
                <a:spLocks noChangeArrowheads="1"/>
              </p:cNvSpPr>
              <p:nvPr/>
            </p:nvSpPr>
            <p:spPr bwMode="auto">
              <a:xfrm>
                <a:off x="101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47" name="Text Box 109"/>
              <p:cNvSpPr txBox="1">
                <a:spLocks noChangeArrowheads="1"/>
              </p:cNvSpPr>
              <p:nvPr/>
            </p:nvSpPr>
            <p:spPr bwMode="auto">
              <a:xfrm>
                <a:off x="113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48" name="Text Box 110"/>
              <p:cNvSpPr txBox="1">
                <a:spLocks noChangeArrowheads="1"/>
              </p:cNvSpPr>
              <p:nvPr/>
            </p:nvSpPr>
            <p:spPr bwMode="auto">
              <a:xfrm>
                <a:off x="124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49" name="Text Box 111"/>
              <p:cNvSpPr txBox="1">
                <a:spLocks noChangeArrowheads="1"/>
              </p:cNvSpPr>
              <p:nvPr/>
            </p:nvSpPr>
            <p:spPr bwMode="auto">
              <a:xfrm>
                <a:off x="136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50" name="Text Box 112"/>
              <p:cNvSpPr txBox="1">
                <a:spLocks noChangeArrowheads="1"/>
              </p:cNvSpPr>
              <p:nvPr/>
            </p:nvSpPr>
            <p:spPr bwMode="auto">
              <a:xfrm>
                <a:off x="147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51" name="Text Box 113"/>
              <p:cNvSpPr txBox="1">
                <a:spLocks noChangeArrowheads="1"/>
              </p:cNvSpPr>
              <p:nvPr/>
            </p:nvSpPr>
            <p:spPr bwMode="auto">
              <a:xfrm>
                <a:off x="159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52" name="Text Box 114"/>
              <p:cNvSpPr txBox="1">
                <a:spLocks noChangeArrowheads="1"/>
              </p:cNvSpPr>
              <p:nvPr/>
            </p:nvSpPr>
            <p:spPr bwMode="auto">
              <a:xfrm>
                <a:off x="170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53" name="Text Box 115"/>
              <p:cNvSpPr txBox="1">
                <a:spLocks noChangeArrowheads="1"/>
              </p:cNvSpPr>
              <p:nvPr/>
            </p:nvSpPr>
            <p:spPr bwMode="auto">
              <a:xfrm>
                <a:off x="182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54" name="Text Box 116"/>
              <p:cNvSpPr txBox="1">
                <a:spLocks noChangeArrowheads="1"/>
              </p:cNvSpPr>
              <p:nvPr/>
            </p:nvSpPr>
            <p:spPr bwMode="auto">
              <a:xfrm>
                <a:off x="193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55" name="Text Box 117"/>
              <p:cNvSpPr txBox="1">
                <a:spLocks noChangeArrowheads="1"/>
              </p:cNvSpPr>
              <p:nvPr/>
            </p:nvSpPr>
            <p:spPr bwMode="auto">
              <a:xfrm>
                <a:off x="205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56" name="Text Box 118"/>
              <p:cNvSpPr txBox="1">
                <a:spLocks noChangeArrowheads="1"/>
              </p:cNvSpPr>
              <p:nvPr/>
            </p:nvSpPr>
            <p:spPr bwMode="auto">
              <a:xfrm>
                <a:off x="217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57" name="Text Box 119"/>
              <p:cNvSpPr txBox="1">
                <a:spLocks noChangeArrowheads="1"/>
              </p:cNvSpPr>
              <p:nvPr/>
            </p:nvSpPr>
            <p:spPr bwMode="auto">
              <a:xfrm>
                <a:off x="228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58" name="Text Box 120"/>
              <p:cNvSpPr txBox="1">
                <a:spLocks noChangeArrowheads="1"/>
              </p:cNvSpPr>
              <p:nvPr/>
            </p:nvSpPr>
            <p:spPr bwMode="auto">
              <a:xfrm>
                <a:off x="240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59" name="Text Box 121"/>
              <p:cNvSpPr txBox="1">
                <a:spLocks noChangeArrowheads="1"/>
              </p:cNvSpPr>
              <p:nvPr/>
            </p:nvSpPr>
            <p:spPr bwMode="auto">
              <a:xfrm>
                <a:off x="251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60" name="Text Box 122"/>
              <p:cNvSpPr txBox="1">
                <a:spLocks noChangeArrowheads="1"/>
              </p:cNvSpPr>
              <p:nvPr/>
            </p:nvSpPr>
            <p:spPr bwMode="auto">
              <a:xfrm>
                <a:off x="263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61" name="Text Box 123"/>
              <p:cNvSpPr txBox="1">
                <a:spLocks noChangeArrowheads="1"/>
              </p:cNvSpPr>
              <p:nvPr/>
            </p:nvSpPr>
            <p:spPr bwMode="auto">
              <a:xfrm>
                <a:off x="274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62" name="Text Box 124"/>
              <p:cNvSpPr txBox="1">
                <a:spLocks noChangeArrowheads="1"/>
              </p:cNvSpPr>
              <p:nvPr/>
            </p:nvSpPr>
            <p:spPr bwMode="auto">
              <a:xfrm>
                <a:off x="286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63" name="Text Box 125"/>
              <p:cNvSpPr txBox="1">
                <a:spLocks noChangeArrowheads="1"/>
              </p:cNvSpPr>
              <p:nvPr/>
            </p:nvSpPr>
            <p:spPr bwMode="auto">
              <a:xfrm>
                <a:off x="297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64" name="Text Box 126"/>
              <p:cNvSpPr txBox="1">
                <a:spLocks noChangeArrowheads="1"/>
              </p:cNvSpPr>
              <p:nvPr/>
            </p:nvSpPr>
            <p:spPr bwMode="auto">
              <a:xfrm>
                <a:off x="309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65" name="Text Box 127"/>
              <p:cNvSpPr txBox="1">
                <a:spLocks noChangeArrowheads="1"/>
              </p:cNvSpPr>
              <p:nvPr/>
            </p:nvSpPr>
            <p:spPr bwMode="auto">
              <a:xfrm>
                <a:off x="320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66" name="Text Box 128"/>
              <p:cNvSpPr txBox="1">
                <a:spLocks noChangeArrowheads="1"/>
              </p:cNvSpPr>
              <p:nvPr/>
            </p:nvSpPr>
            <p:spPr bwMode="auto">
              <a:xfrm>
                <a:off x="332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67" name="Text Box 129"/>
              <p:cNvSpPr txBox="1">
                <a:spLocks noChangeArrowheads="1"/>
              </p:cNvSpPr>
              <p:nvPr/>
            </p:nvSpPr>
            <p:spPr bwMode="auto">
              <a:xfrm>
                <a:off x="343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68" name="Text Box 130"/>
              <p:cNvSpPr txBox="1">
                <a:spLocks noChangeArrowheads="1"/>
              </p:cNvSpPr>
              <p:nvPr/>
            </p:nvSpPr>
            <p:spPr bwMode="auto">
              <a:xfrm>
                <a:off x="355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69" name="Text Box 131"/>
              <p:cNvSpPr txBox="1">
                <a:spLocks noChangeArrowheads="1"/>
              </p:cNvSpPr>
              <p:nvPr/>
            </p:nvSpPr>
            <p:spPr bwMode="auto">
              <a:xfrm>
                <a:off x="366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70" name="Text Box 132"/>
              <p:cNvSpPr txBox="1">
                <a:spLocks noChangeArrowheads="1"/>
              </p:cNvSpPr>
              <p:nvPr/>
            </p:nvSpPr>
            <p:spPr bwMode="auto">
              <a:xfrm>
                <a:off x="378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71" name="Text Box 133"/>
              <p:cNvSpPr txBox="1">
                <a:spLocks noChangeArrowheads="1"/>
              </p:cNvSpPr>
              <p:nvPr/>
            </p:nvSpPr>
            <p:spPr bwMode="auto">
              <a:xfrm>
                <a:off x="389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72" name="Text Box 134"/>
              <p:cNvSpPr txBox="1">
                <a:spLocks noChangeArrowheads="1"/>
              </p:cNvSpPr>
              <p:nvPr/>
            </p:nvSpPr>
            <p:spPr bwMode="auto">
              <a:xfrm>
                <a:off x="401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73" name="Text Box 135"/>
              <p:cNvSpPr txBox="1">
                <a:spLocks noChangeArrowheads="1"/>
              </p:cNvSpPr>
              <p:nvPr/>
            </p:nvSpPr>
            <p:spPr bwMode="auto">
              <a:xfrm>
                <a:off x="412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74" name="Text Box 136"/>
              <p:cNvSpPr txBox="1">
                <a:spLocks noChangeArrowheads="1"/>
              </p:cNvSpPr>
              <p:nvPr/>
            </p:nvSpPr>
            <p:spPr bwMode="auto">
              <a:xfrm>
                <a:off x="424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4375" name="Text Box 137"/>
              <p:cNvSpPr txBox="1">
                <a:spLocks noChangeArrowheads="1"/>
              </p:cNvSpPr>
              <p:nvPr/>
            </p:nvSpPr>
            <p:spPr bwMode="auto">
              <a:xfrm>
                <a:off x="435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Decimal to Binary Floating-Point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85" y="944724"/>
            <a:ext cx="9517057" cy="5544616"/>
          </a:xfrm>
        </p:spPr>
        <p:txBody>
          <a:bodyPr/>
          <a:lstStyle/>
          <a:p>
            <a:pPr marL="349250" indent="-349250" eaLnBrk="1" hangingPunct="1">
              <a:spcBef>
                <a:spcPts val="600"/>
              </a:spcBef>
              <a:tabLst>
                <a:tab pos="2343150" algn="l"/>
              </a:tabLst>
            </a:pPr>
            <a:r>
              <a:rPr lang="en-US" altLang="en-US" dirty="0" smtClean="0"/>
              <a:t>Convert –0.8125 to single and double-precision floating-point</a:t>
            </a:r>
          </a:p>
          <a:p>
            <a:pPr marL="349250" indent="-349250" eaLnBrk="1" hangingPunct="1">
              <a:spcBef>
                <a:spcPts val="600"/>
              </a:spcBef>
              <a:tabLst>
                <a:tab pos="2343150" algn="l"/>
              </a:tabLst>
            </a:pPr>
            <a:r>
              <a:rPr lang="en-US" altLang="en-US" dirty="0" smtClean="0">
                <a:solidFill>
                  <a:srgbClr val="FF0000"/>
                </a:solidFill>
              </a:rPr>
              <a:t>Solution:</a:t>
            </a:r>
          </a:p>
          <a:p>
            <a:pPr marL="739775" lvl="1" indent="-276225" eaLnBrk="1" hangingPunct="1">
              <a:spcBef>
                <a:spcPts val="600"/>
              </a:spcBef>
              <a:tabLst>
                <a:tab pos="2343150" algn="l"/>
              </a:tabLst>
            </a:pPr>
            <a:r>
              <a:rPr lang="en-US" altLang="en-US" dirty="0" smtClean="0"/>
              <a:t>Fraction bits can be obtained using multiplication by 2</a:t>
            </a:r>
          </a:p>
          <a:p>
            <a:pPr marL="1143000" lvl="2" indent="-288925" eaLnBrk="1" hangingPunct="1">
              <a:spcBef>
                <a:spcPts val="600"/>
              </a:spcBef>
              <a:tabLst>
                <a:tab pos="2343150" algn="l"/>
              </a:tabLst>
            </a:pPr>
            <a:r>
              <a:rPr lang="en-US" altLang="en-US" dirty="0" smtClean="0"/>
              <a:t>0.8125 × 2	=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/>
              <a:t>.625</a:t>
            </a:r>
          </a:p>
          <a:p>
            <a:pPr marL="1143000" lvl="2" indent="-288925" eaLnBrk="1" hangingPunct="1">
              <a:spcBef>
                <a:spcPts val="600"/>
              </a:spcBef>
              <a:tabLst>
                <a:tab pos="2343150" algn="l"/>
              </a:tabLst>
            </a:pPr>
            <a:r>
              <a:rPr lang="en-US" altLang="en-US" dirty="0" smtClean="0"/>
              <a:t>0.625 × 2	=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/>
              <a:t>.25</a:t>
            </a:r>
          </a:p>
          <a:p>
            <a:pPr marL="1143000" lvl="2" indent="-288925" eaLnBrk="1" hangingPunct="1">
              <a:spcBef>
                <a:spcPts val="600"/>
              </a:spcBef>
              <a:tabLst>
                <a:tab pos="2343150" algn="l"/>
              </a:tabLst>
            </a:pPr>
            <a:r>
              <a:rPr lang="en-US" altLang="en-US" dirty="0" smtClean="0"/>
              <a:t>0.25 × 2	= </a:t>
            </a:r>
            <a:r>
              <a:rPr lang="en-US" altLang="en-US" dirty="0" smtClean="0">
                <a:solidFill>
                  <a:srgbClr val="FF0000"/>
                </a:solidFill>
              </a:rPr>
              <a:t>0</a:t>
            </a:r>
            <a:r>
              <a:rPr lang="en-US" altLang="en-US" dirty="0" smtClean="0"/>
              <a:t>.5</a:t>
            </a:r>
          </a:p>
          <a:p>
            <a:pPr marL="1143000" lvl="2" indent="-288925" eaLnBrk="1" hangingPunct="1">
              <a:spcBef>
                <a:spcPts val="600"/>
              </a:spcBef>
              <a:tabLst>
                <a:tab pos="2343150" algn="l"/>
              </a:tabLst>
            </a:pPr>
            <a:r>
              <a:rPr lang="en-US" altLang="en-US" dirty="0" smtClean="0"/>
              <a:t>0.5 × 2	=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/>
              <a:t>.0</a:t>
            </a:r>
          </a:p>
          <a:p>
            <a:pPr marL="1143000" lvl="2" indent="-288925" eaLnBrk="1" hangingPunct="1">
              <a:spcBef>
                <a:spcPts val="600"/>
              </a:spcBef>
              <a:tabLst>
                <a:tab pos="2343150" algn="l"/>
              </a:tabLst>
            </a:pPr>
            <a:r>
              <a:rPr lang="en-US" altLang="en-US" dirty="0" smtClean="0"/>
              <a:t>Stop when fractional part is 0, or after computing all required fraction bits</a:t>
            </a:r>
          </a:p>
          <a:p>
            <a:pPr marL="739775" lvl="1" indent="-276225" eaLnBrk="1" hangingPunct="1">
              <a:spcBef>
                <a:spcPts val="600"/>
              </a:spcBef>
              <a:tabLst>
                <a:tab pos="2343150" algn="l"/>
              </a:tabLst>
            </a:pPr>
            <a:r>
              <a:rPr lang="en-US" altLang="en-US" dirty="0" smtClean="0"/>
              <a:t>Fraction = (0.1101)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000099"/>
                </a:solidFill>
              </a:rPr>
              <a:t>(1.101)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2</a:t>
            </a:r>
            <a:r>
              <a:rPr lang="en-US" altLang="en-US" dirty="0" smtClean="0">
                <a:solidFill>
                  <a:srgbClr val="000099"/>
                </a:solidFill>
              </a:rPr>
              <a:t> × 2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 –1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(Normalized)</a:t>
            </a:r>
          </a:p>
          <a:p>
            <a:pPr marL="739775" lvl="1" indent="-276225" eaLnBrk="1" hangingPunct="1">
              <a:spcBef>
                <a:spcPts val="600"/>
              </a:spcBef>
              <a:tabLst>
                <a:tab pos="2343150" algn="l"/>
              </a:tabLst>
            </a:pPr>
            <a:r>
              <a:rPr lang="en-US" altLang="en-US" dirty="0" smtClean="0"/>
              <a:t>Exponent = </a:t>
            </a:r>
            <a:r>
              <a:rPr lang="en-US" altLang="en-US" dirty="0" smtClean="0">
                <a:solidFill>
                  <a:srgbClr val="000099"/>
                </a:solidFill>
              </a:rPr>
              <a:t>–1 + Bias =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0099"/>
                </a:solidFill>
              </a:rPr>
              <a:t>126 </a:t>
            </a:r>
            <a:r>
              <a:rPr lang="en-US" altLang="en-US" dirty="0" smtClean="0">
                <a:solidFill>
                  <a:srgbClr val="FF0000"/>
                </a:solidFill>
              </a:rPr>
              <a:t>(single precision)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dirty="0" smtClean="0"/>
              <a:t>and</a:t>
            </a:r>
            <a:r>
              <a:rPr lang="en-US" altLang="en-US" dirty="0" smtClean="0">
                <a:solidFill>
                  <a:srgbClr val="000099"/>
                </a:solidFill>
              </a:rPr>
              <a:t> 1022 </a:t>
            </a:r>
            <a:r>
              <a:rPr lang="en-US" altLang="en-US" dirty="0" smtClean="0">
                <a:solidFill>
                  <a:srgbClr val="FF0000"/>
                </a:solidFill>
              </a:rPr>
              <a:t>(double)</a:t>
            </a:r>
            <a:endParaRPr lang="en-US" altLang="en-US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727153" name="Group 113"/>
          <p:cNvGrpSpPr>
            <a:grpSpLocks/>
          </p:cNvGrpSpPr>
          <p:nvPr/>
        </p:nvGrpSpPr>
        <p:grpSpPr bwMode="auto">
          <a:xfrm>
            <a:off x="4075907" y="2420889"/>
            <a:ext cx="5322756" cy="1332669"/>
            <a:chOff x="2348" y="1553"/>
            <a:chExt cx="3095" cy="720"/>
          </a:xfrm>
        </p:grpSpPr>
        <p:sp>
          <p:nvSpPr>
            <p:cNvPr id="15471" name="Text Box 5"/>
            <p:cNvSpPr txBox="1">
              <a:spLocks noChangeArrowheads="1"/>
            </p:cNvSpPr>
            <p:nvPr/>
          </p:nvSpPr>
          <p:spPr bwMode="auto">
            <a:xfrm>
              <a:off x="2508" y="1754"/>
              <a:ext cx="2935" cy="3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0.8125 = (0.</a:t>
              </a:r>
              <a:r>
                <a:rPr lang="en-US" altLang="en-US">
                  <a:solidFill>
                    <a:srgbClr val="FF0000"/>
                  </a:solidFill>
                </a:rPr>
                <a:t>1101</a:t>
              </a:r>
              <a:r>
                <a:rPr lang="en-US" altLang="en-US"/>
                <a:t>)</a:t>
              </a:r>
              <a:r>
                <a:rPr lang="en-US" altLang="en-US" baseline="-25000"/>
                <a:t>2</a:t>
              </a:r>
              <a:r>
                <a:rPr lang="en-US" altLang="en-US"/>
                <a:t> = ½ + ¼ + 1/16 = 13/16</a:t>
              </a:r>
              <a:endParaRPr lang="en-US" altLang="en-US" baseline="-25000"/>
            </a:p>
          </p:txBody>
        </p:sp>
        <p:sp>
          <p:nvSpPr>
            <p:cNvPr id="15472" name="AutoShape 6"/>
            <p:cNvSpPr>
              <a:spLocks/>
            </p:cNvSpPr>
            <p:nvPr/>
          </p:nvSpPr>
          <p:spPr bwMode="auto">
            <a:xfrm>
              <a:off x="2348" y="1553"/>
              <a:ext cx="106" cy="720"/>
            </a:xfrm>
            <a:prstGeom prst="rightBrace">
              <a:avLst>
                <a:gd name="adj1" fmla="val 56604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27047" name="Group 7"/>
          <p:cNvGrpSpPr>
            <a:grpSpLocks/>
          </p:cNvGrpSpPr>
          <p:nvPr/>
        </p:nvGrpSpPr>
        <p:grpSpPr bwMode="auto">
          <a:xfrm>
            <a:off x="1387873" y="5164559"/>
            <a:ext cx="5850731" cy="411162"/>
            <a:chOff x="788" y="1123"/>
            <a:chExt cx="3686" cy="259"/>
          </a:xfrm>
        </p:grpSpPr>
        <p:sp>
          <p:nvSpPr>
            <p:cNvPr id="15439" name="Text Box 8"/>
            <p:cNvSpPr txBox="1">
              <a:spLocks noChangeArrowheads="1"/>
            </p:cNvSpPr>
            <p:nvPr/>
          </p:nvSpPr>
          <p:spPr bwMode="auto">
            <a:xfrm>
              <a:off x="788" y="1123"/>
              <a:ext cx="115" cy="25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5440" name="Text Box 9"/>
            <p:cNvSpPr txBox="1">
              <a:spLocks noChangeArrowheads="1"/>
            </p:cNvSpPr>
            <p:nvPr/>
          </p:nvSpPr>
          <p:spPr bwMode="auto">
            <a:xfrm>
              <a:off x="90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41" name="Text Box 10"/>
            <p:cNvSpPr txBox="1">
              <a:spLocks noChangeArrowheads="1"/>
            </p:cNvSpPr>
            <p:nvPr/>
          </p:nvSpPr>
          <p:spPr bwMode="auto">
            <a:xfrm>
              <a:off x="101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5442" name="Text Box 11"/>
            <p:cNvSpPr txBox="1">
              <a:spLocks noChangeArrowheads="1"/>
            </p:cNvSpPr>
            <p:nvPr/>
          </p:nvSpPr>
          <p:spPr bwMode="auto">
            <a:xfrm>
              <a:off x="113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5443" name="Text Box 12"/>
            <p:cNvSpPr txBox="1">
              <a:spLocks noChangeArrowheads="1"/>
            </p:cNvSpPr>
            <p:nvPr/>
          </p:nvSpPr>
          <p:spPr bwMode="auto">
            <a:xfrm>
              <a:off x="124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5444" name="Text Box 13"/>
            <p:cNvSpPr txBox="1">
              <a:spLocks noChangeArrowheads="1"/>
            </p:cNvSpPr>
            <p:nvPr/>
          </p:nvSpPr>
          <p:spPr bwMode="auto">
            <a:xfrm>
              <a:off x="136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5445" name="Text Box 14"/>
            <p:cNvSpPr txBox="1">
              <a:spLocks noChangeArrowheads="1"/>
            </p:cNvSpPr>
            <p:nvPr/>
          </p:nvSpPr>
          <p:spPr bwMode="auto">
            <a:xfrm>
              <a:off x="147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5446" name="Text Box 15"/>
            <p:cNvSpPr txBox="1">
              <a:spLocks noChangeArrowheads="1"/>
            </p:cNvSpPr>
            <p:nvPr/>
          </p:nvSpPr>
          <p:spPr bwMode="auto">
            <a:xfrm>
              <a:off x="159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5447" name="Text Box 16"/>
            <p:cNvSpPr txBox="1">
              <a:spLocks noChangeArrowheads="1"/>
            </p:cNvSpPr>
            <p:nvPr/>
          </p:nvSpPr>
          <p:spPr bwMode="auto">
            <a:xfrm>
              <a:off x="170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48" name="Text Box 17"/>
            <p:cNvSpPr txBox="1">
              <a:spLocks noChangeArrowheads="1"/>
            </p:cNvSpPr>
            <p:nvPr/>
          </p:nvSpPr>
          <p:spPr bwMode="auto">
            <a:xfrm>
              <a:off x="1824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5449" name="Text Box 18"/>
            <p:cNvSpPr txBox="1">
              <a:spLocks noChangeArrowheads="1"/>
            </p:cNvSpPr>
            <p:nvPr/>
          </p:nvSpPr>
          <p:spPr bwMode="auto">
            <a:xfrm>
              <a:off x="193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50" name="Text Box 19"/>
            <p:cNvSpPr txBox="1">
              <a:spLocks noChangeArrowheads="1"/>
            </p:cNvSpPr>
            <p:nvPr/>
          </p:nvSpPr>
          <p:spPr bwMode="auto">
            <a:xfrm>
              <a:off x="205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5451" name="Text Box 20"/>
            <p:cNvSpPr txBox="1">
              <a:spLocks noChangeArrowheads="1"/>
            </p:cNvSpPr>
            <p:nvPr/>
          </p:nvSpPr>
          <p:spPr bwMode="auto">
            <a:xfrm>
              <a:off x="217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52" name="Text Box 21"/>
            <p:cNvSpPr txBox="1">
              <a:spLocks noChangeArrowheads="1"/>
            </p:cNvSpPr>
            <p:nvPr/>
          </p:nvSpPr>
          <p:spPr bwMode="auto">
            <a:xfrm>
              <a:off x="228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53" name="Text Box 22"/>
            <p:cNvSpPr txBox="1">
              <a:spLocks noChangeArrowheads="1"/>
            </p:cNvSpPr>
            <p:nvPr/>
          </p:nvSpPr>
          <p:spPr bwMode="auto">
            <a:xfrm>
              <a:off x="240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54" name="Text Box 23"/>
            <p:cNvSpPr txBox="1">
              <a:spLocks noChangeArrowheads="1"/>
            </p:cNvSpPr>
            <p:nvPr/>
          </p:nvSpPr>
          <p:spPr bwMode="auto">
            <a:xfrm>
              <a:off x="251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55" name="Text Box 24"/>
            <p:cNvSpPr txBox="1">
              <a:spLocks noChangeArrowheads="1"/>
            </p:cNvSpPr>
            <p:nvPr/>
          </p:nvSpPr>
          <p:spPr bwMode="auto">
            <a:xfrm>
              <a:off x="263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56" name="Text Box 25"/>
            <p:cNvSpPr txBox="1">
              <a:spLocks noChangeArrowheads="1"/>
            </p:cNvSpPr>
            <p:nvPr/>
          </p:nvSpPr>
          <p:spPr bwMode="auto">
            <a:xfrm>
              <a:off x="274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57" name="Text Box 26"/>
            <p:cNvSpPr txBox="1">
              <a:spLocks noChangeArrowheads="1"/>
            </p:cNvSpPr>
            <p:nvPr/>
          </p:nvSpPr>
          <p:spPr bwMode="auto">
            <a:xfrm>
              <a:off x="286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58" name="Text Box 27"/>
            <p:cNvSpPr txBox="1">
              <a:spLocks noChangeArrowheads="1"/>
            </p:cNvSpPr>
            <p:nvPr/>
          </p:nvSpPr>
          <p:spPr bwMode="auto">
            <a:xfrm>
              <a:off x="297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59" name="Text Box 28"/>
            <p:cNvSpPr txBox="1">
              <a:spLocks noChangeArrowheads="1"/>
            </p:cNvSpPr>
            <p:nvPr/>
          </p:nvSpPr>
          <p:spPr bwMode="auto">
            <a:xfrm>
              <a:off x="309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60" name="Text Box 29"/>
            <p:cNvSpPr txBox="1">
              <a:spLocks noChangeArrowheads="1"/>
            </p:cNvSpPr>
            <p:nvPr/>
          </p:nvSpPr>
          <p:spPr bwMode="auto">
            <a:xfrm>
              <a:off x="320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61" name="Text Box 30"/>
            <p:cNvSpPr txBox="1">
              <a:spLocks noChangeArrowheads="1"/>
            </p:cNvSpPr>
            <p:nvPr/>
          </p:nvSpPr>
          <p:spPr bwMode="auto">
            <a:xfrm>
              <a:off x="332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62" name="Text Box 31"/>
            <p:cNvSpPr txBox="1">
              <a:spLocks noChangeArrowheads="1"/>
            </p:cNvSpPr>
            <p:nvPr/>
          </p:nvSpPr>
          <p:spPr bwMode="auto">
            <a:xfrm>
              <a:off x="343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63" name="Text Box 32"/>
            <p:cNvSpPr txBox="1">
              <a:spLocks noChangeArrowheads="1"/>
            </p:cNvSpPr>
            <p:nvPr/>
          </p:nvSpPr>
          <p:spPr bwMode="auto">
            <a:xfrm>
              <a:off x="355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64" name="Text Box 33"/>
            <p:cNvSpPr txBox="1">
              <a:spLocks noChangeArrowheads="1"/>
            </p:cNvSpPr>
            <p:nvPr/>
          </p:nvSpPr>
          <p:spPr bwMode="auto">
            <a:xfrm>
              <a:off x="366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65" name="Text Box 34"/>
            <p:cNvSpPr txBox="1">
              <a:spLocks noChangeArrowheads="1"/>
            </p:cNvSpPr>
            <p:nvPr/>
          </p:nvSpPr>
          <p:spPr bwMode="auto">
            <a:xfrm>
              <a:off x="378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66" name="Text Box 35"/>
            <p:cNvSpPr txBox="1">
              <a:spLocks noChangeArrowheads="1"/>
            </p:cNvSpPr>
            <p:nvPr/>
          </p:nvSpPr>
          <p:spPr bwMode="auto">
            <a:xfrm>
              <a:off x="389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67" name="Text Box 36"/>
            <p:cNvSpPr txBox="1">
              <a:spLocks noChangeArrowheads="1"/>
            </p:cNvSpPr>
            <p:nvPr/>
          </p:nvSpPr>
          <p:spPr bwMode="auto">
            <a:xfrm>
              <a:off x="401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68" name="Text Box 37"/>
            <p:cNvSpPr txBox="1">
              <a:spLocks noChangeArrowheads="1"/>
            </p:cNvSpPr>
            <p:nvPr/>
          </p:nvSpPr>
          <p:spPr bwMode="auto">
            <a:xfrm>
              <a:off x="412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69" name="Text Box 38"/>
            <p:cNvSpPr txBox="1">
              <a:spLocks noChangeArrowheads="1"/>
            </p:cNvSpPr>
            <p:nvPr/>
          </p:nvSpPr>
          <p:spPr bwMode="auto">
            <a:xfrm>
              <a:off x="424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470" name="Text Box 39"/>
            <p:cNvSpPr txBox="1">
              <a:spLocks noChangeArrowheads="1"/>
            </p:cNvSpPr>
            <p:nvPr/>
          </p:nvSpPr>
          <p:spPr bwMode="auto">
            <a:xfrm>
              <a:off x="435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727080" name="Group 40"/>
          <p:cNvGrpSpPr>
            <a:grpSpLocks/>
          </p:cNvGrpSpPr>
          <p:nvPr/>
        </p:nvGrpSpPr>
        <p:grpSpPr bwMode="auto">
          <a:xfrm>
            <a:off x="1387873" y="5666210"/>
            <a:ext cx="5850731" cy="822325"/>
            <a:chOff x="787" y="1095"/>
            <a:chExt cx="3686" cy="518"/>
          </a:xfrm>
        </p:grpSpPr>
        <p:grpSp>
          <p:nvGrpSpPr>
            <p:cNvPr id="15373" name="Group 41"/>
            <p:cNvGrpSpPr>
              <a:grpSpLocks/>
            </p:cNvGrpSpPr>
            <p:nvPr/>
          </p:nvGrpSpPr>
          <p:grpSpPr bwMode="auto">
            <a:xfrm>
              <a:off x="787" y="1095"/>
              <a:ext cx="3686" cy="259"/>
              <a:chOff x="788" y="1123"/>
              <a:chExt cx="3686" cy="259"/>
            </a:xfrm>
          </p:grpSpPr>
          <p:sp>
            <p:nvSpPr>
              <p:cNvPr id="15407" name="Text Box 42"/>
              <p:cNvSpPr txBox="1">
                <a:spLocks noChangeArrowheads="1"/>
              </p:cNvSpPr>
              <p:nvPr/>
            </p:nvSpPr>
            <p:spPr bwMode="auto">
              <a:xfrm>
                <a:off x="788" y="1123"/>
                <a:ext cx="115" cy="259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408" name="Text Box 43"/>
              <p:cNvSpPr txBox="1">
                <a:spLocks noChangeArrowheads="1"/>
              </p:cNvSpPr>
              <p:nvPr/>
            </p:nvSpPr>
            <p:spPr bwMode="auto">
              <a:xfrm>
                <a:off x="903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09" name="Text Box 44"/>
              <p:cNvSpPr txBox="1">
                <a:spLocks noChangeArrowheads="1"/>
              </p:cNvSpPr>
              <p:nvPr/>
            </p:nvSpPr>
            <p:spPr bwMode="auto">
              <a:xfrm>
                <a:off x="1018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410" name="Text Box 45"/>
              <p:cNvSpPr txBox="1">
                <a:spLocks noChangeArrowheads="1"/>
              </p:cNvSpPr>
              <p:nvPr/>
            </p:nvSpPr>
            <p:spPr bwMode="auto">
              <a:xfrm>
                <a:off x="1133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411" name="Text Box 46"/>
              <p:cNvSpPr txBox="1">
                <a:spLocks noChangeArrowheads="1"/>
              </p:cNvSpPr>
              <p:nvPr/>
            </p:nvSpPr>
            <p:spPr bwMode="auto">
              <a:xfrm>
                <a:off x="1248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412" name="Text Box 47"/>
              <p:cNvSpPr txBox="1">
                <a:spLocks noChangeArrowheads="1"/>
              </p:cNvSpPr>
              <p:nvPr/>
            </p:nvSpPr>
            <p:spPr bwMode="auto">
              <a:xfrm>
                <a:off x="136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413" name="Text Box 48"/>
              <p:cNvSpPr txBox="1">
                <a:spLocks noChangeArrowheads="1"/>
              </p:cNvSpPr>
              <p:nvPr/>
            </p:nvSpPr>
            <p:spPr bwMode="auto">
              <a:xfrm>
                <a:off x="147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414" name="Text Box 49"/>
              <p:cNvSpPr txBox="1">
                <a:spLocks noChangeArrowheads="1"/>
              </p:cNvSpPr>
              <p:nvPr/>
            </p:nvSpPr>
            <p:spPr bwMode="auto">
              <a:xfrm>
                <a:off x="159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415" name="Text Box 50"/>
              <p:cNvSpPr txBox="1">
                <a:spLocks noChangeArrowheads="1"/>
              </p:cNvSpPr>
              <p:nvPr/>
            </p:nvSpPr>
            <p:spPr bwMode="auto">
              <a:xfrm>
                <a:off x="170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416" name="Text Box 51"/>
              <p:cNvSpPr txBox="1">
                <a:spLocks noChangeArrowheads="1"/>
              </p:cNvSpPr>
              <p:nvPr/>
            </p:nvSpPr>
            <p:spPr bwMode="auto">
              <a:xfrm>
                <a:off x="182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417" name="Text Box 52"/>
              <p:cNvSpPr txBox="1">
                <a:spLocks noChangeArrowheads="1"/>
              </p:cNvSpPr>
              <p:nvPr/>
            </p:nvSpPr>
            <p:spPr bwMode="auto">
              <a:xfrm>
                <a:off x="193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418" name="Text Box 53"/>
              <p:cNvSpPr txBox="1">
                <a:spLocks noChangeArrowheads="1"/>
              </p:cNvSpPr>
              <p:nvPr/>
            </p:nvSpPr>
            <p:spPr bwMode="auto">
              <a:xfrm>
                <a:off x="2055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19" name="Text Box 54"/>
              <p:cNvSpPr txBox="1">
                <a:spLocks noChangeArrowheads="1"/>
              </p:cNvSpPr>
              <p:nvPr/>
            </p:nvSpPr>
            <p:spPr bwMode="auto">
              <a:xfrm>
                <a:off x="217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420" name="Text Box 55"/>
              <p:cNvSpPr txBox="1">
                <a:spLocks noChangeArrowheads="1"/>
              </p:cNvSpPr>
              <p:nvPr/>
            </p:nvSpPr>
            <p:spPr bwMode="auto">
              <a:xfrm>
                <a:off x="228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21" name="Text Box 56"/>
              <p:cNvSpPr txBox="1">
                <a:spLocks noChangeArrowheads="1"/>
              </p:cNvSpPr>
              <p:nvPr/>
            </p:nvSpPr>
            <p:spPr bwMode="auto">
              <a:xfrm>
                <a:off x="240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422" name="Text Box 57"/>
              <p:cNvSpPr txBox="1">
                <a:spLocks noChangeArrowheads="1"/>
              </p:cNvSpPr>
              <p:nvPr/>
            </p:nvSpPr>
            <p:spPr bwMode="auto">
              <a:xfrm>
                <a:off x="251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23" name="Text Box 58"/>
              <p:cNvSpPr txBox="1">
                <a:spLocks noChangeArrowheads="1"/>
              </p:cNvSpPr>
              <p:nvPr/>
            </p:nvSpPr>
            <p:spPr bwMode="auto">
              <a:xfrm>
                <a:off x="263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24" name="Text Box 59"/>
              <p:cNvSpPr txBox="1">
                <a:spLocks noChangeArrowheads="1"/>
              </p:cNvSpPr>
              <p:nvPr/>
            </p:nvSpPr>
            <p:spPr bwMode="auto">
              <a:xfrm>
                <a:off x="274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25" name="Text Box 60"/>
              <p:cNvSpPr txBox="1">
                <a:spLocks noChangeArrowheads="1"/>
              </p:cNvSpPr>
              <p:nvPr/>
            </p:nvSpPr>
            <p:spPr bwMode="auto">
              <a:xfrm>
                <a:off x="286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26" name="Text Box 61"/>
              <p:cNvSpPr txBox="1">
                <a:spLocks noChangeArrowheads="1"/>
              </p:cNvSpPr>
              <p:nvPr/>
            </p:nvSpPr>
            <p:spPr bwMode="auto">
              <a:xfrm>
                <a:off x="297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27" name="Text Box 62"/>
              <p:cNvSpPr txBox="1">
                <a:spLocks noChangeArrowheads="1"/>
              </p:cNvSpPr>
              <p:nvPr/>
            </p:nvSpPr>
            <p:spPr bwMode="auto">
              <a:xfrm>
                <a:off x="309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28" name="Text Box 63"/>
              <p:cNvSpPr txBox="1">
                <a:spLocks noChangeArrowheads="1"/>
              </p:cNvSpPr>
              <p:nvPr/>
            </p:nvSpPr>
            <p:spPr bwMode="auto">
              <a:xfrm>
                <a:off x="320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29" name="Text Box 64"/>
              <p:cNvSpPr txBox="1">
                <a:spLocks noChangeArrowheads="1"/>
              </p:cNvSpPr>
              <p:nvPr/>
            </p:nvSpPr>
            <p:spPr bwMode="auto">
              <a:xfrm>
                <a:off x="332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30" name="Text Box 65"/>
              <p:cNvSpPr txBox="1">
                <a:spLocks noChangeArrowheads="1"/>
              </p:cNvSpPr>
              <p:nvPr/>
            </p:nvSpPr>
            <p:spPr bwMode="auto">
              <a:xfrm>
                <a:off x="343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31" name="Text Box 66"/>
              <p:cNvSpPr txBox="1">
                <a:spLocks noChangeArrowheads="1"/>
              </p:cNvSpPr>
              <p:nvPr/>
            </p:nvSpPr>
            <p:spPr bwMode="auto">
              <a:xfrm>
                <a:off x="355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32" name="Text Box 67"/>
              <p:cNvSpPr txBox="1">
                <a:spLocks noChangeArrowheads="1"/>
              </p:cNvSpPr>
              <p:nvPr/>
            </p:nvSpPr>
            <p:spPr bwMode="auto">
              <a:xfrm>
                <a:off x="366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33" name="Text Box 68"/>
              <p:cNvSpPr txBox="1">
                <a:spLocks noChangeArrowheads="1"/>
              </p:cNvSpPr>
              <p:nvPr/>
            </p:nvSpPr>
            <p:spPr bwMode="auto">
              <a:xfrm>
                <a:off x="378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34" name="Text Box 69"/>
              <p:cNvSpPr txBox="1">
                <a:spLocks noChangeArrowheads="1"/>
              </p:cNvSpPr>
              <p:nvPr/>
            </p:nvSpPr>
            <p:spPr bwMode="auto">
              <a:xfrm>
                <a:off x="389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35" name="Text Box 70"/>
              <p:cNvSpPr txBox="1">
                <a:spLocks noChangeArrowheads="1"/>
              </p:cNvSpPr>
              <p:nvPr/>
            </p:nvSpPr>
            <p:spPr bwMode="auto">
              <a:xfrm>
                <a:off x="401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36" name="Text Box 71"/>
              <p:cNvSpPr txBox="1">
                <a:spLocks noChangeArrowheads="1"/>
              </p:cNvSpPr>
              <p:nvPr/>
            </p:nvSpPr>
            <p:spPr bwMode="auto">
              <a:xfrm>
                <a:off x="412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37" name="Text Box 72"/>
              <p:cNvSpPr txBox="1">
                <a:spLocks noChangeArrowheads="1"/>
              </p:cNvSpPr>
              <p:nvPr/>
            </p:nvSpPr>
            <p:spPr bwMode="auto">
              <a:xfrm>
                <a:off x="424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38" name="Text Box 73"/>
              <p:cNvSpPr txBox="1">
                <a:spLocks noChangeArrowheads="1"/>
              </p:cNvSpPr>
              <p:nvPr/>
            </p:nvSpPr>
            <p:spPr bwMode="auto">
              <a:xfrm>
                <a:off x="435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15374" name="Group 74"/>
            <p:cNvGrpSpPr>
              <a:grpSpLocks/>
            </p:cNvGrpSpPr>
            <p:nvPr/>
          </p:nvGrpSpPr>
          <p:grpSpPr bwMode="auto">
            <a:xfrm>
              <a:off x="787" y="1354"/>
              <a:ext cx="3686" cy="259"/>
              <a:chOff x="788" y="1123"/>
              <a:chExt cx="3686" cy="259"/>
            </a:xfrm>
          </p:grpSpPr>
          <p:sp>
            <p:nvSpPr>
              <p:cNvPr id="15375" name="Text Box 75"/>
              <p:cNvSpPr txBox="1">
                <a:spLocks noChangeArrowheads="1"/>
              </p:cNvSpPr>
              <p:nvPr/>
            </p:nvSpPr>
            <p:spPr bwMode="auto">
              <a:xfrm>
                <a:off x="78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76" name="Text Box 76"/>
              <p:cNvSpPr txBox="1">
                <a:spLocks noChangeArrowheads="1"/>
              </p:cNvSpPr>
              <p:nvPr/>
            </p:nvSpPr>
            <p:spPr bwMode="auto">
              <a:xfrm>
                <a:off x="90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77" name="Text Box 77"/>
              <p:cNvSpPr txBox="1">
                <a:spLocks noChangeArrowheads="1"/>
              </p:cNvSpPr>
              <p:nvPr/>
            </p:nvSpPr>
            <p:spPr bwMode="auto">
              <a:xfrm>
                <a:off x="101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78" name="Text Box 78"/>
              <p:cNvSpPr txBox="1">
                <a:spLocks noChangeArrowheads="1"/>
              </p:cNvSpPr>
              <p:nvPr/>
            </p:nvSpPr>
            <p:spPr bwMode="auto">
              <a:xfrm>
                <a:off x="113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79" name="Text Box 79"/>
              <p:cNvSpPr txBox="1">
                <a:spLocks noChangeArrowheads="1"/>
              </p:cNvSpPr>
              <p:nvPr/>
            </p:nvSpPr>
            <p:spPr bwMode="auto">
              <a:xfrm>
                <a:off x="124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80" name="Text Box 80"/>
              <p:cNvSpPr txBox="1">
                <a:spLocks noChangeArrowheads="1"/>
              </p:cNvSpPr>
              <p:nvPr/>
            </p:nvSpPr>
            <p:spPr bwMode="auto">
              <a:xfrm>
                <a:off x="136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81" name="Text Box 81"/>
              <p:cNvSpPr txBox="1">
                <a:spLocks noChangeArrowheads="1"/>
              </p:cNvSpPr>
              <p:nvPr/>
            </p:nvSpPr>
            <p:spPr bwMode="auto">
              <a:xfrm>
                <a:off x="147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82" name="Text Box 82"/>
              <p:cNvSpPr txBox="1">
                <a:spLocks noChangeArrowheads="1"/>
              </p:cNvSpPr>
              <p:nvPr/>
            </p:nvSpPr>
            <p:spPr bwMode="auto">
              <a:xfrm>
                <a:off x="159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83" name="Text Box 83"/>
              <p:cNvSpPr txBox="1">
                <a:spLocks noChangeArrowheads="1"/>
              </p:cNvSpPr>
              <p:nvPr/>
            </p:nvSpPr>
            <p:spPr bwMode="auto">
              <a:xfrm>
                <a:off x="170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84" name="Text Box 84"/>
              <p:cNvSpPr txBox="1">
                <a:spLocks noChangeArrowheads="1"/>
              </p:cNvSpPr>
              <p:nvPr/>
            </p:nvSpPr>
            <p:spPr bwMode="auto">
              <a:xfrm>
                <a:off x="182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85" name="Text Box 85"/>
              <p:cNvSpPr txBox="1">
                <a:spLocks noChangeArrowheads="1"/>
              </p:cNvSpPr>
              <p:nvPr/>
            </p:nvSpPr>
            <p:spPr bwMode="auto">
              <a:xfrm>
                <a:off x="193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86" name="Text Box 86"/>
              <p:cNvSpPr txBox="1">
                <a:spLocks noChangeArrowheads="1"/>
              </p:cNvSpPr>
              <p:nvPr/>
            </p:nvSpPr>
            <p:spPr bwMode="auto">
              <a:xfrm>
                <a:off x="205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87" name="Text Box 87"/>
              <p:cNvSpPr txBox="1">
                <a:spLocks noChangeArrowheads="1"/>
              </p:cNvSpPr>
              <p:nvPr/>
            </p:nvSpPr>
            <p:spPr bwMode="auto">
              <a:xfrm>
                <a:off x="217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88" name="Text Box 88"/>
              <p:cNvSpPr txBox="1">
                <a:spLocks noChangeArrowheads="1"/>
              </p:cNvSpPr>
              <p:nvPr/>
            </p:nvSpPr>
            <p:spPr bwMode="auto">
              <a:xfrm>
                <a:off x="228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89" name="Text Box 89"/>
              <p:cNvSpPr txBox="1">
                <a:spLocks noChangeArrowheads="1"/>
              </p:cNvSpPr>
              <p:nvPr/>
            </p:nvSpPr>
            <p:spPr bwMode="auto">
              <a:xfrm>
                <a:off x="240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90" name="Text Box 90"/>
              <p:cNvSpPr txBox="1">
                <a:spLocks noChangeArrowheads="1"/>
              </p:cNvSpPr>
              <p:nvPr/>
            </p:nvSpPr>
            <p:spPr bwMode="auto">
              <a:xfrm>
                <a:off x="251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91" name="Text Box 91"/>
              <p:cNvSpPr txBox="1">
                <a:spLocks noChangeArrowheads="1"/>
              </p:cNvSpPr>
              <p:nvPr/>
            </p:nvSpPr>
            <p:spPr bwMode="auto">
              <a:xfrm>
                <a:off x="263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92" name="Text Box 92"/>
              <p:cNvSpPr txBox="1">
                <a:spLocks noChangeArrowheads="1"/>
              </p:cNvSpPr>
              <p:nvPr/>
            </p:nvSpPr>
            <p:spPr bwMode="auto">
              <a:xfrm>
                <a:off x="274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93" name="Text Box 93"/>
              <p:cNvSpPr txBox="1">
                <a:spLocks noChangeArrowheads="1"/>
              </p:cNvSpPr>
              <p:nvPr/>
            </p:nvSpPr>
            <p:spPr bwMode="auto">
              <a:xfrm>
                <a:off x="286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94" name="Text Box 94"/>
              <p:cNvSpPr txBox="1">
                <a:spLocks noChangeArrowheads="1"/>
              </p:cNvSpPr>
              <p:nvPr/>
            </p:nvSpPr>
            <p:spPr bwMode="auto">
              <a:xfrm>
                <a:off x="297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95" name="Text Box 95"/>
              <p:cNvSpPr txBox="1">
                <a:spLocks noChangeArrowheads="1"/>
              </p:cNvSpPr>
              <p:nvPr/>
            </p:nvSpPr>
            <p:spPr bwMode="auto">
              <a:xfrm>
                <a:off x="309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96" name="Text Box 96"/>
              <p:cNvSpPr txBox="1">
                <a:spLocks noChangeArrowheads="1"/>
              </p:cNvSpPr>
              <p:nvPr/>
            </p:nvSpPr>
            <p:spPr bwMode="auto">
              <a:xfrm>
                <a:off x="320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97" name="Text Box 97"/>
              <p:cNvSpPr txBox="1">
                <a:spLocks noChangeArrowheads="1"/>
              </p:cNvSpPr>
              <p:nvPr/>
            </p:nvSpPr>
            <p:spPr bwMode="auto">
              <a:xfrm>
                <a:off x="332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98" name="Text Box 98"/>
              <p:cNvSpPr txBox="1">
                <a:spLocks noChangeArrowheads="1"/>
              </p:cNvSpPr>
              <p:nvPr/>
            </p:nvSpPr>
            <p:spPr bwMode="auto">
              <a:xfrm>
                <a:off x="343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399" name="Text Box 99"/>
              <p:cNvSpPr txBox="1">
                <a:spLocks noChangeArrowheads="1"/>
              </p:cNvSpPr>
              <p:nvPr/>
            </p:nvSpPr>
            <p:spPr bwMode="auto">
              <a:xfrm>
                <a:off x="355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00" name="Text Box 100"/>
              <p:cNvSpPr txBox="1">
                <a:spLocks noChangeArrowheads="1"/>
              </p:cNvSpPr>
              <p:nvPr/>
            </p:nvSpPr>
            <p:spPr bwMode="auto">
              <a:xfrm>
                <a:off x="366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01" name="Text Box 101"/>
              <p:cNvSpPr txBox="1">
                <a:spLocks noChangeArrowheads="1"/>
              </p:cNvSpPr>
              <p:nvPr/>
            </p:nvSpPr>
            <p:spPr bwMode="auto">
              <a:xfrm>
                <a:off x="378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02" name="Text Box 102"/>
              <p:cNvSpPr txBox="1">
                <a:spLocks noChangeArrowheads="1"/>
              </p:cNvSpPr>
              <p:nvPr/>
            </p:nvSpPr>
            <p:spPr bwMode="auto">
              <a:xfrm>
                <a:off x="389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03" name="Text Box 103"/>
              <p:cNvSpPr txBox="1">
                <a:spLocks noChangeArrowheads="1"/>
              </p:cNvSpPr>
              <p:nvPr/>
            </p:nvSpPr>
            <p:spPr bwMode="auto">
              <a:xfrm>
                <a:off x="401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04" name="Text Box 104"/>
              <p:cNvSpPr txBox="1">
                <a:spLocks noChangeArrowheads="1"/>
              </p:cNvSpPr>
              <p:nvPr/>
            </p:nvSpPr>
            <p:spPr bwMode="auto">
              <a:xfrm>
                <a:off x="412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05" name="Text Box 105"/>
              <p:cNvSpPr txBox="1">
                <a:spLocks noChangeArrowheads="1"/>
              </p:cNvSpPr>
              <p:nvPr/>
            </p:nvSpPr>
            <p:spPr bwMode="auto">
              <a:xfrm>
                <a:off x="424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5406" name="Text Box 106"/>
              <p:cNvSpPr txBox="1">
                <a:spLocks noChangeArrowheads="1"/>
              </p:cNvSpPr>
              <p:nvPr/>
            </p:nvSpPr>
            <p:spPr bwMode="auto">
              <a:xfrm>
                <a:off x="435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</p:grpSp>
      <p:sp>
        <p:nvSpPr>
          <p:cNvPr id="727147" name="Text Box 107"/>
          <p:cNvSpPr txBox="1">
            <a:spLocks noChangeArrowheads="1"/>
          </p:cNvSpPr>
          <p:nvPr/>
        </p:nvSpPr>
        <p:spPr bwMode="auto">
          <a:xfrm>
            <a:off x="7331472" y="5085185"/>
            <a:ext cx="169055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FF0000"/>
                </a:solidFill>
              </a:rPr>
              <a:t>Single Precision</a:t>
            </a:r>
          </a:p>
        </p:txBody>
      </p:sp>
      <p:sp>
        <p:nvSpPr>
          <p:cNvPr id="727148" name="Text Box 108"/>
          <p:cNvSpPr txBox="1">
            <a:spLocks noChangeArrowheads="1"/>
          </p:cNvSpPr>
          <p:nvPr/>
        </p:nvSpPr>
        <p:spPr bwMode="auto">
          <a:xfrm>
            <a:off x="7331473" y="5772572"/>
            <a:ext cx="173699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FF0000"/>
                </a:solidFill>
              </a:rPr>
              <a:t>Double Precision</a:t>
            </a:r>
          </a:p>
        </p:txBody>
      </p:sp>
      <p:grpSp>
        <p:nvGrpSpPr>
          <p:cNvPr id="727149" name="Group 109"/>
          <p:cNvGrpSpPr>
            <a:grpSpLocks/>
          </p:cNvGrpSpPr>
          <p:nvPr/>
        </p:nvGrpSpPr>
        <p:grpSpPr bwMode="auto">
          <a:xfrm>
            <a:off x="2456285" y="4239466"/>
            <a:ext cx="2835155" cy="793812"/>
            <a:chOff x="1824" y="2621"/>
            <a:chExt cx="1786" cy="432"/>
          </a:xfrm>
        </p:grpSpPr>
        <p:sp>
          <p:nvSpPr>
            <p:cNvPr id="15370" name="Oval 110"/>
            <p:cNvSpPr>
              <a:spLocks noChangeArrowheads="1"/>
            </p:cNvSpPr>
            <p:nvPr/>
          </p:nvSpPr>
          <p:spPr bwMode="auto">
            <a:xfrm>
              <a:off x="3437" y="2621"/>
              <a:ext cx="173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1" name="Oval 111"/>
            <p:cNvSpPr>
              <a:spLocks noChangeArrowheads="1"/>
            </p:cNvSpPr>
            <p:nvPr/>
          </p:nvSpPr>
          <p:spPr bwMode="auto">
            <a:xfrm>
              <a:off x="1824" y="2851"/>
              <a:ext cx="230" cy="20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5372" name="AutoShape 112"/>
            <p:cNvCxnSpPr>
              <a:cxnSpLocks noChangeShapeType="1"/>
              <a:stCxn id="15370" idx="4"/>
              <a:endCxn id="15371" idx="7"/>
            </p:cNvCxnSpPr>
            <p:nvPr/>
          </p:nvCxnSpPr>
          <p:spPr bwMode="auto">
            <a:xfrm rot="5400000">
              <a:off x="2714" y="2071"/>
              <a:ext cx="116" cy="1504"/>
            </a:xfrm>
            <a:prstGeom prst="curvedConnector3">
              <a:avLst>
                <a:gd name="adj1" fmla="val 74995"/>
              </a:avLst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47" grpId="0"/>
      <p:bldP spid="7271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Largest Normalized Float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dirty="0" smtClean="0"/>
              <a:t>What is the </a:t>
            </a:r>
            <a:r>
              <a:rPr lang="en-US" altLang="en-US" dirty="0" smtClean="0">
                <a:solidFill>
                  <a:srgbClr val="FF0000"/>
                </a:solidFill>
              </a:rPr>
              <a:t>Largest normalized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float?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 for Single Precision:</a:t>
            </a:r>
          </a:p>
          <a:p>
            <a:pPr eaLnBrk="1" hangingPunct="1">
              <a:spcBef>
                <a:spcPct val="35000"/>
              </a:spcBef>
            </a:pPr>
            <a:endParaRPr lang="en-US" altLang="en-US" dirty="0" smtClean="0">
              <a:solidFill>
                <a:schemeClr val="hlink"/>
              </a:solidFill>
            </a:endParaRP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E – bias</a:t>
            </a:r>
            <a:r>
              <a:rPr lang="en-US" altLang="en-US" dirty="0" smtClean="0"/>
              <a:t> = 254 – 127 = +127 (</a:t>
            </a:r>
            <a:r>
              <a:rPr lang="en-US" altLang="en-US" dirty="0" smtClean="0">
                <a:solidFill>
                  <a:srgbClr val="FF0000"/>
                </a:solidFill>
              </a:rPr>
              <a:t>largest exponent for SP</a:t>
            </a:r>
            <a:r>
              <a:rPr lang="en-US" altLang="en-US" dirty="0" smtClean="0"/>
              <a:t>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err="1" smtClean="0">
                <a:solidFill>
                  <a:srgbClr val="000099"/>
                </a:solidFill>
              </a:rPr>
              <a:t>Significand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dirty="0" smtClean="0"/>
              <a:t>= 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/>
              <a:t>111 … 1)</a:t>
            </a:r>
            <a:r>
              <a:rPr lang="en-US" altLang="en-US" baseline="-25000" dirty="0" smtClean="0"/>
              <a:t>2 </a:t>
            </a:r>
            <a:r>
              <a:rPr lang="en-US" altLang="en-US" dirty="0" smtClean="0"/>
              <a:t>= 1.99999988 = almost 2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Value in decimal </a:t>
            </a:r>
            <a:r>
              <a:rPr lang="en-US" altLang="en-US" dirty="0" smtClean="0"/>
              <a:t>≈ 2 × 2</a:t>
            </a:r>
            <a:r>
              <a:rPr lang="en-US" altLang="en-US" baseline="30000" dirty="0" smtClean="0"/>
              <a:t>+127</a:t>
            </a:r>
            <a:r>
              <a:rPr lang="en-US" altLang="en-US" dirty="0" smtClean="0"/>
              <a:t> ≈ 2</a:t>
            </a:r>
            <a:r>
              <a:rPr lang="en-US" altLang="en-US" baseline="30000" dirty="0" smtClean="0"/>
              <a:t>+128</a:t>
            </a:r>
            <a:r>
              <a:rPr lang="en-US" altLang="en-US" dirty="0" smtClean="0"/>
              <a:t> ≈ </a:t>
            </a:r>
            <a:r>
              <a:rPr lang="en-US" altLang="en-US" dirty="0" smtClean="0">
                <a:solidFill>
                  <a:srgbClr val="000099"/>
                </a:solidFill>
              </a:rPr>
              <a:t>3.4028 … × 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+38</a:t>
            </a:r>
            <a:r>
              <a:rPr lang="en-US" altLang="en-US" dirty="0" smtClean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 for Double Precision:</a:t>
            </a:r>
          </a:p>
          <a:p>
            <a:pPr eaLnBrk="1" hangingPunct="1">
              <a:spcBef>
                <a:spcPct val="35000"/>
              </a:spcBef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35000"/>
              </a:spcBef>
            </a:pPr>
            <a:endParaRPr lang="en-US" altLang="en-US" dirty="0" smtClean="0">
              <a:solidFill>
                <a:schemeClr val="hlink"/>
              </a:solidFill>
            </a:endParaRP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Value in decimal</a:t>
            </a:r>
            <a:r>
              <a:rPr lang="en-US" altLang="en-US" dirty="0" smtClean="0"/>
              <a:t> ≈ 2 × 2</a:t>
            </a:r>
            <a:r>
              <a:rPr lang="en-US" altLang="en-US" baseline="30000" dirty="0" smtClean="0"/>
              <a:t>+1023</a:t>
            </a:r>
            <a:r>
              <a:rPr lang="en-US" altLang="en-US" dirty="0" smtClean="0"/>
              <a:t> ≈ 2</a:t>
            </a:r>
            <a:r>
              <a:rPr lang="en-US" altLang="en-US" baseline="30000" dirty="0" smtClean="0"/>
              <a:t>+1024</a:t>
            </a:r>
            <a:r>
              <a:rPr lang="en-US" altLang="en-US" dirty="0" smtClean="0"/>
              <a:t> ≈ </a:t>
            </a:r>
            <a:r>
              <a:rPr lang="en-US" altLang="en-US" dirty="0" smtClean="0">
                <a:solidFill>
                  <a:srgbClr val="000099"/>
                </a:solidFill>
              </a:rPr>
              <a:t>1.79769 … × 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+308</a:t>
            </a:r>
            <a:endParaRPr lang="en-US" altLang="en-US" dirty="0" smtClean="0"/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Overflow:</a:t>
            </a:r>
            <a:r>
              <a:rPr lang="en-US" altLang="en-US" dirty="0" smtClean="0"/>
              <a:t> exponent is </a:t>
            </a:r>
            <a:r>
              <a:rPr lang="en-US" altLang="en-US" dirty="0" smtClean="0">
                <a:solidFill>
                  <a:srgbClr val="FF0000"/>
                </a:solidFill>
              </a:rPr>
              <a:t>too large</a:t>
            </a:r>
            <a:r>
              <a:rPr lang="en-US" altLang="en-US" dirty="0" smtClean="0"/>
              <a:t> to fit in the exponent field</a:t>
            </a:r>
          </a:p>
        </p:txBody>
      </p:sp>
      <p:grpSp>
        <p:nvGrpSpPr>
          <p:cNvPr id="728068" name="Group 4"/>
          <p:cNvGrpSpPr>
            <a:grpSpLocks/>
          </p:cNvGrpSpPr>
          <p:nvPr/>
        </p:nvGrpSpPr>
        <p:grpSpPr bwMode="auto">
          <a:xfrm>
            <a:off x="1052513" y="2009726"/>
            <a:ext cx="5850731" cy="411163"/>
            <a:chOff x="788" y="1123"/>
            <a:chExt cx="3686" cy="259"/>
          </a:xfrm>
        </p:grpSpPr>
        <p:sp>
          <p:nvSpPr>
            <p:cNvPr id="16456" name="Text Box 5"/>
            <p:cNvSpPr txBox="1">
              <a:spLocks noChangeArrowheads="1"/>
            </p:cNvSpPr>
            <p:nvPr/>
          </p:nvSpPr>
          <p:spPr bwMode="auto">
            <a:xfrm>
              <a:off x="788" y="1123"/>
              <a:ext cx="115" cy="25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6457" name="Text Box 6"/>
            <p:cNvSpPr txBox="1">
              <a:spLocks noChangeArrowheads="1"/>
            </p:cNvSpPr>
            <p:nvPr/>
          </p:nvSpPr>
          <p:spPr bwMode="auto">
            <a:xfrm>
              <a:off x="90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58" name="Text Box 7"/>
            <p:cNvSpPr txBox="1">
              <a:spLocks noChangeArrowheads="1"/>
            </p:cNvSpPr>
            <p:nvPr/>
          </p:nvSpPr>
          <p:spPr bwMode="auto">
            <a:xfrm>
              <a:off x="101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59" name="Text Box 8"/>
            <p:cNvSpPr txBox="1">
              <a:spLocks noChangeArrowheads="1"/>
            </p:cNvSpPr>
            <p:nvPr/>
          </p:nvSpPr>
          <p:spPr bwMode="auto">
            <a:xfrm>
              <a:off x="113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60" name="Text Box 9"/>
            <p:cNvSpPr txBox="1">
              <a:spLocks noChangeArrowheads="1"/>
            </p:cNvSpPr>
            <p:nvPr/>
          </p:nvSpPr>
          <p:spPr bwMode="auto">
            <a:xfrm>
              <a:off x="124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61" name="Text Box 10"/>
            <p:cNvSpPr txBox="1">
              <a:spLocks noChangeArrowheads="1"/>
            </p:cNvSpPr>
            <p:nvPr/>
          </p:nvSpPr>
          <p:spPr bwMode="auto">
            <a:xfrm>
              <a:off x="136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62" name="Text Box 11"/>
            <p:cNvSpPr txBox="1">
              <a:spLocks noChangeArrowheads="1"/>
            </p:cNvSpPr>
            <p:nvPr/>
          </p:nvSpPr>
          <p:spPr bwMode="auto">
            <a:xfrm>
              <a:off x="147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63" name="Text Box 12"/>
            <p:cNvSpPr txBox="1">
              <a:spLocks noChangeArrowheads="1"/>
            </p:cNvSpPr>
            <p:nvPr/>
          </p:nvSpPr>
          <p:spPr bwMode="auto">
            <a:xfrm>
              <a:off x="159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64" name="Text Box 13"/>
            <p:cNvSpPr txBox="1">
              <a:spLocks noChangeArrowheads="1"/>
            </p:cNvSpPr>
            <p:nvPr/>
          </p:nvSpPr>
          <p:spPr bwMode="auto">
            <a:xfrm>
              <a:off x="170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6465" name="Text Box 14"/>
            <p:cNvSpPr txBox="1">
              <a:spLocks noChangeArrowheads="1"/>
            </p:cNvSpPr>
            <p:nvPr/>
          </p:nvSpPr>
          <p:spPr bwMode="auto">
            <a:xfrm>
              <a:off x="1824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66" name="Text Box 15"/>
            <p:cNvSpPr txBox="1">
              <a:spLocks noChangeArrowheads="1"/>
            </p:cNvSpPr>
            <p:nvPr/>
          </p:nvSpPr>
          <p:spPr bwMode="auto">
            <a:xfrm>
              <a:off x="193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67" name="Text Box 16"/>
            <p:cNvSpPr txBox="1">
              <a:spLocks noChangeArrowheads="1"/>
            </p:cNvSpPr>
            <p:nvPr/>
          </p:nvSpPr>
          <p:spPr bwMode="auto">
            <a:xfrm>
              <a:off x="205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68" name="Text Box 17"/>
            <p:cNvSpPr txBox="1">
              <a:spLocks noChangeArrowheads="1"/>
            </p:cNvSpPr>
            <p:nvPr/>
          </p:nvSpPr>
          <p:spPr bwMode="auto">
            <a:xfrm>
              <a:off x="217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69" name="Text Box 18"/>
            <p:cNvSpPr txBox="1">
              <a:spLocks noChangeArrowheads="1"/>
            </p:cNvSpPr>
            <p:nvPr/>
          </p:nvSpPr>
          <p:spPr bwMode="auto">
            <a:xfrm>
              <a:off x="228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70" name="Text Box 19"/>
            <p:cNvSpPr txBox="1">
              <a:spLocks noChangeArrowheads="1"/>
            </p:cNvSpPr>
            <p:nvPr/>
          </p:nvSpPr>
          <p:spPr bwMode="auto">
            <a:xfrm>
              <a:off x="240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71" name="Text Box 20"/>
            <p:cNvSpPr txBox="1">
              <a:spLocks noChangeArrowheads="1"/>
            </p:cNvSpPr>
            <p:nvPr/>
          </p:nvSpPr>
          <p:spPr bwMode="auto">
            <a:xfrm>
              <a:off x="251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72" name="Text Box 21"/>
            <p:cNvSpPr txBox="1">
              <a:spLocks noChangeArrowheads="1"/>
            </p:cNvSpPr>
            <p:nvPr/>
          </p:nvSpPr>
          <p:spPr bwMode="auto">
            <a:xfrm>
              <a:off x="263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73" name="Text Box 22"/>
            <p:cNvSpPr txBox="1">
              <a:spLocks noChangeArrowheads="1"/>
            </p:cNvSpPr>
            <p:nvPr/>
          </p:nvSpPr>
          <p:spPr bwMode="auto">
            <a:xfrm>
              <a:off x="274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74" name="Text Box 23"/>
            <p:cNvSpPr txBox="1">
              <a:spLocks noChangeArrowheads="1"/>
            </p:cNvSpPr>
            <p:nvPr/>
          </p:nvSpPr>
          <p:spPr bwMode="auto">
            <a:xfrm>
              <a:off x="286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75" name="Text Box 24"/>
            <p:cNvSpPr txBox="1">
              <a:spLocks noChangeArrowheads="1"/>
            </p:cNvSpPr>
            <p:nvPr/>
          </p:nvSpPr>
          <p:spPr bwMode="auto">
            <a:xfrm>
              <a:off x="297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76" name="Text Box 25"/>
            <p:cNvSpPr txBox="1">
              <a:spLocks noChangeArrowheads="1"/>
            </p:cNvSpPr>
            <p:nvPr/>
          </p:nvSpPr>
          <p:spPr bwMode="auto">
            <a:xfrm>
              <a:off x="309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77" name="Text Box 26"/>
            <p:cNvSpPr txBox="1">
              <a:spLocks noChangeArrowheads="1"/>
            </p:cNvSpPr>
            <p:nvPr/>
          </p:nvSpPr>
          <p:spPr bwMode="auto">
            <a:xfrm>
              <a:off x="320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78" name="Text Box 27"/>
            <p:cNvSpPr txBox="1">
              <a:spLocks noChangeArrowheads="1"/>
            </p:cNvSpPr>
            <p:nvPr/>
          </p:nvSpPr>
          <p:spPr bwMode="auto">
            <a:xfrm>
              <a:off x="332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79" name="Text Box 28"/>
            <p:cNvSpPr txBox="1">
              <a:spLocks noChangeArrowheads="1"/>
            </p:cNvSpPr>
            <p:nvPr/>
          </p:nvSpPr>
          <p:spPr bwMode="auto">
            <a:xfrm>
              <a:off x="343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80" name="Text Box 29"/>
            <p:cNvSpPr txBox="1">
              <a:spLocks noChangeArrowheads="1"/>
            </p:cNvSpPr>
            <p:nvPr/>
          </p:nvSpPr>
          <p:spPr bwMode="auto">
            <a:xfrm>
              <a:off x="355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81" name="Text Box 30"/>
            <p:cNvSpPr txBox="1">
              <a:spLocks noChangeArrowheads="1"/>
            </p:cNvSpPr>
            <p:nvPr/>
          </p:nvSpPr>
          <p:spPr bwMode="auto">
            <a:xfrm>
              <a:off x="366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82" name="Text Box 31"/>
            <p:cNvSpPr txBox="1">
              <a:spLocks noChangeArrowheads="1"/>
            </p:cNvSpPr>
            <p:nvPr/>
          </p:nvSpPr>
          <p:spPr bwMode="auto">
            <a:xfrm>
              <a:off x="378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83" name="Text Box 32"/>
            <p:cNvSpPr txBox="1">
              <a:spLocks noChangeArrowheads="1"/>
            </p:cNvSpPr>
            <p:nvPr/>
          </p:nvSpPr>
          <p:spPr bwMode="auto">
            <a:xfrm>
              <a:off x="389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84" name="Text Box 33"/>
            <p:cNvSpPr txBox="1">
              <a:spLocks noChangeArrowheads="1"/>
            </p:cNvSpPr>
            <p:nvPr/>
          </p:nvSpPr>
          <p:spPr bwMode="auto">
            <a:xfrm>
              <a:off x="401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85" name="Text Box 34"/>
            <p:cNvSpPr txBox="1">
              <a:spLocks noChangeArrowheads="1"/>
            </p:cNvSpPr>
            <p:nvPr/>
          </p:nvSpPr>
          <p:spPr bwMode="auto">
            <a:xfrm>
              <a:off x="412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86" name="Text Box 35"/>
            <p:cNvSpPr txBox="1">
              <a:spLocks noChangeArrowheads="1"/>
            </p:cNvSpPr>
            <p:nvPr/>
          </p:nvSpPr>
          <p:spPr bwMode="auto">
            <a:xfrm>
              <a:off x="424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487" name="Text Box 36"/>
            <p:cNvSpPr txBox="1">
              <a:spLocks noChangeArrowheads="1"/>
            </p:cNvSpPr>
            <p:nvPr/>
          </p:nvSpPr>
          <p:spPr bwMode="auto">
            <a:xfrm>
              <a:off x="435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728101" name="Group 37"/>
          <p:cNvGrpSpPr>
            <a:grpSpLocks/>
          </p:cNvGrpSpPr>
          <p:nvPr/>
        </p:nvGrpSpPr>
        <p:grpSpPr bwMode="auto">
          <a:xfrm>
            <a:off x="1052513" y="4478884"/>
            <a:ext cx="5850731" cy="822325"/>
            <a:chOff x="874" y="1757"/>
            <a:chExt cx="3686" cy="518"/>
          </a:xfrm>
        </p:grpSpPr>
        <p:grpSp>
          <p:nvGrpSpPr>
            <p:cNvPr id="16390" name="Group 38"/>
            <p:cNvGrpSpPr>
              <a:grpSpLocks/>
            </p:cNvGrpSpPr>
            <p:nvPr/>
          </p:nvGrpSpPr>
          <p:grpSpPr bwMode="auto">
            <a:xfrm>
              <a:off x="874" y="1757"/>
              <a:ext cx="3686" cy="259"/>
              <a:chOff x="788" y="1123"/>
              <a:chExt cx="3686" cy="259"/>
            </a:xfrm>
          </p:grpSpPr>
          <p:sp>
            <p:nvSpPr>
              <p:cNvPr id="16424" name="Text Box 39"/>
              <p:cNvSpPr txBox="1">
                <a:spLocks noChangeArrowheads="1"/>
              </p:cNvSpPr>
              <p:nvPr/>
            </p:nvSpPr>
            <p:spPr bwMode="auto">
              <a:xfrm>
                <a:off x="788" y="1123"/>
                <a:ext cx="115" cy="259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6425" name="Text Box 40"/>
              <p:cNvSpPr txBox="1">
                <a:spLocks noChangeArrowheads="1"/>
              </p:cNvSpPr>
              <p:nvPr/>
            </p:nvSpPr>
            <p:spPr bwMode="auto">
              <a:xfrm>
                <a:off x="903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26" name="Text Box 41"/>
              <p:cNvSpPr txBox="1">
                <a:spLocks noChangeArrowheads="1"/>
              </p:cNvSpPr>
              <p:nvPr/>
            </p:nvSpPr>
            <p:spPr bwMode="auto">
              <a:xfrm>
                <a:off x="1018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27" name="Text Box 42"/>
              <p:cNvSpPr txBox="1">
                <a:spLocks noChangeArrowheads="1"/>
              </p:cNvSpPr>
              <p:nvPr/>
            </p:nvSpPr>
            <p:spPr bwMode="auto">
              <a:xfrm>
                <a:off x="1133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28" name="Text Box 43"/>
              <p:cNvSpPr txBox="1">
                <a:spLocks noChangeArrowheads="1"/>
              </p:cNvSpPr>
              <p:nvPr/>
            </p:nvSpPr>
            <p:spPr bwMode="auto">
              <a:xfrm>
                <a:off x="1248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29" name="Text Box 44"/>
              <p:cNvSpPr txBox="1">
                <a:spLocks noChangeArrowheads="1"/>
              </p:cNvSpPr>
              <p:nvPr/>
            </p:nvSpPr>
            <p:spPr bwMode="auto">
              <a:xfrm>
                <a:off x="136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30" name="Text Box 45"/>
              <p:cNvSpPr txBox="1">
                <a:spLocks noChangeArrowheads="1"/>
              </p:cNvSpPr>
              <p:nvPr/>
            </p:nvSpPr>
            <p:spPr bwMode="auto">
              <a:xfrm>
                <a:off x="147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31" name="Text Box 46"/>
              <p:cNvSpPr txBox="1">
                <a:spLocks noChangeArrowheads="1"/>
              </p:cNvSpPr>
              <p:nvPr/>
            </p:nvSpPr>
            <p:spPr bwMode="auto">
              <a:xfrm>
                <a:off x="159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32" name="Text Box 47"/>
              <p:cNvSpPr txBox="1">
                <a:spLocks noChangeArrowheads="1"/>
              </p:cNvSpPr>
              <p:nvPr/>
            </p:nvSpPr>
            <p:spPr bwMode="auto">
              <a:xfrm>
                <a:off x="170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33" name="Text Box 48"/>
              <p:cNvSpPr txBox="1">
                <a:spLocks noChangeArrowheads="1"/>
              </p:cNvSpPr>
              <p:nvPr/>
            </p:nvSpPr>
            <p:spPr bwMode="auto">
              <a:xfrm>
                <a:off x="182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34" name="Text Box 49"/>
              <p:cNvSpPr txBox="1">
                <a:spLocks noChangeArrowheads="1"/>
              </p:cNvSpPr>
              <p:nvPr/>
            </p:nvSpPr>
            <p:spPr bwMode="auto">
              <a:xfrm>
                <a:off x="193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35" name="Text Box 50"/>
              <p:cNvSpPr txBox="1">
                <a:spLocks noChangeArrowheads="1"/>
              </p:cNvSpPr>
              <p:nvPr/>
            </p:nvSpPr>
            <p:spPr bwMode="auto">
              <a:xfrm>
                <a:off x="2055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6436" name="Text Box 51"/>
              <p:cNvSpPr txBox="1">
                <a:spLocks noChangeArrowheads="1"/>
              </p:cNvSpPr>
              <p:nvPr/>
            </p:nvSpPr>
            <p:spPr bwMode="auto">
              <a:xfrm>
                <a:off x="217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37" name="Text Box 52"/>
              <p:cNvSpPr txBox="1">
                <a:spLocks noChangeArrowheads="1"/>
              </p:cNvSpPr>
              <p:nvPr/>
            </p:nvSpPr>
            <p:spPr bwMode="auto">
              <a:xfrm>
                <a:off x="228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38" name="Text Box 53"/>
              <p:cNvSpPr txBox="1">
                <a:spLocks noChangeArrowheads="1"/>
              </p:cNvSpPr>
              <p:nvPr/>
            </p:nvSpPr>
            <p:spPr bwMode="auto">
              <a:xfrm>
                <a:off x="240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39" name="Text Box 54"/>
              <p:cNvSpPr txBox="1">
                <a:spLocks noChangeArrowheads="1"/>
              </p:cNvSpPr>
              <p:nvPr/>
            </p:nvSpPr>
            <p:spPr bwMode="auto">
              <a:xfrm>
                <a:off x="251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40" name="Text Box 55"/>
              <p:cNvSpPr txBox="1">
                <a:spLocks noChangeArrowheads="1"/>
              </p:cNvSpPr>
              <p:nvPr/>
            </p:nvSpPr>
            <p:spPr bwMode="auto">
              <a:xfrm>
                <a:off x="263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41" name="Text Box 56"/>
              <p:cNvSpPr txBox="1">
                <a:spLocks noChangeArrowheads="1"/>
              </p:cNvSpPr>
              <p:nvPr/>
            </p:nvSpPr>
            <p:spPr bwMode="auto">
              <a:xfrm>
                <a:off x="274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42" name="Text Box 57"/>
              <p:cNvSpPr txBox="1">
                <a:spLocks noChangeArrowheads="1"/>
              </p:cNvSpPr>
              <p:nvPr/>
            </p:nvSpPr>
            <p:spPr bwMode="auto">
              <a:xfrm>
                <a:off x="286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43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44" name="Text Box 59"/>
              <p:cNvSpPr txBox="1">
                <a:spLocks noChangeArrowheads="1"/>
              </p:cNvSpPr>
              <p:nvPr/>
            </p:nvSpPr>
            <p:spPr bwMode="auto">
              <a:xfrm>
                <a:off x="309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45" name="Text Box 60"/>
              <p:cNvSpPr txBox="1">
                <a:spLocks noChangeArrowheads="1"/>
              </p:cNvSpPr>
              <p:nvPr/>
            </p:nvSpPr>
            <p:spPr bwMode="auto">
              <a:xfrm>
                <a:off x="320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46" name="Text Box 61"/>
              <p:cNvSpPr txBox="1">
                <a:spLocks noChangeArrowheads="1"/>
              </p:cNvSpPr>
              <p:nvPr/>
            </p:nvSpPr>
            <p:spPr bwMode="auto">
              <a:xfrm>
                <a:off x="332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47" name="Text Box 62"/>
              <p:cNvSpPr txBox="1">
                <a:spLocks noChangeArrowheads="1"/>
              </p:cNvSpPr>
              <p:nvPr/>
            </p:nvSpPr>
            <p:spPr bwMode="auto">
              <a:xfrm>
                <a:off x="343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48" name="Text Box 63"/>
              <p:cNvSpPr txBox="1">
                <a:spLocks noChangeArrowheads="1"/>
              </p:cNvSpPr>
              <p:nvPr/>
            </p:nvSpPr>
            <p:spPr bwMode="auto">
              <a:xfrm>
                <a:off x="355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49" name="Text Box 64"/>
              <p:cNvSpPr txBox="1">
                <a:spLocks noChangeArrowheads="1"/>
              </p:cNvSpPr>
              <p:nvPr/>
            </p:nvSpPr>
            <p:spPr bwMode="auto">
              <a:xfrm>
                <a:off x="366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50" name="Text Box 65"/>
              <p:cNvSpPr txBox="1">
                <a:spLocks noChangeArrowheads="1"/>
              </p:cNvSpPr>
              <p:nvPr/>
            </p:nvSpPr>
            <p:spPr bwMode="auto">
              <a:xfrm>
                <a:off x="378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51" name="Text Box 66"/>
              <p:cNvSpPr txBox="1">
                <a:spLocks noChangeArrowheads="1"/>
              </p:cNvSpPr>
              <p:nvPr/>
            </p:nvSpPr>
            <p:spPr bwMode="auto">
              <a:xfrm>
                <a:off x="389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52" name="Text Box 67"/>
              <p:cNvSpPr txBox="1">
                <a:spLocks noChangeArrowheads="1"/>
              </p:cNvSpPr>
              <p:nvPr/>
            </p:nvSpPr>
            <p:spPr bwMode="auto">
              <a:xfrm>
                <a:off x="401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53" name="Text Box 68"/>
              <p:cNvSpPr txBox="1">
                <a:spLocks noChangeArrowheads="1"/>
              </p:cNvSpPr>
              <p:nvPr/>
            </p:nvSpPr>
            <p:spPr bwMode="auto">
              <a:xfrm>
                <a:off x="412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54" name="Text Box 69"/>
              <p:cNvSpPr txBox="1">
                <a:spLocks noChangeArrowheads="1"/>
              </p:cNvSpPr>
              <p:nvPr/>
            </p:nvSpPr>
            <p:spPr bwMode="auto">
              <a:xfrm>
                <a:off x="424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55" name="Text Box 70"/>
              <p:cNvSpPr txBox="1">
                <a:spLocks noChangeArrowheads="1"/>
              </p:cNvSpPr>
              <p:nvPr/>
            </p:nvSpPr>
            <p:spPr bwMode="auto">
              <a:xfrm>
                <a:off x="435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6391" name="Group 71"/>
            <p:cNvGrpSpPr>
              <a:grpSpLocks/>
            </p:cNvGrpSpPr>
            <p:nvPr/>
          </p:nvGrpSpPr>
          <p:grpSpPr bwMode="auto">
            <a:xfrm>
              <a:off x="874" y="2016"/>
              <a:ext cx="3686" cy="259"/>
              <a:chOff x="788" y="1123"/>
              <a:chExt cx="3686" cy="259"/>
            </a:xfrm>
          </p:grpSpPr>
          <p:sp>
            <p:nvSpPr>
              <p:cNvPr id="16392" name="Text Box 72"/>
              <p:cNvSpPr txBox="1">
                <a:spLocks noChangeArrowheads="1"/>
              </p:cNvSpPr>
              <p:nvPr/>
            </p:nvSpPr>
            <p:spPr bwMode="auto">
              <a:xfrm>
                <a:off x="78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393" name="Text Box 73"/>
              <p:cNvSpPr txBox="1">
                <a:spLocks noChangeArrowheads="1"/>
              </p:cNvSpPr>
              <p:nvPr/>
            </p:nvSpPr>
            <p:spPr bwMode="auto">
              <a:xfrm>
                <a:off x="90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394" name="Text Box 74"/>
              <p:cNvSpPr txBox="1">
                <a:spLocks noChangeArrowheads="1"/>
              </p:cNvSpPr>
              <p:nvPr/>
            </p:nvSpPr>
            <p:spPr bwMode="auto">
              <a:xfrm>
                <a:off x="101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395" name="Text Box 75"/>
              <p:cNvSpPr txBox="1">
                <a:spLocks noChangeArrowheads="1"/>
              </p:cNvSpPr>
              <p:nvPr/>
            </p:nvSpPr>
            <p:spPr bwMode="auto">
              <a:xfrm>
                <a:off x="113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396" name="Text Box 76"/>
              <p:cNvSpPr txBox="1">
                <a:spLocks noChangeArrowheads="1"/>
              </p:cNvSpPr>
              <p:nvPr/>
            </p:nvSpPr>
            <p:spPr bwMode="auto">
              <a:xfrm>
                <a:off x="124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397" name="Text Box 77"/>
              <p:cNvSpPr txBox="1">
                <a:spLocks noChangeArrowheads="1"/>
              </p:cNvSpPr>
              <p:nvPr/>
            </p:nvSpPr>
            <p:spPr bwMode="auto">
              <a:xfrm>
                <a:off x="136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398" name="Text Box 78"/>
              <p:cNvSpPr txBox="1">
                <a:spLocks noChangeArrowheads="1"/>
              </p:cNvSpPr>
              <p:nvPr/>
            </p:nvSpPr>
            <p:spPr bwMode="auto">
              <a:xfrm>
                <a:off x="147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399" name="Text Box 79"/>
              <p:cNvSpPr txBox="1">
                <a:spLocks noChangeArrowheads="1"/>
              </p:cNvSpPr>
              <p:nvPr/>
            </p:nvSpPr>
            <p:spPr bwMode="auto">
              <a:xfrm>
                <a:off x="159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00" name="Text Box 80"/>
              <p:cNvSpPr txBox="1">
                <a:spLocks noChangeArrowheads="1"/>
              </p:cNvSpPr>
              <p:nvPr/>
            </p:nvSpPr>
            <p:spPr bwMode="auto">
              <a:xfrm>
                <a:off x="170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01" name="Text Box 81"/>
              <p:cNvSpPr txBox="1">
                <a:spLocks noChangeArrowheads="1"/>
              </p:cNvSpPr>
              <p:nvPr/>
            </p:nvSpPr>
            <p:spPr bwMode="auto">
              <a:xfrm>
                <a:off x="182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02" name="Text Box 82"/>
              <p:cNvSpPr txBox="1">
                <a:spLocks noChangeArrowheads="1"/>
              </p:cNvSpPr>
              <p:nvPr/>
            </p:nvSpPr>
            <p:spPr bwMode="auto">
              <a:xfrm>
                <a:off x="193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03" name="Text Box 83"/>
              <p:cNvSpPr txBox="1">
                <a:spLocks noChangeArrowheads="1"/>
              </p:cNvSpPr>
              <p:nvPr/>
            </p:nvSpPr>
            <p:spPr bwMode="auto">
              <a:xfrm>
                <a:off x="205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04" name="Text Box 84"/>
              <p:cNvSpPr txBox="1">
                <a:spLocks noChangeArrowheads="1"/>
              </p:cNvSpPr>
              <p:nvPr/>
            </p:nvSpPr>
            <p:spPr bwMode="auto">
              <a:xfrm>
                <a:off x="217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05" name="Text Box 85"/>
              <p:cNvSpPr txBox="1">
                <a:spLocks noChangeArrowheads="1"/>
              </p:cNvSpPr>
              <p:nvPr/>
            </p:nvSpPr>
            <p:spPr bwMode="auto">
              <a:xfrm>
                <a:off x="228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06" name="Text Box 86"/>
              <p:cNvSpPr txBox="1">
                <a:spLocks noChangeArrowheads="1"/>
              </p:cNvSpPr>
              <p:nvPr/>
            </p:nvSpPr>
            <p:spPr bwMode="auto">
              <a:xfrm>
                <a:off x="240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07" name="Text Box 87"/>
              <p:cNvSpPr txBox="1">
                <a:spLocks noChangeArrowheads="1"/>
              </p:cNvSpPr>
              <p:nvPr/>
            </p:nvSpPr>
            <p:spPr bwMode="auto">
              <a:xfrm>
                <a:off x="251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08" name="Text Box 88"/>
              <p:cNvSpPr txBox="1">
                <a:spLocks noChangeArrowheads="1"/>
              </p:cNvSpPr>
              <p:nvPr/>
            </p:nvSpPr>
            <p:spPr bwMode="auto">
              <a:xfrm>
                <a:off x="263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09" name="Text Box 89"/>
              <p:cNvSpPr txBox="1">
                <a:spLocks noChangeArrowheads="1"/>
              </p:cNvSpPr>
              <p:nvPr/>
            </p:nvSpPr>
            <p:spPr bwMode="auto">
              <a:xfrm>
                <a:off x="274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10" name="Text Box 90"/>
              <p:cNvSpPr txBox="1">
                <a:spLocks noChangeArrowheads="1"/>
              </p:cNvSpPr>
              <p:nvPr/>
            </p:nvSpPr>
            <p:spPr bwMode="auto">
              <a:xfrm>
                <a:off x="286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11" name="Text Box 91"/>
              <p:cNvSpPr txBox="1">
                <a:spLocks noChangeArrowheads="1"/>
              </p:cNvSpPr>
              <p:nvPr/>
            </p:nvSpPr>
            <p:spPr bwMode="auto">
              <a:xfrm>
                <a:off x="297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12" name="Text Box 92"/>
              <p:cNvSpPr txBox="1">
                <a:spLocks noChangeArrowheads="1"/>
              </p:cNvSpPr>
              <p:nvPr/>
            </p:nvSpPr>
            <p:spPr bwMode="auto">
              <a:xfrm>
                <a:off x="309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13" name="Text Box 93"/>
              <p:cNvSpPr txBox="1">
                <a:spLocks noChangeArrowheads="1"/>
              </p:cNvSpPr>
              <p:nvPr/>
            </p:nvSpPr>
            <p:spPr bwMode="auto">
              <a:xfrm>
                <a:off x="320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14" name="Text Box 94"/>
              <p:cNvSpPr txBox="1">
                <a:spLocks noChangeArrowheads="1"/>
              </p:cNvSpPr>
              <p:nvPr/>
            </p:nvSpPr>
            <p:spPr bwMode="auto">
              <a:xfrm>
                <a:off x="332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15" name="Text Box 95"/>
              <p:cNvSpPr txBox="1">
                <a:spLocks noChangeArrowheads="1"/>
              </p:cNvSpPr>
              <p:nvPr/>
            </p:nvSpPr>
            <p:spPr bwMode="auto">
              <a:xfrm>
                <a:off x="343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16" name="Text Box 96"/>
              <p:cNvSpPr txBox="1">
                <a:spLocks noChangeArrowheads="1"/>
              </p:cNvSpPr>
              <p:nvPr/>
            </p:nvSpPr>
            <p:spPr bwMode="auto">
              <a:xfrm>
                <a:off x="355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17" name="Text Box 97"/>
              <p:cNvSpPr txBox="1">
                <a:spLocks noChangeArrowheads="1"/>
              </p:cNvSpPr>
              <p:nvPr/>
            </p:nvSpPr>
            <p:spPr bwMode="auto">
              <a:xfrm>
                <a:off x="366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18" name="Text Box 98"/>
              <p:cNvSpPr txBox="1">
                <a:spLocks noChangeArrowheads="1"/>
              </p:cNvSpPr>
              <p:nvPr/>
            </p:nvSpPr>
            <p:spPr bwMode="auto">
              <a:xfrm>
                <a:off x="378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19" name="Text Box 99"/>
              <p:cNvSpPr txBox="1">
                <a:spLocks noChangeArrowheads="1"/>
              </p:cNvSpPr>
              <p:nvPr/>
            </p:nvSpPr>
            <p:spPr bwMode="auto">
              <a:xfrm>
                <a:off x="389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20" name="Text Box 100"/>
              <p:cNvSpPr txBox="1">
                <a:spLocks noChangeArrowheads="1"/>
              </p:cNvSpPr>
              <p:nvPr/>
            </p:nvSpPr>
            <p:spPr bwMode="auto">
              <a:xfrm>
                <a:off x="401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21" name="Text Box 101"/>
              <p:cNvSpPr txBox="1">
                <a:spLocks noChangeArrowheads="1"/>
              </p:cNvSpPr>
              <p:nvPr/>
            </p:nvSpPr>
            <p:spPr bwMode="auto">
              <a:xfrm>
                <a:off x="412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22" name="Text Box 102"/>
              <p:cNvSpPr txBox="1">
                <a:spLocks noChangeArrowheads="1"/>
              </p:cNvSpPr>
              <p:nvPr/>
            </p:nvSpPr>
            <p:spPr bwMode="auto">
              <a:xfrm>
                <a:off x="424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6423" name="Text Box 103"/>
              <p:cNvSpPr txBox="1">
                <a:spLocks noChangeArrowheads="1"/>
              </p:cNvSpPr>
              <p:nvPr/>
            </p:nvSpPr>
            <p:spPr bwMode="auto">
              <a:xfrm>
                <a:off x="435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Smallest Normalized Float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80728"/>
            <a:ext cx="8915400" cy="5472608"/>
          </a:xfrm>
          <a:noFill/>
        </p:spPr>
        <p:txBody>
          <a:bodyPr rIns="0"/>
          <a:lstStyle/>
          <a:p>
            <a:pPr eaLnBrk="1" hangingPunct="1">
              <a:spcBef>
                <a:spcPct val="35000"/>
              </a:spcBef>
            </a:pPr>
            <a:r>
              <a:rPr lang="en-US" altLang="en-US" dirty="0" smtClean="0"/>
              <a:t>What is the </a:t>
            </a:r>
            <a:r>
              <a:rPr lang="en-US" altLang="en-US" dirty="0" smtClean="0">
                <a:solidFill>
                  <a:srgbClr val="FF0000"/>
                </a:solidFill>
              </a:rPr>
              <a:t>smallest (in absolute value) normalized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float?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 for Single Precision:</a:t>
            </a:r>
          </a:p>
          <a:p>
            <a:pPr eaLnBrk="1" hangingPunct="1">
              <a:spcBef>
                <a:spcPct val="35000"/>
              </a:spcBef>
            </a:pPr>
            <a:endParaRPr lang="en-US" altLang="en-US" dirty="0" smtClean="0">
              <a:solidFill>
                <a:schemeClr val="hlink"/>
              </a:solidFill>
            </a:endParaRP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Exponent – bias</a:t>
            </a:r>
            <a:r>
              <a:rPr lang="en-US" altLang="en-US" dirty="0" smtClean="0"/>
              <a:t> = 1 – 127 = -126 (</a:t>
            </a:r>
            <a:r>
              <a:rPr lang="en-US" altLang="en-US" dirty="0" smtClean="0">
                <a:solidFill>
                  <a:srgbClr val="FF0000"/>
                </a:solidFill>
              </a:rPr>
              <a:t>smallest exponent for SP</a:t>
            </a:r>
            <a:r>
              <a:rPr lang="en-US" altLang="en-US" dirty="0" smtClean="0"/>
              <a:t>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err="1" smtClean="0">
                <a:solidFill>
                  <a:srgbClr val="000099"/>
                </a:solidFill>
              </a:rPr>
              <a:t>Significand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dirty="0" smtClean="0"/>
              <a:t>= 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/>
              <a:t>000 … 0)</a:t>
            </a:r>
            <a:r>
              <a:rPr lang="en-US" altLang="en-US" baseline="-25000" dirty="0" smtClean="0"/>
              <a:t>2 </a:t>
            </a:r>
            <a:r>
              <a:rPr lang="en-US" altLang="en-US" dirty="0" smtClean="0"/>
              <a:t>= 1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Value in decimal </a:t>
            </a:r>
            <a:r>
              <a:rPr lang="en-US" altLang="en-US" dirty="0" smtClean="0"/>
              <a:t>= 1 × 2</a:t>
            </a:r>
            <a:r>
              <a:rPr lang="en-US" altLang="en-US" baseline="30000" dirty="0" smtClean="0"/>
              <a:t>-126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000099"/>
                </a:solidFill>
              </a:rPr>
              <a:t>1.17549 … × 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-38</a:t>
            </a:r>
            <a:r>
              <a:rPr lang="en-US" altLang="en-US" dirty="0" smtClean="0"/>
              <a:t> </a:t>
            </a:r>
            <a:endParaRPr lang="en-US" altLang="en-US" baseline="30000" dirty="0" smtClean="0">
              <a:solidFill>
                <a:srgbClr val="000099"/>
              </a:solidFill>
            </a:endParaRP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 for Double Precision:</a:t>
            </a:r>
          </a:p>
          <a:p>
            <a:pPr eaLnBrk="1" hangingPunct="1">
              <a:spcBef>
                <a:spcPct val="35000"/>
              </a:spcBef>
            </a:pPr>
            <a:endParaRPr lang="en-US" altLang="en-US" dirty="0" smtClean="0">
              <a:solidFill>
                <a:schemeClr val="hlink"/>
              </a:solidFill>
            </a:endParaRPr>
          </a:p>
          <a:p>
            <a:pPr eaLnBrk="1" hangingPunct="1">
              <a:spcBef>
                <a:spcPct val="35000"/>
              </a:spcBef>
            </a:pPr>
            <a:endParaRPr lang="en-US" altLang="en-US" dirty="0" smtClean="0">
              <a:solidFill>
                <a:schemeClr val="hlink"/>
              </a:solidFill>
            </a:endParaRP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Value in decimal</a:t>
            </a:r>
            <a:r>
              <a:rPr lang="en-US" altLang="en-US" dirty="0" smtClean="0"/>
              <a:t> = 1 × 2</a:t>
            </a:r>
            <a:r>
              <a:rPr lang="en-US" altLang="en-US" baseline="30000" dirty="0" smtClean="0"/>
              <a:t>-1022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000099"/>
                </a:solidFill>
              </a:rPr>
              <a:t>2.22507 … × 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-308</a:t>
            </a:r>
            <a:endParaRPr lang="en-US" altLang="en-US" dirty="0" smtClean="0"/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Underflow:</a:t>
            </a:r>
            <a:r>
              <a:rPr lang="en-US" altLang="en-US" dirty="0" smtClean="0"/>
              <a:t> exponent is </a:t>
            </a:r>
            <a:r>
              <a:rPr lang="en-US" altLang="en-US" dirty="0" smtClean="0">
                <a:solidFill>
                  <a:srgbClr val="FF0000"/>
                </a:solidFill>
              </a:rPr>
              <a:t>too small</a:t>
            </a:r>
            <a:r>
              <a:rPr lang="en-US" altLang="en-US" dirty="0" smtClean="0"/>
              <a:t> to fit in exponent field</a:t>
            </a:r>
          </a:p>
        </p:txBody>
      </p:sp>
      <p:grpSp>
        <p:nvGrpSpPr>
          <p:cNvPr id="729092" name="Group 4"/>
          <p:cNvGrpSpPr>
            <a:grpSpLocks/>
          </p:cNvGrpSpPr>
          <p:nvPr/>
        </p:nvGrpSpPr>
        <p:grpSpPr bwMode="auto">
          <a:xfrm>
            <a:off x="1129904" y="2044936"/>
            <a:ext cx="5850731" cy="411163"/>
            <a:chOff x="788" y="1123"/>
            <a:chExt cx="3686" cy="259"/>
          </a:xfrm>
        </p:grpSpPr>
        <p:sp>
          <p:nvSpPr>
            <p:cNvPr id="17480" name="Text Box 5"/>
            <p:cNvSpPr txBox="1">
              <a:spLocks noChangeArrowheads="1"/>
            </p:cNvSpPr>
            <p:nvPr/>
          </p:nvSpPr>
          <p:spPr bwMode="auto">
            <a:xfrm>
              <a:off x="788" y="1123"/>
              <a:ext cx="115" cy="25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81" name="Text Box 6"/>
            <p:cNvSpPr txBox="1">
              <a:spLocks noChangeArrowheads="1"/>
            </p:cNvSpPr>
            <p:nvPr/>
          </p:nvSpPr>
          <p:spPr bwMode="auto">
            <a:xfrm>
              <a:off x="90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82" name="Text Box 7"/>
            <p:cNvSpPr txBox="1">
              <a:spLocks noChangeArrowheads="1"/>
            </p:cNvSpPr>
            <p:nvPr/>
          </p:nvSpPr>
          <p:spPr bwMode="auto">
            <a:xfrm>
              <a:off x="101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83" name="Text Box 8"/>
            <p:cNvSpPr txBox="1">
              <a:spLocks noChangeArrowheads="1"/>
            </p:cNvSpPr>
            <p:nvPr/>
          </p:nvSpPr>
          <p:spPr bwMode="auto">
            <a:xfrm>
              <a:off x="113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84" name="Text Box 9"/>
            <p:cNvSpPr txBox="1">
              <a:spLocks noChangeArrowheads="1"/>
            </p:cNvSpPr>
            <p:nvPr/>
          </p:nvSpPr>
          <p:spPr bwMode="auto">
            <a:xfrm>
              <a:off x="124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85" name="Text Box 10"/>
            <p:cNvSpPr txBox="1">
              <a:spLocks noChangeArrowheads="1"/>
            </p:cNvSpPr>
            <p:nvPr/>
          </p:nvSpPr>
          <p:spPr bwMode="auto">
            <a:xfrm>
              <a:off x="136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86" name="Text Box 11"/>
            <p:cNvSpPr txBox="1">
              <a:spLocks noChangeArrowheads="1"/>
            </p:cNvSpPr>
            <p:nvPr/>
          </p:nvSpPr>
          <p:spPr bwMode="auto">
            <a:xfrm>
              <a:off x="147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87" name="Text Box 12"/>
            <p:cNvSpPr txBox="1">
              <a:spLocks noChangeArrowheads="1"/>
            </p:cNvSpPr>
            <p:nvPr/>
          </p:nvSpPr>
          <p:spPr bwMode="auto">
            <a:xfrm>
              <a:off x="159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88" name="Text Box 13"/>
            <p:cNvSpPr txBox="1">
              <a:spLocks noChangeArrowheads="1"/>
            </p:cNvSpPr>
            <p:nvPr/>
          </p:nvSpPr>
          <p:spPr bwMode="auto">
            <a:xfrm>
              <a:off x="170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7489" name="Text Box 14"/>
            <p:cNvSpPr txBox="1">
              <a:spLocks noChangeArrowheads="1"/>
            </p:cNvSpPr>
            <p:nvPr/>
          </p:nvSpPr>
          <p:spPr bwMode="auto">
            <a:xfrm>
              <a:off x="1824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90" name="Text Box 15"/>
            <p:cNvSpPr txBox="1">
              <a:spLocks noChangeArrowheads="1"/>
            </p:cNvSpPr>
            <p:nvPr/>
          </p:nvSpPr>
          <p:spPr bwMode="auto">
            <a:xfrm>
              <a:off x="193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91" name="Text Box 16"/>
            <p:cNvSpPr txBox="1">
              <a:spLocks noChangeArrowheads="1"/>
            </p:cNvSpPr>
            <p:nvPr/>
          </p:nvSpPr>
          <p:spPr bwMode="auto">
            <a:xfrm>
              <a:off x="205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92" name="Text Box 17"/>
            <p:cNvSpPr txBox="1">
              <a:spLocks noChangeArrowheads="1"/>
            </p:cNvSpPr>
            <p:nvPr/>
          </p:nvSpPr>
          <p:spPr bwMode="auto">
            <a:xfrm>
              <a:off x="217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93" name="Text Box 18"/>
            <p:cNvSpPr txBox="1">
              <a:spLocks noChangeArrowheads="1"/>
            </p:cNvSpPr>
            <p:nvPr/>
          </p:nvSpPr>
          <p:spPr bwMode="auto">
            <a:xfrm>
              <a:off x="228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94" name="Text Box 19"/>
            <p:cNvSpPr txBox="1">
              <a:spLocks noChangeArrowheads="1"/>
            </p:cNvSpPr>
            <p:nvPr/>
          </p:nvSpPr>
          <p:spPr bwMode="auto">
            <a:xfrm>
              <a:off x="240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95" name="Text Box 20"/>
            <p:cNvSpPr txBox="1">
              <a:spLocks noChangeArrowheads="1"/>
            </p:cNvSpPr>
            <p:nvPr/>
          </p:nvSpPr>
          <p:spPr bwMode="auto">
            <a:xfrm>
              <a:off x="251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96" name="Text Box 21"/>
            <p:cNvSpPr txBox="1">
              <a:spLocks noChangeArrowheads="1"/>
            </p:cNvSpPr>
            <p:nvPr/>
          </p:nvSpPr>
          <p:spPr bwMode="auto">
            <a:xfrm>
              <a:off x="263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97" name="Text Box 22"/>
            <p:cNvSpPr txBox="1">
              <a:spLocks noChangeArrowheads="1"/>
            </p:cNvSpPr>
            <p:nvPr/>
          </p:nvSpPr>
          <p:spPr bwMode="auto">
            <a:xfrm>
              <a:off x="274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98" name="Text Box 23"/>
            <p:cNvSpPr txBox="1">
              <a:spLocks noChangeArrowheads="1"/>
            </p:cNvSpPr>
            <p:nvPr/>
          </p:nvSpPr>
          <p:spPr bwMode="auto">
            <a:xfrm>
              <a:off x="286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499" name="Text Box 24"/>
            <p:cNvSpPr txBox="1">
              <a:spLocks noChangeArrowheads="1"/>
            </p:cNvSpPr>
            <p:nvPr/>
          </p:nvSpPr>
          <p:spPr bwMode="auto">
            <a:xfrm>
              <a:off x="297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500" name="Text Box 25"/>
            <p:cNvSpPr txBox="1">
              <a:spLocks noChangeArrowheads="1"/>
            </p:cNvSpPr>
            <p:nvPr/>
          </p:nvSpPr>
          <p:spPr bwMode="auto">
            <a:xfrm>
              <a:off x="309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501" name="Text Box 26"/>
            <p:cNvSpPr txBox="1">
              <a:spLocks noChangeArrowheads="1"/>
            </p:cNvSpPr>
            <p:nvPr/>
          </p:nvSpPr>
          <p:spPr bwMode="auto">
            <a:xfrm>
              <a:off x="320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502" name="Text Box 27"/>
            <p:cNvSpPr txBox="1">
              <a:spLocks noChangeArrowheads="1"/>
            </p:cNvSpPr>
            <p:nvPr/>
          </p:nvSpPr>
          <p:spPr bwMode="auto">
            <a:xfrm>
              <a:off x="332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503" name="Text Box 28"/>
            <p:cNvSpPr txBox="1">
              <a:spLocks noChangeArrowheads="1"/>
            </p:cNvSpPr>
            <p:nvPr/>
          </p:nvSpPr>
          <p:spPr bwMode="auto">
            <a:xfrm>
              <a:off x="343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504" name="Text Box 29"/>
            <p:cNvSpPr txBox="1">
              <a:spLocks noChangeArrowheads="1"/>
            </p:cNvSpPr>
            <p:nvPr/>
          </p:nvSpPr>
          <p:spPr bwMode="auto">
            <a:xfrm>
              <a:off x="355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505" name="Text Box 30"/>
            <p:cNvSpPr txBox="1">
              <a:spLocks noChangeArrowheads="1"/>
            </p:cNvSpPr>
            <p:nvPr/>
          </p:nvSpPr>
          <p:spPr bwMode="auto">
            <a:xfrm>
              <a:off x="366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506" name="Text Box 31"/>
            <p:cNvSpPr txBox="1">
              <a:spLocks noChangeArrowheads="1"/>
            </p:cNvSpPr>
            <p:nvPr/>
          </p:nvSpPr>
          <p:spPr bwMode="auto">
            <a:xfrm>
              <a:off x="378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507" name="Text Box 32"/>
            <p:cNvSpPr txBox="1">
              <a:spLocks noChangeArrowheads="1"/>
            </p:cNvSpPr>
            <p:nvPr/>
          </p:nvSpPr>
          <p:spPr bwMode="auto">
            <a:xfrm>
              <a:off x="389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508" name="Text Box 33"/>
            <p:cNvSpPr txBox="1">
              <a:spLocks noChangeArrowheads="1"/>
            </p:cNvSpPr>
            <p:nvPr/>
          </p:nvSpPr>
          <p:spPr bwMode="auto">
            <a:xfrm>
              <a:off x="401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509" name="Text Box 34"/>
            <p:cNvSpPr txBox="1">
              <a:spLocks noChangeArrowheads="1"/>
            </p:cNvSpPr>
            <p:nvPr/>
          </p:nvSpPr>
          <p:spPr bwMode="auto">
            <a:xfrm>
              <a:off x="412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510" name="Text Box 35"/>
            <p:cNvSpPr txBox="1">
              <a:spLocks noChangeArrowheads="1"/>
            </p:cNvSpPr>
            <p:nvPr/>
          </p:nvSpPr>
          <p:spPr bwMode="auto">
            <a:xfrm>
              <a:off x="424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511" name="Text Box 36"/>
            <p:cNvSpPr txBox="1">
              <a:spLocks noChangeArrowheads="1"/>
            </p:cNvSpPr>
            <p:nvPr/>
          </p:nvSpPr>
          <p:spPr bwMode="auto">
            <a:xfrm>
              <a:off x="435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729125" name="Group 37"/>
          <p:cNvGrpSpPr>
            <a:grpSpLocks/>
          </p:cNvGrpSpPr>
          <p:nvPr/>
        </p:nvGrpSpPr>
        <p:grpSpPr bwMode="auto">
          <a:xfrm>
            <a:off x="1129904" y="4478090"/>
            <a:ext cx="5850731" cy="822325"/>
            <a:chOff x="874" y="1757"/>
            <a:chExt cx="3686" cy="518"/>
          </a:xfrm>
        </p:grpSpPr>
        <p:grpSp>
          <p:nvGrpSpPr>
            <p:cNvPr id="17414" name="Group 38"/>
            <p:cNvGrpSpPr>
              <a:grpSpLocks/>
            </p:cNvGrpSpPr>
            <p:nvPr/>
          </p:nvGrpSpPr>
          <p:grpSpPr bwMode="auto">
            <a:xfrm>
              <a:off x="874" y="1757"/>
              <a:ext cx="3686" cy="259"/>
              <a:chOff x="788" y="1123"/>
              <a:chExt cx="3686" cy="259"/>
            </a:xfrm>
          </p:grpSpPr>
          <p:sp>
            <p:nvSpPr>
              <p:cNvPr id="17448" name="Text Box 39"/>
              <p:cNvSpPr txBox="1">
                <a:spLocks noChangeArrowheads="1"/>
              </p:cNvSpPr>
              <p:nvPr/>
            </p:nvSpPr>
            <p:spPr bwMode="auto">
              <a:xfrm>
                <a:off x="788" y="1123"/>
                <a:ext cx="115" cy="259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49" name="Text Box 40"/>
              <p:cNvSpPr txBox="1">
                <a:spLocks noChangeArrowheads="1"/>
              </p:cNvSpPr>
              <p:nvPr/>
            </p:nvSpPr>
            <p:spPr bwMode="auto">
              <a:xfrm>
                <a:off x="903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50" name="Text Box 41"/>
              <p:cNvSpPr txBox="1">
                <a:spLocks noChangeArrowheads="1"/>
              </p:cNvSpPr>
              <p:nvPr/>
            </p:nvSpPr>
            <p:spPr bwMode="auto">
              <a:xfrm>
                <a:off x="1018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51" name="Text Box 42"/>
              <p:cNvSpPr txBox="1">
                <a:spLocks noChangeArrowheads="1"/>
              </p:cNvSpPr>
              <p:nvPr/>
            </p:nvSpPr>
            <p:spPr bwMode="auto">
              <a:xfrm>
                <a:off x="1133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52" name="Text Box 43"/>
              <p:cNvSpPr txBox="1">
                <a:spLocks noChangeArrowheads="1"/>
              </p:cNvSpPr>
              <p:nvPr/>
            </p:nvSpPr>
            <p:spPr bwMode="auto">
              <a:xfrm>
                <a:off x="1248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53" name="Text Box 44"/>
              <p:cNvSpPr txBox="1">
                <a:spLocks noChangeArrowheads="1"/>
              </p:cNvSpPr>
              <p:nvPr/>
            </p:nvSpPr>
            <p:spPr bwMode="auto">
              <a:xfrm>
                <a:off x="136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54" name="Text Box 45"/>
              <p:cNvSpPr txBox="1">
                <a:spLocks noChangeArrowheads="1"/>
              </p:cNvSpPr>
              <p:nvPr/>
            </p:nvSpPr>
            <p:spPr bwMode="auto">
              <a:xfrm>
                <a:off x="147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55" name="Text Box 46"/>
              <p:cNvSpPr txBox="1">
                <a:spLocks noChangeArrowheads="1"/>
              </p:cNvSpPr>
              <p:nvPr/>
            </p:nvSpPr>
            <p:spPr bwMode="auto">
              <a:xfrm>
                <a:off x="159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56" name="Text Box 47"/>
              <p:cNvSpPr txBox="1">
                <a:spLocks noChangeArrowheads="1"/>
              </p:cNvSpPr>
              <p:nvPr/>
            </p:nvSpPr>
            <p:spPr bwMode="auto">
              <a:xfrm>
                <a:off x="170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57" name="Text Box 48"/>
              <p:cNvSpPr txBox="1">
                <a:spLocks noChangeArrowheads="1"/>
              </p:cNvSpPr>
              <p:nvPr/>
            </p:nvSpPr>
            <p:spPr bwMode="auto">
              <a:xfrm>
                <a:off x="1824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58" name="Text Box 49"/>
              <p:cNvSpPr txBox="1">
                <a:spLocks noChangeArrowheads="1"/>
              </p:cNvSpPr>
              <p:nvPr/>
            </p:nvSpPr>
            <p:spPr bwMode="auto">
              <a:xfrm>
                <a:off x="1939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59" name="Text Box 50"/>
              <p:cNvSpPr txBox="1">
                <a:spLocks noChangeArrowheads="1"/>
              </p:cNvSpPr>
              <p:nvPr/>
            </p:nvSpPr>
            <p:spPr bwMode="auto">
              <a:xfrm>
                <a:off x="2055" y="1123"/>
                <a:ext cx="115" cy="259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7460" name="Text Box 51"/>
              <p:cNvSpPr txBox="1">
                <a:spLocks noChangeArrowheads="1"/>
              </p:cNvSpPr>
              <p:nvPr/>
            </p:nvSpPr>
            <p:spPr bwMode="auto">
              <a:xfrm>
                <a:off x="217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61" name="Text Box 52"/>
              <p:cNvSpPr txBox="1">
                <a:spLocks noChangeArrowheads="1"/>
              </p:cNvSpPr>
              <p:nvPr/>
            </p:nvSpPr>
            <p:spPr bwMode="auto">
              <a:xfrm>
                <a:off x="228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62" name="Text Box 53"/>
              <p:cNvSpPr txBox="1">
                <a:spLocks noChangeArrowheads="1"/>
              </p:cNvSpPr>
              <p:nvPr/>
            </p:nvSpPr>
            <p:spPr bwMode="auto">
              <a:xfrm>
                <a:off x="240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63" name="Text Box 54"/>
              <p:cNvSpPr txBox="1">
                <a:spLocks noChangeArrowheads="1"/>
              </p:cNvSpPr>
              <p:nvPr/>
            </p:nvSpPr>
            <p:spPr bwMode="auto">
              <a:xfrm>
                <a:off x="251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64" name="Text Box 55"/>
              <p:cNvSpPr txBox="1">
                <a:spLocks noChangeArrowheads="1"/>
              </p:cNvSpPr>
              <p:nvPr/>
            </p:nvSpPr>
            <p:spPr bwMode="auto">
              <a:xfrm>
                <a:off x="263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65" name="Text Box 56"/>
              <p:cNvSpPr txBox="1">
                <a:spLocks noChangeArrowheads="1"/>
              </p:cNvSpPr>
              <p:nvPr/>
            </p:nvSpPr>
            <p:spPr bwMode="auto">
              <a:xfrm>
                <a:off x="274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66" name="Text Box 57"/>
              <p:cNvSpPr txBox="1">
                <a:spLocks noChangeArrowheads="1"/>
              </p:cNvSpPr>
              <p:nvPr/>
            </p:nvSpPr>
            <p:spPr bwMode="auto">
              <a:xfrm>
                <a:off x="286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67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68" name="Text Box 59"/>
              <p:cNvSpPr txBox="1">
                <a:spLocks noChangeArrowheads="1"/>
              </p:cNvSpPr>
              <p:nvPr/>
            </p:nvSpPr>
            <p:spPr bwMode="auto">
              <a:xfrm>
                <a:off x="309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69" name="Text Box 60"/>
              <p:cNvSpPr txBox="1">
                <a:spLocks noChangeArrowheads="1"/>
              </p:cNvSpPr>
              <p:nvPr/>
            </p:nvSpPr>
            <p:spPr bwMode="auto">
              <a:xfrm>
                <a:off x="320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70" name="Text Box 61"/>
              <p:cNvSpPr txBox="1">
                <a:spLocks noChangeArrowheads="1"/>
              </p:cNvSpPr>
              <p:nvPr/>
            </p:nvSpPr>
            <p:spPr bwMode="auto">
              <a:xfrm>
                <a:off x="332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71" name="Text Box 62"/>
              <p:cNvSpPr txBox="1">
                <a:spLocks noChangeArrowheads="1"/>
              </p:cNvSpPr>
              <p:nvPr/>
            </p:nvSpPr>
            <p:spPr bwMode="auto">
              <a:xfrm>
                <a:off x="343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72" name="Text Box 63"/>
              <p:cNvSpPr txBox="1">
                <a:spLocks noChangeArrowheads="1"/>
              </p:cNvSpPr>
              <p:nvPr/>
            </p:nvSpPr>
            <p:spPr bwMode="auto">
              <a:xfrm>
                <a:off x="355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73" name="Text Box 64"/>
              <p:cNvSpPr txBox="1">
                <a:spLocks noChangeArrowheads="1"/>
              </p:cNvSpPr>
              <p:nvPr/>
            </p:nvSpPr>
            <p:spPr bwMode="auto">
              <a:xfrm>
                <a:off x="366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74" name="Text Box 65"/>
              <p:cNvSpPr txBox="1">
                <a:spLocks noChangeArrowheads="1"/>
              </p:cNvSpPr>
              <p:nvPr/>
            </p:nvSpPr>
            <p:spPr bwMode="auto">
              <a:xfrm>
                <a:off x="378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75" name="Text Box 66"/>
              <p:cNvSpPr txBox="1">
                <a:spLocks noChangeArrowheads="1"/>
              </p:cNvSpPr>
              <p:nvPr/>
            </p:nvSpPr>
            <p:spPr bwMode="auto">
              <a:xfrm>
                <a:off x="389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76" name="Text Box 67"/>
              <p:cNvSpPr txBox="1">
                <a:spLocks noChangeArrowheads="1"/>
              </p:cNvSpPr>
              <p:nvPr/>
            </p:nvSpPr>
            <p:spPr bwMode="auto">
              <a:xfrm>
                <a:off x="401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77" name="Text Box 68"/>
              <p:cNvSpPr txBox="1">
                <a:spLocks noChangeArrowheads="1"/>
              </p:cNvSpPr>
              <p:nvPr/>
            </p:nvSpPr>
            <p:spPr bwMode="auto">
              <a:xfrm>
                <a:off x="412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78" name="Text Box 69"/>
              <p:cNvSpPr txBox="1">
                <a:spLocks noChangeArrowheads="1"/>
              </p:cNvSpPr>
              <p:nvPr/>
            </p:nvSpPr>
            <p:spPr bwMode="auto">
              <a:xfrm>
                <a:off x="424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79" name="Text Box 70"/>
              <p:cNvSpPr txBox="1">
                <a:spLocks noChangeArrowheads="1"/>
              </p:cNvSpPr>
              <p:nvPr/>
            </p:nvSpPr>
            <p:spPr bwMode="auto">
              <a:xfrm>
                <a:off x="435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17415" name="Group 71"/>
            <p:cNvGrpSpPr>
              <a:grpSpLocks/>
            </p:cNvGrpSpPr>
            <p:nvPr/>
          </p:nvGrpSpPr>
          <p:grpSpPr bwMode="auto">
            <a:xfrm>
              <a:off x="874" y="2016"/>
              <a:ext cx="3686" cy="259"/>
              <a:chOff x="788" y="1123"/>
              <a:chExt cx="3686" cy="259"/>
            </a:xfrm>
          </p:grpSpPr>
          <p:sp>
            <p:nvSpPr>
              <p:cNvPr id="17416" name="Text Box 72"/>
              <p:cNvSpPr txBox="1">
                <a:spLocks noChangeArrowheads="1"/>
              </p:cNvSpPr>
              <p:nvPr/>
            </p:nvSpPr>
            <p:spPr bwMode="auto">
              <a:xfrm>
                <a:off x="78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17" name="Text Box 73"/>
              <p:cNvSpPr txBox="1">
                <a:spLocks noChangeArrowheads="1"/>
              </p:cNvSpPr>
              <p:nvPr/>
            </p:nvSpPr>
            <p:spPr bwMode="auto">
              <a:xfrm>
                <a:off x="90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18" name="Text Box 74"/>
              <p:cNvSpPr txBox="1">
                <a:spLocks noChangeArrowheads="1"/>
              </p:cNvSpPr>
              <p:nvPr/>
            </p:nvSpPr>
            <p:spPr bwMode="auto">
              <a:xfrm>
                <a:off x="101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19" name="Text Box 75"/>
              <p:cNvSpPr txBox="1">
                <a:spLocks noChangeArrowheads="1"/>
              </p:cNvSpPr>
              <p:nvPr/>
            </p:nvSpPr>
            <p:spPr bwMode="auto">
              <a:xfrm>
                <a:off x="113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20" name="Text Box 76"/>
              <p:cNvSpPr txBox="1">
                <a:spLocks noChangeArrowheads="1"/>
              </p:cNvSpPr>
              <p:nvPr/>
            </p:nvSpPr>
            <p:spPr bwMode="auto">
              <a:xfrm>
                <a:off x="124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21" name="Text Box 77"/>
              <p:cNvSpPr txBox="1">
                <a:spLocks noChangeArrowheads="1"/>
              </p:cNvSpPr>
              <p:nvPr/>
            </p:nvSpPr>
            <p:spPr bwMode="auto">
              <a:xfrm>
                <a:off x="136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22" name="Text Box 78"/>
              <p:cNvSpPr txBox="1">
                <a:spLocks noChangeArrowheads="1"/>
              </p:cNvSpPr>
              <p:nvPr/>
            </p:nvSpPr>
            <p:spPr bwMode="auto">
              <a:xfrm>
                <a:off x="147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23" name="Text Box 79"/>
              <p:cNvSpPr txBox="1">
                <a:spLocks noChangeArrowheads="1"/>
              </p:cNvSpPr>
              <p:nvPr/>
            </p:nvSpPr>
            <p:spPr bwMode="auto">
              <a:xfrm>
                <a:off x="159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24" name="Text Box 80"/>
              <p:cNvSpPr txBox="1">
                <a:spLocks noChangeArrowheads="1"/>
              </p:cNvSpPr>
              <p:nvPr/>
            </p:nvSpPr>
            <p:spPr bwMode="auto">
              <a:xfrm>
                <a:off x="170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25" name="Text Box 81"/>
              <p:cNvSpPr txBox="1">
                <a:spLocks noChangeArrowheads="1"/>
              </p:cNvSpPr>
              <p:nvPr/>
            </p:nvSpPr>
            <p:spPr bwMode="auto">
              <a:xfrm>
                <a:off x="1824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26" name="Text Box 82"/>
              <p:cNvSpPr txBox="1">
                <a:spLocks noChangeArrowheads="1"/>
              </p:cNvSpPr>
              <p:nvPr/>
            </p:nvSpPr>
            <p:spPr bwMode="auto">
              <a:xfrm>
                <a:off x="193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27" name="Text Box 83"/>
              <p:cNvSpPr txBox="1">
                <a:spLocks noChangeArrowheads="1"/>
              </p:cNvSpPr>
              <p:nvPr/>
            </p:nvSpPr>
            <p:spPr bwMode="auto">
              <a:xfrm>
                <a:off x="205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28" name="Text Box 84"/>
              <p:cNvSpPr txBox="1">
                <a:spLocks noChangeArrowheads="1"/>
              </p:cNvSpPr>
              <p:nvPr/>
            </p:nvSpPr>
            <p:spPr bwMode="auto">
              <a:xfrm>
                <a:off x="217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29" name="Text Box 85"/>
              <p:cNvSpPr txBox="1">
                <a:spLocks noChangeArrowheads="1"/>
              </p:cNvSpPr>
              <p:nvPr/>
            </p:nvSpPr>
            <p:spPr bwMode="auto">
              <a:xfrm>
                <a:off x="228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30" name="Text Box 86"/>
              <p:cNvSpPr txBox="1">
                <a:spLocks noChangeArrowheads="1"/>
              </p:cNvSpPr>
              <p:nvPr/>
            </p:nvSpPr>
            <p:spPr bwMode="auto">
              <a:xfrm>
                <a:off x="2400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31" name="Text Box 87"/>
              <p:cNvSpPr txBox="1">
                <a:spLocks noChangeArrowheads="1"/>
              </p:cNvSpPr>
              <p:nvPr/>
            </p:nvSpPr>
            <p:spPr bwMode="auto">
              <a:xfrm>
                <a:off x="2515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32" name="Text Box 88"/>
              <p:cNvSpPr txBox="1">
                <a:spLocks noChangeArrowheads="1"/>
              </p:cNvSpPr>
              <p:nvPr/>
            </p:nvSpPr>
            <p:spPr bwMode="auto">
              <a:xfrm>
                <a:off x="263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33" name="Text Box 89"/>
              <p:cNvSpPr txBox="1">
                <a:spLocks noChangeArrowheads="1"/>
              </p:cNvSpPr>
              <p:nvPr/>
            </p:nvSpPr>
            <p:spPr bwMode="auto">
              <a:xfrm>
                <a:off x="274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34" name="Text Box 90"/>
              <p:cNvSpPr txBox="1">
                <a:spLocks noChangeArrowheads="1"/>
              </p:cNvSpPr>
              <p:nvPr/>
            </p:nvSpPr>
            <p:spPr bwMode="auto">
              <a:xfrm>
                <a:off x="286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35" name="Text Box 91"/>
              <p:cNvSpPr txBox="1">
                <a:spLocks noChangeArrowheads="1"/>
              </p:cNvSpPr>
              <p:nvPr/>
            </p:nvSpPr>
            <p:spPr bwMode="auto">
              <a:xfrm>
                <a:off x="2976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36" name="Text Box 92"/>
              <p:cNvSpPr txBox="1">
                <a:spLocks noChangeArrowheads="1"/>
              </p:cNvSpPr>
              <p:nvPr/>
            </p:nvSpPr>
            <p:spPr bwMode="auto">
              <a:xfrm>
                <a:off x="3091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37" name="Text Box 93"/>
              <p:cNvSpPr txBox="1">
                <a:spLocks noChangeArrowheads="1"/>
              </p:cNvSpPr>
              <p:nvPr/>
            </p:nvSpPr>
            <p:spPr bwMode="auto">
              <a:xfrm>
                <a:off x="320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38" name="Text Box 94"/>
              <p:cNvSpPr txBox="1">
                <a:spLocks noChangeArrowheads="1"/>
              </p:cNvSpPr>
              <p:nvPr/>
            </p:nvSpPr>
            <p:spPr bwMode="auto">
              <a:xfrm>
                <a:off x="332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39" name="Text Box 95"/>
              <p:cNvSpPr txBox="1">
                <a:spLocks noChangeArrowheads="1"/>
              </p:cNvSpPr>
              <p:nvPr/>
            </p:nvSpPr>
            <p:spPr bwMode="auto">
              <a:xfrm>
                <a:off x="343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40" name="Text Box 96"/>
              <p:cNvSpPr txBox="1">
                <a:spLocks noChangeArrowheads="1"/>
              </p:cNvSpPr>
              <p:nvPr/>
            </p:nvSpPr>
            <p:spPr bwMode="auto">
              <a:xfrm>
                <a:off x="3552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41" name="Text Box 97"/>
              <p:cNvSpPr txBox="1">
                <a:spLocks noChangeArrowheads="1"/>
              </p:cNvSpPr>
              <p:nvPr/>
            </p:nvSpPr>
            <p:spPr bwMode="auto">
              <a:xfrm>
                <a:off x="3667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42" name="Text Box 98"/>
              <p:cNvSpPr txBox="1">
                <a:spLocks noChangeArrowheads="1"/>
              </p:cNvSpPr>
              <p:nvPr/>
            </p:nvSpPr>
            <p:spPr bwMode="auto">
              <a:xfrm>
                <a:off x="378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43" name="Text Box 99"/>
              <p:cNvSpPr txBox="1">
                <a:spLocks noChangeArrowheads="1"/>
              </p:cNvSpPr>
              <p:nvPr/>
            </p:nvSpPr>
            <p:spPr bwMode="auto">
              <a:xfrm>
                <a:off x="389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44" name="Text Box 100"/>
              <p:cNvSpPr txBox="1">
                <a:spLocks noChangeArrowheads="1"/>
              </p:cNvSpPr>
              <p:nvPr/>
            </p:nvSpPr>
            <p:spPr bwMode="auto">
              <a:xfrm>
                <a:off x="401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45" name="Text Box 101"/>
              <p:cNvSpPr txBox="1">
                <a:spLocks noChangeArrowheads="1"/>
              </p:cNvSpPr>
              <p:nvPr/>
            </p:nvSpPr>
            <p:spPr bwMode="auto">
              <a:xfrm>
                <a:off x="4128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46" name="Text Box 102"/>
              <p:cNvSpPr txBox="1">
                <a:spLocks noChangeArrowheads="1"/>
              </p:cNvSpPr>
              <p:nvPr/>
            </p:nvSpPr>
            <p:spPr bwMode="auto">
              <a:xfrm>
                <a:off x="4243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7447" name="Text Box 103"/>
              <p:cNvSpPr txBox="1">
                <a:spLocks noChangeArrowheads="1"/>
              </p:cNvSpPr>
              <p:nvPr/>
            </p:nvSpPr>
            <p:spPr bwMode="auto">
              <a:xfrm>
                <a:off x="4359" y="1123"/>
                <a:ext cx="115" cy="25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Zero, Infinity, and NaN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489" y="912998"/>
            <a:ext cx="9060211" cy="5612346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Zero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dirty="0" smtClean="0"/>
              <a:t>Exponent field </a:t>
            </a: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>
                <a:solidFill>
                  <a:srgbClr val="000099"/>
                </a:solidFill>
              </a:rPr>
              <a:t> = 0</a:t>
            </a:r>
            <a:r>
              <a:rPr lang="en-US" altLang="en-US" dirty="0" smtClean="0"/>
              <a:t> and fraction 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dirty="0" smtClean="0">
                <a:solidFill>
                  <a:srgbClr val="000099"/>
                </a:solidFill>
              </a:rPr>
              <a:t> = 0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+0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-0</a:t>
            </a:r>
            <a:r>
              <a:rPr lang="en-US" altLang="en-US" dirty="0" smtClean="0"/>
              <a:t> are both possible according to sign bit </a:t>
            </a:r>
            <a:r>
              <a:rPr lang="en-US" altLang="en-US" i="1" dirty="0" smtClean="0">
                <a:solidFill>
                  <a:srgbClr val="000099"/>
                </a:solidFill>
              </a:rPr>
              <a:t>S</a:t>
            </a:r>
            <a:r>
              <a:rPr lang="en-US" altLang="en-US" dirty="0" smtClean="0"/>
              <a:t> 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Infinity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dirty="0" smtClean="0"/>
              <a:t>Infinity is a special value represented with </a:t>
            </a:r>
            <a:r>
              <a:rPr lang="en-US" altLang="en-US" dirty="0" smtClean="0">
                <a:solidFill>
                  <a:srgbClr val="000099"/>
                </a:solidFill>
              </a:rPr>
              <a:t>maximum </a:t>
            </a: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/>
              <a:t> and 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dirty="0" smtClean="0">
                <a:solidFill>
                  <a:srgbClr val="000099"/>
                </a:solidFill>
                <a:cs typeface="Times New Roman" pitchFamily="18" charset="0"/>
              </a:rPr>
              <a:t>=</a:t>
            </a:r>
            <a:r>
              <a:rPr lang="en-US" altLang="en-US" dirty="0" smtClean="0">
                <a:solidFill>
                  <a:srgbClr val="000099"/>
                </a:solidFill>
              </a:rPr>
              <a:t> 0</a:t>
            </a:r>
          </a:p>
          <a:p>
            <a:pPr lvl="2" eaLnBrk="1" hangingPunct="1">
              <a:spcBef>
                <a:spcPct val="25000"/>
              </a:spcBef>
            </a:pPr>
            <a:r>
              <a:rPr lang="en-US" altLang="en-US" sz="2000" dirty="0" smtClean="0"/>
              <a:t>For </a:t>
            </a:r>
            <a:r>
              <a:rPr lang="en-US" altLang="en-US" sz="2000" dirty="0" smtClean="0">
                <a:solidFill>
                  <a:srgbClr val="FF0000"/>
                </a:solidFill>
              </a:rPr>
              <a:t>single precision</a:t>
            </a:r>
            <a:r>
              <a:rPr lang="en-US" altLang="en-US" sz="2000" dirty="0" smtClean="0">
                <a:solidFill>
                  <a:schemeClr val="hlink"/>
                </a:solidFill>
              </a:rPr>
              <a:t> </a:t>
            </a:r>
            <a:r>
              <a:rPr lang="en-US" altLang="en-US" sz="2000" dirty="0" smtClean="0"/>
              <a:t>with 8-bit exponent:</a:t>
            </a:r>
            <a:r>
              <a:rPr lang="en-US" altLang="en-US" sz="2000" dirty="0" smtClean="0">
                <a:solidFill>
                  <a:srgbClr val="000099"/>
                </a:solidFill>
              </a:rPr>
              <a:t> maximum </a:t>
            </a:r>
            <a:r>
              <a:rPr lang="en-US" altLang="en-US" sz="2000" i="1" dirty="0" smtClean="0">
                <a:solidFill>
                  <a:srgbClr val="000099"/>
                </a:solidFill>
              </a:rPr>
              <a:t>E</a:t>
            </a:r>
            <a:r>
              <a:rPr lang="en-US" altLang="en-US" sz="2000" dirty="0" smtClean="0">
                <a:solidFill>
                  <a:srgbClr val="000099"/>
                </a:solidFill>
              </a:rPr>
              <a:t> = 255</a:t>
            </a:r>
            <a:endParaRPr lang="en-US" altLang="en-US" sz="2000" dirty="0" smtClean="0"/>
          </a:p>
          <a:p>
            <a:pPr lvl="2" eaLnBrk="1" hangingPunct="1">
              <a:spcBef>
                <a:spcPct val="25000"/>
              </a:spcBef>
            </a:pPr>
            <a:r>
              <a:rPr lang="en-US" altLang="en-US" sz="2000" dirty="0" smtClean="0"/>
              <a:t>For </a:t>
            </a:r>
            <a:r>
              <a:rPr lang="en-US" altLang="en-US" sz="2000" dirty="0" smtClean="0">
                <a:solidFill>
                  <a:srgbClr val="FF0000"/>
                </a:solidFill>
              </a:rPr>
              <a:t>double precision</a:t>
            </a:r>
            <a:r>
              <a:rPr lang="en-US" altLang="en-US" sz="2000" dirty="0" smtClean="0">
                <a:solidFill>
                  <a:schemeClr val="hlink"/>
                </a:solidFill>
              </a:rPr>
              <a:t> </a:t>
            </a:r>
            <a:r>
              <a:rPr lang="en-US" altLang="en-US" sz="2000" dirty="0" smtClean="0"/>
              <a:t>with 11-bit exponent:</a:t>
            </a:r>
            <a:r>
              <a:rPr lang="en-US" altLang="en-US" sz="2000" dirty="0" smtClean="0">
                <a:solidFill>
                  <a:srgbClr val="000099"/>
                </a:solidFill>
              </a:rPr>
              <a:t> maximum </a:t>
            </a:r>
            <a:r>
              <a:rPr lang="en-US" altLang="en-US" sz="2000" i="1" dirty="0" smtClean="0">
                <a:solidFill>
                  <a:srgbClr val="000099"/>
                </a:solidFill>
              </a:rPr>
              <a:t>E</a:t>
            </a:r>
            <a:r>
              <a:rPr lang="en-US" altLang="en-US" sz="2000" dirty="0" smtClean="0">
                <a:solidFill>
                  <a:srgbClr val="000099"/>
                </a:solidFill>
              </a:rPr>
              <a:t> = 2047</a:t>
            </a:r>
            <a:endParaRPr lang="en-US" altLang="en-US" sz="2000" dirty="0" smtClean="0"/>
          </a:p>
          <a:p>
            <a:pPr lvl="1" eaLnBrk="1" hangingPunct="1">
              <a:spcBef>
                <a:spcPct val="25000"/>
              </a:spcBef>
            </a:pPr>
            <a:r>
              <a:rPr lang="en-US" altLang="en-US" dirty="0" smtClean="0"/>
              <a:t>Infinity can result from overflow or division by zero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+∞</a:t>
            </a:r>
            <a:r>
              <a:rPr lang="en-US" altLang="en-US" dirty="0" smtClean="0">
                <a:cs typeface="Times New Roman" pitchFamily="18" charset="0"/>
              </a:rPr>
              <a:t> and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-∞</a:t>
            </a:r>
            <a:r>
              <a:rPr lang="en-US" altLang="en-US" dirty="0" smtClean="0">
                <a:cs typeface="Times New Roman" pitchFamily="18" charset="0"/>
              </a:rPr>
              <a:t> are both possible according to sign bit </a:t>
            </a:r>
            <a:r>
              <a:rPr lang="en-US" altLang="en-US" i="1" dirty="0" smtClean="0">
                <a:solidFill>
                  <a:srgbClr val="000099"/>
                </a:solidFill>
                <a:cs typeface="Times New Roman" pitchFamily="18" charset="0"/>
              </a:rPr>
              <a:t>S</a:t>
            </a:r>
            <a:endParaRPr lang="en-US" altLang="en-US" i="1" dirty="0" smtClean="0">
              <a:solidFill>
                <a:srgbClr val="000099"/>
              </a:solidFill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en-US" dirty="0" err="1" smtClean="0">
                <a:solidFill>
                  <a:srgbClr val="FF0000"/>
                </a:solidFill>
              </a:rPr>
              <a:t>NaN</a:t>
            </a:r>
            <a:r>
              <a:rPr lang="en-US" altLang="en-US" dirty="0" smtClean="0">
                <a:solidFill>
                  <a:srgbClr val="FF0000"/>
                </a:solidFill>
              </a:rPr>
              <a:t> (Not a Number)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dirty="0" err="1" smtClean="0"/>
              <a:t>NaN</a:t>
            </a:r>
            <a:r>
              <a:rPr lang="en-US" altLang="en-US" dirty="0" smtClean="0"/>
              <a:t> is a special value represented with </a:t>
            </a:r>
            <a:r>
              <a:rPr lang="en-US" altLang="en-US" dirty="0" smtClean="0">
                <a:solidFill>
                  <a:srgbClr val="000099"/>
                </a:solidFill>
              </a:rPr>
              <a:t>maximum </a:t>
            </a: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/>
              <a:t> and 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dirty="0" smtClean="0">
                <a:solidFill>
                  <a:srgbClr val="000099"/>
                </a:solidFill>
                <a:cs typeface="Times New Roman" pitchFamily="18" charset="0"/>
              </a:rPr>
              <a:t>≠</a:t>
            </a:r>
            <a:r>
              <a:rPr lang="en-US" altLang="en-US" dirty="0" smtClean="0">
                <a:solidFill>
                  <a:srgbClr val="000099"/>
                </a:solidFill>
              </a:rPr>
              <a:t> 0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b="1" dirty="0" smtClean="0">
                <a:cs typeface="Consolas" panose="020B0609020204030204" pitchFamily="49" charset="0"/>
              </a:rPr>
              <a:t>0 / 0 </a:t>
            </a:r>
            <a:r>
              <a:rPr lang="en-US" altLang="en-US" b="1" dirty="0" smtClean="0"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en-US" b="1" dirty="0" err="1" smtClean="0">
                <a:cs typeface="Consolas" panose="020B0609020204030204" pitchFamily="49" charset="0"/>
                <a:sym typeface="Wingdings" panose="05000000000000000000" pitchFamily="2" charset="2"/>
              </a:rPr>
              <a:t>NaN</a:t>
            </a:r>
            <a:r>
              <a:rPr lang="en-US" altLang="en-US" b="1" dirty="0" smtClean="0">
                <a:cs typeface="Consolas" panose="020B0609020204030204" pitchFamily="49" charset="0"/>
                <a:sym typeface="Wingdings" panose="05000000000000000000" pitchFamily="2" charset="2"/>
              </a:rPr>
              <a:t>, 0 × </a:t>
            </a:r>
            <a:r>
              <a:rPr lang="en-US" altLang="en-US" b="1" dirty="0" smtClean="0">
                <a:cs typeface="Consolas" panose="020B0609020204030204" pitchFamily="49" charset="0"/>
                <a:sym typeface="Symbol"/>
              </a:rPr>
              <a:t> </a:t>
            </a:r>
            <a:r>
              <a:rPr lang="en-US" altLang="en-US" b="1" dirty="0" smtClean="0"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en-US" b="1" dirty="0" err="1" smtClean="0">
                <a:cs typeface="Consolas" panose="020B0609020204030204" pitchFamily="49" charset="0"/>
                <a:sym typeface="Wingdings" panose="05000000000000000000" pitchFamily="2" charset="2"/>
              </a:rPr>
              <a:t>NaN</a:t>
            </a:r>
            <a:r>
              <a:rPr lang="en-US" altLang="en-US" b="1" dirty="0" smtClean="0">
                <a:cs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en-US" b="1" dirty="0" err="1" smtClean="0">
                <a:cs typeface="Consolas" panose="020B0609020204030204" pitchFamily="49" charset="0"/>
              </a:rPr>
              <a:t>sqrt</a:t>
            </a:r>
            <a:r>
              <a:rPr lang="en-US" altLang="en-US" b="1" dirty="0" smtClean="0">
                <a:cs typeface="Consolas" panose="020B0609020204030204" pitchFamily="49" charset="0"/>
              </a:rPr>
              <a:t>(-1) </a:t>
            </a:r>
            <a:r>
              <a:rPr lang="en-US" altLang="en-US" b="1" dirty="0" smtClean="0"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en-US" b="1" dirty="0" err="1" smtClean="0">
                <a:cs typeface="Consolas" panose="020B0609020204030204" pitchFamily="49" charset="0"/>
                <a:sym typeface="Wingdings" panose="05000000000000000000" pitchFamily="2" charset="2"/>
              </a:rPr>
              <a:t>NaN</a:t>
            </a:r>
            <a:endParaRPr lang="en-US" altLang="en-US" b="1" dirty="0" smtClean="0">
              <a:cs typeface="Consolas" panose="020B0609020204030204" pitchFamily="49" charset="0"/>
            </a:endParaRPr>
          </a:p>
          <a:p>
            <a:pPr lvl="1" eaLnBrk="1" hangingPunct="1">
              <a:spcBef>
                <a:spcPct val="25000"/>
              </a:spcBef>
            </a:pPr>
            <a:r>
              <a:rPr lang="en-US" altLang="en-US" dirty="0" smtClean="0"/>
              <a:t>Operation on a </a:t>
            </a:r>
            <a:r>
              <a:rPr lang="en-US" altLang="en-US" dirty="0" err="1" smtClean="0"/>
              <a:t>NaN</a:t>
            </a:r>
            <a:r>
              <a:rPr lang="en-US" altLang="en-US" dirty="0" smtClean="0"/>
              <a:t> is typically a </a:t>
            </a:r>
            <a:r>
              <a:rPr lang="en-US" altLang="en-US" dirty="0" err="1" smtClean="0"/>
              <a:t>NaN</a:t>
            </a:r>
            <a:r>
              <a:rPr lang="en-US" altLang="en-US" dirty="0" smtClean="0"/>
              <a:t>: </a:t>
            </a:r>
            <a:r>
              <a:rPr lang="en-US" altLang="en-US" b="1" dirty="0" smtClean="0"/>
              <a:t>Op(</a:t>
            </a:r>
            <a:r>
              <a:rPr lang="en-US" altLang="en-US" b="1" i="1" dirty="0" smtClean="0"/>
              <a:t>X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NaN</a:t>
            </a:r>
            <a:r>
              <a:rPr lang="en-US" altLang="en-US" b="1" dirty="0" smtClean="0"/>
              <a:t>) </a:t>
            </a:r>
            <a:r>
              <a:rPr lang="en-US" altLang="en-US" b="1" dirty="0" smtClean="0">
                <a:sym typeface="Wingdings" panose="05000000000000000000" pitchFamily="2" charset="2"/>
              </a:rPr>
              <a:t>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NaN</a:t>
            </a: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Denormalized Numbers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84" y="944724"/>
            <a:ext cx="9361040" cy="4248472"/>
          </a:xfrm>
        </p:spPr>
        <p:txBody>
          <a:bodyPr/>
          <a:lstStyle/>
          <a:p>
            <a:pPr marL="349250" indent="-349250" eaLnBrk="1" hangingPunct="1">
              <a:tabLst>
                <a:tab pos="685800" algn="l"/>
                <a:tab pos="3429000" algn="l"/>
              </a:tabLst>
            </a:pPr>
            <a:r>
              <a:rPr lang="en-US" altLang="en-US" dirty="0" smtClean="0"/>
              <a:t>IEEE standard uses </a:t>
            </a:r>
            <a:r>
              <a:rPr lang="en-US" altLang="en-US" dirty="0" err="1" smtClean="0"/>
              <a:t>denormalized</a:t>
            </a:r>
            <a:r>
              <a:rPr lang="en-US" altLang="en-US" dirty="0" smtClean="0"/>
              <a:t> numbers to …</a:t>
            </a:r>
          </a:p>
          <a:p>
            <a:pPr marL="739775" lvl="1" indent="-276225" eaLnBrk="1" hangingPunct="1">
              <a:tabLst>
                <a:tab pos="685800" algn="l"/>
                <a:tab pos="3429000" algn="l"/>
              </a:tabLst>
            </a:pPr>
            <a:r>
              <a:rPr lang="en-US" altLang="en-US" dirty="0" smtClean="0"/>
              <a:t>Fill the gap between 0 and the smallest normalized float</a:t>
            </a:r>
          </a:p>
          <a:p>
            <a:pPr marL="739775" lvl="1" indent="-276225" eaLnBrk="1" hangingPunct="1">
              <a:tabLst>
                <a:tab pos="685800" algn="l"/>
                <a:tab pos="3429000" algn="l"/>
              </a:tabLst>
            </a:pPr>
            <a:r>
              <a:rPr lang="en-US" altLang="en-US" dirty="0" smtClean="0"/>
              <a:t>Provide </a:t>
            </a:r>
            <a:r>
              <a:rPr lang="en-US" altLang="en-US" dirty="0" smtClean="0">
                <a:solidFill>
                  <a:srgbClr val="FF0000"/>
                </a:solidFill>
              </a:rPr>
              <a:t>gradual underflow</a:t>
            </a:r>
            <a:r>
              <a:rPr lang="en-US" altLang="en-US" dirty="0" smtClean="0"/>
              <a:t> to zero</a:t>
            </a:r>
          </a:p>
          <a:p>
            <a:pPr marL="349250" indent="-349250" eaLnBrk="1" hangingPunct="1">
              <a:tabLst>
                <a:tab pos="685800" algn="l"/>
                <a:tab pos="3429000" algn="l"/>
              </a:tabLst>
            </a:pPr>
            <a:r>
              <a:rPr lang="en-US" altLang="en-US" dirty="0" err="1" smtClean="0">
                <a:solidFill>
                  <a:srgbClr val="FF0000"/>
                </a:solidFill>
              </a:rPr>
              <a:t>Denormalized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exponent field </a:t>
            </a: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/>
              <a:t> is </a:t>
            </a:r>
            <a:r>
              <a:rPr lang="en-US" altLang="en-US" dirty="0" smtClean="0">
                <a:solidFill>
                  <a:srgbClr val="000099"/>
                </a:solidFill>
              </a:rPr>
              <a:t>0</a:t>
            </a:r>
            <a:r>
              <a:rPr lang="en-US" altLang="en-US" dirty="0" smtClean="0"/>
              <a:t> and fraction 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i="1" dirty="0" smtClean="0"/>
              <a:t> </a:t>
            </a:r>
            <a:r>
              <a:rPr lang="en-US" altLang="en-US" dirty="0" smtClean="0">
                <a:solidFill>
                  <a:srgbClr val="000099"/>
                </a:solidFill>
                <a:cs typeface="Times New Roman" pitchFamily="18" charset="0"/>
              </a:rPr>
              <a:t>≠</a:t>
            </a:r>
            <a:r>
              <a:rPr lang="en-US" altLang="en-US" dirty="0" smtClean="0">
                <a:solidFill>
                  <a:srgbClr val="000099"/>
                </a:solidFill>
              </a:rPr>
              <a:t> 0</a:t>
            </a:r>
          </a:p>
          <a:p>
            <a:pPr marL="739775" lvl="1" indent="-276225" eaLnBrk="1" hangingPunct="1">
              <a:tabLst>
                <a:tab pos="685800" algn="l"/>
                <a:tab pos="3429000" algn="l"/>
              </a:tabLst>
            </a:pPr>
            <a:r>
              <a:rPr lang="en-US" altLang="en-US" dirty="0" smtClean="0"/>
              <a:t>The Implicit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/>
              <a:t> before the fraction now becomes </a:t>
            </a:r>
            <a:r>
              <a:rPr lang="en-US" altLang="en-US" dirty="0" smtClean="0">
                <a:solidFill>
                  <a:srgbClr val="FF0000"/>
                </a:solidFill>
              </a:rPr>
              <a:t>0</a:t>
            </a:r>
            <a:r>
              <a:rPr lang="en-US" altLang="en-US" b="1" dirty="0" smtClean="0">
                <a:solidFill>
                  <a:srgbClr val="FF0000"/>
                </a:solidFill>
              </a:rPr>
              <a:t>. </a:t>
            </a:r>
            <a:r>
              <a:rPr lang="en-US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err="1" smtClean="0">
                <a:solidFill>
                  <a:srgbClr val="FF0000"/>
                </a:solidFill>
              </a:rPr>
              <a:t>denormalized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 marL="349250" indent="-349250" eaLnBrk="1" hangingPunct="1">
              <a:tabLst>
                <a:tab pos="685800" algn="l"/>
                <a:tab pos="3429000" algn="l"/>
              </a:tabLst>
            </a:pPr>
            <a:r>
              <a:rPr lang="en-US" altLang="en-US" dirty="0" smtClean="0"/>
              <a:t>Value of </a:t>
            </a:r>
            <a:r>
              <a:rPr lang="en-US" altLang="en-US" dirty="0" err="1" smtClean="0"/>
              <a:t>denormalized</a:t>
            </a:r>
            <a:r>
              <a:rPr lang="en-US" altLang="en-US" dirty="0" smtClean="0"/>
              <a:t> number (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, 0,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)</a:t>
            </a:r>
          </a:p>
          <a:p>
            <a:pPr marL="349250" indent="-349250" eaLnBrk="1" hangingPunct="1">
              <a:spcBef>
                <a:spcPct val="60000"/>
              </a:spcBef>
              <a:buFont typeface="Wingdings" pitchFamily="2" charset="2"/>
              <a:buNone/>
              <a:tabLst>
                <a:tab pos="685800" algn="l"/>
                <a:tab pos="3429000" algn="l"/>
              </a:tabLst>
            </a:pPr>
            <a:r>
              <a:rPr lang="en-US" altLang="en-US" dirty="0" smtClean="0"/>
              <a:t>		Single precision:	</a:t>
            </a:r>
            <a:r>
              <a:rPr lang="en-US" altLang="en-US" b="1" dirty="0" smtClean="0">
                <a:sym typeface="Symbol"/>
              </a:rPr>
              <a:t></a:t>
            </a:r>
            <a:r>
              <a:rPr lang="en-US" altLang="en-US" dirty="0" smtClean="0">
                <a:sym typeface="Symbol"/>
              </a:rPr>
              <a:t>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0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baseline="30000" dirty="0" smtClean="0"/>
              <a:t>-126</a:t>
            </a:r>
            <a:endParaRPr lang="en-US" altLang="en-US" dirty="0" smtClean="0"/>
          </a:p>
          <a:p>
            <a:pPr marL="349250" indent="-349250" eaLnBrk="1" hangingPunct="1">
              <a:spcBef>
                <a:spcPct val="20000"/>
              </a:spcBef>
              <a:buNone/>
              <a:tabLst>
                <a:tab pos="685800" algn="l"/>
                <a:tab pos="3429000" algn="l"/>
              </a:tabLst>
            </a:pPr>
            <a:r>
              <a:rPr lang="en-US" altLang="en-US" dirty="0" smtClean="0"/>
              <a:t>		Double precision:	</a:t>
            </a:r>
            <a:r>
              <a:rPr lang="en-US" altLang="en-US" b="1" dirty="0" smtClean="0">
                <a:sym typeface="Symbol"/>
              </a:rPr>
              <a:t>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0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baseline="30000" dirty="0" smtClean="0"/>
              <a:t>-1022</a:t>
            </a:r>
            <a:endParaRPr lang="en-US" altLang="en-US" dirty="0" smtClean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818244" y="4005064"/>
            <a:ext cx="5928956" cy="977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31181" name="Group 45"/>
          <p:cNvGrpSpPr>
            <a:grpSpLocks/>
          </p:cNvGrpSpPr>
          <p:nvPr/>
        </p:nvGrpSpPr>
        <p:grpSpPr bwMode="auto">
          <a:xfrm>
            <a:off x="3854054" y="5847991"/>
            <a:ext cx="2113623" cy="365125"/>
            <a:chOff x="2241" y="3570"/>
            <a:chExt cx="1229" cy="230"/>
          </a:xfrm>
        </p:grpSpPr>
        <p:sp>
          <p:nvSpPr>
            <p:cNvPr id="19499" name="Text Box 6"/>
            <p:cNvSpPr txBox="1">
              <a:spLocks noChangeArrowheads="1"/>
            </p:cNvSpPr>
            <p:nvPr/>
          </p:nvSpPr>
          <p:spPr bwMode="auto">
            <a:xfrm>
              <a:off x="2241" y="3570"/>
              <a:ext cx="503" cy="23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Denorm</a:t>
              </a:r>
            </a:p>
          </p:txBody>
        </p:sp>
        <p:sp>
          <p:nvSpPr>
            <p:cNvPr id="19500" name="Text Box 7"/>
            <p:cNvSpPr txBox="1">
              <a:spLocks noChangeArrowheads="1"/>
            </p:cNvSpPr>
            <p:nvPr/>
          </p:nvSpPr>
          <p:spPr bwMode="auto">
            <a:xfrm>
              <a:off x="2967" y="3570"/>
              <a:ext cx="503" cy="23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Denorm</a:t>
              </a:r>
            </a:p>
          </p:txBody>
        </p:sp>
      </p:grpSp>
      <p:grpSp>
        <p:nvGrpSpPr>
          <p:cNvPr id="731144" name="Group 8"/>
          <p:cNvGrpSpPr>
            <a:grpSpLocks/>
          </p:cNvGrpSpPr>
          <p:nvPr/>
        </p:nvGrpSpPr>
        <p:grpSpPr bwMode="auto">
          <a:xfrm>
            <a:off x="564092" y="5254266"/>
            <a:ext cx="8686668" cy="868363"/>
            <a:chOff x="355" y="3168"/>
            <a:chExt cx="5472" cy="547"/>
          </a:xfrm>
        </p:grpSpPr>
        <p:grpSp>
          <p:nvGrpSpPr>
            <p:cNvPr id="19489" name="Group 9"/>
            <p:cNvGrpSpPr>
              <a:grpSpLocks/>
            </p:cNvGrpSpPr>
            <p:nvPr/>
          </p:nvGrpSpPr>
          <p:grpSpPr bwMode="auto">
            <a:xfrm>
              <a:off x="5337" y="3168"/>
              <a:ext cx="490" cy="547"/>
              <a:chOff x="5337" y="3168"/>
              <a:chExt cx="490" cy="547"/>
            </a:xfrm>
          </p:grpSpPr>
          <p:sp>
            <p:nvSpPr>
              <p:cNvPr id="19495" name="Text Box 10"/>
              <p:cNvSpPr txBox="1">
                <a:spLocks noChangeArrowheads="1"/>
              </p:cNvSpPr>
              <p:nvPr/>
            </p:nvSpPr>
            <p:spPr bwMode="auto">
              <a:xfrm>
                <a:off x="5481" y="3571"/>
                <a:ext cx="202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+∞</a:t>
                </a:r>
              </a:p>
            </p:txBody>
          </p:sp>
          <p:grpSp>
            <p:nvGrpSpPr>
              <p:cNvPr id="19496" name="Group 11"/>
              <p:cNvGrpSpPr>
                <a:grpSpLocks/>
              </p:cNvGrpSpPr>
              <p:nvPr/>
            </p:nvGrpSpPr>
            <p:grpSpPr bwMode="auto">
              <a:xfrm>
                <a:off x="5337" y="3168"/>
                <a:ext cx="490" cy="346"/>
                <a:chOff x="5337" y="3168"/>
                <a:chExt cx="490" cy="346"/>
              </a:xfrm>
            </p:grpSpPr>
            <p:sp>
              <p:nvSpPr>
                <p:cNvPr id="19497" name="AutoShape 12"/>
                <p:cNvSpPr>
                  <a:spLocks/>
                </p:cNvSpPr>
                <p:nvPr/>
              </p:nvSpPr>
              <p:spPr bwMode="auto">
                <a:xfrm rot="-5400000">
                  <a:off x="5540" y="3341"/>
                  <a:ext cx="86" cy="259"/>
                </a:xfrm>
                <a:prstGeom prst="rightBrace">
                  <a:avLst>
                    <a:gd name="adj1" fmla="val 25097"/>
                    <a:gd name="adj2" fmla="val 50000"/>
                  </a:avLst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9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37" y="3168"/>
                  <a:ext cx="490" cy="2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20000"/>
                    </a:spcBef>
                  </a:pPr>
                  <a:r>
                    <a:rPr lang="en-US" altLang="en-US" sz="1200" b="1">
                      <a:solidFill>
                        <a:srgbClr val="FF0000"/>
                      </a:solidFill>
                    </a:rPr>
                    <a:t>Positive</a:t>
                  </a:r>
                </a:p>
                <a:p>
                  <a:pPr algn="ctr">
                    <a:spcBef>
                      <a:spcPct val="20000"/>
                    </a:spcBef>
                  </a:pPr>
                  <a:r>
                    <a:rPr lang="en-US" altLang="en-US" sz="1200" b="1">
                      <a:solidFill>
                        <a:srgbClr val="FF0000"/>
                      </a:solidFill>
                    </a:rPr>
                    <a:t>Overflow</a:t>
                  </a:r>
                </a:p>
              </p:txBody>
            </p:sp>
          </p:grpSp>
        </p:grpSp>
        <p:grpSp>
          <p:nvGrpSpPr>
            <p:cNvPr id="19490" name="Group 14"/>
            <p:cNvGrpSpPr>
              <a:grpSpLocks/>
            </p:cNvGrpSpPr>
            <p:nvPr/>
          </p:nvGrpSpPr>
          <p:grpSpPr bwMode="auto">
            <a:xfrm>
              <a:off x="355" y="3168"/>
              <a:ext cx="490" cy="547"/>
              <a:chOff x="355" y="3168"/>
              <a:chExt cx="490" cy="547"/>
            </a:xfrm>
          </p:grpSpPr>
          <p:sp>
            <p:nvSpPr>
              <p:cNvPr id="19491" name="Text Box 15"/>
              <p:cNvSpPr txBox="1">
                <a:spLocks noChangeArrowheads="1"/>
              </p:cNvSpPr>
              <p:nvPr/>
            </p:nvSpPr>
            <p:spPr bwMode="auto">
              <a:xfrm>
                <a:off x="499" y="3571"/>
                <a:ext cx="202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-∞</a:t>
                </a:r>
              </a:p>
            </p:txBody>
          </p:sp>
          <p:grpSp>
            <p:nvGrpSpPr>
              <p:cNvPr id="19492" name="Group 16"/>
              <p:cNvGrpSpPr>
                <a:grpSpLocks/>
              </p:cNvGrpSpPr>
              <p:nvPr/>
            </p:nvGrpSpPr>
            <p:grpSpPr bwMode="auto">
              <a:xfrm>
                <a:off x="355" y="3168"/>
                <a:ext cx="490" cy="346"/>
                <a:chOff x="355" y="3168"/>
                <a:chExt cx="490" cy="346"/>
              </a:xfrm>
            </p:grpSpPr>
            <p:sp>
              <p:nvSpPr>
                <p:cNvPr id="19493" name="AutoShape 17"/>
                <p:cNvSpPr>
                  <a:spLocks/>
                </p:cNvSpPr>
                <p:nvPr/>
              </p:nvSpPr>
              <p:spPr bwMode="auto">
                <a:xfrm rot="-5400000">
                  <a:off x="558" y="3341"/>
                  <a:ext cx="86" cy="259"/>
                </a:xfrm>
                <a:prstGeom prst="rightBrace">
                  <a:avLst>
                    <a:gd name="adj1" fmla="val 25097"/>
                    <a:gd name="adj2" fmla="val 50000"/>
                  </a:avLst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5" y="3168"/>
                  <a:ext cx="490" cy="2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20000"/>
                    </a:spcBef>
                  </a:pPr>
                  <a:r>
                    <a:rPr lang="en-US" altLang="en-US" sz="1200" b="1">
                      <a:solidFill>
                        <a:srgbClr val="FF0000"/>
                      </a:solidFill>
                    </a:rPr>
                    <a:t>Negative</a:t>
                  </a:r>
                </a:p>
                <a:p>
                  <a:pPr algn="ctr">
                    <a:spcBef>
                      <a:spcPct val="20000"/>
                    </a:spcBef>
                  </a:pPr>
                  <a:r>
                    <a:rPr lang="en-US" altLang="en-US" sz="1200" b="1">
                      <a:solidFill>
                        <a:srgbClr val="FF0000"/>
                      </a:solidFill>
                    </a:rPr>
                    <a:t>Overflow</a:t>
                  </a:r>
                </a:p>
              </p:txBody>
            </p:sp>
          </p:grpSp>
        </p:grpSp>
      </p:grpSp>
      <p:grpSp>
        <p:nvGrpSpPr>
          <p:cNvPr id="731155" name="Group 19"/>
          <p:cNvGrpSpPr>
            <a:grpSpLocks/>
          </p:cNvGrpSpPr>
          <p:nvPr/>
        </p:nvGrpSpPr>
        <p:grpSpPr bwMode="auto">
          <a:xfrm>
            <a:off x="3854054" y="5254266"/>
            <a:ext cx="2105025" cy="549275"/>
            <a:chOff x="2428" y="3168"/>
            <a:chExt cx="1326" cy="346"/>
          </a:xfrm>
        </p:grpSpPr>
        <p:grpSp>
          <p:nvGrpSpPr>
            <p:cNvPr id="19484" name="Group 20"/>
            <p:cNvGrpSpPr>
              <a:grpSpLocks/>
            </p:cNvGrpSpPr>
            <p:nvPr/>
          </p:nvGrpSpPr>
          <p:grpSpPr bwMode="auto">
            <a:xfrm>
              <a:off x="2428" y="3168"/>
              <a:ext cx="663" cy="346"/>
              <a:chOff x="2428" y="3168"/>
              <a:chExt cx="663" cy="346"/>
            </a:xfrm>
          </p:grpSpPr>
          <p:sp>
            <p:nvSpPr>
              <p:cNvPr id="19487" name="AutoShape 21"/>
              <p:cNvSpPr>
                <a:spLocks/>
              </p:cNvSpPr>
              <p:nvPr/>
            </p:nvSpPr>
            <p:spPr bwMode="auto">
              <a:xfrm rot="-5400000">
                <a:off x="2716" y="3139"/>
                <a:ext cx="87" cy="663"/>
              </a:xfrm>
              <a:prstGeom prst="rightBrace">
                <a:avLst>
                  <a:gd name="adj1" fmla="val 63506"/>
                  <a:gd name="adj2" fmla="val 50000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488" name="Text Box 22"/>
              <p:cNvSpPr txBox="1">
                <a:spLocks noChangeArrowheads="1"/>
              </p:cNvSpPr>
              <p:nvPr/>
            </p:nvSpPr>
            <p:spPr bwMode="auto">
              <a:xfrm>
                <a:off x="2428" y="3168"/>
                <a:ext cx="663" cy="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1200" b="1">
                    <a:solidFill>
                      <a:srgbClr val="FF0000"/>
                    </a:solidFill>
                  </a:rPr>
                  <a:t>Negative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altLang="en-US" sz="1200" b="1">
                    <a:solidFill>
                      <a:srgbClr val="FF0000"/>
                    </a:solidFill>
                  </a:rPr>
                  <a:t>Underflow</a:t>
                </a:r>
              </a:p>
            </p:txBody>
          </p:sp>
        </p:grpSp>
        <p:sp>
          <p:nvSpPr>
            <p:cNvPr id="19485" name="AutoShape 23"/>
            <p:cNvSpPr>
              <a:spLocks/>
            </p:cNvSpPr>
            <p:nvPr/>
          </p:nvSpPr>
          <p:spPr bwMode="auto">
            <a:xfrm rot="-5400000">
              <a:off x="3379" y="3139"/>
              <a:ext cx="87" cy="663"/>
            </a:xfrm>
            <a:prstGeom prst="rightBrace">
              <a:avLst>
                <a:gd name="adj1" fmla="val 6350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6" name="Text Box 24"/>
            <p:cNvSpPr txBox="1">
              <a:spLocks noChangeArrowheads="1"/>
            </p:cNvSpPr>
            <p:nvPr/>
          </p:nvSpPr>
          <p:spPr bwMode="auto">
            <a:xfrm>
              <a:off x="3091" y="3168"/>
              <a:ext cx="663" cy="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200" b="1">
                  <a:solidFill>
                    <a:srgbClr val="FF0000"/>
                  </a:solidFill>
                </a:rPr>
                <a:t>Positive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en-US" sz="1200" b="1">
                  <a:solidFill>
                    <a:srgbClr val="FF0000"/>
                  </a:solidFill>
                </a:rPr>
                <a:t>Underflow</a:t>
              </a:r>
            </a:p>
          </p:txBody>
        </p:sp>
      </p:grpSp>
      <p:grpSp>
        <p:nvGrpSpPr>
          <p:cNvPr id="19464" name="Group 25"/>
          <p:cNvGrpSpPr>
            <a:grpSpLocks/>
          </p:cNvGrpSpPr>
          <p:nvPr/>
        </p:nvGrpSpPr>
        <p:grpSpPr bwMode="auto">
          <a:xfrm>
            <a:off x="746390" y="5574940"/>
            <a:ext cx="8322072" cy="914400"/>
            <a:chOff x="470" y="3370"/>
            <a:chExt cx="5242" cy="576"/>
          </a:xfrm>
        </p:grpSpPr>
        <p:sp>
          <p:nvSpPr>
            <p:cNvPr id="19465" name="Text Box 26"/>
            <p:cNvSpPr txBox="1">
              <a:spLocks noChangeArrowheads="1"/>
            </p:cNvSpPr>
            <p:nvPr/>
          </p:nvSpPr>
          <p:spPr bwMode="auto">
            <a:xfrm>
              <a:off x="730" y="3542"/>
              <a:ext cx="1699" cy="23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Normalized (–ve)</a:t>
              </a:r>
            </a:p>
          </p:txBody>
        </p:sp>
        <p:sp>
          <p:nvSpPr>
            <p:cNvPr id="19466" name="Text Box 27"/>
            <p:cNvSpPr txBox="1">
              <a:spLocks noChangeArrowheads="1"/>
            </p:cNvSpPr>
            <p:nvPr/>
          </p:nvSpPr>
          <p:spPr bwMode="auto">
            <a:xfrm>
              <a:off x="3754" y="3542"/>
              <a:ext cx="1699" cy="23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Normalized (+ve)</a:t>
              </a:r>
            </a:p>
          </p:txBody>
        </p:sp>
        <p:grpSp>
          <p:nvGrpSpPr>
            <p:cNvPr id="19467" name="Group 28"/>
            <p:cNvGrpSpPr>
              <a:grpSpLocks/>
            </p:cNvGrpSpPr>
            <p:nvPr/>
          </p:nvGrpSpPr>
          <p:grpSpPr bwMode="auto">
            <a:xfrm>
              <a:off x="470" y="3370"/>
              <a:ext cx="5242" cy="576"/>
              <a:chOff x="470" y="3370"/>
              <a:chExt cx="5242" cy="576"/>
            </a:xfrm>
          </p:grpSpPr>
          <p:sp>
            <p:nvSpPr>
              <p:cNvPr id="19468" name="Line 29"/>
              <p:cNvSpPr>
                <a:spLocks noChangeShapeType="1"/>
              </p:cNvSpPr>
              <p:nvPr/>
            </p:nvSpPr>
            <p:spPr bwMode="auto">
              <a:xfrm>
                <a:off x="470" y="3773"/>
                <a:ext cx="52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9469" name="Group 30"/>
              <p:cNvGrpSpPr>
                <a:grpSpLocks/>
              </p:cNvGrpSpPr>
              <p:nvPr/>
            </p:nvGrpSpPr>
            <p:grpSpPr bwMode="auto">
              <a:xfrm>
                <a:off x="3581" y="3744"/>
                <a:ext cx="345" cy="202"/>
                <a:chOff x="3581" y="3744"/>
                <a:chExt cx="345" cy="202"/>
              </a:xfrm>
            </p:grpSpPr>
            <p:sp>
              <p:nvSpPr>
                <p:cNvPr id="19482" name="Line 31"/>
                <p:cNvSpPr>
                  <a:spLocks noChangeShapeType="1"/>
                </p:cNvSpPr>
                <p:nvPr/>
              </p:nvSpPr>
              <p:spPr bwMode="auto">
                <a:xfrm>
                  <a:off x="3753" y="3744"/>
                  <a:ext cx="0" cy="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48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581" y="3802"/>
                  <a:ext cx="345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</a:t>
                  </a:r>
                  <a:r>
                    <a:rPr lang="en-US" altLang="en-US" sz="1400" baseline="30000"/>
                    <a:t>–126 </a:t>
                  </a:r>
                </a:p>
              </p:txBody>
            </p:sp>
          </p:grpSp>
          <p:grpSp>
            <p:nvGrpSpPr>
              <p:cNvPr id="19470" name="Group 33"/>
              <p:cNvGrpSpPr>
                <a:grpSpLocks/>
              </p:cNvGrpSpPr>
              <p:nvPr/>
            </p:nvGrpSpPr>
            <p:grpSpPr bwMode="auto">
              <a:xfrm>
                <a:off x="5309" y="3744"/>
                <a:ext cx="288" cy="202"/>
                <a:chOff x="5309" y="3744"/>
                <a:chExt cx="288" cy="202"/>
              </a:xfrm>
            </p:grpSpPr>
            <p:sp>
              <p:nvSpPr>
                <p:cNvPr id="19480" name="Line 34"/>
                <p:cNvSpPr>
                  <a:spLocks noChangeShapeType="1"/>
                </p:cNvSpPr>
                <p:nvPr/>
              </p:nvSpPr>
              <p:spPr bwMode="auto">
                <a:xfrm>
                  <a:off x="5453" y="3744"/>
                  <a:ext cx="0" cy="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48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309" y="3802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</a:t>
                  </a:r>
                  <a:r>
                    <a:rPr lang="en-US" altLang="en-US" sz="1400" baseline="30000"/>
                    <a:t>128 </a:t>
                  </a:r>
                </a:p>
              </p:txBody>
            </p:sp>
          </p:grpSp>
          <p:sp>
            <p:nvSpPr>
              <p:cNvPr id="19471" name="Text Box 36"/>
              <p:cNvSpPr txBox="1">
                <a:spLocks noChangeArrowheads="1"/>
              </p:cNvSpPr>
              <p:nvPr/>
            </p:nvSpPr>
            <p:spPr bwMode="auto">
              <a:xfrm>
                <a:off x="3034" y="3802"/>
                <a:ext cx="115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0</a:t>
                </a:r>
              </a:p>
            </p:txBody>
          </p:sp>
          <p:sp>
            <p:nvSpPr>
              <p:cNvPr id="19472" name="Line 37"/>
              <p:cNvSpPr>
                <a:spLocks noChangeShapeType="1"/>
              </p:cNvSpPr>
              <p:nvPr/>
            </p:nvSpPr>
            <p:spPr bwMode="auto">
              <a:xfrm>
                <a:off x="3091" y="374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9473" name="Group 38"/>
              <p:cNvGrpSpPr>
                <a:grpSpLocks/>
              </p:cNvGrpSpPr>
              <p:nvPr/>
            </p:nvGrpSpPr>
            <p:grpSpPr bwMode="auto">
              <a:xfrm>
                <a:off x="586" y="3744"/>
                <a:ext cx="288" cy="202"/>
                <a:chOff x="5309" y="3744"/>
                <a:chExt cx="288" cy="202"/>
              </a:xfrm>
            </p:grpSpPr>
            <p:sp>
              <p:nvSpPr>
                <p:cNvPr id="19478" name="Line 39"/>
                <p:cNvSpPr>
                  <a:spLocks noChangeShapeType="1"/>
                </p:cNvSpPr>
                <p:nvPr/>
              </p:nvSpPr>
              <p:spPr bwMode="auto">
                <a:xfrm>
                  <a:off x="5453" y="3744"/>
                  <a:ext cx="0" cy="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47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5309" y="3802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-2</a:t>
                  </a:r>
                  <a:r>
                    <a:rPr lang="en-US" altLang="en-US" sz="1400" baseline="30000"/>
                    <a:t>128 </a:t>
                  </a:r>
                </a:p>
              </p:txBody>
            </p:sp>
          </p:grpSp>
          <p:grpSp>
            <p:nvGrpSpPr>
              <p:cNvPr id="19474" name="Group 41"/>
              <p:cNvGrpSpPr>
                <a:grpSpLocks/>
              </p:cNvGrpSpPr>
              <p:nvPr/>
            </p:nvGrpSpPr>
            <p:grpSpPr bwMode="auto">
              <a:xfrm>
                <a:off x="2256" y="3744"/>
                <a:ext cx="345" cy="202"/>
                <a:chOff x="2256" y="3744"/>
                <a:chExt cx="345" cy="202"/>
              </a:xfrm>
            </p:grpSpPr>
            <p:sp>
              <p:nvSpPr>
                <p:cNvPr id="19476" name="Line 42"/>
                <p:cNvSpPr>
                  <a:spLocks noChangeShapeType="1"/>
                </p:cNvSpPr>
                <p:nvPr/>
              </p:nvSpPr>
              <p:spPr bwMode="auto">
                <a:xfrm>
                  <a:off x="2428" y="3744"/>
                  <a:ext cx="0" cy="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947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256" y="3802"/>
                  <a:ext cx="345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-2</a:t>
                  </a:r>
                  <a:r>
                    <a:rPr lang="en-US" altLang="en-US" sz="1400" baseline="30000"/>
                    <a:t>–126 </a:t>
                  </a:r>
                </a:p>
              </p:txBody>
            </p:sp>
          </p:grpSp>
          <p:sp>
            <p:nvSpPr>
              <p:cNvPr id="19475" name="Line 44"/>
              <p:cNvSpPr>
                <a:spLocks noChangeShapeType="1"/>
              </p:cNvSpPr>
              <p:nvPr/>
            </p:nvSpPr>
            <p:spPr bwMode="auto">
              <a:xfrm>
                <a:off x="3091" y="3370"/>
                <a:ext cx="0" cy="3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of IEEE 754 Encoding</a:t>
            </a:r>
          </a:p>
        </p:txBody>
      </p:sp>
      <p:graphicFrame>
        <p:nvGraphicFramePr>
          <p:cNvPr id="732243" name="Group 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304845"/>
              </p:ext>
            </p:extLst>
          </p:nvPr>
        </p:nvGraphicFramePr>
        <p:xfrm>
          <a:off x="495300" y="1284288"/>
          <a:ext cx="8915400" cy="2468748"/>
        </p:xfrm>
        <a:graphic>
          <a:graphicData uri="http://schemas.openxmlformats.org/drawingml/2006/table">
            <a:tbl>
              <a:tblPr/>
              <a:tblGrid>
                <a:gridCol w="2830777"/>
                <a:gridCol w="1814381"/>
                <a:gridCol w="1766225"/>
                <a:gridCol w="2504017"/>
              </a:tblGrid>
              <a:tr h="411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Single-Precision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Exponent = 8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Fraction = 23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11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Normalized Number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to 254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Anything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±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× 2</a:t>
                      </a:r>
                      <a:r>
                        <a:rPr kumimoji="0" lang="en-US" sz="1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r>
                        <a:rPr kumimoji="0" lang="en-US" sz="1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127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Denormalized Number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nonzero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±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× 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–126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Zero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± 0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Infinity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± ∞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NaN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nonzero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224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0166"/>
              </p:ext>
            </p:extLst>
          </p:nvPr>
        </p:nvGraphicFramePr>
        <p:xfrm>
          <a:off x="507339" y="3978908"/>
          <a:ext cx="8893042" cy="2438424"/>
        </p:xfrm>
        <a:graphic>
          <a:graphicData uri="http://schemas.openxmlformats.org/drawingml/2006/table">
            <a:tbl>
              <a:tblPr/>
              <a:tblGrid>
                <a:gridCol w="2823898"/>
                <a:gridCol w="1810940"/>
                <a:gridCol w="1762787"/>
                <a:gridCol w="2495417"/>
              </a:tblGrid>
              <a:tr h="406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Double-Precision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Exponent = 11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Fraction = 52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6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Normalized Number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to 2046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Anything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±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× 2</a:t>
                      </a:r>
                      <a:r>
                        <a:rPr kumimoji="0" lang="en-US" sz="1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r>
                        <a:rPr kumimoji="0" lang="en-US" sz="1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1023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Denormalized Number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nonzero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±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× 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–1022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Zero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± 0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Infinity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2047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± ∞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NaN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2047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nonzero</a:t>
                      </a: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60" marR="9906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541" y="1304764"/>
            <a:ext cx="8580953" cy="468052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 smtClean="0"/>
              <a:t>Floating-Point Numbers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dirty="0"/>
              <a:t>T</a:t>
            </a:r>
            <a:r>
              <a:rPr lang="en-US" altLang="en-US" dirty="0" smtClean="0"/>
              <a:t>he IEEE 754 Floating-Point Standard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Floating-Point Comparison, Addition and Subtraction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dirty="0" smtClean="0"/>
              <a:t>Floating-Point Multiplication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dirty="0" smtClean="0"/>
              <a:t>MIPS Floating-Point Instructions and Examples</a:t>
            </a:r>
          </a:p>
        </p:txBody>
      </p:sp>
    </p:spTree>
    <p:extLst>
      <p:ext uri="{BB962C8B-B14F-4D97-AF65-F5344CB8AC3E}">
        <p14:creationId xmlns:p14="http://schemas.microsoft.com/office/powerpoint/2010/main" val="13898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3476" y="908720"/>
            <a:ext cx="9400044" cy="4284476"/>
          </a:xfrm>
        </p:spPr>
        <p:txBody>
          <a:bodyPr/>
          <a:lstStyle/>
          <a:p>
            <a:pPr eaLnBrk="1" hangingPunct="1">
              <a:spcBef>
                <a:spcPct val="35000"/>
              </a:spcBef>
              <a:spcAft>
                <a:spcPct val="10000"/>
              </a:spcAft>
            </a:pPr>
            <a:r>
              <a:rPr lang="en-US" altLang="en-US" dirty="0" smtClean="0"/>
              <a:t>IEEE 754 floating point numbers are ordered (except </a:t>
            </a:r>
            <a:r>
              <a:rPr lang="en-US" altLang="en-US" dirty="0" err="1" smtClean="0"/>
              <a:t>NaN</a:t>
            </a:r>
            <a:r>
              <a:rPr lang="en-US" altLang="en-US" dirty="0" smtClean="0"/>
              <a:t>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Because the exponent uses a biased representation …</a:t>
            </a:r>
          </a:p>
          <a:p>
            <a:pPr lvl="2" eaLnBrk="1" hangingPunct="1">
              <a:spcBef>
                <a:spcPct val="35000"/>
              </a:spcBef>
              <a:spcAft>
                <a:spcPct val="10000"/>
              </a:spcAft>
            </a:pPr>
            <a:r>
              <a:rPr lang="en-US" altLang="en-US" sz="2000" dirty="0" smtClean="0"/>
              <a:t>Exponent value and its binary representation have </a:t>
            </a:r>
            <a:r>
              <a:rPr lang="en-US" altLang="en-US" sz="2000" dirty="0" smtClean="0">
                <a:solidFill>
                  <a:srgbClr val="FF0000"/>
                </a:solidFill>
              </a:rPr>
              <a:t>same ordering</a:t>
            </a:r>
          </a:p>
          <a:p>
            <a:pPr lvl="1" eaLnBrk="1" hangingPunct="1">
              <a:spcBef>
                <a:spcPct val="35000"/>
              </a:spcBef>
              <a:spcAft>
                <a:spcPct val="10000"/>
              </a:spcAft>
            </a:pPr>
            <a:r>
              <a:rPr lang="en-US" altLang="en-US" dirty="0" smtClean="0"/>
              <a:t>Placing exponent before the fraction field </a:t>
            </a:r>
            <a:r>
              <a:rPr lang="en-US" altLang="en-US" dirty="0" smtClean="0">
                <a:solidFill>
                  <a:srgbClr val="FF0000"/>
                </a:solidFill>
              </a:rPr>
              <a:t>orders the magnitude</a:t>
            </a:r>
          </a:p>
          <a:p>
            <a:pPr lvl="2" eaLnBrk="1" hangingPunct="1">
              <a:spcBef>
                <a:spcPct val="35000"/>
              </a:spcBef>
              <a:spcAft>
                <a:spcPct val="10000"/>
              </a:spcAft>
            </a:pPr>
            <a:r>
              <a:rPr lang="en-US" altLang="en-US" sz="2000" dirty="0" smtClean="0">
                <a:solidFill>
                  <a:srgbClr val="FF0000"/>
                </a:solidFill>
              </a:rPr>
              <a:t>Larger exponent </a:t>
            </a:r>
            <a:r>
              <a:rPr lang="en-US" altLang="en-US" sz="2000" dirty="0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000" dirty="0" smtClean="0">
                <a:solidFill>
                  <a:srgbClr val="FF0000"/>
                </a:solidFill>
              </a:rPr>
              <a:t> larger magnitude</a:t>
            </a:r>
          </a:p>
          <a:p>
            <a:pPr lvl="2" eaLnBrk="1" hangingPunct="1">
              <a:spcBef>
                <a:spcPct val="35000"/>
              </a:spcBef>
              <a:spcAft>
                <a:spcPct val="10000"/>
              </a:spcAft>
            </a:pPr>
            <a:r>
              <a:rPr lang="en-US" altLang="en-US" sz="2000" dirty="0" smtClean="0">
                <a:solidFill>
                  <a:srgbClr val="FF0000"/>
                </a:solidFill>
              </a:rPr>
              <a:t>For equal exponents, Larger fraction </a:t>
            </a:r>
            <a:r>
              <a:rPr lang="en-US" altLang="en-US" sz="2000" dirty="0" smtClean="0">
                <a:solidFill>
                  <a:srgbClr val="FF0000"/>
                </a:solidFill>
                <a:sym typeface="Symbol" pitchFamily="18" charset="2"/>
              </a:rPr>
              <a:t> </a:t>
            </a:r>
            <a:r>
              <a:rPr lang="en-US" altLang="en-US" sz="2000" dirty="0" smtClean="0">
                <a:solidFill>
                  <a:srgbClr val="FF0000"/>
                </a:solidFill>
              </a:rPr>
              <a:t>larger magnitude</a:t>
            </a:r>
          </a:p>
          <a:p>
            <a:pPr lvl="2" eaLnBrk="1" hangingPunct="1">
              <a:spcBef>
                <a:spcPct val="35000"/>
              </a:spcBef>
              <a:spcAft>
                <a:spcPct val="10000"/>
              </a:spcAft>
              <a:tabLst>
                <a:tab pos="5740400" algn="l"/>
              </a:tabLst>
            </a:pPr>
            <a:r>
              <a:rPr lang="en-US" altLang="en-US" sz="2000" dirty="0" smtClean="0"/>
              <a:t>0 &lt; (</a:t>
            </a:r>
            <a:r>
              <a:rPr lang="en-US" altLang="en-US" sz="2000" dirty="0" smtClean="0">
                <a:solidFill>
                  <a:srgbClr val="FF0000"/>
                </a:solidFill>
              </a:rPr>
              <a:t>0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.</a:t>
            </a:r>
            <a:r>
              <a:rPr lang="en-US" altLang="en-US" sz="2000" i="1" dirty="0" smtClean="0">
                <a:solidFill>
                  <a:srgbClr val="000099"/>
                </a:solidFill>
              </a:rPr>
              <a:t>F</a:t>
            </a:r>
            <a:r>
              <a:rPr lang="en-US" altLang="en-US" sz="2000" dirty="0" smtClean="0"/>
              <a:t>)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× 2</a:t>
            </a:r>
            <a:r>
              <a:rPr lang="en-US" altLang="en-US" sz="2000" i="1" baseline="40000" dirty="0" smtClean="0">
                <a:solidFill>
                  <a:srgbClr val="000099"/>
                </a:solidFill>
              </a:rPr>
              <a:t>E</a:t>
            </a:r>
            <a:r>
              <a:rPr lang="en-US" altLang="en-US" sz="2000" i="1" baseline="30000" dirty="0" smtClean="0">
                <a:solidFill>
                  <a:srgbClr val="000099"/>
                </a:solidFill>
              </a:rPr>
              <a:t>min</a:t>
            </a:r>
            <a:r>
              <a:rPr lang="en-US" altLang="en-US" sz="2000" baseline="30000" dirty="0" smtClean="0"/>
              <a:t> </a:t>
            </a:r>
            <a:r>
              <a:rPr lang="en-US" altLang="en-US" sz="2000" dirty="0" smtClean="0"/>
              <a:t>&lt; (</a:t>
            </a:r>
            <a:r>
              <a:rPr lang="en-US" altLang="en-US" sz="2000" dirty="0" smtClean="0">
                <a:solidFill>
                  <a:srgbClr val="FF0000"/>
                </a:solidFill>
              </a:rPr>
              <a:t>1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.</a:t>
            </a:r>
            <a:r>
              <a:rPr lang="en-US" altLang="en-US" sz="2000" i="1" dirty="0" smtClean="0">
                <a:solidFill>
                  <a:srgbClr val="000099"/>
                </a:solidFill>
              </a:rPr>
              <a:t>F</a:t>
            </a:r>
            <a:r>
              <a:rPr lang="en-US" altLang="en-US" sz="2000" dirty="0" smtClean="0"/>
              <a:t>)</a:t>
            </a:r>
            <a:r>
              <a:rPr lang="en-US" altLang="en-US" sz="2000" baseline="-25000" dirty="0" smtClean="0"/>
              <a:t>2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× 2</a:t>
            </a:r>
            <a:r>
              <a:rPr lang="en-US" altLang="en-US" sz="2000" i="1" baseline="30000" dirty="0" smtClean="0">
                <a:solidFill>
                  <a:srgbClr val="000099"/>
                </a:solidFill>
              </a:rPr>
              <a:t>E</a:t>
            </a:r>
            <a:r>
              <a:rPr lang="en-US" altLang="en-US" sz="2000" baseline="30000" dirty="0" smtClean="0">
                <a:solidFill>
                  <a:srgbClr val="000099"/>
                </a:solidFill>
              </a:rPr>
              <a:t>–</a:t>
            </a:r>
            <a:r>
              <a:rPr lang="en-US" altLang="en-US" sz="2000" i="1" baseline="30000" dirty="0" smtClean="0">
                <a:solidFill>
                  <a:srgbClr val="000099"/>
                </a:solidFill>
              </a:rPr>
              <a:t>Bias</a:t>
            </a:r>
            <a:r>
              <a:rPr lang="en-US" altLang="en-US" sz="2000" dirty="0" smtClean="0"/>
              <a:t> &lt; </a:t>
            </a:r>
            <a:r>
              <a:rPr lang="en-US" altLang="en-US" sz="2000" dirty="0" smtClean="0">
                <a:cs typeface="Times New Roman" pitchFamily="18" charset="0"/>
              </a:rPr>
              <a:t>∞	(</a:t>
            </a:r>
            <a:r>
              <a:rPr lang="en-US" altLang="en-US" sz="2000" i="1" dirty="0" err="1" smtClean="0">
                <a:solidFill>
                  <a:srgbClr val="000099"/>
                </a:solidFill>
                <a:cs typeface="Times New Roman" pitchFamily="18" charset="0"/>
              </a:rPr>
              <a:t>E</a:t>
            </a:r>
            <a:r>
              <a:rPr lang="en-US" altLang="en-US" sz="2000" baseline="-25000" dirty="0" err="1" smtClean="0">
                <a:solidFill>
                  <a:srgbClr val="000099"/>
                </a:solidFill>
                <a:cs typeface="Times New Roman" pitchFamily="18" charset="0"/>
              </a:rPr>
              <a:t>min</a:t>
            </a:r>
            <a:r>
              <a:rPr lang="en-US" altLang="en-US" sz="2000" dirty="0" smtClean="0">
                <a:solidFill>
                  <a:srgbClr val="000099"/>
                </a:solidFill>
                <a:cs typeface="Times New Roman" pitchFamily="18" charset="0"/>
              </a:rPr>
              <a:t> = 1 – </a:t>
            </a:r>
            <a:r>
              <a:rPr lang="en-US" altLang="en-US" sz="2000" i="1" dirty="0" smtClean="0">
                <a:solidFill>
                  <a:srgbClr val="000099"/>
                </a:solidFill>
                <a:cs typeface="Times New Roman" pitchFamily="18" charset="0"/>
              </a:rPr>
              <a:t>Bias</a:t>
            </a:r>
            <a:r>
              <a:rPr lang="en-US" altLang="en-US" sz="2000" dirty="0" smtClean="0">
                <a:cs typeface="Times New Roman" pitchFamily="18" charset="0"/>
              </a:rPr>
              <a:t>)</a:t>
            </a:r>
          </a:p>
          <a:p>
            <a:pPr lvl="1" eaLnBrk="1" hangingPunct="1">
              <a:spcBef>
                <a:spcPct val="35000"/>
              </a:spcBef>
              <a:spcAft>
                <a:spcPct val="10000"/>
              </a:spcAft>
            </a:pPr>
            <a:r>
              <a:rPr lang="en-US" altLang="en-US" dirty="0"/>
              <a:t>S</a:t>
            </a:r>
            <a:r>
              <a:rPr lang="en-US" altLang="en-US" dirty="0" smtClean="0"/>
              <a:t>ign bit provides a quick test for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signed &lt;</a:t>
            </a:r>
            <a:r>
              <a:rPr lang="en-US" altLang="en-US" dirty="0" smtClean="0"/>
              <a:t> </a:t>
            </a:r>
          </a:p>
          <a:p>
            <a:pPr eaLnBrk="1" hangingPunct="1">
              <a:spcBef>
                <a:spcPct val="35000"/>
              </a:spcBef>
              <a:spcAft>
                <a:spcPct val="10000"/>
              </a:spcAft>
            </a:pPr>
            <a:r>
              <a:rPr lang="en-US" altLang="en-US" dirty="0" smtClean="0"/>
              <a:t>Integer comparator can compare the magnitudes</a:t>
            </a:r>
          </a:p>
        </p:txBody>
      </p:sp>
      <p:grpSp>
        <p:nvGrpSpPr>
          <p:cNvPr id="21507" name="Group 16"/>
          <p:cNvGrpSpPr>
            <a:grpSpLocks/>
          </p:cNvGrpSpPr>
          <p:nvPr/>
        </p:nvGrpSpPr>
        <p:grpSpPr bwMode="auto">
          <a:xfrm>
            <a:off x="2067190" y="5301890"/>
            <a:ext cx="4953001" cy="1187450"/>
            <a:chOff x="1292" y="3169"/>
            <a:chExt cx="2880" cy="748"/>
          </a:xfrm>
        </p:grpSpPr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2426" y="3181"/>
              <a:ext cx="930" cy="69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30000"/>
                </a:spcBef>
              </a:pPr>
              <a:r>
                <a:rPr lang="en-US" altLang="en-US"/>
                <a:t>Integer</a:t>
              </a:r>
            </a:p>
            <a:p>
              <a:pPr algn="ctr" eaLnBrk="1" hangingPunct="1">
                <a:spcBef>
                  <a:spcPct val="30000"/>
                </a:spcBef>
              </a:pPr>
              <a:r>
                <a:rPr lang="en-US" altLang="en-US"/>
                <a:t>Magnitude</a:t>
              </a:r>
            </a:p>
            <a:p>
              <a:pPr algn="ctr" eaLnBrk="1" hangingPunct="1">
                <a:spcBef>
                  <a:spcPct val="30000"/>
                </a:spcBef>
              </a:pPr>
              <a:r>
                <a:rPr lang="en-US" altLang="en-US"/>
                <a:t>Comparator</a:t>
              </a: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2269" y="3341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>
              <a:off x="2269" y="3755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3359" y="3284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>
              <a:off x="3359" y="3542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3359" y="3802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3626" y="3169"/>
              <a:ext cx="47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  <a:r>
                <a:rPr lang="en-US" altLang="en-US" sz="2000"/>
                <a:t> &lt; </a:t>
              </a:r>
              <a:r>
                <a:rPr lang="en-US" altLang="en-US" sz="2000" i="1"/>
                <a:t>Y</a:t>
              </a: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3626" y="3428"/>
              <a:ext cx="54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i="1" dirty="0"/>
                <a:t>X</a:t>
              </a:r>
              <a:r>
                <a:rPr lang="en-US" altLang="en-US" sz="2000" dirty="0"/>
                <a:t> </a:t>
              </a:r>
              <a:r>
                <a:rPr lang="en-US" altLang="en-US" sz="2000" dirty="0" smtClean="0"/>
                <a:t>== </a:t>
              </a:r>
              <a:r>
                <a:rPr lang="en-US" altLang="en-US" sz="2000" i="1" dirty="0"/>
                <a:t>Y</a:t>
              </a:r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3626" y="3687"/>
              <a:ext cx="47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  <a:r>
                <a:rPr lang="en-US" altLang="en-US" sz="2000"/>
                <a:t> &gt; </a:t>
              </a:r>
              <a:r>
                <a:rPr lang="en-US" altLang="en-US" sz="2000" i="1"/>
                <a:t>Y</a:t>
              </a:r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1292" y="3226"/>
              <a:ext cx="9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10000"/>
                </a:spcAft>
              </a:pPr>
              <a:r>
                <a:rPr lang="en-US" altLang="en-US" sz="2000" i="1"/>
                <a:t>X</a:t>
              </a:r>
              <a:r>
                <a:rPr lang="en-US" altLang="en-US" sz="2000"/>
                <a:t> = (</a:t>
              </a:r>
              <a:r>
                <a:rPr lang="en-US" altLang="en-US" sz="2000" i="1"/>
                <a:t>E</a:t>
              </a:r>
              <a:r>
                <a:rPr lang="en-US" altLang="en-US" sz="2000" i="1" baseline="-25000"/>
                <a:t>X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, </a:t>
              </a:r>
              <a:r>
                <a:rPr lang="en-US" altLang="en-US" sz="2000" i="1"/>
                <a:t>F</a:t>
              </a:r>
              <a:r>
                <a:rPr lang="en-US" altLang="en-US" sz="2000" i="1" baseline="-25000"/>
                <a:t>X</a:t>
              </a:r>
              <a:r>
                <a:rPr lang="en-US" altLang="en-US" sz="2000"/>
                <a:t>)</a:t>
              </a:r>
              <a:endParaRPr lang="en-US" altLang="en-US" sz="2000" baseline="-25000"/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1292" y="3668"/>
              <a:ext cx="9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10000"/>
                </a:spcAft>
              </a:pPr>
              <a:r>
                <a:rPr lang="en-US" altLang="en-US" sz="2000" i="1"/>
                <a:t>Y</a:t>
              </a:r>
              <a:r>
                <a:rPr lang="en-US" altLang="en-US" sz="2000"/>
                <a:t> = (</a:t>
              </a:r>
              <a:r>
                <a:rPr lang="en-US" altLang="en-US" sz="2000" i="1"/>
                <a:t>E</a:t>
              </a:r>
              <a:r>
                <a:rPr lang="en-US" altLang="en-US" sz="2000" i="1" baseline="-25000"/>
                <a:t>Y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, </a:t>
              </a:r>
              <a:r>
                <a:rPr lang="en-US" altLang="en-US" sz="2000" i="1"/>
                <a:t>F</a:t>
              </a:r>
              <a:r>
                <a:rPr lang="en-US" altLang="en-US" sz="2000" i="1" baseline="-25000"/>
                <a:t>Y</a:t>
              </a:r>
              <a:r>
                <a:rPr lang="en-US" altLang="en-US" sz="2000"/>
                <a:t>)</a:t>
              </a:r>
              <a:endParaRPr lang="en-US" altLang="en-US" sz="2000" baseline="-25000"/>
            </a:p>
          </p:txBody>
        </p:sp>
      </p:grpSp>
      <p:sp>
        <p:nvSpPr>
          <p:cNvPr id="21508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541" y="1304764"/>
            <a:ext cx="8580953" cy="468052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Floating-Point Numbers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</a:t>
            </a:r>
            <a:r>
              <a:rPr lang="en-US" altLang="en-US" b="1" dirty="0" smtClean="0">
                <a:solidFill>
                  <a:srgbClr val="FF0000"/>
                </a:solidFill>
              </a:rPr>
              <a:t>he IEEE 754 Floating-Point Standard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dirty="0" smtClean="0"/>
              <a:t>Floating-Point Comparison, Addition and Subtraction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dirty="0" smtClean="0"/>
              <a:t>Floating-Point Multiplication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dirty="0" smtClean="0"/>
              <a:t>MIPS Floating-Point Instructions and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Floating Point Addition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44724"/>
            <a:ext cx="8915400" cy="5508612"/>
          </a:xfrm>
        </p:spPr>
        <p:txBody>
          <a:bodyPr rIns="0"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dirty="0" smtClean="0"/>
              <a:t>Consider Adding Single-Precision Floats:</a:t>
            </a:r>
          </a:p>
          <a:p>
            <a:pPr marL="357188" indent="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tabLst>
                <a:tab pos="715963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1.11100100000000000000010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357188" indent="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tabLst>
                <a:tab pos="715963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	1.10000000000000110000101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dirty="0" smtClean="0"/>
              <a:t>Cannot add </a:t>
            </a:r>
            <a:r>
              <a:rPr lang="en-US" dirty="0" err="1" smtClean="0"/>
              <a:t>significands</a:t>
            </a:r>
            <a:r>
              <a:rPr lang="en-US" dirty="0" smtClean="0"/>
              <a:t> … Why?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dirty="0" smtClean="0"/>
              <a:t>Because </a:t>
            </a:r>
            <a:r>
              <a:rPr lang="en-US" dirty="0" smtClean="0">
                <a:solidFill>
                  <a:srgbClr val="FF0000"/>
                </a:solidFill>
              </a:rPr>
              <a:t>exponents are not equal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dirty="0" smtClean="0"/>
              <a:t>How to make exponents equal?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Shift the </a:t>
            </a:r>
            <a:r>
              <a:rPr lang="en-US" dirty="0" err="1" smtClean="0">
                <a:solidFill>
                  <a:srgbClr val="FF0000"/>
                </a:solidFill>
              </a:rPr>
              <a:t>significand</a:t>
            </a:r>
            <a:r>
              <a:rPr lang="en-US" dirty="0" smtClean="0">
                <a:solidFill>
                  <a:srgbClr val="FF0000"/>
                </a:solidFill>
              </a:rPr>
              <a:t> of the lesser exponent right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dirty="0" smtClean="0"/>
              <a:t>Difference between the two exponents = </a:t>
            </a:r>
            <a:r>
              <a:rPr lang="en-US" dirty="0" smtClean="0">
                <a:solidFill>
                  <a:srgbClr val="FF0000"/>
                </a:solidFill>
              </a:rPr>
              <a:t>4 – 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dirty="0" smtClean="0"/>
              <a:t>So, </a:t>
            </a:r>
            <a:r>
              <a:rPr lang="en-US" dirty="0" smtClean="0">
                <a:solidFill>
                  <a:srgbClr val="FF0000"/>
                </a:solidFill>
              </a:rPr>
              <a:t>shift right</a:t>
            </a:r>
            <a:r>
              <a:rPr lang="en-US" dirty="0" smtClean="0"/>
              <a:t> second number by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bits and increment exponent</a:t>
            </a:r>
            <a:endParaRPr lang="en-US" dirty="0" smtClean="0">
              <a:solidFill>
                <a:srgbClr val="FF0000"/>
              </a:solidFill>
            </a:endParaRPr>
          </a:p>
          <a:p>
            <a:pPr marL="357188" indent="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1.10000000000000110000101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357188" indent="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0.01100000000000001100001 01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Floating-Point Addition –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84" y="836712"/>
            <a:ext cx="9594516" cy="5724636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dirty="0" smtClean="0"/>
              <a:t>Now, </a:t>
            </a:r>
            <a:r>
              <a:rPr lang="en-US" dirty="0" smtClean="0">
                <a:solidFill>
                  <a:srgbClr val="FF0000"/>
                </a:solidFill>
              </a:rPr>
              <a:t>ADD the </a:t>
            </a:r>
            <a:r>
              <a:rPr lang="en-US" dirty="0" err="1" smtClean="0">
                <a:solidFill>
                  <a:srgbClr val="FF0000"/>
                </a:solidFill>
              </a:rPr>
              <a:t>Significands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tabLst>
                <a:tab pos="357188" algn="l"/>
                <a:tab pos="715963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1.11100100000000000000010   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tabLst>
                <a:tab pos="357188" algn="l"/>
                <a:tab pos="715963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+ 1.10000000000000110000101   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0" indent="0" eaLnBrk="1" hangingPunct="1">
              <a:lnSpc>
                <a:spcPct val="140000"/>
              </a:lnSpc>
              <a:spcBef>
                <a:spcPts val="1000"/>
              </a:spcBef>
              <a:buFont typeface="Wingdings" pitchFamily="2" charset="2"/>
              <a:buNone/>
              <a:tabLst>
                <a:tab pos="357188" algn="l"/>
                <a:tab pos="715963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1.11100100000000000000010   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tabLst>
                <a:tab pos="357188" algn="l"/>
                <a:tab pos="715963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+ 0.01100000000000001100001 01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(shift right)</a:t>
            </a:r>
            <a:endParaRPr lang="en-US" dirty="0" smtClean="0"/>
          </a:p>
          <a:p>
            <a:pPr marL="0" indent="0" eaLnBrk="1" hangingPunct="1">
              <a:lnSpc>
                <a:spcPct val="140000"/>
              </a:lnSpc>
              <a:spcBef>
                <a:spcPts val="900"/>
              </a:spcBef>
              <a:buFont typeface="Wingdings" pitchFamily="2" charset="2"/>
              <a:buNone/>
              <a:tabLst>
                <a:tab pos="357188" algn="l"/>
                <a:tab pos="715963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0.01000100000000001100011 01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(result)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>
              <a:lnSpc>
                <a:spcPct val="140000"/>
              </a:lnSpc>
              <a:defRPr/>
            </a:pPr>
            <a:r>
              <a:rPr lang="en-US" dirty="0" smtClean="0"/>
              <a:t>Addition produces a </a:t>
            </a:r>
            <a:r>
              <a:rPr lang="en-US" dirty="0" smtClean="0">
                <a:solidFill>
                  <a:srgbClr val="FF0000"/>
                </a:solidFill>
              </a:rPr>
              <a:t>carry bit</a:t>
            </a:r>
            <a:r>
              <a:rPr lang="en-US" dirty="0" smtClean="0"/>
              <a:t>, result is NOT normalized</a:t>
            </a:r>
          </a:p>
          <a:p>
            <a:pPr>
              <a:lnSpc>
                <a:spcPct val="140000"/>
              </a:lnSpc>
              <a:defRPr/>
            </a:pPr>
            <a:r>
              <a:rPr lang="en-US" dirty="0" smtClean="0">
                <a:solidFill>
                  <a:srgbClr val="FF0000"/>
                </a:solidFill>
              </a:rPr>
              <a:t>Normalize Result (shift right and increment exponent):</a:t>
            </a: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tabLst>
                <a:tab pos="357188" algn="l"/>
                <a:tab pos="715963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01000100000000001100011 01  ×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baseline="30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b="1" baseline="30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None/>
              <a:tabLst>
                <a:tab pos="357188" algn="l"/>
                <a:tab pos="715963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00100010000000000110001 101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×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(normalized)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endParaRPr lang="en-US" b="1" baseline="30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6424" y="2528900"/>
            <a:ext cx="908709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6424" y="3644913"/>
            <a:ext cx="908709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5658" y="5985284"/>
            <a:ext cx="908786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52628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Single-precision requires only 23 fraction bits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However, Normalized result can contain additional bits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1.00100010000000000110001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× 2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5</a:t>
            </a:r>
            <a:endParaRPr lang="en-US" dirty="0" smtClean="0"/>
          </a:p>
          <a:p>
            <a:pPr marL="349250" indent="-349250" eaLnBrk="1" hangingPunct="1">
              <a:lnSpc>
                <a:spcPct val="120000"/>
              </a:lnSpc>
              <a:spcBef>
                <a:spcPts val="3000"/>
              </a:spcBef>
              <a:tabLst>
                <a:tab pos="2000250" algn="l"/>
              </a:tabLst>
              <a:defRPr/>
            </a:pPr>
            <a:r>
              <a:rPr lang="en-US" dirty="0" smtClean="0"/>
              <a:t>Two extra bits are used for rounding</a:t>
            </a:r>
          </a:p>
          <a:p>
            <a:pPr marL="739775" lvl="1" indent="-276225" eaLnBrk="1" hangingPunct="1">
              <a:lnSpc>
                <a:spcPct val="120000"/>
              </a:lnSpc>
              <a:spcBef>
                <a:spcPct val="35000"/>
              </a:spcBef>
              <a:tabLst>
                <a:tab pos="2154238" algn="l"/>
              </a:tabLst>
              <a:defRPr/>
            </a:pPr>
            <a:r>
              <a:rPr lang="en-US" b="1" dirty="0" smtClean="0">
                <a:solidFill>
                  <a:srgbClr val="FF0000"/>
                </a:solidFill>
              </a:rPr>
              <a:t>Round bit:</a:t>
            </a:r>
            <a:r>
              <a:rPr lang="en-US" dirty="0" smtClean="0"/>
              <a:t>	appears just after the normalized result</a:t>
            </a:r>
          </a:p>
          <a:p>
            <a:pPr marL="739775" lvl="1" indent="-276225" eaLnBrk="1" hangingPunct="1">
              <a:lnSpc>
                <a:spcPct val="120000"/>
              </a:lnSpc>
              <a:spcBef>
                <a:spcPct val="35000"/>
              </a:spcBef>
              <a:tabLst>
                <a:tab pos="2154238" algn="l"/>
              </a:tabLst>
              <a:defRPr/>
            </a:pPr>
            <a:r>
              <a:rPr lang="en-US" b="1" dirty="0" smtClean="0">
                <a:solidFill>
                  <a:srgbClr val="FF0000"/>
                </a:solidFill>
              </a:rPr>
              <a:t>Sticky bit:</a:t>
            </a:r>
            <a:r>
              <a:rPr lang="en-US" dirty="0" smtClean="0"/>
              <a:t>	appears after the round bit (</a:t>
            </a:r>
            <a:r>
              <a:rPr lang="en-US" dirty="0" smtClean="0">
                <a:solidFill>
                  <a:srgbClr val="FF0000"/>
                </a:solidFill>
              </a:rPr>
              <a:t>OR of all additional bits</a:t>
            </a:r>
            <a:r>
              <a:rPr lang="en-US" dirty="0" smtClean="0"/>
              <a:t>)</a:t>
            </a:r>
          </a:p>
          <a:p>
            <a:pPr marL="349250" indent="-349250" eaLnBrk="1" hangingPunct="1">
              <a:lnSpc>
                <a:spcPct val="120000"/>
              </a:lnSpc>
              <a:spcBef>
                <a:spcPts val="1000"/>
              </a:spcBef>
              <a:tabLst>
                <a:tab pos="2000250" algn="l"/>
              </a:tabLst>
              <a:defRPr/>
            </a:pPr>
            <a:r>
              <a:rPr lang="en-US" dirty="0" smtClean="0"/>
              <a:t>Since </a:t>
            </a:r>
            <a:r>
              <a:rPr lang="en-US" b="1" dirty="0" smtClean="0">
                <a:solidFill>
                  <a:srgbClr val="FF0000"/>
                </a:solidFill>
              </a:rPr>
              <a:t>RS = 11</a:t>
            </a:r>
            <a:r>
              <a:rPr lang="en-US" dirty="0" smtClean="0"/>
              <a:t>, increment fraction to </a:t>
            </a:r>
            <a:r>
              <a:rPr lang="en-US" b="1" dirty="0" smtClean="0">
                <a:solidFill>
                  <a:srgbClr val="FF0000"/>
                </a:solidFill>
              </a:rPr>
              <a:t>round to nearest</a:t>
            </a:r>
            <a:endParaRPr lang="en-US" b="1" dirty="0">
              <a:solidFill>
                <a:srgbClr val="FF0000"/>
              </a:solidFill>
            </a:endParaRPr>
          </a:p>
          <a:p>
            <a:pPr marL="357188" indent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1.00100010000000000110001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× 2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5</a:t>
            </a:r>
            <a:endParaRPr lang="en-US" b="1" baseline="30000" dirty="0" smtClean="0">
              <a:latin typeface="Courier New" pitchFamily="49" charset="0"/>
              <a:cs typeface="Courier New" pitchFamily="49" charset="0"/>
            </a:endParaRPr>
          </a:p>
          <a:p>
            <a:pPr marL="357188" indent="0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+1</a:t>
            </a:r>
          </a:p>
          <a:p>
            <a:pPr marL="357188" indent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1.001000100000000001100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× 2</a:t>
            </a:r>
            <a:r>
              <a:rPr lang="en-US" b="1" baseline="30000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Rounded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088904" y="2175613"/>
            <a:ext cx="4741465" cy="690562"/>
            <a:chOff x="2718" y="1123"/>
            <a:chExt cx="2987" cy="435"/>
          </a:xfrm>
        </p:grpSpPr>
        <p:sp>
          <p:nvSpPr>
            <p:cNvPr id="25606" name="Oval 5"/>
            <p:cNvSpPr>
              <a:spLocks noChangeArrowheads="1"/>
            </p:cNvSpPr>
            <p:nvPr/>
          </p:nvSpPr>
          <p:spPr bwMode="auto">
            <a:xfrm>
              <a:off x="3926" y="1123"/>
              <a:ext cx="173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2718" y="1325"/>
              <a:ext cx="1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1">
                  <a:solidFill>
                    <a:srgbClr val="FF0000"/>
                  </a:solidFill>
                  <a:latin typeface="Times New Roman" pitchFamily="18" charset="0"/>
                </a:rPr>
                <a:t>Round Bit: </a:t>
              </a:r>
              <a:r>
                <a:rPr lang="en-US" altLang="en-US" b="1">
                  <a:solidFill>
                    <a:srgbClr val="FF0000"/>
                  </a:solidFill>
                  <a:latin typeface="Times New Roman" pitchFamily="18" charset="0"/>
                </a:rPr>
                <a:t>R = 1</a:t>
              </a:r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4432" y="1325"/>
              <a:ext cx="12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Sticky Bit: </a:t>
              </a:r>
              <a:r>
                <a:rPr lang="en-US" altLang="en-US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 = 1</a:t>
              </a:r>
            </a:p>
          </p:txBody>
        </p:sp>
        <p:sp>
          <p:nvSpPr>
            <p:cNvPr id="25609" name="Oval 8"/>
            <p:cNvSpPr>
              <a:spLocks noChangeArrowheads="1"/>
            </p:cNvSpPr>
            <p:nvPr/>
          </p:nvSpPr>
          <p:spPr bwMode="auto">
            <a:xfrm>
              <a:off x="4157" y="1123"/>
              <a:ext cx="319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0" name="Freeform 9"/>
            <p:cNvSpPr>
              <a:spLocks/>
            </p:cNvSpPr>
            <p:nvPr/>
          </p:nvSpPr>
          <p:spPr bwMode="auto">
            <a:xfrm>
              <a:off x="3898" y="1354"/>
              <a:ext cx="115" cy="115"/>
            </a:xfrm>
            <a:custGeom>
              <a:avLst/>
              <a:gdLst>
                <a:gd name="T0" fmla="*/ 0 w 87"/>
                <a:gd name="T1" fmla="*/ 880 h 86"/>
                <a:gd name="T2" fmla="*/ 813 w 87"/>
                <a:gd name="T3" fmla="*/ 880 h 86"/>
                <a:gd name="T4" fmla="*/ 813 w 87"/>
                <a:gd name="T5" fmla="*/ 0 h 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86">
                  <a:moveTo>
                    <a:pt x="0" y="86"/>
                  </a:moveTo>
                  <a:lnTo>
                    <a:pt x="87" y="86"/>
                  </a:lnTo>
                  <a:lnTo>
                    <a:pt x="87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1" name="Freeform 10"/>
            <p:cNvSpPr>
              <a:spLocks/>
            </p:cNvSpPr>
            <p:nvPr/>
          </p:nvSpPr>
          <p:spPr bwMode="auto">
            <a:xfrm flipH="1">
              <a:off x="4317" y="1354"/>
              <a:ext cx="115" cy="115"/>
            </a:xfrm>
            <a:custGeom>
              <a:avLst/>
              <a:gdLst>
                <a:gd name="T0" fmla="*/ 0 w 87"/>
                <a:gd name="T1" fmla="*/ 880 h 86"/>
                <a:gd name="T2" fmla="*/ 813 w 87"/>
                <a:gd name="T3" fmla="*/ 880 h 86"/>
                <a:gd name="T4" fmla="*/ 813 w 87"/>
                <a:gd name="T5" fmla="*/ 0 h 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86">
                  <a:moveTo>
                    <a:pt x="0" y="86"/>
                  </a:moveTo>
                  <a:lnTo>
                    <a:pt x="87" y="86"/>
                  </a:lnTo>
                  <a:lnTo>
                    <a:pt x="87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896012" y="5949280"/>
            <a:ext cx="780140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Floating-Point Subtraction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95300" y="836712"/>
            <a:ext cx="9294237" cy="1584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Addition is used when operands have the same sign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ddition becomes a subtraction when sign bits are different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/>
              <a:t>Consider adding floating-point numbers with different signs: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651801" y="2384884"/>
            <a:ext cx="9020723" cy="365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1.00000000101100010001101 × 2</a:t>
            </a:r>
            <a:r>
              <a:rPr lang="en-US" sz="2200" b="1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-6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22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1.00000000000000010011010 × 2</a:t>
            </a:r>
            <a:r>
              <a:rPr lang="en-US" sz="2200" b="1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0.00001000000001011000100 01101 × 2</a:t>
            </a:r>
            <a:r>
              <a:rPr lang="en-US" sz="2200" b="1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shift right 5 bits</a:t>
            </a:r>
            <a:r>
              <a:rPr lang="en-US" sz="2200" dirty="0" smtClean="0">
                <a:latin typeface="+mn-lt"/>
                <a:cs typeface="Consolas" panose="020B0609020204030204" pitchFamily="49" charset="0"/>
              </a:rPr>
              <a:t>)</a:t>
            </a:r>
            <a:endParaRPr lang="en-US" sz="2200" dirty="0" smtClean="0">
              <a:solidFill>
                <a:srgbClr val="FF0000"/>
              </a:solidFill>
              <a:latin typeface="+mn-lt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22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1.00000000000000010011010       × 2</a:t>
            </a:r>
            <a:r>
              <a:rPr lang="en-US" sz="2200" b="1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2200" baseline="30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0.00001000000001011000100 01101 × 2</a:t>
            </a:r>
            <a:r>
              <a:rPr lang="en-US" sz="2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0.11111111111111101100110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× 2</a:t>
            </a:r>
            <a:r>
              <a:rPr lang="en-US" sz="2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2's complement</a:t>
            </a:r>
            <a:r>
              <a:rPr lang="en-US" sz="2200" dirty="0" smtClean="0">
                <a:latin typeface="+mn-lt"/>
                <a:cs typeface="Consolas" panose="020B0609020204030204" pitchFamily="49" charset="0"/>
              </a:rPr>
              <a:t>)</a:t>
            </a:r>
            <a:r>
              <a:rPr lang="en-US" sz="2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1.00001000000001000101010 01101 × 2</a:t>
            </a:r>
            <a:r>
              <a:rPr lang="en-US" sz="2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Negative result</a:t>
            </a:r>
            <a:r>
              <a:rPr lang="en-US" sz="2200" dirty="0" smtClean="0">
                <a:latin typeface="+mn-lt"/>
                <a:cs typeface="Consolas" panose="020B0609020204030204" pitchFamily="49" charset="0"/>
              </a:rPr>
              <a:t>)</a:t>
            </a:r>
            <a:r>
              <a:rPr lang="en-US" sz="2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0.11110111111110111010101 10011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× 2</a:t>
            </a:r>
            <a:r>
              <a:rPr lang="en-US" sz="2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Sign Magnitude</a:t>
            </a:r>
            <a:r>
              <a:rPr lang="en-US" sz="2200" dirty="0" smtClean="0">
                <a:latin typeface="+mn-lt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651801" y="3176972"/>
            <a:ext cx="886552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651801" y="4077072"/>
            <a:ext cx="886552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662121" y="5013176"/>
            <a:ext cx="885520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662121" y="5589240"/>
            <a:ext cx="885520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07339" y="6037982"/>
            <a:ext cx="88534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 dirty="0"/>
              <a:t>2's complement of result is required if result is 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Floating-Point Subtraction – cont'd</a:t>
            </a:r>
          </a:p>
        </p:txBody>
      </p:sp>
      <p:sp>
        <p:nvSpPr>
          <p:cNvPr id="27651" name="Text Box 16"/>
          <p:cNvSpPr txBox="1">
            <a:spLocks noChangeArrowheads="1"/>
          </p:cNvSpPr>
          <p:nvPr/>
        </p:nvSpPr>
        <p:spPr bwMode="auto">
          <a:xfrm>
            <a:off x="507339" y="980728"/>
            <a:ext cx="9126934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1.00000000101100010001101 × 2</a:t>
            </a:r>
            <a:r>
              <a:rPr lang="en-US" altLang="en-US" sz="2200" b="1" baseline="30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-6</a:t>
            </a:r>
          </a:p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altLang="en-US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1.00000000000000010011010 × 2</a:t>
            </a:r>
            <a:r>
              <a:rPr lang="en-US" altLang="en-US" sz="2200" b="1" baseline="30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0.11110111111110111010101 10011 × 2</a:t>
            </a:r>
            <a:r>
              <a:rPr lang="en-US" altLang="en-US" sz="2200" b="1" baseline="30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en-US" sz="2200" b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dirty="0" smtClean="0"/>
              <a:t>(</a:t>
            </a:r>
            <a:r>
              <a:rPr lang="en-US" altLang="en-US" sz="2200" dirty="0" smtClean="0">
                <a:solidFill>
                  <a:srgbClr val="FF0000"/>
                </a:solidFill>
              </a:rPr>
              <a:t>Sign Magnitude</a:t>
            </a:r>
            <a:r>
              <a:rPr lang="en-US" altLang="en-US" sz="2200" dirty="0" smtClean="0"/>
              <a:t>)</a:t>
            </a:r>
            <a:endParaRPr lang="en-US" altLang="en-US" sz="2200" dirty="0"/>
          </a:p>
        </p:txBody>
      </p:sp>
      <p:sp>
        <p:nvSpPr>
          <p:cNvPr id="27652" name="Line 17"/>
          <p:cNvSpPr>
            <a:spLocks noChangeShapeType="1"/>
          </p:cNvSpPr>
          <p:nvPr/>
        </p:nvSpPr>
        <p:spPr bwMode="auto">
          <a:xfrm>
            <a:off x="808302" y="1772816"/>
            <a:ext cx="843557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67081" y="2312876"/>
            <a:ext cx="8887119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 dirty="0"/>
              <a:t>Result should be </a:t>
            </a:r>
            <a:r>
              <a:rPr lang="en-US" altLang="en-US" sz="2400" dirty="0" smtClean="0"/>
              <a:t>normalized (unless it is equal to zero)</a:t>
            </a:r>
            <a:endParaRPr lang="en-US" altLang="en-US" sz="2400" dirty="0"/>
          </a:p>
          <a:p>
            <a:pPr lvl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/>
              <a:t>For subtraction, we can have </a:t>
            </a:r>
            <a:r>
              <a:rPr lang="en-US" altLang="en-US" sz="2000" dirty="0">
                <a:solidFill>
                  <a:srgbClr val="FF0000"/>
                </a:solidFill>
              </a:rPr>
              <a:t>leading zeros</a:t>
            </a:r>
            <a:r>
              <a:rPr lang="en-US" altLang="en-US" sz="2000" dirty="0"/>
              <a:t>. To normalize, count the number of leading zeros, then shift result left and decrement the exponent </a:t>
            </a:r>
            <a:r>
              <a:rPr lang="en-US" altLang="en-US" sz="2000" dirty="0" smtClean="0"/>
              <a:t>accordingly.</a:t>
            </a:r>
            <a:endParaRPr lang="en-US" altLang="en-US" sz="2000" dirty="0"/>
          </a:p>
          <a:p>
            <a:pPr lvl="1">
              <a:spcBef>
                <a:spcPct val="40000"/>
              </a:spcBef>
              <a:buFont typeface="Wingdings" pitchFamily="2" charset="2"/>
              <a:buChar char="²"/>
            </a:pPr>
            <a:endParaRPr lang="en-US" altLang="en-US" sz="2000" dirty="0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806999" y="3865166"/>
            <a:ext cx="8670504" cy="1148011"/>
            <a:chOff x="600906" y="4590467"/>
            <a:chExt cx="8003542" cy="1147173"/>
          </a:xfrm>
        </p:grpSpPr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600906" y="4891872"/>
              <a:ext cx="8003542" cy="845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–</a:t>
              </a:r>
              <a:r>
                <a:rPr lang="en-US" sz="2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</a:t>
              </a:r>
              <a:r>
                <a:rPr lang="en-US" sz="2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11110111111110111010101 </a:t>
              </a:r>
              <a:r>
                <a:rPr lang="en-US" sz="22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2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0011 × 2</a:t>
              </a:r>
              <a:r>
                <a:rPr lang="en-US" sz="2200" b="1" baseline="300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en-US" sz="2200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–</a:t>
              </a:r>
              <a:r>
                <a:rPr lang="en-US" sz="2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1.</a:t>
              </a:r>
              <a:r>
                <a:rPr lang="en-US" sz="2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1110111111110111010101</a:t>
              </a:r>
              <a:r>
                <a:rPr lang="en-US" sz="22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2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0011 × 2</a:t>
              </a:r>
              <a:r>
                <a:rPr lang="en-US" sz="2200" b="1" baseline="300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r>
                <a:rPr lang="en-US" sz="2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200" dirty="0" smtClean="0">
                  <a:solidFill>
                    <a:srgbClr val="FF0000"/>
                  </a:solidFill>
                  <a:cs typeface="Courier New" pitchFamily="49" charset="0"/>
                </a:rPr>
                <a:t>(Normalized)</a:t>
              </a:r>
              <a:endParaRPr lang="en-US" sz="2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7657" name="Line 17"/>
            <p:cNvSpPr>
              <a:spLocks noChangeShapeType="1"/>
            </p:cNvSpPr>
            <p:nvPr/>
          </p:nvSpPr>
          <p:spPr bwMode="auto">
            <a:xfrm>
              <a:off x="611560" y="5284949"/>
              <a:ext cx="7786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8" name="Text Box 25"/>
            <p:cNvSpPr txBox="1">
              <a:spLocks noChangeArrowheads="1"/>
            </p:cNvSpPr>
            <p:nvPr/>
          </p:nvSpPr>
          <p:spPr bwMode="auto">
            <a:xfrm>
              <a:off x="4062405" y="4590467"/>
              <a:ext cx="1176338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i="1" dirty="0">
                  <a:solidFill>
                    <a:srgbClr val="FF0000"/>
                  </a:solidFill>
                  <a:latin typeface="Times New Roman" pitchFamily="18" charset="0"/>
                </a:rPr>
                <a:t>Guard bit</a:t>
              </a:r>
            </a:p>
          </p:txBody>
        </p:sp>
        <p:grpSp>
          <p:nvGrpSpPr>
            <p:cNvPr id="27659" name="Group 18"/>
            <p:cNvGrpSpPr>
              <a:grpSpLocks/>
            </p:cNvGrpSpPr>
            <p:nvPr/>
          </p:nvGrpSpPr>
          <p:grpSpPr bwMode="auto">
            <a:xfrm>
              <a:off x="4375170" y="4900910"/>
              <a:ext cx="379413" cy="581025"/>
              <a:chOff x="2934" y="3378"/>
              <a:chExt cx="239" cy="366"/>
            </a:xfrm>
          </p:grpSpPr>
          <p:sp>
            <p:nvSpPr>
              <p:cNvPr id="27660" name="Oval 19"/>
              <p:cNvSpPr>
                <a:spLocks noChangeArrowheads="1"/>
              </p:cNvSpPr>
              <p:nvPr/>
            </p:nvSpPr>
            <p:spPr bwMode="auto">
              <a:xfrm>
                <a:off x="3029" y="3378"/>
                <a:ext cx="144" cy="20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61" name="Line 20"/>
              <p:cNvSpPr>
                <a:spLocks noChangeShapeType="1"/>
              </p:cNvSpPr>
              <p:nvPr/>
            </p:nvSpPr>
            <p:spPr bwMode="auto">
              <a:xfrm flipH="1">
                <a:off x="2934" y="3583"/>
                <a:ext cx="88" cy="16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67080" y="5211912"/>
            <a:ext cx="8887120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</a:rPr>
              <a:t>Guard bit</a:t>
            </a:r>
            <a:r>
              <a:rPr lang="en-US" altLang="en-US" sz="2400" dirty="0"/>
              <a:t>: guards against loss of a fraction bit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/>
              <a:t>Needed for </a:t>
            </a:r>
            <a:r>
              <a:rPr lang="en-US" altLang="en-US" sz="2000" dirty="0" smtClean="0"/>
              <a:t>subtraction only, </a:t>
            </a:r>
            <a:r>
              <a:rPr lang="en-US" altLang="en-US" sz="2000" dirty="0"/>
              <a:t>when result has a leading zero and should be normalized.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Floating-Point Subtraction – cont'd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95300" y="944724"/>
            <a:ext cx="8915400" cy="681038"/>
          </a:xfrm>
        </p:spPr>
        <p:txBody>
          <a:bodyPr/>
          <a:lstStyle/>
          <a:p>
            <a:r>
              <a:rPr lang="en-US" altLang="en-US" dirty="0" smtClean="0"/>
              <a:t>Next, the normalized result should be </a:t>
            </a:r>
            <a:r>
              <a:rPr lang="en-US" altLang="en-US" dirty="0" smtClean="0">
                <a:solidFill>
                  <a:srgbClr val="FF0000"/>
                </a:solidFill>
              </a:rPr>
              <a:t>rounded</a:t>
            </a: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768747" y="1560974"/>
            <a:ext cx="8865526" cy="1147946"/>
            <a:chOff x="600906" y="4590467"/>
            <a:chExt cx="8183562" cy="1147109"/>
          </a:xfrm>
        </p:grpSpPr>
        <p:sp>
          <p:nvSpPr>
            <p:cNvPr id="28723" name="Text Box 16"/>
            <p:cNvSpPr txBox="1">
              <a:spLocks noChangeArrowheads="1"/>
            </p:cNvSpPr>
            <p:nvPr/>
          </p:nvSpPr>
          <p:spPr bwMode="auto">
            <a:xfrm>
              <a:off x="600906" y="4891807"/>
              <a:ext cx="8183562" cy="845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– </a:t>
              </a:r>
              <a:r>
                <a:rPr lang="en-US" altLang="en-US" sz="2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</a:t>
              </a: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11110111111110111010101 </a:t>
              </a:r>
              <a:r>
                <a:rPr lang="en-US" altLang="en-US" sz="2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0 011 × 2</a:t>
              </a:r>
              <a:r>
                <a:rPr lang="en-US" altLang="en-US" sz="2200" b="1" baseline="30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– </a:t>
              </a:r>
              <a:r>
                <a:rPr lang="en-US" altLang="en-US" sz="2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1.</a:t>
              </a: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1110111111110111010101</a:t>
              </a:r>
              <a:r>
                <a:rPr lang="en-US" altLang="en-US" sz="2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altLang="en-US" sz="2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2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</a:t>
              </a: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× 2</a:t>
              </a:r>
              <a:r>
                <a:rPr lang="en-US" altLang="en-US" sz="2200" b="1" baseline="30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-2 </a:t>
              </a:r>
              <a:r>
                <a:rPr lang="en-US" altLang="en-US" sz="2200" dirty="0">
                  <a:solidFill>
                    <a:srgbClr val="FF0000"/>
                  </a:solidFill>
                  <a:cs typeface="Courier New" pitchFamily="49" charset="0"/>
                </a:rPr>
                <a:t>(Normalized)</a:t>
              </a:r>
              <a:endParaRPr lang="en-US" alt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28724" name="Line 17"/>
            <p:cNvSpPr>
              <a:spLocks noChangeShapeType="1"/>
            </p:cNvSpPr>
            <p:nvPr/>
          </p:nvSpPr>
          <p:spPr bwMode="auto">
            <a:xfrm>
              <a:off x="611560" y="5284949"/>
              <a:ext cx="7786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25" name="Text Box 25"/>
            <p:cNvSpPr txBox="1">
              <a:spLocks noChangeArrowheads="1"/>
            </p:cNvSpPr>
            <p:nvPr/>
          </p:nvSpPr>
          <p:spPr bwMode="auto">
            <a:xfrm>
              <a:off x="3998011" y="4590467"/>
              <a:ext cx="1176338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i="1" dirty="0">
                  <a:solidFill>
                    <a:srgbClr val="FF0000"/>
                  </a:solidFill>
                  <a:latin typeface="Times New Roman" pitchFamily="18" charset="0"/>
                </a:rPr>
                <a:t>Guard bit</a:t>
              </a:r>
            </a:p>
          </p:txBody>
        </p:sp>
        <p:grpSp>
          <p:nvGrpSpPr>
            <p:cNvPr id="28726" name="Group 18"/>
            <p:cNvGrpSpPr>
              <a:grpSpLocks/>
            </p:cNvGrpSpPr>
            <p:nvPr/>
          </p:nvGrpSpPr>
          <p:grpSpPr bwMode="auto">
            <a:xfrm>
              <a:off x="4370377" y="4892977"/>
              <a:ext cx="379411" cy="588963"/>
              <a:chOff x="2931" y="3373"/>
              <a:chExt cx="239" cy="371"/>
            </a:xfrm>
          </p:grpSpPr>
          <p:sp>
            <p:nvSpPr>
              <p:cNvPr id="28727" name="Oval 19"/>
              <p:cNvSpPr>
                <a:spLocks noChangeArrowheads="1"/>
              </p:cNvSpPr>
              <p:nvPr/>
            </p:nvSpPr>
            <p:spPr bwMode="auto">
              <a:xfrm>
                <a:off x="3026" y="3373"/>
                <a:ext cx="144" cy="20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28" name="Line 20"/>
              <p:cNvSpPr>
                <a:spLocks noChangeShapeType="1"/>
              </p:cNvSpPr>
              <p:nvPr/>
            </p:nvSpPr>
            <p:spPr bwMode="auto">
              <a:xfrm flipH="1">
                <a:off x="2931" y="3583"/>
                <a:ext cx="88" cy="16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04828" y="2384884"/>
            <a:ext cx="2184135" cy="704850"/>
            <a:chOff x="2282" y="3533"/>
            <a:chExt cx="1270" cy="444"/>
          </a:xfrm>
        </p:grpSpPr>
        <p:sp>
          <p:nvSpPr>
            <p:cNvPr id="28720" name="Text Box 31"/>
            <p:cNvSpPr txBox="1">
              <a:spLocks noChangeArrowheads="1"/>
            </p:cNvSpPr>
            <p:nvPr/>
          </p:nvSpPr>
          <p:spPr bwMode="auto">
            <a:xfrm>
              <a:off x="2282" y="3744"/>
              <a:ext cx="10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1">
                  <a:solidFill>
                    <a:srgbClr val="FF0000"/>
                  </a:solidFill>
                  <a:latin typeface="Times New Roman" pitchFamily="18" charset="0"/>
                </a:rPr>
                <a:t>Round bit: </a:t>
              </a:r>
              <a:r>
                <a:rPr lang="en-US" altLang="en-US" b="1">
                  <a:solidFill>
                    <a:srgbClr val="FF0000"/>
                  </a:solidFill>
                  <a:latin typeface="Times New Roman" pitchFamily="18" charset="0"/>
                </a:rPr>
                <a:t>R=0</a:t>
              </a:r>
              <a:endParaRPr lang="en-US" altLang="en-US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8721" name="Oval 32"/>
            <p:cNvSpPr>
              <a:spLocks noChangeArrowheads="1"/>
            </p:cNvSpPr>
            <p:nvPr/>
          </p:nvSpPr>
          <p:spPr bwMode="auto">
            <a:xfrm>
              <a:off x="3408" y="3533"/>
              <a:ext cx="144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22" name="Freeform 33"/>
            <p:cNvSpPr>
              <a:spLocks/>
            </p:cNvSpPr>
            <p:nvPr/>
          </p:nvSpPr>
          <p:spPr bwMode="auto">
            <a:xfrm>
              <a:off x="3350" y="3773"/>
              <a:ext cx="128" cy="104"/>
            </a:xfrm>
            <a:custGeom>
              <a:avLst/>
              <a:gdLst>
                <a:gd name="T0" fmla="*/ 0 w 116"/>
                <a:gd name="T1" fmla="*/ 52 h 115"/>
                <a:gd name="T2" fmla="*/ 256 w 116"/>
                <a:gd name="T3" fmla="*/ 52 h 115"/>
                <a:gd name="T4" fmla="*/ 256 w 116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6" h="115">
                  <a:moveTo>
                    <a:pt x="0" y="115"/>
                  </a:moveTo>
                  <a:lnTo>
                    <a:pt x="116" y="115"/>
                  </a:lnTo>
                  <a:lnTo>
                    <a:pt x="116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5637076" y="2384885"/>
            <a:ext cx="2536693" cy="703263"/>
            <a:chOff x="3664" y="3533"/>
            <a:chExt cx="1475" cy="443"/>
          </a:xfrm>
        </p:grpSpPr>
        <p:sp>
          <p:nvSpPr>
            <p:cNvPr id="28717" name="Text Box 35"/>
            <p:cNvSpPr txBox="1">
              <a:spLocks noChangeArrowheads="1"/>
            </p:cNvSpPr>
            <p:nvPr/>
          </p:nvSpPr>
          <p:spPr bwMode="auto">
            <a:xfrm>
              <a:off x="3984" y="3743"/>
              <a:ext cx="1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1">
                  <a:solidFill>
                    <a:srgbClr val="FF0000"/>
                  </a:solidFill>
                  <a:latin typeface="Times New Roman" pitchFamily="18" charset="0"/>
                </a:rPr>
                <a:t>Sticky bit: </a:t>
              </a:r>
              <a:r>
                <a:rPr lang="en-US" altLang="en-US" b="1">
                  <a:solidFill>
                    <a:srgbClr val="FF0000"/>
                  </a:solidFill>
                  <a:latin typeface="Times New Roman" pitchFamily="18" charset="0"/>
                </a:rPr>
                <a:t>S = 1</a:t>
              </a:r>
              <a:endParaRPr lang="en-US" altLang="en-US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8718" name="Oval 36"/>
            <p:cNvSpPr>
              <a:spLocks noChangeArrowheads="1"/>
            </p:cNvSpPr>
            <p:nvPr/>
          </p:nvSpPr>
          <p:spPr bwMode="auto">
            <a:xfrm>
              <a:off x="3664" y="3533"/>
              <a:ext cx="333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19" name="Freeform 37"/>
            <p:cNvSpPr>
              <a:spLocks/>
            </p:cNvSpPr>
            <p:nvPr/>
          </p:nvSpPr>
          <p:spPr bwMode="auto">
            <a:xfrm flipH="1">
              <a:off x="3869" y="3773"/>
              <a:ext cx="128" cy="104"/>
            </a:xfrm>
            <a:custGeom>
              <a:avLst/>
              <a:gdLst>
                <a:gd name="T0" fmla="*/ 0 w 116"/>
                <a:gd name="T1" fmla="*/ 52 h 115"/>
                <a:gd name="T2" fmla="*/ 256 w 116"/>
                <a:gd name="T3" fmla="*/ 52 h 115"/>
                <a:gd name="T4" fmla="*/ 256 w 116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6" h="115">
                  <a:moveTo>
                    <a:pt x="0" y="115"/>
                  </a:moveTo>
                  <a:lnTo>
                    <a:pt x="116" y="115"/>
                  </a:lnTo>
                  <a:lnTo>
                    <a:pt x="116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07339" y="3212976"/>
            <a:ext cx="8915400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 dirty="0"/>
              <a:t>Since </a:t>
            </a:r>
            <a:r>
              <a:rPr lang="en-US" altLang="en-US" sz="2400" b="1" dirty="0">
                <a:solidFill>
                  <a:srgbClr val="FF0000"/>
                </a:solidFill>
              </a:rPr>
              <a:t>R = 0</a:t>
            </a:r>
            <a:r>
              <a:rPr lang="en-US" altLang="en-US" sz="2400" dirty="0"/>
              <a:t>, it is more accurate to </a:t>
            </a:r>
            <a:r>
              <a:rPr lang="en-US" altLang="en-US" sz="2400" dirty="0">
                <a:solidFill>
                  <a:srgbClr val="FF0000"/>
                </a:solidFill>
              </a:rPr>
              <a:t>truncate</a:t>
            </a:r>
            <a:r>
              <a:rPr lang="en-US" altLang="en-US" sz="2400" dirty="0"/>
              <a:t> the result even </a:t>
            </a:r>
            <a:r>
              <a:rPr lang="en-US" altLang="en-US" sz="2400" dirty="0" smtClean="0"/>
              <a:t>though </a:t>
            </a:r>
            <a:r>
              <a:rPr lang="en-US" altLang="en-US" sz="2400" b="1" dirty="0">
                <a:solidFill>
                  <a:srgbClr val="FF0000"/>
                </a:solidFill>
              </a:rPr>
              <a:t>S = 1</a:t>
            </a:r>
            <a:r>
              <a:rPr lang="en-US" altLang="en-US" sz="2400" dirty="0"/>
              <a:t>. We simply discard the extra bits.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68748" y="4306886"/>
            <a:ext cx="8747760" cy="846386"/>
            <a:chOff x="708918" y="4306403"/>
            <a:chExt cx="8075768" cy="847588"/>
          </a:xfrm>
        </p:grpSpPr>
        <p:sp>
          <p:nvSpPr>
            <p:cNvPr id="28715" name="Text Box 16"/>
            <p:cNvSpPr txBox="1">
              <a:spLocks noChangeArrowheads="1"/>
            </p:cNvSpPr>
            <p:nvPr/>
          </p:nvSpPr>
          <p:spPr bwMode="auto">
            <a:xfrm>
              <a:off x="708918" y="4306403"/>
              <a:ext cx="8075768" cy="847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865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– 1.11101111111101110101011   </a:t>
              </a:r>
              <a:r>
                <a:rPr lang="en-US" altLang="en-US" sz="2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2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</a:t>
              </a: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× 2</a:t>
              </a:r>
              <a:r>
                <a:rPr lang="en-US" altLang="en-US" sz="2200" b="1" baseline="30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-2 </a:t>
              </a:r>
              <a:r>
                <a:rPr lang="en-US" altLang="en-US" sz="2200" dirty="0">
                  <a:solidFill>
                    <a:srgbClr val="FF0000"/>
                  </a:solidFill>
                  <a:cs typeface="Courier New" pitchFamily="49" charset="0"/>
                </a:rPr>
                <a:t>(Normalized)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– 1.11101111111101110101011   × 2</a:t>
              </a:r>
              <a:r>
                <a:rPr lang="en-US" altLang="en-US" sz="2200" b="1" baseline="30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-2 </a:t>
              </a:r>
              <a:r>
                <a:rPr lang="en-US" altLang="en-US" sz="2200" dirty="0">
                  <a:solidFill>
                    <a:srgbClr val="FF0000"/>
                  </a:solidFill>
                  <a:cs typeface="Courier New" pitchFamily="49" charset="0"/>
                </a:rPr>
                <a:t>(Rounded to nearest)</a:t>
              </a:r>
            </a:p>
          </p:txBody>
        </p:sp>
        <p:sp>
          <p:nvSpPr>
            <p:cNvPr id="28716" name="Line 17"/>
            <p:cNvSpPr>
              <a:spLocks noChangeShapeType="1"/>
            </p:cNvSpPr>
            <p:nvPr/>
          </p:nvSpPr>
          <p:spPr bwMode="auto">
            <a:xfrm>
              <a:off x="719572" y="4699546"/>
              <a:ext cx="7786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507339" y="5409468"/>
            <a:ext cx="891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 dirty="0"/>
              <a:t>IEEE 754 Representation of Result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975123" y="5968578"/>
            <a:ext cx="5850731" cy="412750"/>
            <a:chOff x="788" y="1123"/>
            <a:chExt cx="3686" cy="259"/>
          </a:xfrm>
        </p:grpSpPr>
        <p:sp>
          <p:nvSpPr>
            <p:cNvPr id="28683" name="Text Box 5"/>
            <p:cNvSpPr txBox="1">
              <a:spLocks noChangeArrowheads="1"/>
            </p:cNvSpPr>
            <p:nvPr/>
          </p:nvSpPr>
          <p:spPr bwMode="auto">
            <a:xfrm>
              <a:off x="788" y="1123"/>
              <a:ext cx="115" cy="25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684" name="Text Box 6"/>
            <p:cNvSpPr txBox="1">
              <a:spLocks noChangeArrowheads="1"/>
            </p:cNvSpPr>
            <p:nvPr/>
          </p:nvSpPr>
          <p:spPr bwMode="auto">
            <a:xfrm>
              <a:off x="90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685" name="Text Box 7"/>
            <p:cNvSpPr txBox="1">
              <a:spLocks noChangeArrowheads="1"/>
            </p:cNvSpPr>
            <p:nvPr/>
          </p:nvSpPr>
          <p:spPr bwMode="auto">
            <a:xfrm>
              <a:off x="101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686" name="Text Box 8"/>
            <p:cNvSpPr txBox="1">
              <a:spLocks noChangeArrowheads="1"/>
            </p:cNvSpPr>
            <p:nvPr/>
          </p:nvSpPr>
          <p:spPr bwMode="auto">
            <a:xfrm>
              <a:off x="113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687" name="Text Box 9"/>
            <p:cNvSpPr txBox="1">
              <a:spLocks noChangeArrowheads="1"/>
            </p:cNvSpPr>
            <p:nvPr/>
          </p:nvSpPr>
          <p:spPr bwMode="auto">
            <a:xfrm>
              <a:off x="124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688" name="Text Box 10"/>
            <p:cNvSpPr txBox="1">
              <a:spLocks noChangeArrowheads="1"/>
            </p:cNvSpPr>
            <p:nvPr/>
          </p:nvSpPr>
          <p:spPr bwMode="auto">
            <a:xfrm>
              <a:off x="136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689" name="Text Box 11"/>
            <p:cNvSpPr txBox="1">
              <a:spLocks noChangeArrowheads="1"/>
            </p:cNvSpPr>
            <p:nvPr/>
          </p:nvSpPr>
          <p:spPr bwMode="auto">
            <a:xfrm>
              <a:off x="147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690" name="Text Box 12"/>
            <p:cNvSpPr txBox="1">
              <a:spLocks noChangeArrowheads="1"/>
            </p:cNvSpPr>
            <p:nvPr/>
          </p:nvSpPr>
          <p:spPr bwMode="auto">
            <a:xfrm>
              <a:off x="159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691" name="Text Box 13"/>
            <p:cNvSpPr txBox="1">
              <a:spLocks noChangeArrowheads="1"/>
            </p:cNvSpPr>
            <p:nvPr/>
          </p:nvSpPr>
          <p:spPr bwMode="auto">
            <a:xfrm>
              <a:off x="170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692" name="Text Box 14"/>
            <p:cNvSpPr txBox="1">
              <a:spLocks noChangeArrowheads="1"/>
            </p:cNvSpPr>
            <p:nvPr/>
          </p:nvSpPr>
          <p:spPr bwMode="auto">
            <a:xfrm>
              <a:off x="1824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693" name="Text Box 15"/>
            <p:cNvSpPr txBox="1">
              <a:spLocks noChangeArrowheads="1"/>
            </p:cNvSpPr>
            <p:nvPr/>
          </p:nvSpPr>
          <p:spPr bwMode="auto">
            <a:xfrm>
              <a:off x="193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694" name="Text Box 16"/>
            <p:cNvSpPr txBox="1">
              <a:spLocks noChangeArrowheads="1"/>
            </p:cNvSpPr>
            <p:nvPr/>
          </p:nvSpPr>
          <p:spPr bwMode="auto">
            <a:xfrm>
              <a:off x="205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695" name="Text Box 17"/>
            <p:cNvSpPr txBox="1">
              <a:spLocks noChangeArrowheads="1"/>
            </p:cNvSpPr>
            <p:nvPr/>
          </p:nvSpPr>
          <p:spPr bwMode="auto">
            <a:xfrm>
              <a:off x="217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696" name="Text Box 18"/>
            <p:cNvSpPr txBox="1">
              <a:spLocks noChangeArrowheads="1"/>
            </p:cNvSpPr>
            <p:nvPr/>
          </p:nvSpPr>
          <p:spPr bwMode="auto">
            <a:xfrm>
              <a:off x="228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697" name="Text Box 19"/>
            <p:cNvSpPr txBox="1">
              <a:spLocks noChangeArrowheads="1"/>
            </p:cNvSpPr>
            <p:nvPr/>
          </p:nvSpPr>
          <p:spPr bwMode="auto">
            <a:xfrm>
              <a:off x="240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698" name="Text Box 20"/>
            <p:cNvSpPr txBox="1">
              <a:spLocks noChangeArrowheads="1"/>
            </p:cNvSpPr>
            <p:nvPr/>
          </p:nvSpPr>
          <p:spPr bwMode="auto">
            <a:xfrm>
              <a:off x="251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699" name="Text Box 21"/>
            <p:cNvSpPr txBox="1">
              <a:spLocks noChangeArrowheads="1"/>
            </p:cNvSpPr>
            <p:nvPr/>
          </p:nvSpPr>
          <p:spPr bwMode="auto">
            <a:xfrm>
              <a:off x="263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700" name="Text Box 22"/>
            <p:cNvSpPr txBox="1">
              <a:spLocks noChangeArrowheads="1"/>
            </p:cNvSpPr>
            <p:nvPr/>
          </p:nvSpPr>
          <p:spPr bwMode="auto">
            <a:xfrm>
              <a:off x="274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701" name="Text Box 23"/>
            <p:cNvSpPr txBox="1">
              <a:spLocks noChangeArrowheads="1"/>
            </p:cNvSpPr>
            <p:nvPr/>
          </p:nvSpPr>
          <p:spPr bwMode="auto">
            <a:xfrm>
              <a:off x="286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702" name="Text Box 24"/>
            <p:cNvSpPr txBox="1">
              <a:spLocks noChangeArrowheads="1"/>
            </p:cNvSpPr>
            <p:nvPr/>
          </p:nvSpPr>
          <p:spPr bwMode="auto">
            <a:xfrm>
              <a:off x="297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703" name="Text Box 25"/>
            <p:cNvSpPr txBox="1">
              <a:spLocks noChangeArrowheads="1"/>
            </p:cNvSpPr>
            <p:nvPr/>
          </p:nvSpPr>
          <p:spPr bwMode="auto">
            <a:xfrm>
              <a:off x="309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704" name="Text Box 26"/>
            <p:cNvSpPr txBox="1">
              <a:spLocks noChangeArrowheads="1"/>
            </p:cNvSpPr>
            <p:nvPr/>
          </p:nvSpPr>
          <p:spPr bwMode="auto">
            <a:xfrm>
              <a:off x="320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705" name="Text Box 27"/>
            <p:cNvSpPr txBox="1">
              <a:spLocks noChangeArrowheads="1"/>
            </p:cNvSpPr>
            <p:nvPr/>
          </p:nvSpPr>
          <p:spPr bwMode="auto">
            <a:xfrm>
              <a:off x="332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706" name="Text Box 28"/>
            <p:cNvSpPr txBox="1">
              <a:spLocks noChangeArrowheads="1"/>
            </p:cNvSpPr>
            <p:nvPr/>
          </p:nvSpPr>
          <p:spPr bwMode="auto">
            <a:xfrm>
              <a:off x="343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707" name="Text Box 29"/>
            <p:cNvSpPr txBox="1">
              <a:spLocks noChangeArrowheads="1"/>
            </p:cNvSpPr>
            <p:nvPr/>
          </p:nvSpPr>
          <p:spPr bwMode="auto">
            <a:xfrm>
              <a:off x="355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708" name="Text Box 30"/>
            <p:cNvSpPr txBox="1">
              <a:spLocks noChangeArrowheads="1"/>
            </p:cNvSpPr>
            <p:nvPr/>
          </p:nvSpPr>
          <p:spPr bwMode="auto">
            <a:xfrm>
              <a:off x="366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709" name="Text Box 31"/>
            <p:cNvSpPr txBox="1">
              <a:spLocks noChangeArrowheads="1"/>
            </p:cNvSpPr>
            <p:nvPr/>
          </p:nvSpPr>
          <p:spPr bwMode="auto">
            <a:xfrm>
              <a:off x="378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710" name="Text Box 32"/>
            <p:cNvSpPr txBox="1">
              <a:spLocks noChangeArrowheads="1"/>
            </p:cNvSpPr>
            <p:nvPr/>
          </p:nvSpPr>
          <p:spPr bwMode="auto">
            <a:xfrm>
              <a:off x="389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711" name="Text Box 33"/>
            <p:cNvSpPr txBox="1">
              <a:spLocks noChangeArrowheads="1"/>
            </p:cNvSpPr>
            <p:nvPr/>
          </p:nvSpPr>
          <p:spPr bwMode="auto">
            <a:xfrm>
              <a:off x="401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712" name="Text Box 34"/>
            <p:cNvSpPr txBox="1">
              <a:spLocks noChangeArrowheads="1"/>
            </p:cNvSpPr>
            <p:nvPr/>
          </p:nvSpPr>
          <p:spPr bwMode="auto">
            <a:xfrm>
              <a:off x="412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713" name="Text Box 35"/>
            <p:cNvSpPr txBox="1">
              <a:spLocks noChangeArrowheads="1"/>
            </p:cNvSpPr>
            <p:nvPr/>
          </p:nvSpPr>
          <p:spPr bwMode="auto">
            <a:xfrm>
              <a:off x="424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714" name="Text Box 36"/>
            <p:cNvSpPr txBox="1">
              <a:spLocks noChangeArrowheads="1"/>
            </p:cNvSpPr>
            <p:nvPr/>
          </p:nvSpPr>
          <p:spPr bwMode="auto">
            <a:xfrm>
              <a:off x="435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Rounding to Nearest Even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84" y="908720"/>
            <a:ext cx="9361040" cy="565262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Normalized result has the form: </a:t>
            </a:r>
            <a:r>
              <a:rPr lang="en-US" altLang="en-US" b="1" dirty="0" smtClean="0">
                <a:solidFill>
                  <a:srgbClr val="FF0000"/>
                </a:solidFill>
              </a:rPr>
              <a:t>1. </a:t>
            </a:r>
            <a:r>
              <a:rPr lang="en-US" altLang="en-US" b="1" i="1" dirty="0" smtClean="0"/>
              <a:t>f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f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 … </a:t>
            </a:r>
            <a:r>
              <a:rPr lang="en-US" altLang="en-US" b="1" i="1" dirty="0" err="1" smtClean="0"/>
              <a:t>f</a:t>
            </a:r>
            <a:r>
              <a:rPr lang="en-US" altLang="en-US" b="1" i="1" baseline="-25000" dirty="0" err="1" smtClean="0"/>
              <a:t>l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R S</a:t>
            </a:r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round bit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R</a:t>
            </a:r>
            <a:r>
              <a:rPr lang="en-US" altLang="en-US" dirty="0" smtClean="0"/>
              <a:t> appears immediately after the last fraction bit </a:t>
            </a:r>
            <a:r>
              <a:rPr lang="en-US" altLang="en-US" b="1" i="1" dirty="0" err="1" smtClean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altLang="en-US" b="1" i="1" baseline="-25000" dirty="0" err="1" smtClean="0">
                <a:solidFill>
                  <a:srgbClr val="FF0000"/>
                </a:solidFill>
                <a:sym typeface="Wingdings" pitchFamily="2" charset="2"/>
              </a:rPr>
              <a:t>l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sticky bit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S</a:t>
            </a:r>
            <a:r>
              <a:rPr lang="en-US" altLang="en-US" dirty="0" smtClean="0"/>
              <a:t> is the OR of all remaining additional bits</a:t>
            </a:r>
            <a:endParaRPr lang="en-US" altLang="en-US" i="1" baseline="-25000" dirty="0" smtClean="0">
              <a:solidFill>
                <a:srgbClr val="000099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Round to Nearest Even</a:t>
            </a:r>
            <a:r>
              <a:rPr lang="en-US" altLang="en-US" dirty="0" smtClean="0"/>
              <a:t>: default rounding mode</a:t>
            </a:r>
          </a:p>
          <a:p>
            <a:pPr eaLnBrk="1" hangingPunct="1"/>
            <a:r>
              <a:rPr lang="en-US" altLang="en-US" dirty="0" smtClean="0"/>
              <a:t>Four cases for </a:t>
            </a:r>
            <a:r>
              <a:rPr lang="en-US" altLang="en-US" b="1" dirty="0" smtClean="0">
                <a:solidFill>
                  <a:srgbClr val="FF0000"/>
                </a:solidFill>
              </a:rPr>
              <a:t>RS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RS = 00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itchFamily="2" charset="2"/>
              </a:rPr>
              <a:t> Result is Exact, no need for rounding</a:t>
            </a:r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RS = 01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itchFamily="2" charset="2"/>
              </a:rPr>
              <a:t> </a:t>
            </a:r>
            <a:r>
              <a:rPr lang="en-US" altLang="en-US" b="1" dirty="0" smtClean="0">
                <a:solidFill>
                  <a:srgbClr val="FF0000"/>
                </a:solidFill>
                <a:sym typeface="Wingdings" pitchFamily="2" charset="2"/>
              </a:rPr>
              <a:t>Truncate </a:t>
            </a:r>
            <a:r>
              <a:rPr lang="en-US" altLang="en-US" dirty="0" smtClean="0">
                <a:sym typeface="Wingdings" pitchFamily="2" charset="2"/>
              </a:rPr>
              <a:t>result by discarding </a:t>
            </a:r>
            <a:r>
              <a:rPr lang="en-US" altLang="en-US" b="1" dirty="0" smtClean="0">
                <a:solidFill>
                  <a:srgbClr val="FF0000"/>
                </a:solidFill>
                <a:sym typeface="Wingdings" pitchFamily="2" charset="2"/>
              </a:rPr>
              <a:t>RS</a:t>
            </a:r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RS = 11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itchFamily="2" charset="2"/>
              </a:rPr>
              <a:t> </a:t>
            </a:r>
            <a:r>
              <a:rPr lang="en-US" altLang="en-US" b="1" dirty="0" smtClean="0">
                <a:solidFill>
                  <a:srgbClr val="FF0000"/>
                </a:solidFill>
                <a:sym typeface="Wingdings" pitchFamily="2" charset="2"/>
              </a:rPr>
              <a:t>Increment </a:t>
            </a:r>
            <a:r>
              <a:rPr lang="en-US" altLang="en-US" dirty="0" smtClean="0">
                <a:sym typeface="Wingdings" pitchFamily="2" charset="2"/>
              </a:rPr>
              <a:t>result: ADD 1 to last fraction bit</a:t>
            </a:r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RS = 10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itchFamily="2" charset="2"/>
              </a:rPr>
              <a:t> Tie Case (either truncate or increment result)</a:t>
            </a:r>
          </a:p>
          <a:p>
            <a:pPr lvl="2" eaLnBrk="1" hangingPunct="1"/>
            <a:r>
              <a:rPr lang="en-US" altLang="en-US" b="1" dirty="0" smtClean="0">
                <a:sym typeface="Wingdings" pitchFamily="2" charset="2"/>
              </a:rPr>
              <a:t>Check Last fraction bit </a:t>
            </a:r>
            <a:r>
              <a:rPr lang="en-US" altLang="en-US" b="1" i="1" dirty="0" err="1" smtClean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altLang="en-US" b="1" i="1" baseline="-25000" dirty="0" err="1" smtClean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en-US" altLang="en-US" b="1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en-US" dirty="0" smtClean="0">
                <a:sym typeface="Wingdings" pitchFamily="2" charset="2"/>
              </a:rPr>
              <a:t>(</a:t>
            </a:r>
            <a:r>
              <a:rPr lang="en-US" altLang="en-US" b="1" i="1" dirty="0" smtClean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altLang="en-US" baseline="-25000" dirty="0" smtClean="0">
                <a:solidFill>
                  <a:srgbClr val="FF0000"/>
                </a:solidFill>
                <a:sym typeface="Wingdings" pitchFamily="2" charset="2"/>
              </a:rPr>
              <a:t>23</a:t>
            </a:r>
            <a:r>
              <a:rPr lang="en-US" alt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en-US" dirty="0" smtClean="0">
                <a:sym typeface="Wingdings" pitchFamily="2" charset="2"/>
              </a:rPr>
              <a:t>for single-precision or </a:t>
            </a:r>
            <a:r>
              <a:rPr lang="en-US" altLang="en-US" b="1" i="1" dirty="0" smtClean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altLang="en-US" baseline="-25000" dirty="0" smtClean="0">
                <a:solidFill>
                  <a:srgbClr val="FF0000"/>
                </a:solidFill>
                <a:sym typeface="Wingdings" pitchFamily="2" charset="2"/>
              </a:rPr>
              <a:t>52</a:t>
            </a:r>
            <a:r>
              <a:rPr lang="en-US" alt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en-US" dirty="0" smtClean="0">
                <a:sym typeface="Wingdings" pitchFamily="2" charset="2"/>
              </a:rPr>
              <a:t>for double)</a:t>
            </a:r>
          </a:p>
          <a:p>
            <a:pPr lvl="2" eaLnBrk="1" hangingPunct="1"/>
            <a:r>
              <a:rPr lang="en-US" altLang="en-US" b="1" dirty="0" smtClean="0">
                <a:sym typeface="Wingdings" pitchFamily="2" charset="2"/>
              </a:rPr>
              <a:t>If </a:t>
            </a:r>
            <a:r>
              <a:rPr lang="en-US" altLang="en-US" b="1" i="1" dirty="0" err="1" smtClean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altLang="en-US" b="1" i="1" baseline="-25000" dirty="0" err="1" smtClean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en-US" altLang="en-US" b="1" i="1" dirty="0" smtClean="0">
                <a:sym typeface="Wingdings" pitchFamily="2" charset="2"/>
              </a:rPr>
              <a:t> </a:t>
            </a:r>
            <a:r>
              <a:rPr lang="en-US" altLang="en-US" b="1" dirty="0" smtClean="0">
                <a:sym typeface="Wingdings" pitchFamily="2" charset="2"/>
              </a:rPr>
              <a:t>is </a:t>
            </a:r>
            <a:r>
              <a:rPr lang="en-US" altLang="en-US" b="1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altLang="en-US" b="1" dirty="0" smtClean="0">
                <a:sym typeface="Wingdings" pitchFamily="2" charset="2"/>
              </a:rPr>
              <a:t> then </a:t>
            </a:r>
            <a:r>
              <a:rPr lang="en-US" altLang="en-US" b="1" dirty="0" smtClean="0">
                <a:solidFill>
                  <a:srgbClr val="FF0000"/>
                </a:solidFill>
                <a:sym typeface="Wingdings" pitchFamily="2" charset="2"/>
              </a:rPr>
              <a:t>truncate</a:t>
            </a:r>
            <a:r>
              <a:rPr lang="en-US" altLang="en-US" b="1" dirty="0" smtClean="0">
                <a:sym typeface="Wingdings" pitchFamily="2" charset="2"/>
              </a:rPr>
              <a:t> result to keep fraction even</a:t>
            </a:r>
          </a:p>
          <a:p>
            <a:pPr lvl="2" eaLnBrk="1" hangingPunct="1"/>
            <a:r>
              <a:rPr lang="en-US" altLang="en-US" b="1" dirty="0" smtClean="0">
                <a:sym typeface="Wingdings" pitchFamily="2" charset="2"/>
              </a:rPr>
              <a:t>If </a:t>
            </a:r>
            <a:r>
              <a:rPr lang="en-US" altLang="en-US" b="1" i="1" dirty="0" err="1" smtClean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altLang="en-US" b="1" i="1" baseline="-25000" dirty="0" err="1" smtClean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en-US" altLang="en-US" b="1" dirty="0" smtClean="0">
                <a:sym typeface="Wingdings" pitchFamily="2" charset="2"/>
              </a:rPr>
              <a:t> is </a:t>
            </a:r>
            <a:r>
              <a:rPr lang="en-US" altLang="en-US" b="1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altLang="en-US" b="1" dirty="0" smtClean="0">
                <a:sym typeface="Wingdings" pitchFamily="2" charset="2"/>
              </a:rPr>
              <a:t> then </a:t>
            </a:r>
            <a:r>
              <a:rPr lang="en-US" altLang="en-US" b="1" dirty="0" smtClean="0">
                <a:solidFill>
                  <a:srgbClr val="FF0000"/>
                </a:solidFill>
                <a:sym typeface="Wingdings" pitchFamily="2" charset="2"/>
              </a:rPr>
              <a:t>increment</a:t>
            </a:r>
            <a:r>
              <a:rPr lang="en-US" altLang="en-US" b="1" dirty="0" smtClean="0">
                <a:sym typeface="Wingdings" pitchFamily="2" charset="2"/>
              </a:rPr>
              <a:t> result to make fraction even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Additional Rounding Modes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IEEE 754 standard includes other rounding modes:</a:t>
            </a:r>
          </a:p>
          <a:p>
            <a:pPr marL="457200" indent="-4572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Round to Nearest Even</a:t>
            </a:r>
            <a:r>
              <a:rPr lang="en-US" dirty="0" smtClean="0"/>
              <a:t>: described in previous slide</a:t>
            </a:r>
          </a:p>
          <a:p>
            <a:pPr marL="457200" indent="-4572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Round toward +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Infinity</a:t>
            </a:r>
            <a:r>
              <a:rPr lang="en-US" dirty="0" smtClean="0">
                <a:cs typeface="Times New Roman" pitchFamily="18" charset="0"/>
              </a:rPr>
              <a:t>: result is rounded up</a:t>
            </a:r>
          </a:p>
          <a:p>
            <a:pPr marL="461963" lvl="1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cs typeface="Times New Roman" pitchFamily="18" charset="0"/>
              </a:rPr>
              <a:t>Increment result if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sign is positive and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or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</a:p>
          <a:p>
            <a:pPr marL="457200" indent="-4572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Round toward -Infinity</a:t>
            </a:r>
            <a:r>
              <a:rPr lang="en-US" dirty="0" smtClean="0">
                <a:cs typeface="Times New Roman" pitchFamily="18" charset="0"/>
              </a:rPr>
              <a:t>: result is rounded down</a:t>
            </a:r>
          </a:p>
          <a:p>
            <a:pPr marL="461963" lvl="1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/>
              <a:t>Increment result if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sign is negative and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or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</a:p>
          <a:p>
            <a:pPr marL="457200" indent="-4572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Round toward 0</a:t>
            </a:r>
            <a:r>
              <a:rPr lang="en-US" dirty="0" smtClean="0">
                <a:cs typeface="Times New Roman" pitchFamily="18" charset="0"/>
              </a:rPr>
              <a:t>: always truncate result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 smtClean="0">
                <a:cs typeface="Times New Roman" pitchFamily="18" charset="0"/>
              </a:rPr>
              <a:t>Rounding or Incrementing result might generate a carry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>
                <a:cs typeface="Times New Roman" pitchFamily="18" charset="0"/>
              </a:rPr>
              <a:t>This occurs only when all fraction bits are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endParaRPr lang="en-US" dirty="0">
              <a:cs typeface="Times New Roman" pitchFamily="18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>
                <a:cs typeface="Times New Roman" pitchFamily="18" charset="0"/>
              </a:rPr>
              <a:t>Re-Normalize after Rounding step is required only in this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50489" y="872716"/>
            <a:ext cx="9322036" cy="5616624"/>
          </a:xfrm>
          <a:extLst>
            <a:ext uri="{909E8E84-426E-40DD-AFC4-6F175D3DCCD1}">
              <a14:hiddenFill xmlns:a14="http://schemas.microsoft.com/office/drawing/2010/main">
                <a:solidFill>
                  <a:srgbClr val="618F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spcBef>
                <a:spcPts val="70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Round following result using IEEE 754 rounding modes:</a:t>
            </a:r>
          </a:p>
          <a:p>
            <a:pPr eaLnBrk="1" hangingPunct="1">
              <a:spcBef>
                <a:spcPts val="700"/>
              </a:spcBef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11111111111111111111111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× 2</a:t>
            </a:r>
            <a:r>
              <a:rPr lang="en-US" altLang="en-US" b="1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-7</a:t>
            </a:r>
            <a:endParaRPr lang="en-US" altLang="en-US" baseline="30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Round to Nearest Even:</a:t>
            </a:r>
          </a:p>
          <a:p>
            <a:pPr lvl="1" eaLnBrk="1" hangingPunct="1">
              <a:spcBef>
                <a:spcPts val="700"/>
              </a:spcBef>
            </a:pPr>
            <a:r>
              <a:rPr lang="en-US" altLang="en-US" sz="2200" dirty="0" smtClean="0">
                <a:solidFill>
                  <a:srgbClr val="FC0128"/>
                </a:solidFill>
              </a:rPr>
              <a:t>Increment </a:t>
            </a:r>
            <a:r>
              <a:rPr lang="en-US" altLang="en-US" sz="2200" dirty="0" smtClean="0">
                <a:solidFill>
                  <a:srgbClr val="000000"/>
                </a:solidFill>
              </a:rPr>
              <a:t>result since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RS</a:t>
            </a:r>
            <a:r>
              <a:rPr lang="en-US" altLang="en-US" sz="2200" i="1" dirty="0" smtClean="0">
                <a:solidFill>
                  <a:srgbClr val="FF0000"/>
                </a:solidFill>
              </a:rPr>
              <a:t> </a:t>
            </a:r>
            <a:r>
              <a:rPr lang="en-US" altLang="en-US" sz="2200" dirty="0" smtClean="0">
                <a:solidFill>
                  <a:srgbClr val="FF0000"/>
                </a:solidFill>
              </a:rPr>
              <a:t>=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10 and f</a:t>
            </a:r>
            <a:r>
              <a:rPr lang="en-US" altLang="en-US" sz="2200" b="1" baseline="-25000" dirty="0" smtClean="0">
                <a:solidFill>
                  <a:srgbClr val="FF0000"/>
                </a:solidFill>
              </a:rPr>
              <a:t>23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 = 1</a:t>
            </a:r>
          </a:p>
          <a:p>
            <a:pPr lvl="1" eaLnBrk="1" hangingPunct="1">
              <a:spcBef>
                <a:spcPts val="700"/>
              </a:spcBef>
            </a:pPr>
            <a:r>
              <a:rPr lang="en-US" altLang="en-US" sz="2200" dirty="0" smtClean="0">
                <a:solidFill>
                  <a:srgbClr val="000000"/>
                </a:solidFill>
              </a:rPr>
              <a:t>Incremented result:</a:t>
            </a:r>
            <a:r>
              <a:rPr lang="en-US" altLang="en-US" sz="2200" dirty="0" smtClean="0">
                <a:solidFill>
                  <a:srgbClr val="000099"/>
                </a:solidFill>
              </a:rPr>
              <a:t> </a:t>
            </a:r>
            <a:r>
              <a:rPr lang="en-US" altLang="en-US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alt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</a:t>
            </a:r>
            <a:r>
              <a:rPr lang="en-US" altLang="en-US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00000000000000000000000 × 2</a:t>
            </a:r>
            <a:r>
              <a:rPr lang="en-US" altLang="en-US" sz="2200" b="1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-7</a:t>
            </a:r>
            <a:endParaRPr lang="en-US" altLang="en-US" sz="2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spcBef>
                <a:spcPts val="700"/>
              </a:spcBef>
            </a:pPr>
            <a:r>
              <a:rPr lang="en-US" altLang="en-US" sz="2200" dirty="0" smtClean="0">
                <a:solidFill>
                  <a:srgbClr val="000000"/>
                </a:solidFill>
              </a:rPr>
              <a:t>Renormalize and increment exponent (</a:t>
            </a:r>
            <a:r>
              <a:rPr lang="en-US" altLang="en-US" sz="2200" dirty="0" smtClean="0">
                <a:solidFill>
                  <a:srgbClr val="FC0128"/>
                </a:solidFill>
              </a:rPr>
              <a:t>because of carry</a:t>
            </a:r>
            <a:r>
              <a:rPr lang="en-US" altLang="en-US" sz="2200" dirty="0" smtClean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spcBef>
                <a:spcPts val="700"/>
              </a:spcBef>
            </a:pPr>
            <a:r>
              <a:rPr lang="en-US" altLang="en-US" sz="2200" dirty="0" smtClean="0">
                <a:solidFill>
                  <a:srgbClr val="000000"/>
                </a:solidFill>
              </a:rPr>
              <a:t>Final rounded result:</a:t>
            </a:r>
            <a:r>
              <a:rPr lang="en-US" altLang="en-US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alt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en-US" altLang="en-US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00000000000000000000000 × 2</a:t>
            </a:r>
            <a:r>
              <a:rPr lang="en-US" altLang="en-US" sz="2200" b="1" baseline="30000" dirty="0" smtClean="0">
                <a:solidFill>
                  <a:srgbClr val="FC01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-6</a:t>
            </a:r>
            <a:endParaRPr lang="en-US" altLang="en-US" sz="2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Round towards +∞: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 lvl="1" eaLnBrk="1" hangingPunct="1">
              <a:spcBef>
                <a:spcPts val="700"/>
              </a:spcBef>
            </a:pPr>
            <a:r>
              <a:rPr lang="en-US" altLang="en-US" sz="2200" dirty="0" smtClean="0">
                <a:solidFill>
                  <a:srgbClr val="000000"/>
                </a:solidFill>
              </a:rPr>
              <a:t>Truncated Result: </a:t>
            </a:r>
            <a:r>
              <a:rPr lang="en-US" altLang="en-US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alt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en-US" altLang="en-US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11111111111111111111111 × 2</a:t>
            </a:r>
            <a:r>
              <a:rPr lang="en-US" altLang="en-US" sz="2200" b="1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-7</a:t>
            </a:r>
            <a:endParaRPr lang="en-US" altLang="en-US" sz="2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Round towards –∞: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 lvl="1" eaLnBrk="1" hangingPunct="1">
              <a:spcBef>
                <a:spcPts val="700"/>
              </a:spcBef>
            </a:pPr>
            <a:r>
              <a:rPr lang="en-US" altLang="en-US" sz="2200" dirty="0" smtClean="0">
                <a:solidFill>
                  <a:srgbClr val="000000"/>
                </a:solidFill>
              </a:rPr>
              <a:t>Final rounded result:</a:t>
            </a:r>
            <a:r>
              <a:rPr lang="en-US" altLang="en-US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alt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en-US" altLang="en-US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00000000000000000000000 × 2</a:t>
            </a:r>
            <a:r>
              <a:rPr lang="en-US" altLang="en-US" sz="2200" b="1" baseline="30000" dirty="0" smtClean="0">
                <a:solidFill>
                  <a:srgbClr val="FC01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-6</a:t>
            </a:r>
            <a:endParaRPr lang="en-US" altLang="en-US" sz="2200" dirty="0" smtClean="0">
              <a:solidFill>
                <a:srgbClr val="FC01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Round towards 0: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on Rounding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4053630" y="1478298"/>
            <a:ext cx="3233348" cy="690562"/>
            <a:chOff x="3154" y="1123"/>
            <a:chExt cx="2037" cy="435"/>
          </a:xfrm>
        </p:grpSpPr>
        <p:sp>
          <p:nvSpPr>
            <p:cNvPr id="31752" name="Oval 5"/>
            <p:cNvSpPr>
              <a:spLocks noChangeArrowheads="1"/>
            </p:cNvSpPr>
            <p:nvPr/>
          </p:nvSpPr>
          <p:spPr bwMode="auto">
            <a:xfrm>
              <a:off x="3916" y="1123"/>
              <a:ext cx="173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3" name="Text Box 6"/>
            <p:cNvSpPr txBox="1">
              <a:spLocks noChangeArrowheads="1"/>
            </p:cNvSpPr>
            <p:nvPr/>
          </p:nvSpPr>
          <p:spPr bwMode="auto">
            <a:xfrm>
              <a:off x="3154" y="1325"/>
              <a:ext cx="8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1">
                  <a:solidFill>
                    <a:srgbClr val="FF0000"/>
                  </a:solidFill>
                  <a:latin typeface="Times New Roman" pitchFamily="18" charset="0"/>
                </a:rPr>
                <a:t>Round Bit</a:t>
              </a:r>
            </a:p>
          </p:txBody>
        </p:sp>
        <p:sp>
          <p:nvSpPr>
            <p:cNvPr id="31754" name="Rectangle 7"/>
            <p:cNvSpPr>
              <a:spLocks noChangeArrowheads="1"/>
            </p:cNvSpPr>
            <p:nvPr/>
          </p:nvSpPr>
          <p:spPr bwMode="auto">
            <a:xfrm>
              <a:off x="4323" y="1325"/>
              <a:ext cx="8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Sticky Bit</a:t>
              </a:r>
              <a:endParaRPr lang="en-US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55" name="Oval 8"/>
            <p:cNvSpPr>
              <a:spLocks noChangeArrowheads="1"/>
            </p:cNvSpPr>
            <p:nvPr/>
          </p:nvSpPr>
          <p:spPr bwMode="auto">
            <a:xfrm>
              <a:off x="4132" y="1123"/>
              <a:ext cx="173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6" name="Freeform 9"/>
            <p:cNvSpPr>
              <a:spLocks/>
            </p:cNvSpPr>
            <p:nvPr/>
          </p:nvSpPr>
          <p:spPr bwMode="auto">
            <a:xfrm>
              <a:off x="3916" y="1354"/>
              <a:ext cx="84" cy="115"/>
            </a:xfrm>
            <a:custGeom>
              <a:avLst/>
              <a:gdLst>
                <a:gd name="T0" fmla="*/ 0 w 87"/>
                <a:gd name="T1" fmla="*/ 880 h 86"/>
                <a:gd name="T2" fmla="*/ 317 w 87"/>
                <a:gd name="T3" fmla="*/ 880 h 86"/>
                <a:gd name="T4" fmla="*/ 317 w 87"/>
                <a:gd name="T5" fmla="*/ 0 h 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86">
                  <a:moveTo>
                    <a:pt x="0" y="86"/>
                  </a:moveTo>
                  <a:lnTo>
                    <a:pt x="87" y="86"/>
                  </a:lnTo>
                  <a:lnTo>
                    <a:pt x="87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7" name="Freeform 10"/>
            <p:cNvSpPr>
              <a:spLocks/>
            </p:cNvSpPr>
            <p:nvPr/>
          </p:nvSpPr>
          <p:spPr bwMode="auto">
            <a:xfrm flipH="1">
              <a:off x="4221" y="1354"/>
              <a:ext cx="115" cy="115"/>
            </a:xfrm>
            <a:custGeom>
              <a:avLst/>
              <a:gdLst>
                <a:gd name="T0" fmla="*/ 0 w 87"/>
                <a:gd name="T1" fmla="*/ 880 h 86"/>
                <a:gd name="T2" fmla="*/ 813 w 87"/>
                <a:gd name="T3" fmla="*/ 880 h 86"/>
                <a:gd name="T4" fmla="*/ 813 w 87"/>
                <a:gd name="T5" fmla="*/ 0 h 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86">
                  <a:moveTo>
                    <a:pt x="0" y="86"/>
                  </a:moveTo>
                  <a:lnTo>
                    <a:pt x="87" y="86"/>
                  </a:lnTo>
                  <a:lnTo>
                    <a:pt x="87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531" name="Rectangle 11"/>
          <p:cNvSpPr>
            <a:spLocks noChangeArrowheads="1"/>
          </p:cNvSpPr>
          <p:nvPr/>
        </p:nvSpPr>
        <p:spPr bwMode="auto">
          <a:xfrm>
            <a:off x="3831978" y="4193035"/>
            <a:ext cx="4281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Truncate</a:t>
            </a:r>
            <a:r>
              <a:rPr lang="en-US" altLang="en-US" sz="2400" dirty="0"/>
              <a:t> result since </a:t>
            </a:r>
            <a:r>
              <a:rPr lang="en-US" altLang="en-US" sz="2400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747532" name="Rectangle 12"/>
          <p:cNvSpPr>
            <a:spLocks noChangeArrowheads="1"/>
          </p:cNvSpPr>
          <p:nvPr/>
        </p:nvSpPr>
        <p:spPr bwMode="auto">
          <a:xfrm>
            <a:off x="3831977" y="5137091"/>
            <a:ext cx="50369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350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Increment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since </a:t>
            </a:r>
            <a:r>
              <a:rPr lang="en-US" altLang="en-US" sz="2400" dirty="0">
                <a:solidFill>
                  <a:srgbClr val="FF0000"/>
                </a:solidFill>
              </a:rPr>
              <a:t>negative and </a:t>
            </a:r>
            <a:r>
              <a:rPr lang="en-US" altLang="en-US" sz="2400" b="1" dirty="0">
                <a:solidFill>
                  <a:srgbClr val="FF0000"/>
                </a:solidFill>
              </a:rPr>
              <a:t>R</a:t>
            </a:r>
            <a:r>
              <a:rPr lang="en-US" altLang="en-US" sz="2400" dirty="0">
                <a:solidFill>
                  <a:srgbClr val="FF0000"/>
                </a:solidFill>
              </a:rPr>
              <a:t> = </a:t>
            </a:r>
            <a:r>
              <a:rPr lang="en-US" alt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7533" name="Rectangle 13"/>
          <p:cNvSpPr>
            <a:spLocks noChangeArrowheads="1"/>
          </p:cNvSpPr>
          <p:nvPr/>
        </p:nvSpPr>
        <p:spPr bwMode="auto">
          <a:xfrm>
            <a:off x="3831977" y="6076095"/>
            <a:ext cx="24158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Truncate always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7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7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7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7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7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7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75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75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31" grpId="0"/>
      <p:bldP spid="747532" grpId="0"/>
      <p:bldP spid="7475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Accuracy can be a Big Problem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5300" y="1257301"/>
          <a:ext cx="8915400" cy="213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5790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Value1</a:t>
                      </a:r>
                      <a:endParaRPr lang="en-US" sz="3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Value2</a:t>
                      </a:r>
                      <a:endParaRPr lang="en-US" sz="3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Value3</a:t>
                      </a:r>
                      <a:endParaRPr lang="en-US" sz="3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Value4</a:t>
                      </a:r>
                      <a:endParaRPr lang="en-US" sz="3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Sum</a:t>
                      </a:r>
                      <a:endParaRPr lang="en-US" sz="3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9060" marR="99060" marT="45716" marB="45716"/>
                </a:tc>
              </a:tr>
              <a:tr h="518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1.0E+30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-1.0E+30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9.5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-2.3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7.2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</a:tr>
              <a:tr h="518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1.0E+30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9.5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-1.0E+30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-2.3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-2.3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</a:tr>
              <a:tr h="518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1.0E+30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9.5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-2.3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-1.0E+30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9060" marR="99060" marT="45716" marB="45716"/>
                </a:tc>
              </a:tr>
            </a:tbl>
          </a:graphicData>
        </a:graphic>
      </p:graphicFrame>
      <p:sp>
        <p:nvSpPr>
          <p:cNvPr id="43043" name="Rectangle 2"/>
          <p:cNvSpPr txBox="1">
            <a:spLocks noChangeArrowheads="1"/>
          </p:cNvSpPr>
          <p:nvPr/>
        </p:nvSpPr>
        <p:spPr bwMode="auto">
          <a:xfrm>
            <a:off x="495300" y="3681414"/>
            <a:ext cx="8915400" cy="260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/>
              <a:t>Adding double-precision floating-point numbers (Excel)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/>
              <a:t>Floating-Point addition is NOT associative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/>
              <a:t>Produces different sums for the same data values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/>
              <a:t>Rounding errors when the difference in exponent is large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9493" y="944724"/>
            <a:ext cx="9205023" cy="558062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35000"/>
              </a:spcBef>
            </a:pPr>
            <a:r>
              <a:rPr lang="en-US" altLang="en-US" dirty="0" smtClean="0"/>
              <a:t>Programming languages support numbers with fraction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Called </a:t>
            </a:r>
            <a:r>
              <a:rPr lang="en-US" altLang="en-US" dirty="0" smtClean="0">
                <a:solidFill>
                  <a:srgbClr val="FF0000"/>
                </a:solidFill>
              </a:rPr>
              <a:t>floating-point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numbers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Examples: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dirty="0" smtClean="0"/>
              <a:t>	3.14159265…  (</a:t>
            </a:r>
            <a:r>
              <a:rPr lang="el-GR" altLang="en-US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en-US" dirty="0" smtClean="0"/>
              <a:t>)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dirty="0" smtClean="0"/>
              <a:t>	2.71828…  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dirty="0" smtClean="0"/>
              <a:t>)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dirty="0" smtClean="0"/>
              <a:t>	1.0 × 10</a:t>
            </a:r>
            <a:r>
              <a:rPr lang="en-US" altLang="en-US" baseline="30000" dirty="0" smtClean="0"/>
              <a:t>–9</a:t>
            </a:r>
            <a:r>
              <a:rPr lang="en-US" altLang="en-US" dirty="0" smtClean="0"/>
              <a:t> (seconds in a nanosecond)</a:t>
            </a:r>
            <a:endParaRPr lang="el-GR" altLang="en-US" baseline="30000" dirty="0" smtClean="0"/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dirty="0" smtClean="0"/>
              <a:t>	8.64 × 10</a:t>
            </a:r>
            <a:r>
              <a:rPr lang="en-US" altLang="en-US" baseline="30000" dirty="0" smtClean="0"/>
              <a:t>13</a:t>
            </a:r>
            <a:r>
              <a:rPr lang="en-US" altLang="en-US" dirty="0" smtClean="0"/>
              <a:t> (nanoseconds in a day)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dirty="0" smtClean="0"/>
              <a:t>	The last number is a large integer that cannot fit in a 32-bit register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/>
              <a:t>We use a </a:t>
            </a:r>
            <a:r>
              <a:rPr lang="en-US" altLang="en-US" dirty="0" smtClean="0">
                <a:solidFill>
                  <a:srgbClr val="FF0000"/>
                </a:solidFill>
              </a:rPr>
              <a:t>scientific notation</a:t>
            </a:r>
            <a:r>
              <a:rPr lang="en-US" altLang="en-US" dirty="0" smtClean="0"/>
              <a:t> to represent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Very small numbers (e.g. 1.0 × 10</a:t>
            </a:r>
            <a:r>
              <a:rPr lang="en-US" altLang="en-US" baseline="30000" dirty="0" smtClean="0"/>
              <a:t>–9</a:t>
            </a:r>
            <a:r>
              <a:rPr lang="en-US" altLang="en-US" dirty="0" smtClean="0"/>
              <a:t>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Very large numbers (e.g. 8.64 × 10</a:t>
            </a:r>
            <a:r>
              <a:rPr lang="en-US" altLang="en-US" baseline="30000" dirty="0" smtClean="0"/>
              <a:t>13</a:t>
            </a:r>
            <a:r>
              <a:rPr lang="en-US" altLang="en-US" dirty="0" smtClean="0"/>
              <a:t>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Scientific notation</a:t>
            </a:r>
            <a:r>
              <a:rPr lang="en-US" altLang="en-US" dirty="0" smtClean="0"/>
              <a:t>: ± </a:t>
            </a:r>
            <a:r>
              <a:rPr lang="en-US" altLang="en-US" i="1" dirty="0" smtClean="0"/>
              <a:t>d</a:t>
            </a:r>
            <a:r>
              <a:rPr lang="en-US" altLang="en-US" sz="800" i="1" dirty="0" smtClean="0"/>
              <a:t> </a:t>
            </a:r>
            <a:r>
              <a:rPr lang="en-US" altLang="en-US" b="1" dirty="0" smtClean="0"/>
              <a:t>.</a:t>
            </a:r>
            <a:r>
              <a:rPr lang="en-US" altLang="en-US" sz="1200" b="1" dirty="0" smtClean="0"/>
              <a:t> </a:t>
            </a:r>
            <a:r>
              <a:rPr lang="en-US" altLang="en-US" i="1" dirty="0" smtClean="0"/>
              <a:t>fraction </a:t>
            </a:r>
            <a:r>
              <a:rPr lang="en-US" altLang="en-US" dirty="0" smtClean="0"/>
              <a:t>× 10 </a:t>
            </a:r>
            <a:r>
              <a:rPr lang="en-US" altLang="en-US" baseline="30000" dirty="0" smtClean="0"/>
              <a:t>± </a:t>
            </a:r>
            <a:r>
              <a:rPr lang="en-US" altLang="en-US" i="1" baseline="30000" dirty="0" smtClean="0"/>
              <a:t>exponent</a:t>
            </a:r>
            <a:endParaRPr lang="en-US" altLang="en-US" baseline="30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World is Not Just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Point Addition / Subtraction</a:t>
            </a:r>
          </a:p>
        </p:txBody>
      </p:sp>
      <p:grpSp>
        <p:nvGrpSpPr>
          <p:cNvPr id="32771" name="Group 62"/>
          <p:cNvGrpSpPr>
            <a:grpSpLocks/>
          </p:cNvGrpSpPr>
          <p:nvPr/>
        </p:nvGrpSpPr>
        <p:grpSpPr bwMode="auto">
          <a:xfrm>
            <a:off x="545175" y="1319214"/>
            <a:ext cx="5548048" cy="4846637"/>
            <a:chOff x="729" y="835"/>
            <a:chExt cx="3226" cy="3053"/>
          </a:xfrm>
        </p:grpSpPr>
        <p:sp>
          <p:nvSpPr>
            <p:cNvPr id="32776" name="Line 63"/>
            <p:cNvSpPr>
              <a:spLocks noChangeShapeType="1"/>
            </p:cNvSpPr>
            <p:nvPr/>
          </p:nvSpPr>
          <p:spPr bwMode="auto">
            <a:xfrm>
              <a:off x="2342" y="1959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7" name="Text Box 64"/>
            <p:cNvSpPr txBox="1">
              <a:spLocks noChangeArrowheads="1"/>
            </p:cNvSpPr>
            <p:nvPr/>
          </p:nvSpPr>
          <p:spPr bwMode="auto">
            <a:xfrm>
              <a:off x="729" y="1123"/>
              <a:ext cx="3226" cy="51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marL="2286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1.	Compare the exponents of the two numbers. Shift the smaller number to the right until its exponent would match the larger exponent.</a:t>
              </a:r>
            </a:p>
          </p:txBody>
        </p:sp>
        <p:sp>
          <p:nvSpPr>
            <p:cNvPr id="32778" name="Text Box 65"/>
            <p:cNvSpPr txBox="1">
              <a:spLocks noChangeArrowheads="1"/>
            </p:cNvSpPr>
            <p:nvPr/>
          </p:nvSpPr>
          <p:spPr bwMode="auto">
            <a:xfrm>
              <a:off x="729" y="1758"/>
              <a:ext cx="3226" cy="20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marL="2286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2.	Add / Subtract the significands according to the sign bits.</a:t>
              </a:r>
            </a:p>
          </p:txBody>
        </p:sp>
        <p:sp>
          <p:nvSpPr>
            <p:cNvPr id="32779" name="Text Box 66"/>
            <p:cNvSpPr txBox="1">
              <a:spLocks noChangeArrowheads="1"/>
            </p:cNvSpPr>
            <p:nvPr/>
          </p:nvSpPr>
          <p:spPr bwMode="auto">
            <a:xfrm>
              <a:off x="729" y="2074"/>
              <a:ext cx="3226" cy="37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72000" bIns="0" anchor="ctr"/>
            <a:lstStyle>
              <a:lvl1pPr marL="2286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/>
                <a:t>3.	Normalize the sum, either shifting right and </a:t>
              </a:r>
              <a:r>
                <a:rPr lang="en-US" altLang="en-US" sz="1400" dirty="0" smtClean="0"/>
                <a:t>incrementing the </a:t>
              </a:r>
              <a:r>
                <a:rPr lang="en-US" altLang="en-US" sz="1400" dirty="0"/>
                <a:t>exponent or shifting left and decrementing the </a:t>
              </a:r>
              <a:r>
                <a:rPr lang="en-US" altLang="en-US" sz="1400" dirty="0" smtClean="0"/>
                <a:t>exponent.</a:t>
              </a:r>
              <a:endParaRPr lang="en-US" altLang="en-US" sz="1400" dirty="0"/>
            </a:p>
          </p:txBody>
        </p:sp>
        <p:sp>
          <p:nvSpPr>
            <p:cNvPr id="32780" name="Text Box 67"/>
            <p:cNvSpPr txBox="1">
              <a:spLocks noChangeArrowheads="1"/>
            </p:cNvSpPr>
            <p:nvPr/>
          </p:nvSpPr>
          <p:spPr bwMode="auto">
            <a:xfrm>
              <a:off x="729" y="2563"/>
              <a:ext cx="3225" cy="37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marL="2286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/>
                <a:t>4.	Round the </a:t>
              </a:r>
              <a:r>
                <a:rPr lang="en-US" altLang="en-US" sz="1400" dirty="0" err="1"/>
                <a:t>significand</a:t>
              </a:r>
              <a:r>
                <a:rPr lang="en-US" altLang="en-US" sz="1400" dirty="0"/>
                <a:t> to the appropriate number of bits, and renormalize if rounding generates a </a:t>
              </a:r>
              <a:r>
                <a:rPr lang="en-US" altLang="en-US" sz="1400" dirty="0" smtClean="0"/>
                <a:t>carry.</a:t>
              </a:r>
              <a:endParaRPr lang="en-US" altLang="en-US" sz="1400" dirty="0"/>
            </a:p>
          </p:txBody>
        </p:sp>
        <p:grpSp>
          <p:nvGrpSpPr>
            <p:cNvPr id="32781" name="Group 68"/>
            <p:cNvGrpSpPr>
              <a:grpSpLocks/>
            </p:cNvGrpSpPr>
            <p:nvPr/>
          </p:nvGrpSpPr>
          <p:grpSpPr bwMode="auto">
            <a:xfrm>
              <a:off x="1967" y="835"/>
              <a:ext cx="749" cy="173"/>
              <a:chOff x="1075" y="1094"/>
              <a:chExt cx="720" cy="260"/>
            </a:xfrm>
          </p:grpSpPr>
          <p:sp>
            <p:nvSpPr>
              <p:cNvPr id="32799" name="AutoShape 69"/>
              <p:cNvSpPr>
                <a:spLocks noChangeArrowheads="1"/>
              </p:cNvSpPr>
              <p:nvPr/>
            </p:nvSpPr>
            <p:spPr bwMode="auto">
              <a:xfrm>
                <a:off x="1075" y="1094"/>
                <a:ext cx="720" cy="260"/>
              </a:xfrm>
              <a:prstGeom prst="roundRect">
                <a:avLst>
                  <a:gd name="adj" fmla="val 50000"/>
                </a:avLst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00" name="Text Box 70"/>
              <p:cNvSpPr txBox="1">
                <a:spLocks noChangeArrowheads="1"/>
              </p:cNvSpPr>
              <p:nvPr/>
            </p:nvSpPr>
            <p:spPr bwMode="auto">
              <a:xfrm>
                <a:off x="1097" y="1105"/>
                <a:ext cx="679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 anchor="ctr"/>
              <a:lstStyle>
                <a:lvl1pPr marL="2286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Start</a:t>
                </a:r>
              </a:p>
            </p:txBody>
          </p:sp>
        </p:grpSp>
        <p:sp>
          <p:nvSpPr>
            <p:cNvPr id="32782" name="Line 71"/>
            <p:cNvSpPr>
              <a:spLocks noChangeShapeType="1"/>
            </p:cNvSpPr>
            <p:nvPr/>
          </p:nvSpPr>
          <p:spPr bwMode="auto">
            <a:xfrm>
              <a:off x="2342" y="1008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3" name="Line 72"/>
            <p:cNvSpPr>
              <a:spLocks noChangeShapeType="1"/>
            </p:cNvSpPr>
            <p:nvPr/>
          </p:nvSpPr>
          <p:spPr bwMode="auto">
            <a:xfrm>
              <a:off x="2342" y="1642"/>
              <a:ext cx="0" cy="1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2784" name="Group 73"/>
            <p:cNvGrpSpPr>
              <a:grpSpLocks/>
            </p:cNvGrpSpPr>
            <p:nvPr/>
          </p:nvGrpSpPr>
          <p:grpSpPr bwMode="auto">
            <a:xfrm>
              <a:off x="1968" y="3715"/>
              <a:ext cx="749" cy="173"/>
              <a:chOff x="1075" y="1094"/>
              <a:chExt cx="720" cy="260"/>
            </a:xfrm>
          </p:grpSpPr>
          <p:sp>
            <p:nvSpPr>
              <p:cNvPr id="32797" name="AutoShape 74"/>
              <p:cNvSpPr>
                <a:spLocks noChangeArrowheads="1"/>
              </p:cNvSpPr>
              <p:nvPr/>
            </p:nvSpPr>
            <p:spPr bwMode="auto">
              <a:xfrm>
                <a:off x="1075" y="1094"/>
                <a:ext cx="720" cy="260"/>
              </a:xfrm>
              <a:prstGeom prst="roundRect">
                <a:avLst>
                  <a:gd name="adj" fmla="val 50000"/>
                </a:avLst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98" name="Text Box 75"/>
              <p:cNvSpPr txBox="1">
                <a:spLocks noChangeArrowheads="1"/>
              </p:cNvSpPr>
              <p:nvPr/>
            </p:nvSpPr>
            <p:spPr bwMode="auto">
              <a:xfrm>
                <a:off x="1097" y="1105"/>
                <a:ext cx="679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 anchor="ctr"/>
              <a:lstStyle>
                <a:lvl1pPr marL="2286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Done</a:t>
                </a:r>
              </a:p>
            </p:txBody>
          </p:sp>
        </p:grpSp>
        <p:grpSp>
          <p:nvGrpSpPr>
            <p:cNvPr id="32785" name="Group 76"/>
            <p:cNvGrpSpPr>
              <a:grpSpLocks/>
            </p:cNvGrpSpPr>
            <p:nvPr/>
          </p:nvGrpSpPr>
          <p:grpSpPr bwMode="auto">
            <a:xfrm>
              <a:off x="1794" y="3053"/>
              <a:ext cx="2160" cy="662"/>
              <a:chOff x="2515" y="3946"/>
              <a:chExt cx="2160" cy="662"/>
            </a:xfrm>
          </p:grpSpPr>
          <p:grpSp>
            <p:nvGrpSpPr>
              <p:cNvPr id="32788" name="Group 77"/>
              <p:cNvGrpSpPr>
                <a:grpSpLocks/>
              </p:cNvGrpSpPr>
              <p:nvPr/>
            </p:nvGrpSpPr>
            <p:grpSpPr bwMode="auto">
              <a:xfrm>
                <a:off x="2515" y="3946"/>
                <a:ext cx="1094" cy="518"/>
                <a:chOff x="2198" y="3341"/>
                <a:chExt cx="1383" cy="633"/>
              </a:xfrm>
            </p:grpSpPr>
            <p:sp>
              <p:nvSpPr>
                <p:cNvPr id="32795" name="AutoShape 78"/>
                <p:cNvSpPr>
                  <a:spLocks noChangeArrowheads="1"/>
                </p:cNvSpPr>
                <p:nvPr/>
              </p:nvSpPr>
              <p:spPr bwMode="auto">
                <a:xfrm>
                  <a:off x="2198" y="3341"/>
                  <a:ext cx="1383" cy="633"/>
                </a:xfrm>
                <a:prstGeom prst="diamond">
                  <a:avLst/>
                </a:prstGeom>
                <a:solidFill>
                  <a:srgbClr val="FF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79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347" y="3468"/>
                  <a:ext cx="1085" cy="3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bIns="0" anchor="ctr"/>
                <a:lstStyle>
                  <a:lvl1pPr marL="2286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Overflow or</a:t>
                  </a:r>
                </a:p>
                <a:p>
                  <a:pPr algn="ctr"/>
                  <a:r>
                    <a:rPr lang="en-US" altLang="en-US" sz="1400"/>
                    <a:t>underflow?</a:t>
                  </a:r>
                </a:p>
              </p:txBody>
            </p:sp>
          </p:grpSp>
          <p:sp>
            <p:nvSpPr>
              <p:cNvPr id="32789" name="Line 80"/>
              <p:cNvSpPr>
                <a:spLocks noChangeShapeType="1"/>
              </p:cNvSpPr>
              <p:nvPr/>
            </p:nvSpPr>
            <p:spPr bwMode="auto">
              <a:xfrm>
                <a:off x="3063" y="446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0" name="AutoShape 81"/>
              <p:cNvSpPr>
                <a:spLocks noChangeArrowheads="1"/>
              </p:cNvSpPr>
              <p:nvPr/>
            </p:nvSpPr>
            <p:spPr bwMode="auto">
              <a:xfrm>
                <a:off x="3926" y="4119"/>
                <a:ext cx="749" cy="173"/>
              </a:xfrm>
              <a:prstGeom prst="roundRect">
                <a:avLst>
                  <a:gd name="adj" fmla="val 50000"/>
                </a:avLst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91" name="Text Box 82"/>
              <p:cNvSpPr txBox="1">
                <a:spLocks noChangeArrowheads="1"/>
              </p:cNvSpPr>
              <p:nvPr/>
            </p:nvSpPr>
            <p:spPr bwMode="auto">
              <a:xfrm>
                <a:off x="3949" y="4119"/>
                <a:ext cx="70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 anchor="ctr"/>
              <a:lstStyle>
                <a:lvl1pPr marL="2286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>
                    <a:solidFill>
                      <a:srgbClr val="FF0000"/>
                    </a:solidFill>
                  </a:rPr>
                  <a:t>Exception</a:t>
                </a:r>
              </a:p>
            </p:txBody>
          </p:sp>
          <p:sp>
            <p:nvSpPr>
              <p:cNvPr id="32792" name="Line 83"/>
              <p:cNvSpPr>
                <a:spLocks noChangeShapeType="1"/>
              </p:cNvSpPr>
              <p:nvPr/>
            </p:nvSpPr>
            <p:spPr bwMode="auto">
              <a:xfrm>
                <a:off x="3610" y="4206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3" name="Text Box 84"/>
              <p:cNvSpPr txBox="1">
                <a:spLocks noChangeArrowheads="1"/>
              </p:cNvSpPr>
              <p:nvPr/>
            </p:nvSpPr>
            <p:spPr bwMode="auto">
              <a:xfrm>
                <a:off x="3610" y="4062"/>
                <a:ext cx="288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1"/>
                  <a:t>yes</a:t>
                </a:r>
              </a:p>
            </p:txBody>
          </p:sp>
          <p:sp>
            <p:nvSpPr>
              <p:cNvPr id="32794" name="Text Box 85"/>
              <p:cNvSpPr txBox="1">
                <a:spLocks noChangeArrowheads="1"/>
              </p:cNvSpPr>
              <p:nvPr/>
            </p:nvSpPr>
            <p:spPr bwMode="auto">
              <a:xfrm>
                <a:off x="2746" y="4465"/>
                <a:ext cx="288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 b="1"/>
                  <a:t>no</a:t>
                </a:r>
              </a:p>
            </p:txBody>
          </p:sp>
        </p:grpSp>
        <p:sp>
          <p:nvSpPr>
            <p:cNvPr id="32786" name="Line 86"/>
            <p:cNvSpPr>
              <a:spLocks noChangeShapeType="1"/>
            </p:cNvSpPr>
            <p:nvPr/>
          </p:nvSpPr>
          <p:spPr bwMode="auto">
            <a:xfrm>
              <a:off x="2342" y="2448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7" name="Line 87"/>
            <p:cNvSpPr>
              <a:spLocks noChangeShapeType="1"/>
            </p:cNvSpPr>
            <p:nvPr/>
          </p:nvSpPr>
          <p:spPr bwMode="auto">
            <a:xfrm>
              <a:off x="2341" y="2938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8392" name="Text Box 88"/>
          <p:cNvSpPr txBox="1">
            <a:spLocks noChangeArrowheads="1"/>
          </p:cNvSpPr>
          <p:nvPr/>
        </p:nvSpPr>
        <p:spPr bwMode="auto">
          <a:xfrm>
            <a:off x="6438900" y="1484784"/>
            <a:ext cx="2921927" cy="63976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 dirty="0"/>
              <a:t>Shift </a:t>
            </a:r>
            <a:r>
              <a:rPr lang="en-US" altLang="en-US" sz="1400" dirty="0" err="1"/>
              <a:t>significand</a:t>
            </a:r>
            <a:r>
              <a:rPr lang="en-US" altLang="en-US" sz="1400" dirty="0"/>
              <a:t> right by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 i="1" dirty="0"/>
              <a:t>d</a:t>
            </a:r>
            <a:r>
              <a:rPr lang="en-US" altLang="en-US" sz="1400" dirty="0"/>
              <a:t> = | </a:t>
            </a:r>
            <a:r>
              <a:rPr lang="en-US" altLang="en-US" sz="1400" i="1" dirty="0"/>
              <a:t>E</a:t>
            </a:r>
            <a:r>
              <a:rPr lang="en-US" altLang="en-US" sz="1400" i="1" baseline="-25000" dirty="0"/>
              <a:t>X</a:t>
            </a:r>
            <a:r>
              <a:rPr lang="en-US" altLang="en-US" sz="1400" dirty="0"/>
              <a:t> – </a:t>
            </a:r>
            <a:r>
              <a:rPr lang="en-US" altLang="en-US" sz="1400" i="1" dirty="0"/>
              <a:t>E</a:t>
            </a:r>
            <a:r>
              <a:rPr lang="en-US" altLang="en-US" sz="1400" i="1" baseline="-25000" dirty="0"/>
              <a:t>Y</a:t>
            </a:r>
            <a:r>
              <a:rPr lang="en-US" altLang="en-US" sz="1400" i="1" dirty="0"/>
              <a:t> </a:t>
            </a:r>
            <a:r>
              <a:rPr lang="en-US" altLang="en-US" sz="1400" dirty="0"/>
              <a:t>|</a:t>
            </a:r>
          </a:p>
        </p:txBody>
      </p:sp>
      <p:sp>
        <p:nvSpPr>
          <p:cNvPr id="738393" name="Text Box 89"/>
          <p:cNvSpPr txBox="1">
            <a:spLocks noChangeArrowheads="1"/>
          </p:cNvSpPr>
          <p:nvPr/>
        </p:nvSpPr>
        <p:spPr bwMode="auto">
          <a:xfrm>
            <a:off x="6438900" y="2240868"/>
            <a:ext cx="2921927" cy="144016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 dirty="0"/>
              <a:t>Add </a:t>
            </a:r>
            <a:r>
              <a:rPr lang="en-US" altLang="en-US" sz="1400" dirty="0" err="1"/>
              <a:t>significands</a:t>
            </a:r>
            <a:r>
              <a:rPr lang="en-US" altLang="en-US" sz="1400" dirty="0"/>
              <a:t> when signs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 dirty="0"/>
              <a:t>of </a:t>
            </a:r>
            <a:r>
              <a:rPr lang="en-US" altLang="en-US" sz="1400" i="1" dirty="0"/>
              <a:t>X</a:t>
            </a:r>
            <a:r>
              <a:rPr lang="en-US" altLang="en-US" sz="1400" dirty="0"/>
              <a:t> and </a:t>
            </a:r>
            <a:r>
              <a:rPr lang="en-US" altLang="en-US" sz="1400" i="1" dirty="0"/>
              <a:t>Y</a:t>
            </a:r>
            <a:r>
              <a:rPr lang="en-US" altLang="en-US" sz="1400" dirty="0"/>
              <a:t> are identical,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 dirty="0"/>
              <a:t>Subtract when </a:t>
            </a:r>
            <a:r>
              <a:rPr lang="en-US" altLang="en-US" sz="1400" dirty="0" smtClean="0"/>
              <a:t>different.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 dirty="0" smtClean="0"/>
              <a:t>Convert negative result from 2's complement to sign-magnitude.</a:t>
            </a:r>
            <a:endParaRPr lang="en-US" altLang="en-US" sz="1400" dirty="0"/>
          </a:p>
        </p:txBody>
      </p:sp>
      <p:sp>
        <p:nvSpPr>
          <p:cNvPr id="738394" name="Text Box 90"/>
          <p:cNvSpPr txBox="1">
            <a:spLocks noChangeArrowheads="1"/>
          </p:cNvSpPr>
          <p:nvPr/>
        </p:nvSpPr>
        <p:spPr bwMode="auto">
          <a:xfrm>
            <a:off x="6438900" y="3789722"/>
            <a:ext cx="2921927" cy="11874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 dirty="0"/>
              <a:t>Normalization shifts right by 1 if there is a carry, or shifts left by the number of leading zeros in the case of </a:t>
            </a:r>
            <a:r>
              <a:rPr lang="en-US" altLang="en-US" sz="1400" dirty="0" smtClean="0"/>
              <a:t>subtraction.</a:t>
            </a:r>
            <a:endParaRPr lang="en-US" altLang="en-US" sz="1400" dirty="0"/>
          </a:p>
        </p:txBody>
      </p:sp>
      <p:sp>
        <p:nvSpPr>
          <p:cNvPr id="738395" name="Text Box 91"/>
          <p:cNvSpPr txBox="1">
            <a:spLocks noChangeArrowheads="1"/>
          </p:cNvSpPr>
          <p:nvPr/>
        </p:nvSpPr>
        <p:spPr bwMode="auto">
          <a:xfrm>
            <a:off x="6438900" y="5090952"/>
            <a:ext cx="2921927" cy="8223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 dirty="0"/>
              <a:t>Rounding either truncates fraction, or adds a 1 to least significant fraction </a:t>
            </a:r>
            <a:r>
              <a:rPr lang="en-US" altLang="en-US" sz="1400" dirty="0" smtClean="0"/>
              <a:t>bit.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92" grpId="0" animBg="1"/>
      <p:bldP spid="738393" grpId="0" animBg="1"/>
      <p:bldP spid="738394" grpId="0" animBg="1"/>
      <p:bldP spid="73839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Point Adder Block Diagram</a:t>
            </a:r>
          </a:p>
        </p:txBody>
      </p:sp>
      <p:grpSp>
        <p:nvGrpSpPr>
          <p:cNvPr id="33795" name="Group 141"/>
          <p:cNvGrpSpPr>
            <a:grpSpLocks/>
          </p:cNvGrpSpPr>
          <p:nvPr/>
        </p:nvGrpSpPr>
        <p:grpSpPr bwMode="auto">
          <a:xfrm>
            <a:off x="502179" y="1196976"/>
            <a:ext cx="8936038" cy="4938713"/>
            <a:chOff x="292" y="777"/>
            <a:chExt cx="5196" cy="3111"/>
          </a:xfrm>
        </p:grpSpPr>
        <p:sp>
          <p:nvSpPr>
            <p:cNvPr id="33796" name="Text Box 137"/>
            <p:cNvSpPr txBox="1">
              <a:spLocks noChangeArrowheads="1"/>
            </p:cNvSpPr>
            <p:nvPr/>
          </p:nvSpPr>
          <p:spPr bwMode="auto">
            <a:xfrm>
              <a:off x="3806" y="2881"/>
              <a:ext cx="201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3797" name="Text Box 131"/>
            <p:cNvSpPr txBox="1">
              <a:spLocks noChangeArrowheads="1"/>
            </p:cNvSpPr>
            <p:nvPr/>
          </p:nvSpPr>
          <p:spPr bwMode="auto">
            <a:xfrm>
              <a:off x="3805" y="3111"/>
              <a:ext cx="201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33798" name="Text Box 72"/>
            <p:cNvSpPr txBox="1">
              <a:spLocks noChangeArrowheads="1"/>
            </p:cNvSpPr>
            <p:nvPr/>
          </p:nvSpPr>
          <p:spPr bwMode="auto">
            <a:xfrm>
              <a:off x="2164" y="3687"/>
              <a:ext cx="461" cy="201"/>
            </a:xfrm>
            <a:prstGeom prst="rect">
              <a:avLst/>
            </a:prstGeom>
            <a:solidFill>
              <a:srgbClr val="FF66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i="1"/>
                <a:t>E</a:t>
              </a:r>
              <a:r>
                <a:rPr lang="en-US" altLang="en-US" sz="1400" i="1" baseline="-25000"/>
                <a:t>Z</a:t>
              </a:r>
            </a:p>
          </p:txBody>
        </p:sp>
        <p:sp>
          <p:nvSpPr>
            <p:cNvPr id="33799" name="Line 73"/>
            <p:cNvSpPr>
              <a:spLocks noChangeShapeType="1"/>
            </p:cNvSpPr>
            <p:nvPr/>
          </p:nvSpPr>
          <p:spPr bwMode="auto">
            <a:xfrm flipH="1">
              <a:off x="1789" y="2562"/>
              <a:ext cx="22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0" name="Line 74"/>
            <p:cNvSpPr>
              <a:spLocks noChangeShapeType="1"/>
            </p:cNvSpPr>
            <p:nvPr/>
          </p:nvSpPr>
          <p:spPr bwMode="auto">
            <a:xfrm>
              <a:off x="1789" y="2275"/>
              <a:ext cx="210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1" name="Line 75"/>
            <p:cNvSpPr>
              <a:spLocks noChangeShapeType="1"/>
            </p:cNvSpPr>
            <p:nvPr/>
          </p:nvSpPr>
          <p:spPr bwMode="auto">
            <a:xfrm flipV="1">
              <a:off x="1127" y="1410"/>
              <a:ext cx="89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2" name="Text Box 76"/>
            <p:cNvSpPr txBox="1">
              <a:spLocks noChangeArrowheads="1"/>
            </p:cNvSpPr>
            <p:nvPr/>
          </p:nvSpPr>
          <p:spPr bwMode="auto">
            <a:xfrm>
              <a:off x="292" y="777"/>
              <a:ext cx="460" cy="202"/>
            </a:xfrm>
            <a:prstGeom prst="rect">
              <a:avLst/>
            </a:prstGeom>
            <a:solidFill>
              <a:srgbClr val="FF66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i="1"/>
                <a:t>E</a:t>
              </a:r>
              <a:r>
                <a:rPr lang="en-US" altLang="en-US" sz="1400" i="1" baseline="-25000"/>
                <a:t>X</a:t>
              </a:r>
            </a:p>
          </p:txBody>
        </p:sp>
        <p:sp>
          <p:nvSpPr>
            <p:cNvPr id="33803" name="Text Box 77"/>
            <p:cNvSpPr txBox="1">
              <a:spLocks noChangeArrowheads="1"/>
            </p:cNvSpPr>
            <p:nvPr/>
          </p:nvSpPr>
          <p:spPr bwMode="auto">
            <a:xfrm>
              <a:off x="3547" y="1122"/>
              <a:ext cx="875" cy="20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i="1"/>
                <a:t>F</a:t>
              </a:r>
              <a:r>
                <a:rPr lang="en-US" altLang="en-US" sz="1400" i="1" baseline="-25000"/>
                <a:t>X</a:t>
              </a:r>
            </a:p>
          </p:txBody>
        </p:sp>
        <p:sp>
          <p:nvSpPr>
            <p:cNvPr id="33804" name="Text Box 81"/>
            <p:cNvSpPr txBox="1">
              <a:spLocks noChangeArrowheads="1"/>
            </p:cNvSpPr>
            <p:nvPr/>
          </p:nvSpPr>
          <p:spPr bwMode="auto">
            <a:xfrm>
              <a:off x="4036" y="2937"/>
              <a:ext cx="921" cy="23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Shift Right / Left</a:t>
              </a:r>
            </a:p>
          </p:txBody>
        </p:sp>
        <p:sp>
          <p:nvSpPr>
            <p:cNvPr id="33805" name="Text Box 82"/>
            <p:cNvSpPr txBox="1">
              <a:spLocks noChangeArrowheads="1"/>
            </p:cNvSpPr>
            <p:nvPr/>
          </p:nvSpPr>
          <p:spPr bwMode="auto">
            <a:xfrm>
              <a:off x="2078" y="3312"/>
              <a:ext cx="633" cy="23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Inc / Dec</a:t>
              </a:r>
            </a:p>
          </p:txBody>
        </p:sp>
        <p:sp>
          <p:nvSpPr>
            <p:cNvPr id="33806" name="Line 83"/>
            <p:cNvSpPr>
              <a:spLocks noChangeShapeType="1"/>
            </p:cNvSpPr>
            <p:nvPr/>
          </p:nvSpPr>
          <p:spPr bwMode="auto">
            <a:xfrm>
              <a:off x="522" y="979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7" name="Line 84"/>
            <p:cNvSpPr>
              <a:spLocks noChangeShapeType="1"/>
            </p:cNvSpPr>
            <p:nvPr/>
          </p:nvSpPr>
          <p:spPr bwMode="auto">
            <a:xfrm>
              <a:off x="1041" y="979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8" name="Text Box 85"/>
            <p:cNvSpPr txBox="1">
              <a:spLocks noChangeArrowheads="1"/>
            </p:cNvSpPr>
            <p:nvPr/>
          </p:nvSpPr>
          <p:spPr bwMode="auto">
            <a:xfrm>
              <a:off x="810" y="777"/>
              <a:ext cx="461" cy="202"/>
            </a:xfrm>
            <a:prstGeom prst="rect">
              <a:avLst/>
            </a:prstGeom>
            <a:solidFill>
              <a:srgbClr val="FF66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i="1"/>
                <a:t>E</a:t>
              </a:r>
              <a:r>
                <a:rPr lang="en-US" altLang="en-US" sz="1400" i="1" baseline="-25000"/>
                <a:t>Y</a:t>
              </a:r>
            </a:p>
          </p:txBody>
        </p:sp>
        <p:sp>
          <p:nvSpPr>
            <p:cNvPr id="33809" name="Text Box 86"/>
            <p:cNvSpPr txBox="1">
              <a:spLocks noChangeArrowheads="1"/>
            </p:cNvSpPr>
            <p:nvPr/>
          </p:nvSpPr>
          <p:spPr bwMode="auto">
            <a:xfrm>
              <a:off x="3864" y="1496"/>
              <a:ext cx="1353" cy="17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Swap</a:t>
              </a:r>
            </a:p>
          </p:txBody>
        </p:sp>
        <p:sp>
          <p:nvSpPr>
            <p:cNvPr id="33810" name="Text Box 87"/>
            <p:cNvSpPr txBox="1">
              <a:spLocks noChangeArrowheads="1"/>
            </p:cNvSpPr>
            <p:nvPr/>
          </p:nvSpPr>
          <p:spPr bwMode="auto">
            <a:xfrm>
              <a:off x="4612" y="1122"/>
              <a:ext cx="876" cy="20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i="1"/>
                <a:t>F</a:t>
              </a:r>
              <a:r>
                <a:rPr lang="en-US" altLang="en-US" sz="1400" i="1" baseline="-25000"/>
                <a:t>Y</a:t>
              </a:r>
            </a:p>
          </p:txBody>
        </p:sp>
        <p:sp>
          <p:nvSpPr>
            <p:cNvPr id="33811" name="Line 88"/>
            <p:cNvSpPr>
              <a:spLocks noChangeShapeType="1"/>
            </p:cNvSpPr>
            <p:nvPr/>
          </p:nvSpPr>
          <p:spPr bwMode="auto">
            <a:xfrm>
              <a:off x="4008" y="1324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2" name="Line 89"/>
            <p:cNvSpPr>
              <a:spLocks noChangeShapeType="1"/>
            </p:cNvSpPr>
            <p:nvPr/>
          </p:nvSpPr>
          <p:spPr bwMode="auto">
            <a:xfrm>
              <a:off x="5073" y="1324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3" name="Freeform 90"/>
            <p:cNvSpPr>
              <a:spLocks/>
            </p:cNvSpPr>
            <p:nvPr/>
          </p:nvSpPr>
          <p:spPr bwMode="auto">
            <a:xfrm>
              <a:off x="523" y="1094"/>
              <a:ext cx="1612" cy="259"/>
            </a:xfrm>
            <a:custGeom>
              <a:avLst/>
              <a:gdLst>
                <a:gd name="T0" fmla="*/ 0 w 893"/>
                <a:gd name="T1" fmla="*/ 0 h 202"/>
                <a:gd name="T2" fmla="*/ 100681 w 893"/>
                <a:gd name="T3" fmla="*/ 0 h 202"/>
                <a:gd name="T4" fmla="*/ 100681 w 893"/>
                <a:gd name="T5" fmla="*/ 1476 h 2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93" h="202">
                  <a:moveTo>
                    <a:pt x="0" y="0"/>
                  </a:moveTo>
                  <a:lnTo>
                    <a:pt x="893" y="0"/>
                  </a:lnTo>
                  <a:lnTo>
                    <a:pt x="893" y="20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4" name="Freeform 91"/>
            <p:cNvSpPr>
              <a:spLocks/>
            </p:cNvSpPr>
            <p:nvPr/>
          </p:nvSpPr>
          <p:spPr bwMode="auto">
            <a:xfrm>
              <a:off x="1041" y="1036"/>
              <a:ext cx="1267" cy="317"/>
            </a:xfrm>
            <a:custGeom>
              <a:avLst/>
              <a:gdLst>
                <a:gd name="T0" fmla="*/ 0 w 893"/>
                <a:gd name="T1" fmla="*/ 0 h 202"/>
                <a:gd name="T2" fmla="*/ 14666 w 893"/>
                <a:gd name="T3" fmla="*/ 0 h 202"/>
                <a:gd name="T4" fmla="*/ 14666 w 893"/>
                <a:gd name="T5" fmla="*/ 7424 h 2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93" h="202">
                  <a:moveTo>
                    <a:pt x="0" y="0"/>
                  </a:moveTo>
                  <a:lnTo>
                    <a:pt x="893" y="0"/>
                  </a:lnTo>
                  <a:lnTo>
                    <a:pt x="893" y="20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5" name="Line 92"/>
            <p:cNvSpPr>
              <a:spLocks noChangeShapeType="1"/>
            </p:cNvSpPr>
            <p:nvPr/>
          </p:nvSpPr>
          <p:spPr bwMode="auto">
            <a:xfrm>
              <a:off x="4814" y="1670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6" name="Line 93"/>
            <p:cNvSpPr>
              <a:spLocks noChangeShapeType="1"/>
            </p:cNvSpPr>
            <p:nvPr/>
          </p:nvSpPr>
          <p:spPr bwMode="auto">
            <a:xfrm>
              <a:off x="4814" y="2015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7" name="Text Box 94"/>
            <p:cNvSpPr txBox="1">
              <a:spLocks noChangeArrowheads="1"/>
            </p:cNvSpPr>
            <p:nvPr/>
          </p:nvSpPr>
          <p:spPr bwMode="auto">
            <a:xfrm>
              <a:off x="4468" y="1842"/>
              <a:ext cx="691" cy="17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Shift Right</a:t>
              </a:r>
            </a:p>
          </p:txBody>
        </p:sp>
        <p:sp>
          <p:nvSpPr>
            <p:cNvPr id="33818" name="Freeform 95"/>
            <p:cNvSpPr>
              <a:spLocks/>
            </p:cNvSpPr>
            <p:nvPr/>
          </p:nvSpPr>
          <p:spPr bwMode="auto">
            <a:xfrm>
              <a:off x="782" y="1584"/>
              <a:ext cx="3686" cy="346"/>
            </a:xfrm>
            <a:custGeom>
              <a:avLst/>
              <a:gdLst>
                <a:gd name="T0" fmla="*/ 0 w 1412"/>
                <a:gd name="T1" fmla="*/ 0 h 259"/>
                <a:gd name="T2" fmla="*/ 0 w 1412"/>
                <a:gd name="T3" fmla="*/ 2625 h 259"/>
                <a:gd name="T4" fmla="*/ 3045001 w 1412"/>
                <a:gd name="T5" fmla="*/ 2625 h 2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12" h="259">
                  <a:moveTo>
                    <a:pt x="0" y="0"/>
                  </a:moveTo>
                  <a:lnTo>
                    <a:pt x="0" y="259"/>
                  </a:lnTo>
                  <a:lnTo>
                    <a:pt x="1412" y="259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3819" name="Group 96"/>
            <p:cNvGrpSpPr>
              <a:grpSpLocks/>
            </p:cNvGrpSpPr>
            <p:nvPr/>
          </p:nvGrpSpPr>
          <p:grpSpPr bwMode="auto">
            <a:xfrm>
              <a:off x="349" y="1209"/>
              <a:ext cx="864" cy="374"/>
              <a:chOff x="2976" y="1670"/>
              <a:chExt cx="749" cy="317"/>
            </a:xfrm>
          </p:grpSpPr>
          <p:sp>
            <p:nvSpPr>
              <p:cNvPr id="33861" name="Freeform 97"/>
              <p:cNvSpPr>
                <a:spLocks/>
              </p:cNvSpPr>
              <p:nvPr/>
            </p:nvSpPr>
            <p:spPr bwMode="auto">
              <a:xfrm>
                <a:off x="2976" y="1670"/>
                <a:ext cx="749" cy="317"/>
              </a:xfrm>
              <a:custGeom>
                <a:avLst/>
                <a:gdLst>
                  <a:gd name="T0" fmla="*/ 115 w 749"/>
                  <a:gd name="T1" fmla="*/ 317 h 317"/>
                  <a:gd name="T2" fmla="*/ 0 w 749"/>
                  <a:gd name="T3" fmla="*/ 0 h 317"/>
                  <a:gd name="T4" fmla="*/ 288 w 749"/>
                  <a:gd name="T5" fmla="*/ 0 h 317"/>
                  <a:gd name="T6" fmla="*/ 374 w 749"/>
                  <a:gd name="T7" fmla="*/ 58 h 317"/>
                  <a:gd name="T8" fmla="*/ 461 w 749"/>
                  <a:gd name="T9" fmla="*/ 0 h 317"/>
                  <a:gd name="T10" fmla="*/ 749 w 749"/>
                  <a:gd name="T11" fmla="*/ 0 h 317"/>
                  <a:gd name="T12" fmla="*/ 633 w 749"/>
                  <a:gd name="T13" fmla="*/ 317 h 317"/>
                  <a:gd name="T14" fmla="*/ 115 w 749"/>
                  <a:gd name="T15" fmla="*/ 317 h 3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49" h="317">
                    <a:moveTo>
                      <a:pt x="115" y="317"/>
                    </a:moveTo>
                    <a:lnTo>
                      <a:pt x="0" y="0"/>
                    </a:lnTo>
                    <a:lnTo>
                      <a:pt x="288" y="0"/>
                    </a:lnTo>
                    <a:lnTo>
                      <a:pt x="374" y="58"/>
                    </a:lnTo>
                    <a:lnTo>
                      <a:pt x="461" y="0"/>
                    </a:lnTo>
                    <a:lnTo>
                      <a:pt x="749" y="0"/>
                    </a:lnTo>
                    <a:lnTo>
                      <a:pt x="633" y="317"/>
                    </a:lnTo>
                    <a:lnTo>
                      <a:pt x="115" y="317"/>
                    </a:lnTo>
                    <a:close/>
                  </a:path>
                </a:pathLst>
              </a:cu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62" name="Text Box 98"/>
              <p:cNvSpPr txBox="1">
                <a:spLocks noChangeArrowheads="1"/>
              </p:cNvSpPr>
              <p:nvPr/>
            </p:nvSpPr>
            <p:spPr bwMode="auto">
              <a:xfrm>
                <a:off x="3091" y="1728"/>
                <a:ext cx="518" cy="231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altLang="en-US" sz="1400"/>
                  <a:t>Exponent</a:t>
                </a:r>
              </a:p>
              <a:p>
                <a:pPr algn="ctr"/>
                <a:r>
                  <a:rPr lang="en-US" altLang="en-US" sz="1400"/>
                  <a:t>Subtractor</a:t>
                </a:r>
              </a:p>
            </p:txBody>
          </p:sp>
        </p:grpSp>
        <p:sp>
          <p:nvSpPr>
            <p:cNvPr id="33820" name="Line 99"/>
            <p:cNvSpPr>
              <a:spLocks noChangeShapeType="1"/>
            </p:cNvSpPr>
            <p:nvPr/>
          </p:nvSpPr>
          <p:spPr bwMode="auto">
            <a:xfrm>
              <a:off x="4180" y="1670"/>
              <a:ext cx="0" cy="5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3821" name="Group 100"/>
            <p:cNvGrpSpPr>
              <a:grpSpLocks/>
            </p:cNvGrpSpPr>
            <p:nvPr/>
          </p:nvGrpSpPr>
          <p:grpSpPr bwMode="auto">
            <a:xfrm>
              <a:off x="3863" y="2188"/>
              <a:ext cx="1267" cy="461"/>
              <a:chOff x="4358" y="2304"/>
              <a:chExt cx="1037" cy="374"/>
            </a:xfrm>
          </p:grpSpPr>
          <p:sp>
            <p:nvSpPr>
              <p:cNvPr id="33859" name="Freeform 101"/>
              <p:cNvSpPr>
                <a:spLocks/>
              </p:cNvSpPr>
              <p:nvPr/>
            </p:nvSpPr>
            <p:spPr bwMode="auto">
              <a:xfrm>
                <a:off x="4358" y="2304"/>
                <a:ext cx="1037" cy="374"/>
              </a:xfrm>
              <a:custGeom>
                <a:avLst/>
                <a:gdLst>
                  <a:gd name="T0" fmla="*/ 144 w 1037"/>
                  <a:gd name="T1" fmla="*/ 374 h 374"/>
                  <a:gd name="T2" fmla="*/ 0 w 1037"/>
                  <a:gd name="T3" fmla="*/ 0 h 374"/>
                  <a:gd name="T4" fmla="*/ 432 w 1037"/>
                  <a:gd name="T5" fmla="*/ 0 h 374"/>
                  <a:gd name="T6" fmla="*/ 519 w 1037"/>
                  <a:gd name="T7" fmla="*/ 58 h 374"/>
                  <a:gd name="T8" fmla="*/ 605 w 1037"/>
                  <a:gd name="T9" fmla="*/ 0 h 374"/>
                  <a:gd name="T10" fmla="*/ 1037 w 1037"/>
                  <a:gd name="T11" fmla="*/ 0 h 374"/>
                  <a:gd name="T12" fmla="*/ 893 w 1037"/>
                  <a:gd name="T13" fmla="*/ 374 h 374"/>
                  <a:gd name="T14" fmla="*/ 144 w 1037"/>
                  <a:gd name="T15" fmla="*/ 374 h 3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37" h="374">
                    <a:moveTo>
                      <a:pt x="144" y="37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519" y="58"/>
                    </a:lnTo>
                    <a:lnTo>
                      <a:pt x="605" y="0"/>
                    </a:lnTo>
                    <a:lnTo>
                      <a:pt x="1037" y="0"/>
                    </a:lnTo>
                    <a:lnTo>
                      <a:pt x="893" y="374"/>
                    </a:lnTo>
                    <a:lnTo>
                      <a:pt x="144" y="374"/>
                    </a:lnTo>
                    <a:close/>
                  </a:path>
                </a:pathLst>
              </a:cu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60" name="Text Box 102"/>
              <p:cNvSpPr txBox="1">
                <a:spLocks noChangeArrowheads="1"/>
              </p:cNvSpPr>
              <p:nvPr/>
            </p:nvSpPr>
            <p:spPr bwMode="auto">
              <a:xfrm>
                <a:off x="4458" y="2372"/>
                <a:ext cx="83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1400"/>
                  <a:t>Significand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altLang="en-US" sz="1400"/>
                  <a:t>Adder/Subtractor</a:t>
                </a:r>
              </a:p>
            </p:txBody>
          </p:sp>
        </p:grpSp>
        <p:sp>
          <p:nvSpPr>
            <p:cNvPr id="33822" name="Text Box 103"/>
            <p:cNvSpPr txBox="1">
              <a:spLocks noChangeArrowheads="1"/>
            </p:cNvSpPr>
            <p:nvPr/>
          </p:nvSpPr>
          <p:spPr bwMode="auto">
            <a:xfrm>
              <a:off x="3460" y="1122"/>
              <a:ext cx="86" cy="20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1</a:t>
              </a:r>
            </a:p>
          </p:txBody>
        </p:sp>
        <p:sp>
          <p:nvSpPr>
            <p:cNvPr id="33823" name="Text Box 104"/>
            <p:cNvSpPr txBox="1">
              <a:spLocks noChangeArrowheads="1"/>
            </p:cNvSpPr>
            <p:nvPr/>
          </p:nvSpPr>
          <p:spPr bwMode="auto">
            <a:xfrm>
              <a:off x="4526" y="1122"/>
              <a:ext cx="86" cy="202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1</a:t>
              </a:r>
            </a:p>
          </p:txBody>
        </p:sp>
        <p:sp>
          <p:nvSpPr>
            <p:cNvPr id="33824" name="Text Box 105"/>
            <p:cNvSpPr txBox="1">
              <a:spLocks noChangeArrowheads="1"/>
            </p:cNvSpPr>
            <p:nvPr/>
          </p:nvSpPr>
          <p:spPr bwMode="auto">
            <a:xfrm>
              <a:off x="1301" y="1209"/>
              <a:ext cx="23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FF0000"/>
                  </a:solidFill>
                </a:rPr>
                <a:t>sign</a:t>
              </a:r>
            </a:p>
          </p:txBody>
        </p:sp>
        <p:sp>
          <p:nvSpPr>
            <p:cNvPr id="33825" name="Line 106"/>
            <p:cNvSpPr>
              <a:spLocks noChangeShapeType="1"/>
            </p:cNvSpPr>
            <p:nvPr/>
          </p:nvSpPr>
          <p:spPr bwMode="auto">
            <a:xfrm>
              <a:off x="4497" y="264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6" name="Text Box 107"/>
            <p:cNvSpPr txBox="1">
              <a:spLocks noChangeArrowheads="1"/>
            </p:cNvSpPr>
            <p:nvPr/>
          </p:nvSpPr>
          <p:spPr bwMode="auto">
            <a:xfrm>
              <a:off x="1040" y="2131"/>
              <a:ext cx="749" cy="57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/>
                <a:t>Sign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en-US" sz="1400"/>
                <a:t>Computation</a:t>
              </a:r>
            </a:p>
          </p:txBody>
        </p:sp>
        <p:sp>
          <p:nvSpPr>
            <p:cNvPr id="33827" name="Line 108"/>
            <p:cNvSpPr>
              <a:spLocks noChangeShapeType="1"/>
            </p:cNvSpPr>
            <p:nvPr/>
          </p:nvSpPr>
          <p:spPr bwMode="auto">
            <a:xfrm>
              <a:off x="2221" y="1469"/>
              <a:ext cx="0" cy="18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8" name="Freeform 109"/>
            <p:cNvSpPr>
              <a:spLocks/>
            </p:cNvSpPr>
            <p:nvPr/>
          </p:nvSpPr>
          <p:spPr bwMode="auto">
            <a:xfrm>
              <a:off x="3287" y="2765"/>
              <a:ext cx="1210" cy="172"/>
            </a:xfrm>
            <a:custGeom>
              <a:avLst/>
              <a:gdLst>
                <a:gd name="T0" fmla="*/ 3565 w 1037"/>
                <a:gd name="T1" fmla="*/ 0 h 202"/>
                <a:gd name="T2" fmla="*/ 0 w 1037"/>
                <a:gd name="T3" fmla="*/ 0 h 202"/>
                <a:gd name="T4" fmla="*/ 0 w 1037"/>
                <a:gd name="T5" fmla="*/ 56 h 2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7" h="202">
                  <a:moveTo>
                    <a:pt x="1037" y="0"/>
                  </a:moveTo>
                  <a:lnTo>
                    <a:pt x="0" y="0"/>
                  </a:lnTo>
                  <a:lnTo>
                    <a:pt x="0" y="20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9" name="Line 110"/>
            <p:cNvSpPr>
              <a:spLocks noChangeShapeType="1"/>
            </p:cNvSpPr>
            <p:nvPr/>
          </p:nvSpPr>
          <p:spPr bwMode="auto">
            <a:xfrm flipV="1">
              <a:off x="3777" y="3110"/>
              <a:ext cx="25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30" name="Text Box 111"/>
            <p:cNvSpPr txBox="1">
              <a:spLocks noChangeArrowheads="1"/>
            </p:cNvSpPr>
            <p:nvPr/>
          </p:nvSpPr>
          <p:spPr bwMode="auto">
            <a:xfrm>
              <a:off x="3345" y="1727"/>
              <a:ext cx="662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 i="1">
                  <a:solidFill>
                    <a:srgbClr val="FF0000"/>
                  </a:solidFill>
                </a:rPr>
                <a:t>d</a:t>
              </a:r>
              <a:r>
                <a:rPr lang="en-US" altLang="en-US" sz="1200" b="1">
                  <a:solidFill>
                    <a:srgbClr val="FF0000"/>
                  </a:solidFill>
                </a:rPr>
                <a:t> = | </a:t>
              </a:r>
              <a:r>
                <a:rPr lang="en-US" altLang="en-US" sz="1200" b="1" i="1">
                  <a:solidFill>
                    <a:srgbClr val="FF0000"/>
                  </a:solidFill>
                </a:rPr>
                <a:t>E</a:t>
              </a:r>
              <a:r>
                <a:rPr lang="en-US" altLang="en-US" sz="1200" b="1" i="1" baseline="-25000">
                  <a:solidFill>
                    <a:srgbClr val="FF0000"/>
                  </a:solidFill>
                </a:rPr>
                <a:t>X</a:t>
              </a:r>
              <a:r>
                <a:rPr lang="en-US" altLang="en-US" sz="1200" b="1">
                  <a:solidFill>
                    <a:srgbClr val="FF0000"/>
                  </a:solidFill>
                </a:rPr>
                <a:t> – </a:t>
              </a:r>
              <a:r>
                <a:rPr lang="en-US" altLang="en-US" sz="1200" b="1" i="1">
                  <a:solidFill>
                    <a:srgbClr val="FF0000"/>
                  </a:solidFill>
                </a:rPr>
                <a:t>E</a:t>
              </a:r>
              <a:r>
                <a:rPr lang="en-US" altLang="en-US" sz="1200" b="1" i="1" baseline="-25000">
                  <a:solidFill>
                    <a:srgbClr val="FF0000"/>
                  </a:solidFill>
                </a:rPr>
                <a:t>Y</a:t>
              </a:r>
              <a:r>
                <a:rPr lang="en-US" altLang="en-US" sz="1200" b="1">
                  <a:solidFill>
                    <a:srgbClr val="FF0000"/>
                  </a:solidFill>
                </a:rPr>
                <a:t> |</a:t>
              </a:r>
            </a:p>
          </p:txBody>
        </p:sp>
        <p:sp>
          <p:nvSpPr>
            <p:cNvPr id="33831" name="Text Box 112"/>
            <p:cNvSpPr txBox="1">
              <a:spLocks noChangeArrowheads="1"/>
            </p:cNvSpPr>
            <p:nvPr/>
          </p:nvSpPr>
          <p:spPr bwMode="auto">
            <a:xfrm>
              <a:off x="1906" y="2707"/>
              <a:ext cx="633" cy="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FF0000"/>
                  </a:solidFill>
                </a:rPr>
                <a:t>max ( </a:t>
              </a:r>
              <a:r>
                <a:rPr lang="en-US" altLang="en-US" sz="1200" b="1" i="1">
                  <a:solidFill>
                    <a:srgbClr val="FF0000"/>
                  </a:solidFill>
                </a:rPr>
                <a:t>E</a:t>
              </a:r>
              <a:r>
                <a:rPr lang="en-US" altLang="en-US" sz="1200" b="1" i="1" baseline="-25000">
                  <a:solidFill>
                    <a:srgbClr val="FF0000"/>
                  </a:solidFill>
                </a:rPr>
                <a:t>X</a:t>
              </a:r>
              <a:r>
                <a:rPr lang="en-US" altLang="en-US" sz="1200" b="1">
                  <a:solidFill>
                    <a:srgbClr val="FF0000"/>
                  </a:solidFill>
                </a:rPr>
                <a:t> , </a:t>
              </a:r>
              <a:r>
                <a:rPr lang="en-US" altLang="en-US" sz="1200" b="1" i="1">
                  <a:solidFill>
                    <a:srgbClr val="FF0000"/>
                  </a:solidFill>
                </a:rPr>
                <a:t>E</a:t>
              </a:r>
              <a:r>
                <a:rPr lang="en-US" altLang="en-US" sz="1200" b="1" i="1" baseline="-25000">
                  <a:solidFill>
                    <a:srgbClr val="FF0000"/>
                  </a:solidFill>
                </a:rPr>
                <a:t>Y</a:t>
              </a:r>
              <a:r>
                <a:rPr lang="en-US" altLang="en-US" sz="1200" b="1">
                  <a:solidFill>
                    <a:srgbClr val="FF0000"/>
                  </a:solidFill>
                </a:rPr>
                <a:t> )</a:t>
              </a:r>
            </a:p>
          </p:txBody>
        </p:sp>
        <p:sp>
          <p:nvSpPr>
            <p:cNvPr id="33832" name="Text Box 113"/>
            <p:cNvSpPr txBox="1">
              <a:spLocks noChangeArrowheads="1"/>
            </p:cNvSpPr>
            <p:nvPr/>
          </p:nvSpPr>
          <p:spPr bwMode="auto">
            <a:xfrm>
              <a:off x="3086" y="2103"/>
              <a:ext cx="69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FF0000"/>
                  </a:solidFill>
                </a:rPr>
                <a:t>add / subtract</a:t>
              </a:r>
            </a:p>
          </p:txBody>
        </p:sp>
        <p:sp>
          <p:nvSpPr>
            <p:cNvPr id="33833" name="Text Box 114"/>
            <p:cNvSpPr txBox="1">
              <a:spLocks noChangeArrowheads="1"/>
            </p:cNvSpPr>
            <p:nvPr/>
          </p:nvSpPr>
          <p:spPr bwMode="auto">
            <a:xfrm>
              <a:off x="4036" y="3312"/>
              <a:ext cx="922" cy="23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Rounding Logic</a:t>
              </a:r>
            </a:p>
          </p:txBody>
        </p:sp>
        <p:sp>
          <p:nvSpPr>
            <p:cNvPr id="33834" name="Text Box 115"/>
            <p:cNvSpPr txBox="1">
              <a:spLocks noChangeArrowheads="1"/>
            </p:cNvSpPr>
            <p:nvPr/>
          </p:nvSpPr>
          <p:spPr bwMode="auto">
            <a:xfrm>
              <a:off x="3345" y="2390"/>
              <a:ext cx="23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FF0000"/>
                  </a:solidFill>
                </a:rPr>
                <a:t>sign</a:t>
              </a:r>
            </a:p>
          </p:txBody>
        </p:sp>
        <p:sp>
          <p:nvSpPr>
            <p:cNvPr id="33835" name="Line 116"/>
            <p:cNvSpPr>
              <a:spLocks noChangeShapeType="1"/>
            </p:cNvSpPr>
            <p:nvPr/>
          </p:nvSpPr>
          <p:spPr bwMode="auto">
            <a:xfrm flipV="1">
              <a:off x="925" y="2217"/>
              <a:ext cx="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36" name="Text Box 117"/>
            <p:cNvSpPr txBox="1">
              <a:spLocks noChangeArrowheads="1"/>
            </p:cNvSpPr>
            <p:nvPr/>
          </p:nvSpPr>
          <p:spPr bwMode="auto">
            <a:xfrm>
              <a:off x="753" y="2505"/>
              <a:ext cx="173" cy="202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i="1"/>
                <a:t>S</a:t>
              </a:r>
              <a:r>
                <a:rPr lang="en-US" altLang="en-US" sz="1400" i="1" baseline="-25000"/>
                <a:t>Y</a:t>
              </a:r>
            </a:p>
          </p:txBody>
        </p:sp>
        <p:sp>
          <p:nvSpPr>
            <p:cNvPr id="33837" name="Line 118"/>
            <p:cNvSpPr>
              <a:spLocks noChangeShapeType="1"/>
            </p:cNvSpPr>
            <p:nvPr/>
          </p:nvSpPr>
          <p:spPr bwMode="auto">
            <a:xfrm flipV="1">
              <a:off x="926" y="2621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38" name="Line 119"/>
            <p:cNvSpPr>
              <a:spLocks noChangeShapeType="1"/>
            </p:cNvSpPr>
            <p:nvPr/>
          </p:nvSpPr>
          <p:spPr bwMode="auto">
            <a:xfrm flipV="1">
              <a:off x="696" y="2419"/>
              <a:ext cx="3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39" name="Text Box 120"/>
            <p:cNvSpPr txBox="1">
              <a:spLocks noChangeArrowheads="1"/>
            </p:cNvSpPr>
            <p:nvPr/>
          </p:nvSpPr>
          <p:spPr bwMode="auto">
            <a:xfrm>
              <a:off x="321" y="2332"/>
              <a:ext cx="37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FF0000"/>
                  </a:solidFill>
                </a:rPr>
                <a:t>add/sub</a:t>
              </a:r>
            </a:p>
          </p:txBody>
        </p:sp>
        <p:sp>
          <p:nvSpPr>
            <p:cNvPr id="33840" name="Line 121"/>
            <p:cNvSpPr>
              <a:spLocks noChangeShapeType="1"/>
            </p:cNvSpPr>
            <p:nvPr/>
          </p:nvSpPr>
          <p:spPr bwMode="auto">
            <a:xfrm>
              <a:off x="2394" y="354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1" name="Text Box 122"/>
            <p:cNvSpPr txBox="1">
              <a:spLocks noChangeArrowheads="1"/>
            </p:cNvSpPr>
            <p:nvPr/>
          </p:nvSpPr>
          <p:spPr bwMode="auto">
            <a:xfrm>
              <a:off x="4036" y="3686"/>
              <a:ext cx="922" cy="20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i="1"/>
                <a:t>F</a:t>
              </a:r>
              <a:r>
                <a:rPr lang="en-US" altLang="en-US" sz="1400" i="1" baseline="-25000"/>
                <a:t>Z</a:t>
              </a:r>
            </a:p>
          </p:txBody>
        </p:sp>
        <p:sp>
          <p:nvSpPr>
            <p:cNvPr id="33842" name="Line 123"/>
            <p:cNvSpPr>
              <a:spLocks noChangeShapeType="1"/>
            </p:cNvSpPr>
            <p:nvPr/>
          </p:nvSpPr>
          <p:spPr bwMode="auto">
            <a:xfrm>
              <a:off x="4497" y="316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3" name="Line 124"/>
            <p:cNvSpPr>
              <a:spLocks noChangeShapeType="1"/>
            </p:cNvSpPr>
            <p:nvPr/>
          </p:nvSpPr>
          <p:spPr bwMode="auto">
            <a:xfrm>
              <a:off x="4497" y="354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4" name="Line 125"/>
            <p:cNvSpPr>
              <a:spLocks noChangeShapeType="1"/>
            </p:cNvSpPr>
            <p:nvPr/>
          </p:nvSpPr>
          <p:spPr bwMode="auto">
            <a:xfrm flipH="1">
              <a:off x="1415" y="2707"/>
              <a:ext cx="1" cy="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5" name="Text Box 126"/>
            <p:cNvSpPr txBox="1">
              <a:spLocks noChangeArrowheads="1"/>
            </p:cNvSpPr>
            <p:nvPr/>
          </p:nvSpPr>
          <p:spPr bwMode="auto">
            <a:xfrm>
              <a:off x="1329" y="3687"/>
              <a:ext cx="172" cy="20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i="1"/>
                <a:t>S</a:t>
              </a:r>
              <a:r>
                <a:rPr lang="en-US" altLang="en-US" sz="1400" i="1" baseline="-25000"/>
                <a:t>Z</a:t>
              </a:r>
            </a:p>
          </p:txBody>
        </p:sp>
        <p:sp>
          <p:nvSpPr>
            <p:cNvPr id="33846" name="Freeform 127"/>
            <p:cNvSpPr>
              <a:spLocks/>
            </p:cNvSpPr>
            <p:nvPr/>
          </p:nvSpPr>
          <p:spPr bwMode="auto">
            <a:xfrm>
              <a:off x="1429" y="1411"/>
              <a:ext cx="2435" cy="173"/>
            </a:xfrm>
            <a:custGeom>
              <a:avLst/>
              <a:gdLst>
                <a:gd name="T0" fmla="*/ 0 w 2765"/>
                <a:gd name="T1" fmla="*/ 0 h 173"/>
                <a:gd name="T2" fmla="*/ 0 w 2765"/>
                <a:gd name="T3" fmla="*/ 173 h 173"/>
                <a:gd name="T4" fmla="*/ 1000 w 2765"/>
                <a:gd name="T5" fmla="*/ 173 h 1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65" h="173">
                  <a:moveTo>
                    <a:pt x="0" y="0"/>
                  </a:moveTo>
                  <a:lnTo>
                    <a:pt x="0" y="173"/>
                  </a:lnTo>
                  <a:lnTo>
                    <a:pt x="2765" y="173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7" name="Line 128"/>
            <p:cNvSpPr>
              <a:spLocks noChangeShapeType="1"/>
            </p:cNvSpPr>
            <p:nvPr/>
          </p:nvSpPr>
          <p:spPr bwMode="auto">
            <a:xfrm flipH="1">
              <a:off x="2711" y="3427"/>
              <a:ext cx="13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8" name="Freeform 129"/>
            <p:cNvSpPr>
              <a:spLocks/>
            </p:cNvSpPr>
            <p:nvPr/>
          </p:nvSpPr>
          <p:spPr bwMode="auto">
            <a:xfrm>
              <a:off x="2567" y="3197"/>
              <a:ext cx="230" cy="115"/>
            </a:xfrm>
            <a:custGeom>
              <a:avLst/>
              <a:gdLst>
                <a:gd name="T0" fmla="*/ 230 w 230"/>
                <a:gd name="T1" fmla="*/ 0 h 259"/>
                <a:gd name="T2" fmla="*/ 0 w 230"/>
                <a:gd name="T3" fmla="*/ 0 h 259"/>
                <a:gd name="T4" fmla="*/ 0 w 230"/>
                <a:gd name="T5" fmla="*/ 0 h 2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" h="259">
                  <a:moveTo>
                    <a:pt x="230" y="0"/>
                  </a:moveTo>
                  <a:lnTo>
                    <a:pt x="0" y="0"/>
                  </a:lnTo>
                  <a:lnTo>
                    <a:pt x="0" y="259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9" name="Text Box 130"/>
            <p:cNvSpPr txBox="1">
              <a:spLocks noChangeArrowheads="1"/>
            </p:cNvSpPr>
            <p:nvPr/>
          </p:nvSpPr>
          <p:spPr bwMode="auto">
            <a:xfrm>
              <a:off x="2567" y="2909"/>
              <a:ext cx="20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3850" name="Text Box 132"/>
            <p:cNvSpPr txBox="1">
              <a:spLocks noChangeArrowheads="1"/>
            </p:cNvSpPr>
            <p:nvPr/>
          </p:nvSpPr>
          <p:spPr bwMode="auto">
            <a:xfrm>
              <a:off x="753" y="2131"/>
              <a:ext cx="173" cy="202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i="1"/>
                <a:t>S</a:t>
              </a:r>
              <a:r>
                <a:rPr lang="en-US" altLang="en-US" sz="1400" i="1" baseline="-25000"/>
                <a:t>X</a:t>
              </a:r>
            </a:p>
          </p:txBody>
        </p:sp>
        <p:sp>
          <p:nvSpPr>
            <p:cNvPr id="33851" name="Line 133"/>
            <p:cNvSpPr>
              <a:spLocks noChangeShapeType="1"/>
            </p:cNvSpPr>
            <p:nvPr/>
          </p:nvSpPr>
          <p:spPr bwMode="auto">
            <a:xfrm>
              <a:off x="1429" y="1584"/>
              <a:ext cx="0" cy="5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2" name="Freeform 134"/>
            <p:cNvSpPr>
              <a:spLocks/>
            </p:cNvSpPr>
            <p:nvPr/>
          </p:nvSpPr>
          <p:spPr bwMode="auto">
            <a:xfrm>
              <a:off x="2452" y="3024"/>
              <a:ext cx="346" cy="288"/>
            </a:xfrm>
            <a:custGeom>
              <a:avLst/>
              <a:gdLst>
                <a:gd name="T0" fmla="*/ 6040 w 230"/>
                <a:gd name="T1" fmla="*/ 0 h 259"/>
                <a:gd name="T2" fmla="*/ 0 w 230"/>
                <a:gd name="T3" fmla="*/ 0 h 259"/>
                <a:gd name="T4" fmla="*/ 0 w 230"/>
                <a:gd name="T5" fmla="*/ 605 h 2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" h="259">
                  <a:moveTo>
                    <a:pt x="230" y="0"/>
                  </a:moveTo>
                  <a:lnTo>
                    <a:pt x="0" y="0"/>
                  </a:lnTo>
                  <a:lnTo>
                    <a:pt x="0" y="259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3" name="Text Box 135"/>
            <p:cNvSpPr txBox="1">
              <a:spLocks noChangeArrowheads="1"/>
            </p:cNvSpPr>
            <p:nvPr/>
          </p:nvSpPr>
          <p:spPr bwMode="auto">
            <a:xfrm>
              <a:off x="2568" y="3081"/>
              <a:ext cx="20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33854" name="Line 136"/>
            <p:cNvSpPr>
              <a:spLocks noChangeShapeType="1"/>
            </p:cNvSpPr>
            <p:nvPr/>
          </p:nvSpPr>
          <p:spPr bwMode="auto">
            <a:xfrm flipV="1">
              <a:off x="3777" y="2995"/>
              <a:ext cx="25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5" name="Text Box 138"/>
            <p:cNvSpPr txBox="1">
              <a:spLocks noChangeArrowheads="1"/>
            </p:cNvSpPr>
            <p:nvPr/>
          </p:nvSpPr>
          <p:spPr bwMode="auto">
            <a:xfrm>
              <a:off x="2797" y="2938"/>
              <a:ext cx="980" cy="34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/>
                <a:t>Detect carry, or</a:t>
              </a:r>
            </a:p>
            <a:p>
              <a:pPr algn="ctr"/>
              <a:r>
                <a:rPr lang="en-US" altLang="en-US" sz="1400"/>
                <a:t>Count leading 0’s</a:t>
              </a:r>
            </a:p>
          </p:txBody>
        </p:sp>
        <p:sp>
          <p:nvSpPr>
            <p:cNvPr id="33856" name="Text Box 139"/>
            <p:cNvSpPr txBox="1">
              <a:spLocks noChangeArrowheads="1"/>
            </p:cNvSpPr>
            <p:nvPr/>
          </p:nvSpPr>
          <p:spPr bwMode="auto">
            <a:xfrm>
              <a:off x="3259" y="3427"/>
              <a:ext cx="20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3857" name="AutoShape 79"/>
            <p:cNvSpPr>
              <a:spLocks noChangeArrowheads="1"/>
            </p:cNvSpPr>
            <p:nvPr/>
          </p:nvSpPr>
          <p:spPr bwMode="auto">
            <a:xfrm>
              <a:off x="2019" y="1352"/>
              <a:ext cx="404" cy="115"/>
            </a:xfrm>
            <a:prstGeom prst="roundRect">
              <a:avLst>
                <a:gd name="adj" fmla="val 50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8" name="Text Box 80"/>
            <p:cNvSpPr txBox="1">
              <a:spLocks noChangeArrowheads="1"/>
            </p:cNvSpPr>
            <p:nvPr/>
          </p:nvSpPr>
          <p:spPr bwMode="auto">
            <a:xfrm>
              <a:off x="2050" y="1352"/>
              <a:ext cx="34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/>
                <a:t>0      1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541" y="1304764"/>
            <a:ext cx="8580953" cy="468052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 smtClean="0"/>
              <a:t>Floating-Point Numbers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dirty="0"/>
              <a:t>T</a:t>
            </a:r>
            <a:r>
              <a:rPr lang="en-US" altLang="en-US" dirty="0" smtClean="0"/>
              <a:t>he IEEE 754 Floating-Point Standard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dirty="0" smtClean="0"/>
              <a:t>Floating-Point Comparison, Addition and Subtraction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Floating-Point Multiplication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dirty="0" smtClean="0"/>
              <a:t>MIPS Floating-Point Instructions and Examples</a:t>
            </a:r>
          </a:p>
        </p:txBody>
      </p:sp>
    </p:spTree>
    <p:extLst>
      <p:ext uri="{BB962C8B-B14F-4D97-AF65-F5344CB8AC3E}">
        <p14:creationId xmlns:p14="http://schemas.microsoft.com/office/powerpoint/2010/main" val="41540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Point Multiplication Example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72716"/>
            <a:ext cx="8915400" cy="568863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Consider multiplying: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-1.110 1000 0100 0000 1010 0001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×  1.100 0000 0001 0000 0000 0000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–2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Unlike addition, we </a:t>
            </a:r>
            <a:r>
              <a:rPr lang="en-US" dirty="0" smtClean="0">
                <a:solidFill>
                  <a:srgbClr val="FF0000"/>
                </a:solidFill>
              </a:rPr>
              <a:t>add the exponents</a:t>
            </a:r>
            <a:r>
              <a:rPr lang="en-US" dirty="0" smtClean="0"/>
              <a:t> of the operands</a:t>
            </a:r>
          </a:p>
          <a:p>
            <a:pPr lvl="1" eaLnBrk="1" hangingPunct="1">
              <a:defRPr/>
            </a:pPr>
            <a:r>
              <a:rPr lang="en-US" sz="2200" dirty="0" smtClean="0"/>
              <a:t>Result exponent value = (–4) + (–2) = –6</a:t>
            </a:r>
          </a:p>
          <a:p>
            <a:pPr eaLnBrk="1" hangingPunct="1">
              <a:defRPr/>
            </a:pPr>
            <a:r>
              <a:rPr lang="en-US" dirty="0" smtClean="0"/>
              <a:t>Using the biased representation: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Z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 – </a:t>
            </a:r>
            <a:r>
              <a:rPr lang="en-US" i="1" dirty="0" smtClean="0">
                <a:solidFill>
                  <a:srgbClr val="FF0000"/>
                </a:solidFill>
              </a:rPr>
              <a:t>Bias</a:t>
            </a:r>
          </a:p>
          <a:p>
            <a:pPr lvl="1" eaLnBrk="1" hangingPunct="1">
              <a:defRPr/>
            </a:pPr>
            <a:r>
              <a:rPr lang="en-US" sz="2200" i="1" dirty="0" smtClean="0"/>
              <a:t>E</a:t>
            </a:r>
            <a:r>
              <a:rPr lang="en-US" sz="2200" i="1" baseline="-25000" dirty="0" smtClean="0"/>
              <a:t>X</a:t>
            </a:r>
            <a:r>
              <a:rPr lang="en-US" sz="2200" dirty="0" smtClean="0"/>
              <a:t> = (–4) + 127 = 123 (</a:t>
            </a:r>
            <a:r>
              <a:rPr lang="en-US" sz="2200" i="1" dirty="0" smtClean="0">
                <a:solidFill>
                  <a:srgbClr val="FF0000"/>
                </a:solidFill>
              </a:rPr>
              <a:t>Bias</a:t>
            </a:r>
            <a:r>
              <a:rPr lang="en-US" sz="2200" dirty="0" smtClean="0">
                <a:solidFill>
                  <a:srgbClr val="FF0000"/>
                </a:solidFill>
              </a:rPr>
              <a:t> = 127 for single precision</a:t>
            </a:r>
            <a:r>
              <a:rPr lang="en-US" sz="2200" dirty="0" smtClean="0"/>
              <a:t>)</a:t>
            </a:r>
          </a:p>
          <a:p>
            <a:pPr lvl="1" eaLnBrk="1" hangingPunct="1">
              <a:defRPr/>
            </a:pPr>
            <a:r>
              <a:rPr lang="en-US" sz="2200" i="1" dirty="0" smtClean="0"/>
              <a:t>E</a:t>
            </a:r>
            <a:r>
              <a:rPr lang="en-US" sz="2200" i="1" baseline="-25000" dirty="0" smtClean="0"/>
              <a:t>Y</a:t>
            </a:r>
            <a:r>
              <a:rPr lang="en-US" sz="2200" dirty="0" smtClean="0"/>
              <a:t> = (–2) + 127 = 125</a:t>
            </a:r>
          </a:p>
          <a:p>
            <a:pPr lvl="1" eaLnBrk="1" hangingPunct="1">
              <a:defRPr/>
            </a:pPr>
            <a:r>
              <a:rPr lang="en-US" sz="2200" i="1" dirty="0" smtClean="0"/>
              <a:t>E</a:t>
            </a:r>
            <a:r>
              <a:rPr lang="en-US" sz="2200" i="1" baseline="-25000" dirty="0" smtClean="0"/>
              <a:t>Z</a:t>
            </a:r>
            <a:r>
              <a:rPr lang="en-US" sz="2200" dirty="0" smtClean="0"/>
              <a:t> = 123 + 125 – 127 = 121 (</a:t>
            </a:r>
            <a:r>
              <a:rPr lang="en-US" sz="2200" dirty="0" smtClean="0">
                <a:solidFill>
                  <a:srgbClr val="FF0000"/>
                </a:solidFill>
              </a:rPr>
              <a:t>exponent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value = –6</a:t>
            </a:r>
            <a:r>
              <a:rPr lang="en-US" sz="2200" dirty="0" smtClean="0"/>
              <a:t>) </a:t>
            </a:r>
          </a:p>
          <a:p>
            <a:pPr eaLnBrk="1" hangingPunct="1">
              <a:defRPr/>
            </a:pPr>
            <a:r>
              <a:rPr lang="en-US" dirty="0" smtClean="0"/>
              <a:t>Sign bit of product can be computed independently</a:t>
            </a:r>
          </a:p>
          <a:p>
            <a:pPr eaLnBrk="1" hangingPunct="1">
              <a:defRPr/>
            </a:pPr>
            <a:r>
              <a:rPr lang="en-US" dirty="0" smtClean="0"/>
              <a:t>Sign bit of product = </a:t>
            </a:r>
            <a:r>
              <a:rPr lang="en-US" dirty="0" err="1" smtClean="0"/>
              <a:t>Sign</a:t>
            </a:r>
            <a:r>
              <a:rPr lang="en-US" baseline="-25000" dirty="0" err="1" smtClean="0"/>
              <a:t>X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XOR</a:t>
            </a:r>
            <a:r>
              <a:rPr lang="en-US" dirty="0" smtClean="0"/>
              <a:t> </a:t>
            </a:r>
            <a:r>
              <a:rPr lang="en-US" dirty="0" err="1" smtClean="0"/>
              <a:t>Sign</a:t>
            </a:r>
            <a:r>
              <a:rPr lang="en-US" baseline="-25000" dirty="0" err="1" smtClean="0"/>
              <a:t>Y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(negative)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Floating-Point Multiplication, cont'd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95300" y="836712"/>
            <a:ext cx="8915400" cy="522288"/>
          </a:xfrm>
        </p:spPr>
        <p:txBody>
          <a:bodyPr/>
          <a:lstStyle/>
          <a:p>
            <a:r>
              <a:rPr lang="en-US" altLang="en-US" dirty="0" smtClean="0"/>
              <a:t>Now multiply the </a:t>
            </a:r>
            <a:r>
              <a:rPr lang="en-US" altLang="en-US" dirty="0" err="1" smtClean="0"/>
              <a:t>significands</a:t>
            </a:r>
            <a:r>
              <a:rPr lang="en-US" altLang="en-US" dirty="0" smtClean="0"/>
              <a:t>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5175" y="1514330"/>
            <a:ext cx="8893042" cy="321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0"/>
              </a:spcBef>
            </a:pPr>
            <a:r>
              <a:rPr lang="en-US" alt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(Multiplicand)    1.11010000100000010100001</a:t>
            </a:r>
          </a:p>
          <a:p>
            <a:pPr eaLnBrk="1" hangingPunct="1">
              <a:lnSpc>
                <a:spcPct val="110000"/>
              </a:lnSpc>
              <a:spcBef>
                <a:spcPts val="1000"/>
              </a:spcBef>
            </a:pPr>
            <a:r>
              <a:rPr lang="en-US" alt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(Multiplier)    × 1.10000000001000000000000</a:t>
            </a:r>
          </a:p>
          <a:p>
            <a:pPr eaLnBrk="1" hangingPunct="1">
              <a:lnSpc>
                <a:spcPct val="110000"/>
              </a:lnSpc>
              <a:spcBef>
                <a:spcPts val="2000"/>
              </a:spcBef>
            </a:pPr>
            <a:r>
              <a:rPr lang="en-US" alt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111010000100000010100001</a:t>
            </a:r>
          </a:p>
          <a:p>
            <a:pPr eaLnBrk="1" hangingPunct="1">
              <a:lnSpc>
                <a:spcPct val="110000"/>
              </a:lnSpc>
              <a:spcBef>
                <a:spcPts val="1000"/>
              </a:spcBef>
            </a:pPr>
            <a:r>
              <a:rPr lang="en-US" alt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111010000100000010100001</a:t>
            </a:r>
          </a:p>
          <a:p>
            <a:pPr eaLnBrk="1" hangingPunct="1">
              <a:lnSpc>
                <a:spcPct val="110000"/>
              </a:lnSpc>
              <a:spcBef>
                <a:spcPts val="1000"/>
              </a:spcBef>
            </a:pPr>
            <a:r>
              <a:rPr lang="en-US" alt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1.11010000100000010100001</a:t>
            </a:r>
          </a:p>
          <a:p>
            <a:pPr eaLnBrk="1" hangingPunct="1">
              <a:lnSpc>
                <a:spcPct val="110000"/>
              </a:lnSpc>
              <a:spcBef>
                <a:spcPts val="2000"/>
              </a:spcBef>
            </a:pPr>
            <a:r>
              <a:rPr lang="en-US" alt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10.1011100011111011111100110010100001000000000000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1675" y="2528900"/>
            <a:ext cx="85800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675" y="4149080"/>
            <a:ext cx="85800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07339" y="4888124"/>
            <a:ext cx="89154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 dirty="0"/>
              <a:t>24 bits × 24 bits </a:t>
            </a:r>
            <a:r>
              <a:rPr lang="en-US" altLang="en-US" sz="2400" dirty="0">
                <a:sym typeface="Wingdings" pitchFamily="2" charset="2"/>
              </a:rPr>
              <a:t> 48 bits (double number of bits)</a:t>
            </a:r>
          </a:p>
          <a:p>
            <a:pPr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 dirty="0">
                <a:sym typeface="Wingdings" pitchFamily="2" charset="2"/>
              </a:rPr>
              <a:t>Multiplicand × 0 = 0	Zero rows are eliminated</a:t>
            </a:r>
          </a:p>
          <a:p>
            <a:pPr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 dirty="0">
                <a:sym typeface="Wingdings" pitchFamily="2" charset="2"/>
              </a:rPr>
              <a:t>Multiplicand × 1 = Multiplicand (shifted left)</a:t>
            </a: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776472" y="2110866"/>
            <a:ext cx="2012816" cy="252413"/>
            <a:chOff x="4695914" y="2276872"/>
            <a:chExt cx="2038764" cy="252028"/>
          </a:xfrm>
        </p:grpSpPr>
        <p:sp>
          <p:nvSpPr>
            <p:cNvPr id="11" name="Oval 10"/>
            <p:cNvSpPr/>
            <p:nvPr/>
          </p:nvSpPr>
          <p:spPr>
            <a:xfrm>
              <a:off x="6555282" y="2276872"/>
              <a:ext cx="179396" cy="2520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999142" y="2276872"/>
              <a:ext cx="180984" cy="2520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695914" y="2276872"/>
              <a:ext cx="179397" cy="2520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Floating-Point Multiplication,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84" y="872716"/>
            <a:ext cx="9361040" cy="5544616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solidFill>
                  <a:srgbClr val="FF0000"/>
                </a:solidFill>
              </a:rPr>
              <a:t>Normalize Product</a:t>
            </a:r>
            <a:r>
              <a:rPr lang="en-US" dirty="0" smtClean="0"/>
              <a:t>: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101110001111101111110011001...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-6</a:t>
            </a:r>
          </a:p>
          <a:p>
            <a:pPr marL="357188" indent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/>
              <a:t>Shift right and increment exponent because of </a:t>
            </a:r>
            <a:r>
              <a:rPr lang="en-US" dirty="0" smtClean="0">
                <a:solidFill>
                  <a:srgbClr val="FF0000"/>
                </a:solidFill>
              </a:rPr>
              <a:t>carry bit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-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010111000111110111111001100...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-5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solidFill>
                  <a:srgbClr val="FF0000"/>
                </a:solidFill>
              </a:rPr>
              <a:t>Round to Nearest Even</a:t>
            </a:r>
            <a:r>
              <a:rPr lang="en-US" dirty="0" smtClean="0"/>
              <a:t>: (keep only 23 fraction bits)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01011100011111011111100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1 100...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-5</a:t>
            </a:r>
            <a:endParaRPr lang="en-US" dirty="0" smtClean="0"/>
          </a:p>
          <a:p>
            <a:pPr marL="357188" indent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/>
              <a:t>Round bit =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Sticky bit =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so increment fraction</a:t>
            </a:r>
          </a:p>
          <a:p>
            <a:pPr marL="357188" indent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/>
              <a:t>Final result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0101110001111101111110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× 2</a:t>
            </a:r>
            <a:r>
              <a:rPr lang="en-US" b="1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-5</a:t>
            </a: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IEEE 754 Representation</a:t>
            </a:r>
            <a:endParaRPr lang="en-US" dirty="0"/>
          </a:p>
        </p:txBody>
      </p: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5997116" y="3776703"/>
            <a:ext cx="1656159" cy="396875"/>
            <a:chOff x="5996258" y="3753036"/>
            <a:chExt cx="1528070" cy="396044"/>
          </a:xfrm>
        </p:grpSpPr>
        <p:sp>
          <p:nvSpPr>
            <p:cNvPr id="4" name="Oval 3"/>
            <p:cNvSpPr/>
            <p:nvPr/>
          </p:nvSpPr>
          <p:spPr>
            <a:xfrm>
              <a:off x="5996258" y="3753036"/>
              <a:ext cx="252298" cy="396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34242" y="3753036"/>
              <a:ext cx="1190086" cy="396044"/>
            </a:xfrm>
            <a:prstGeom prst="roundRect">
              <a:avLst>
                <a:gd name="adj" fmla="val 239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975123" y="6006170"/>
            <a:ext cx="5850731" cy="411162"/>
            <a:chOff x="788" y="1123"/>
            <a:chExt cx="3686" cy="259"/>
          </a:xfrm>
        </p:grpSpPr>
        <p:sp>
          <p:nvSpPr>
            <p:cNvPr id="37894" name="Text Box 5"/>
            <p:cNvSpPr txBox="1">
              <a:spLocks noChangeArrowheads="1"/>
            </p:cNvSpPr>
            <p:nvPr/>
          </p:nvSpPr>
          <p:spPr bwMode="auto">
            <a:xfrm>
              <a:off x="788" y="1123"/>
              <a:ext cx="115" cy="25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90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7896" name="Text Box 7"/>
            <p:cNvSpPr txBox="1">
              <a:spLocks noChangeArrowheads="1"/>
            </p:cNvSpPr>
            <p:nvPr/>
          </p:nvSpPr>
          <p:spPr bwMode="auto">
            <a:xfrm>
              <a:off x="101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897" name="Text Box 8"/>
            <p:cNvSpPr txBox="1">
              <a:spLocks noChangeArrowheads="1"/>
            </p:cNvSpPr>
            <p:nvPr/>
          </p:nvSpPr>
          <p:spPr bwMode="auto">
            <a:xfrm>
              <a:off x="1133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1248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136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00" name="Text Box 11"/>
            <p:cNvSpPr txBox="1">
              <a:spLocks noChangeArrowheads="1"/>
            </p:cNvSpPr>
            <p:nvPr/>
          </p:nvSpPr>
          <p:spPr bwMode="auto">
            <a:xfrm>
              <a:off x="147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7901" name="Text Box 12"/>
            <p:cNvSpPr txBox="1">
              <a:spLocks noChangeArrowheads="1"/>
            </p:cNvSpPr>
            <p:nvPr/>
          </p:nvSpPr>
          <p:spPr bwMode="auto">
            <a:xfrm>
              <a:off x="1594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02" name="Text Box 13"/>
            <p:cNvSpPr txBox="1">
              <a:spLocks noChangeArrowheads="1"/>
            </p:cNvSpPr>
            <p:nvPr/>
          </p:nvSpPr>
          <p:spPr bwMode="auto">
            <a:xfrm>
              <a:off x="1709" y="1123"/>
              <a:ext cx="115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7903" name="Text Box 14"/>
            <p:cNvSpPr txBox="1">
              <a:spLocks noChangeArrowheads="1"/>
            </p:cNvSpPr>
            <p:nvPr/>
          </p:nvSpPr>
          <p:spPr bwMode="auto">
            <a:xfrm>
              <a:off x="1824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193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05" name="Text Box 16"/>
            <p:cNvSpPr txBox="1">
              <a:spLocks noChangeArrowheads="1"/>
            </p:cNvSpPr>
            <p:nvPr/>
          </p:nvSpPr>
          <p:spPr bwMode="auto">
            <a:xfrm>
              <a:off x="205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7906" name="Text Box 17"/>
            <p:cNvSpPr txBox="1">
              <a:spLocks noChangeArrowheads="1"/>
            </p:cNvSpPr>
            <p:nvPr/>
          </p:nvSpPr>
          <p:spPr bwMode="auto">
            <a:xfrm>
              <a:off x="217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07" name="Text Box 18"/>
            <p:cNvSpPr txBox="1">
              <a:spLocks noChangeArrowheads="1"/>
            </p:cNvSpPr>
            <p:nvPr/>
          </p:nvSpPr>
          <p:spPr bwMode="auto">
            <a:xfrm>
              <a:off x="228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08" name="Text Box 19"/>
            <p:cNvSpPr txBox="1">
              <a:spLocks noChangeArrowheads="1"/>
            </p:cNvSpPr>
            <p:nvPr/>
          </p:nvSpPr>
          <p:spPr bwMode="auto">
            <a:xfrm>
              <a:off x="2400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09" name="Text Box 20"/>
            <p:cNvSpPr txBox="1">
              <a:spLocks noChangeArrowheads="1"/>
            </p:cNvSpPr>
            <p:nvPr/>
          </p:nvSpPr>
          <p:spPr bwMode="auto">
            <a:xfrm>
              <a:off x="2515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7910" name="Text Box 21"/>
            <p:cNvSpPr txBox="1">
              <a:spLocks noChangeArrowheads="1"/>
            </p:cNvSpPr>
            <p:nvPr/>
          </p:nvSpPr>
          <p:spPr bwMode="auto">
            <a:xfrm>
              <a:off x="263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7911" name="Text Box 22"/>
            <p:cNvSpPr txBox="1">
              <a:spLocks noChangeArrowheads="1"/>
            </p:cNvSpPr>
            <p:nvPr/>
          </p:nvSpPr>
          <p:spPr bwMode="auto">
            <a:xfrm>
              <a:off x="274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7912" name="Text Box 23"/>
            <p:cNvSpPr txBox="1">
              <a:spLocks noChangeArrowheads="1"/>
            </p:cNvSpPr>
            <p:nvPr/>
          </p:nvSpPr>
          <p:spPr bwMode="auto">
            <a:xfrm>
              <a:off x="286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13" name="Text Box 24"/>
            <p:cNvSpPr txBox="1">
              <a:spLocks noChangeArrowheads="1"/>
            </p:cNvSpPr>
            <p:nvPr/>
          </p:nvSpPr>
          <p:spPr bwMode="auto">
            <a:xfrm>
              <a:off x="2976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14" name="Text Box 25"/>
            <p:cNvSpPr txBox="1">
              <a:spLocks noChangeArrowheads="1"/>
            </p:cNvSpPr>
            <p:nvPr/>
          </p:nvSpPr>
          <p:spPr bwMode="auto">
            <a:xfrm>
              <a:off x="3091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15" name="Text Box 26"/>
            <p:cNvSpPr txBox="1">
              <a:spLocks noChangeArrowheads="1"/>
            </p:cNvSpPr>
            <p:nvPr/>
          </p:nvSpPr>
          <p:spPr bwMode="auto">
            <a:xfrm>
              <a:off x="320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16" name="Text Box 27"/>
            <p:cNvSpPr txBox="1">
              <a:spLocks noChangeArrowheads="1"/>
            </p:cNvSpPr>
            <p:nvPr/>
          </p:nvSpPr>
          <p:spPr bwMode="auto">
            <a:xfrm>
              <a:off x="332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17" name="Text Box 28"/>
            <p:cNvSpPr txBox="1">
              <a:spLocks noChangeArrowheads="1"/>
            </p:cNvSpPr>
            <p:nvPr/>
          </p:nvSpPr>
          <p:spPr bwMode="auto">
            <a:xfrm>
              <a:off x="343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7918" name="Text Box 29"/>
            <p:cNvSpPr txBox="1">
              <a:spLocks noChangeArrowheads="1"/>
            </p:cNvSpPr>
            <p:nvPr/>
          </p:nvSpPr>
          <p:spPr bwMode="auto">
            <a:xfrm>
              <a:off x="3552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19" name="Text Box 30"/>
            <p:cNvSpPr txBox="1">
              <a:spLocks noChangeArrowheads="1"/>
            </p:cNvSpPr>
            <p:nvPr/>
          </p:nvSpPr>
          <p:spPr bwMode="auto">
            <a:xfrm>
              <a:off x="3667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20" name="Text Box 31"/>
            <p:cNvSpPr txBox="1">
              <a:spLocks noChangeArrowheads="1"/>
            </p:cNvSpPr>
            <p:nvPr/>
          </p:nvSpPr>
          <p:spPr bwMode="auto">
            <a:xfrm>
              <a:off x="378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21" name="Text Box 32"/>
            <p:cNvSpPr txBox="1">
              <a:spLocks noChangeArrowheads="1"/>
            </p:cNvSpPr>
            <p:nvPr/>
          </p:nvSpPr>
          <p:spPr bwMode="auto">
            <a:xfrm>
              <a:off x="389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22" name="Text Box 33"/>
            <p:cNvSpPr txBox="1">
              <a:spLocks noChangeArrowheads="1"/>
            </p:cNvSpPr>
            <p:nvPr/>
          </p:nvSpPr>
          <p:spPr bwMode="auto">
            <a:xfrm>
              <a:off x="401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23" name="Text Box 34"/>
            <p:cNvSpPr txBox="1">
              <a:spLocks noChangeArrowheads="1"/>
            </p:cNvSpPr>
            <p:nvPr/>
          </p:nvSpPr>
          <p:spPr bwMode="auto">
            <a:xfrm>
              <a:off x="4128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924" name="Text Box 35"/>
            <p:cNvSpPr txBox="1">
              <a:spLocks noChangeArrowheads="1"/>
            </p:cNvSpPr>
            <p:nvPr/>
          </p:nvSpPr>
          <p:spPr bwMode="auto">
            <a:xfrm>
              <a:off x="4243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7925" name="Text Box 36"/>
            <p:cNvSpPr txBox="1">
              <a:spLocks noChangeArrowheads="1"/>
            </p:cNvSpPr>
            <p:nvPr/>
          </p:nvSpPr>
          <p:spPr bwMode="auto">
            <a:xfrm>
              <a:off x="4359" y="1123"/>
              <a:ext cx="115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Point Multiplication</a:t>
            </a:r>
          </a:p>
        </p:txBody>
      </p:sp>
      <p:grpSp>
        <p:nvGrpSpPr>
          <p:cNvPr id="38915" name="Group 32"/>
          <p:cNvGrpSpPr>
            <a:grpSpLocks/>
          </p:cNvGrpSpPr>
          <p:nvPr/>
        </p:nvGrpSpPr>
        <p:grpSpPr bwMode="auto">
          <a:xfrm>
            <a:off x="545175" y="1268413"/>
            <a:ext cx="5549767" cy="4845050"/>
            <a:chOff x="470" y="835"/>
            <a:chExt cx="3227" cy="3052"/>
          </a:xfrm>
        </p:grpSpPr>
        <p:sp>
          <p:nvSpPr>
            <p:cNvPr id="38920" name="Line 33"/>
            <p:cNvSpPr>
              <a:spLocks noChangeShapeType="1"/>
            </p:cNvSpPr>
            <p:nvPr/>
          </p:nvSpPr>
          <p:spPr bwMode="auto">
            <a:xfrm>
              <a:off x="2084" y="3599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1" name="Line 34"/>
            <p:cNvSpPr>
              <a:spLocks noChangeShapeType="1"/>
            </p:cNvSpPr>
            <p:nvPr/>
          </p:nvSpPr>
          <p:spPr bwMode="auto">
            <a:xfrm>
              <a:off x="2083" y="1987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2" name="Text Box 35"/>
            <p:cNvSpPr txBox="1">
              <a:spLocks noChangeArrowheads="1"/>
            </p:cNvSpPr>
            <p:nvPr/>
          </p:nvSpPr>
          <p:spPr bwMode="auto">
            <a:xfrm>
              <a:off x="470" y="1123"/>
              <a:ext cx="3226" cy="37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marL="2286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1.	Add the biased exponents of the two numbers, subtracting the bias from the sum to get the new biased exponent</a:t>
              </a:r>
            </a:p>
          </p:txBody>
        </p:sp>
        <p:sp>
          <p:nvSpPr>
            <p:cNvPr id="38923" name="Text Box 36"/>
            <p:cNvSpPr txBox="1">
              <a:spLocks noChangeArrowheads="1"/>
            </p:cNvSpPr>
            <p:nvPr/>
          </p:nvSpPr>
          <p:spPr bwMode="auto">
            <a:xfrm>
              <a:off x="470" y="1613"/>
              <a:ext cx="3227" cy="37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marL="2286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FontTx/>
                <a:buAutoNum type="arabicPeriod" startAt="2"/>
              </a:pPr>
              <a:r>
                <a:rPr lang="en-US" altLang="en-US" sz="1400"/>
                <a:t>Multiply the significands. Set the result sign to positive if operands have same sign, and negative otherwise</a:t>
              </a:r>
              <a:endParaRPr lang="en-US" altLang="en-US" sz="1400" baseline="-25000"/>
            </a:p>
          </p:txBody>
        </p:sp>
        <p:sp>
          <p:nvSpPr>
            <p:cNvPr id="38924" name="Text Box 37"/>
            <p:cNvSpPr txBox="1">
              <a:spLocks noChangeArrowheads="1"/>
            </p:cNvSpPr>
            <p:nvPr/>
          </p:nvSpPr>
          <p:spPr bwMode="auto">
            <a:xfrm>
              <a:off x="470" y="2102"/>
              <a:ext cx="3226" cy="37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marL="2286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3.	Normalize the product if necessary, shifting its significand right and incrementing the exponent</a:t>
              </a:r>
            </a:p>
          </p:txBody>
        </p:sp>
        <p:sp>
          <p:nvSpPr>
            <p:cNvPr id="38925" name="Text Box 38"/>
            <p:cNvSpPr txBox="1">
              <a:spLocks noChangeArrowheads="1"/>
            </p:cNvSpPr>
            <p:nvPr/>
          </p:nvSpPr>
          <p:spPr bwMode="auto">
            <a:xfrm>
              <a:off x="470" y="2591"/>
              <a:ext cx="3225" cy="37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marL="2286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4.	Round the significand to the appropriate number of bits, and renormalize if rounding generates a carry</a:t>
              </a:r>
            </a:p>
          </p:txBody>
        </p:sp>
        <p:grpSp>
          <p:nvGrpSpPr>
            <p:cNvPr id="38926" name="Group 39"/>
            <p:cNvGrpSpPr>
              <a:grpSpLocks/>
            </p:cNvGrpSpPr>
            <p:nvPr/>
          </p:nvGrpSpPr>
          <p:grpSpPr bwMode="auto">
            <a:xfrm>
              <a:off x="1708" y="835"/>
              <a:ext cx="749" cy="173"/>
              <a:chOff x="1075" y="1094"/>
              <a:chExt cx="720" cy="260"/>
            </a:xfrm>
          </p:grpSpPr>
          <p:sp>
            <p:nvSpPr>
              <p:cNvPr id="38942" name="AutoShape 40"/>
              <p:cNvSpPr>
                <a:spLocks noChangeArrowheads="1"/>
              </p:cNvSpPr>
              <p:nvPr/>
            </p:nvSpPr>
            <p:spPr bwMode="auto">
              <a:xfrm>
                <a:off x="1075" y="1094"/>
                <a:ext cx="720" cy="260"/>
              </a:xfrm>
              <a:prstGeom prst="roundRect">
                <a:avLst>
                  <a:gd name="adj" fmla="val 50000"/>
                </a:avLst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43" name="Text Box 41"/>
              <p:cNvSpPr txBox="1">
                <a:spLocks noChangeArrowheads="1"/>
              </p:cNvSpPr>
              <p:nvPr/>
            </p:nvSpPr>
            <p:spPr bwMode="auto">
              <a:xfrm>
                <a:off x="1097" y="1105"/>
                <a:ext cx="679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 anchor="ctr"/>
              <a:lstStyle>
                <a:lvl1pPr marL="2286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Start</a:t>
                </a:r>
              </a:p>
            </p:txBody>
          </p:sp>
        </p:grpSp>
        <p:sp>
          <p:nvSpPr>
            <p:cNvPr id="38927" name="Line 42"/>
            <p:cNvSpPr>
              <a:spLocks noChangeShapeType="1"/>
            </p:cNvSpPr>
            <p:nvPr/>
          </p:nvSpPr>
          <p:spPr bwMode="auto">
            <a:xfrm>
              <a:off x="2083" y="1008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8" name="Line 43"/>
            <p:cNvSpPr>
              <a:spLocks noChangeShapeType="1"/>
            </p:cNvSpPr>
            <p:nvPr/>
          </p:nvSpPr>
          <p:spPr bwMode="auto">
            <a:xfrm>
              <a:off x="2083" y="1498"/>
              <a:ext cx="0" cy="1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8929" name="Group 44"/>
            <p:cNvGrpSpPr>
              <a:grpSpLocks/>
            </p:cNvGrpSpPr>
            <p:nvPr/>
          </p:nvGrpSpPr>
          <p:grpSpPr bwMode="auto">
            <a:xfrm>
              <a:off x="1709" y="3714"/>
              <a:ext cx="749" cy="173"/>
              <a:chOff x="1075" y="1094"/>
              <a:chExt cx="720" cy="260"/>
            </a:xfrm>
          </p:grpSpPr>
          <p:sp>
            <p:nvSpPr>
              <p:cNvPr id="38940" name="AutoShape 45"/>
              <p:cNvSpPr>
                <a:spLocks noChangeArrowheads="1"/>
              </p:cNvSpPr>
              <p:nvPr/>
            </p:nvSpPr>
            <p:spPr bwMode="auto">
              <a:xfrm>
                <a:off x="1075" y="1094"/>
                <a:ext cx="720" cy="260"/>
              </a:xfrm>
              <a:prstGeom prst="roundRect">
                <a:avLst>
                  <a:gd name="adj" fmla="val 50000"/>
                </a:avLst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41" name="Text Box 46"/>
              <p:cNvSpPr txBox="1">
                <a:spLocks noChangeArrowheads="1"/>
              </p:cNvSpPr>
              <p:nvPr/>
            </p:nvSpPr>
            <p:spPr bwMode="auto">
              <a:xfrm>
                <a:off x="1097" y="1105"/>
                <a:ext cx="679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 anchor="ctr"/>
              <a:lstStyle>
                <a:lvl1pPr marL="2286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Done</a:t>
                </a:r>
              </a:p>
            </p:txBody>
          </p:sp>
        </p:grpSp>
        <p:grpSp>
          <p:nvGrpSpPr>
            <p:cNvPr id="38930" name="Group 47"/>
            <p:cNvGrpSpPr>
              <a:grpSpLocks/>
            </p:cNvGrpSpPr>
            <p:nvPr/>
          </p:nvGrpSpPr>
          <p:grpSpPr bwMode="auto">
            <a:xfrm>
              <a:off x="1535" y="3081"/>
              <a:ext cx="1094" cy="518"/>
              <a:chOff x="2198" y="3341"/>
              <a:chExt cx="1383" cy="633"/>
            </a:xfrm>
          </p:grpSpPr>
          <p:sp>
            <p:nvSpPr>
              <p:cNvPr id="38938" name="AutoShape 48"/>
              <p:cNvSpPr>
                <a:spLocks noChangeArrowheads="1"/>
              </p:cNvSpPr>
              <p:nvPr/>
            </p:nvSpPr>
            <p:spPr bwMode="auto">
              <a:xfrm>
                <a:off x="2198" y="3341"/>
                <a:ext cx="1383" cy="633"/>
              </a:xfrm>
              <a:prstGeom prst="diamond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39" name="Text Box 49"/>
              <p:cNvSpPr txBox="1">
                <a:spLocks noChangeArrowheads="1"/>
              </p:cNvSpPr>
              <p:nvPr/>
            </p:nvSpPr>
            <p:spPr bwMode="auto">
              <a:xfrm>
                <a:off x="2347" y="3468"/>
                <a:ext cx="1085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 anchor="ctr"/>
              <a:lstStyle>
                <a:lvl1pPr marL="2286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altLang="en-US" sz="1400"/>
                  <a:t>Overflow or</a:t>
                </a:r>
              </a:p>
              <a:p>
                <a:pPr algn="ctr"/>
                <a:r>
                  <a:rPr lang="en-US" altLang="en-US" sz="1400"/>
                  <a:t>underflow?</a:t>
                </a:r>
              </a:p>
            </p:txBody>
          </p:sp>
        </p:grpSp>
        <p:sp>
          <p:nvSpPr>
            <p:cNvPr id="38931" name="AutoShape 50"/>
            <p:cNvSpPr>
              <a:spLocks noChangeArrowheads="1"/>
            </p:cNvSpPr>
            <p:nvPr/>
          </p:nvSpPr>
          <p:spPr bwMode="auto">
            <a:xfrm>
              <a:off x="2946" y="3254"/>
              <a:ext cx="749" cy="173"/>
            </a:xfrm>
            <a:prstGeom prst="roundRect">
              <a:avLst>
                <a:gd name="adj" fmla="val 50000"/>
              </a:avLst>
            </a:prstGeom>
            <a:solidFill>
              <a:srgbClr val="99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32" name="Text Box 51"/>
            <p:cNvSpPr txBox="1">
              <a:spLocks noChangeArrowheads="1"/>
            </p:cNvSpPr>
            <p:nvPr/>
          </p:nvSpPr>
          <p:spPr bwMode="auto">
            <a:xfrm>
              <a:off x="2969" y="3254"/>
              <a:ext cx="7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marL="2286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FF0000"/>
                  </a:solidFill>
                </a:rPr>
                <a:t>Exception</a:t>
              </a:r>
            </a:p>
          </p:txBody>
        </p:sp>
        <p:sp>
          <p:nvSpPr>
            <p:cNvPr id="38933" name="Line 52"/>
            <p:cNvSpPr>
              <a:spLocks noChangeShapeType="1"/>
            </p:cNvSpPr>
            <p:nvPr/>
          </p:nvSpPr>
          <p:spPr bwMode="auto">
            <a:xfrm>
              <a:off x="2630" y="3341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4" name="Text Box 53"/>
            <p:cNvSpPr txBox="1">
              <a:spLocks noChangeArrowheads="1"/>
            </p:cNvSpPr>
            <p:nvPr/>
          </p:nvSpPr>
          <p:spPr bwMode="auto">
            <a:xfrm>
              <a:off x="2630" y="3197"/>
              <a:ext cx="28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/>
                <a:t>yes</a:t>
              </a:r>
            </a:p>
          </p:txBody>
        </p:sp>
        <p:sp>
          <p:nvSpPr>
            <p:cNvPr id="38935" name="Text Box 54"/>
            <p:cNvSpPr txBox="1">
              <a:spLocks noChangeArrowheads="1"/>
            </p:cNvSpPr>
            <p:nvPr/>
          </p:nvSpPr>
          <p:spPr bwMode="auto">
            <a:xfrm>
              <a:off x="1766" y="3571"/>
              <a:ext cx="28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/>
                <a:t>no</a:t>
              </a:r>
            </a:p>
          </p:txBody>
        </p:sp>
        <p:sp>
          <p:nvSpPr>
            <p:cNvPr id="38936" name="Line 55"/>
            <p:cNvSpPr>
              <a:spLocks noChangeShapeType="1"/>
            </p:cNvSpPr>
            <p:nvPr/>
          </p:nvSpPr>
          <p:spPr bwMode="auto">
            <a:xfrm>
              <a:off x="2083" y="2476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7" name="Line 56"/>
            <p:cNvSpPr>
              <a:spLocks noChangeShapeType="1"/>
            </p:cNvSpPr>
            <p:nvPr/>
          </p:nvSpPr>
          <p:spPr bwMode="auto">
            <a:xfrm>
              <a:off x="2082" y="2966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2457" name="Text Box 57"/>
          <p:cNvSpPr txBox="1">
            <a:spLocks noChangeArrowheads="1"/>
          </p:cNvSpPr>
          <p:nvPr/>
        </p:nvSpPr>
        <p:spPr bwMode="auto">
          <a:xfrm>
            <a:off x="6435461" y="1450975"/>
            <a:ext cx="2921927" cy="63976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/>
              <a:t>Biased Exponent Addition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 i="1"/>
              <a:t>E</a:t>
            </a:r>
            <a:r>
              <a:rPr lang="en-US" altLang="en-US" sz="1400" i="1" baseline="-25000"/>
              <a:t>Z</a:t>
            </a:r>
            <a:r>
              <a:rPr lang="en-US" altLang="en-US" sz="1400" i="1"/>
              <a:t> </a:t>
            </a:r>
            <a:r>
              <a:rPr lang="en-US" altLang="en-US" sz="1400"/>
              <a:t>= </a:t>
            </a:r>
            <a:r>
              <a:rPr lang="en-US" altLang="en-US" sz="1400" i="1"/>
              <a:t>E</a:t>
            </a:r>
            <a:r>
              <a:rPr lang="en-US" altLang="en-US" sz="1400" i="1" baseline="-25000"/>
              <a:t>X</a:t>
            </a:r>
            <a:r>
              <a:rPr lang="en-US" altLang="en-US" sz="1400"/>
              <a:t> + </a:t>
            </a:r>
            <a:r>
              <a:rPr lang="en-US" altLang="en-US" sz="1400" i="1"/>
              <a:t>E</a:t>
            </a:r>
            <a:r>
              <a:rPr lang="en-US" altLang="en-US" sz="1400" i="1" baseline="-25000"/>
              <a:t>Y</a:t>
            </a:r>
            <a:r>
              <a:rPr lang="en-US" altLang="en-US" sz="1400" i="1"/>
              <a:t> </a:t>
            </a:r>
            <a:r>
              <a:rPr lang="en-US" altLang="en-US" sz="1400"/>
              <a:t>– </a:t>
            </a:r>
            <a:r>
              <a:rPr lang="en-US" altLang="en-US" sz="1400" i="1"/>
              <a:t>Bias</a:t>
            </a:r>
          </a:p>
        </p:txBody>
      </p:sp>
      <p:sp>
        <p:nvSpPr>
          <p:cNvPr id="742458" name="Text Box 58"/>
          <p:cNvSpPr txBox="1">
            <a:spLocks noChangeArrowheads="1"/>
          </p:cNvSpPr>
          <p:nvPr/>
        </p:nvSpPr>
        <p:spPr bwMode="auto">
          <a:xfrm>
            <a:off x="6435461" y="2274888"/>
            <a:ext cx="2921927" cy="63976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/>
              <a:t>Result sign </a:t>
            </a:r>
            <a:r>
              <a:rPr lang="en-US" altLang="en-US" sz="1400" i="1"/>
              <a:t>S</a:t>
            </a:r>
            <a:r>
              <a:rPr lang="en-US" altLang="en-US" sz="1400" i="1" baseline="-25000"/>
              <a:t>Z</a:t>
            </a:r>
            <a:r>
              <a:rPr lang="en-US" altLang="en-US" sz="1400"/>
              <a:t> = </a:t>
            </a:r>
            <a:r>
              <a:rPr lang="en-US" altLang="en-US" sz="1400" i="1"/>
              <a:t>S</a:t>
            </a:r>
            <a:r>
              <a:rPr lang="en-US" altLang="en-US" sz="1400" i="1" baseline="-25000"/>
              <a:t>X</a:t>
            </a:r>
            <a:r>
              <a:rPr lang="en-US" altLang="en-US" sz="1400"/>
              <a:t> </a:t>
            </a:r>
            <a:r>
              <a:rPr lang="en-US" altLang="en-US" sz="1400" b="1"/>
              <a:t>xor</a:t>
            </a:r>
            <a:r>
              <a:rPr lang="en-US" altLang="en-US" sz="1400"/>
              <a:t> </a:t>
            </a:r>
            <a:r>
              <a:rPr lang="en-US" altLang="en-US" sz="1400" i="1"/>
              <a:t>S</a:t>
            </a:r>
            <a:r>
              <a:rPr lang="en-US" altLang="en-US" sz="1400" i="1" baseline="-25000"/>
              <a:t>Y</a:t>
            </a:r>
            <a:r>
              <a:rPr lang="en-US" altLang="en-US" sz="1400"/>
              <a:t> can be computed independently</a:t>
            </a:r>
          </a:p>
        </p:txBody>
      </p:sp>
      <p:sp>
        <p:nvSpPr>
          <p:cNvPr id="742459" name="Text Box 59"/>
          <p:cNvSpPr txBox="1">
            <a:spLocks noChangeArrowheads="1"/>
          </p:cNvSpPr>
          <p:nvPr/>
        </p:nvSpPr>
        <p:spPr bwMode="auto">
          <a:xfrm>
            <a:off x="6435461" y="3097213"/>
            <a:ext cx="2921927" cy="155416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/>
              <a:t>Since the operand significands 1.</a:t>
            </a:r>
            <a:r>
              <a:rPr lang="en-US" altLang="en-US" sz="1400" i="1"/>
              <a:t>F</a:t>
            </a:r>
            <a:r>
              <a:rPr lang="en-US" altLang="en-US" sz="1400" i="1" baseline="-25000"/>
              <a:t>X</a:t>
            </a:r>
            <a:r>
              <a:rPr lang="en-US" altLang="en-US" sz="1400"/>
              <a:t> and 1.</a:t>
            </a:r>
            <a:r>
              <a:rPr lang="en-US" altLang="en-US" sz="1400" i="1"/>
              <a:t>F</a:t>
            </a:r>
            <a:r>
              <a:rPr lang="en-US" altLang="en-US" sz="1400" i="1" baseline="-25000"/>
              <a:t>Y</a:t>
            </a:r>
            <a:r>
              <a:rPr lang="en-US" altLang="en-US" sz="1400"/>
              <a:t> are ≥ 1 and &lt; 2, their product is ≥ 1 and &lt; 4.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/>
              <a:t>To normalize product, we need to shift right at most by 1 bit and increment exponent</a:t>
            </a:r>
          </a:p>
        </p:txBody>
      </p:sp>
      <p:sp>
        <p:nvSpPr>
          <p:cNvPr id="742460" name="Text Box 60"/>
          <p:cNvSpPr txBox="1">
            <a:spLocks noChangeArrowheads="1"/>
          </p:cNvSpPr>
          <p:nvPr/>
        </p:nvSpPr>
        <p:spPr bwMode="auto">
          <a:xfrm>
            <a:off x="6435461" y="4835526"/>
            <a:ext cx="2921927" cy="8223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en-US" sz="1400"/>
              <a:t>Rounding either truncates fraction, or adds a 1 to least significant fraction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57" grpId="0" animBg="1"/>
      <p:bldP spid="742458" grpId="0" animBg="1"/>
      <p:bldP spid="742459" grpId="0" animBg="1"/>
      <p:bldP spid="7424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Extra Bits to Maintain Precision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80728"/>
            <a:ext cx="8915400" cy="5544616"/>
          </a:xfrm>
          <a:noFill/>
        </p:spPr>
        <p:txBody>
          <a:bodyPr rIns="0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Floating-point numbers are approximations for …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/>
              <a:t>Real numbers that they cannot represent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/>
              <a:t>Infinite real numbers exist between 1.0 and 2.0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/>
              <a:t>However, exactly </a:t>
            </a:r>
            <a:r>
              <a:rPr lang="en-US" altLang="en-US" dirty="0" smtClean="0">
                <a:solidFill>
                  <a:srgbClr val="FF0000"/>
                </a:solidFill>
              </a:rPr>
              <a:t>2</a:t>
            </a:r>
            <a:r>
              <a:rPr lang="en-US" altLang="en-US" baseline="30000" dirty="0" smtClean="0">
                <a:solidFill>
                  <a:srgbClr val="FF0000"/>
                </a:solidFill>
              </a:rPr>
              <a:t>23</a:t>
            </a:r>
            <a:r>
              <a:rPr lang="en-US" altLang="en-US" dirty="0" smtClean="0">
                <a:solidFill>
                  <a:srgbClr val="FF0000"/>
                </a:solidFill>
              </a:rPr>
              <a:t> fractions</a:t>
            </a:r>
            <a:r>
              <a:rPr lang="en-US" altLang="en-US" dirty="0" smtClean="0"/>
              <a:t> represented in Single Precision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/>
              <a:t>Exactly </a:t>
            </a:r>
            <a:r>
              <a:rPr lang="en-US" altLang="en-US" dirty="0" smtClean="0">
                <a:solidFill>
                  <a:srgbClr val="FF0000"/>
                </a:solidFill>
              </a:rPr>
              <a:t>2</a:t>
            </a:r>
            <a:r>
              <a:rPr lang="en-US" altLang="en-US" baseline="30000" dirty="0" smtClean="0">
                <a:solidFill>
                  <a:srgbClr val="FF0000"/>
                </a:solidFill>
              </a:rPr>
              <a:t>52</a:t>
            </a:r>
            <a:r>
              <a:rPr lang="en-US" altLang="en-US" dirty="0" smtClean="0">
                <a:solidFill>
                  <a:srgbClr val="FF0000"/>
                </a:solidFill>
              </a:rPr>
              <a:t> fractions</a:t>
            </a:r>
            <a:r>
              <a:rPr lang="en-US" altLang="en-US" dirty="0" smtClean="0"/>
              <a:t> can be represented in Double Precision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/>
              <a:t>Extra bits are generated in intermediate results when …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/>
              <a:t>Shifting and adding/subtracting a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-bit </a:t>
            </a:r>
            <a:r>
              <a:rPr lang="en-US" altLang="en-US" dirty="0" err="1" smtClean="0"/>
              <a:t>significand</a:t>
            </a:r>
            <a:endParaRPr lang="en-US" altLang="en-US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/>
              <a:t>Multiplying two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-bit </a:t>
            </a:r>
            <a:r>
              <a:rPr lang="en-US" altLang="en-US" dirty="0" err="1" smtClean="0"/>
              <a:t>significands</a:t>
            </a:r>
            <a:r>
              <a:rPr lang="en-US" altLang="en-US" dirty="0" smtClean="0"/>
              <a:t> (product is 2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bits)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/>
              <a:t>But when packing result fraction, </a:t>
            </a:r>
            <a:r>
              <a:rPr lang="en-US" altLang="en-US" dirty="0" smtClean="0">
                <a:solidFill>
                  <a:srgbClr val="FF0000"/>
                </a:solidFill>
              </a:rPr>
              <a:t>extra bits are discarded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/>
              <a:t>Few extra bits are needed: </a:t>
            </a:r>
            <a:r>
              <a:rPr lang="en-US" altLang="en-US" dirty="0" smtClean="0">
                <a:solidFill>
                  <a:srgbClr val="FF0000"/>
                </a:solidFill>
              </a:rPr>
              <a:t>guard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round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solidFill>
                  <a:srgbClr val="FF0000"/>
                </a:solidFill>
              </a:rPr>
              <a:t>sticky</a:t>
            </a:r>
            <a:r>
              <a:rPr lang="en-US" altLang="en-US" dirty="0" smtClean="0"/>
              <a:t> bits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/>
              <a:t>Minimize hardware but without compromising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Advantages of IEEE 754 Standard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84" y="836712"/>
            <a:ext cx="9361040" cy="5724636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>
                <a:cs typeface="Times New Roman" pitchFamily="18" charset="0"/>
              </a:rPr>
              <a:t>Used predominantly by the industry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Encoding of exponent and fraction simplifies comparison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Integer comparator used to compare magnitude of FP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Includes special exceptional values: </a:t>
            </a:r>
            <a:r>
              <a:rPr lang="en-US" altLang="en-US" dirty="0" err="1" smtClean="0">
                <a:solidFill>
                  <a:srgbClr val="FF0000"/>
                </a:solidFill>
              </a:rPr>
              <a:t>NaN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±</a:t>
            </a:r>
            <a:r>
              <a:rPr lang="en-US" altLang="en-US" dirty="0" smtClean="0">
                <a:solidFill>
                  <a:srgbClr val="FF0000"/>
                </a:solidFill>
                <a:cs typeface="Times New Roman" pitchFamily="18" charset="0"/>
              </a:rPr>
              <a:t>∞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cs typeface="Times New Roman" pitchFamily="18" charset="0"/>
              </a:rPr>
              <a:t>Special rules are used such as: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>
                <a:cs typeface="Times New Roman" pitchFamily="18" charset="0"/>
              </a:rPr>
              <a:t>0/0 is </a:t>
            </a:r>
            <a:r>
              <a:rPr lang="en-US" altLang="en-US" dirty="0" err="1" smtClean="0">
                <a:cs typeface="Times New Roman" pitchFamily="18" charset="0"/>
              </a:rPr>
              <a:t>NaN</a:t>
            </a:r>
            <a:r>
              <a:rPr lang="en-US" altLang="en-US" dirty="0" smtClean="0">
                <a:cs typeface="Times New Roman" pitchFamily="18" charset="0"/>
              </a:rPr>
              <a:t>, </a:t>
            </a:r>
            <a:r>
              <a:rPr lang="en-US" altLang="en-US" i="1" dirty="0" err="1" smtClean="0">
                <a:cs typeface="Times New Roman" pitchFamily="18" charset="0"/>
              </a:rPr>
              <a:t>sqrt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dirty="0" smtClean="0"/>
              <a:t>–</a:t>
            </a:r>
            <a:r>
              <a:rPr lang="en-US" altLang="en-US" dirty="0" smtClean="0">
                <a:cs typeface="Times New Roman" pitchFamily="18" charset="0"/>
              </a:rPr>
              <a:t>1) is </a:t>
            </a:r>
            <a:r>
              <a:rPr lang="en-US" altLang="en-US" dirty="0" err="1" smtClean="0">
                <a:cs typeface="Times New Roman" pitchFamily="18" charset="0"/>
              </a:rPr>
              <a:t>NaN</a:t>
            </a:r>
            <a:r>
              <a:rPr lang="en-US" altLang="en-US" dirty="0" smtClean="0">
                <a:cs typeface="Times New Roman" pitchFamily="18" charset="0"/>
              </a:rPr>
              <a:t>, 1/0 is ∞, and 1/∞ is 0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cs typeface="Times New Roman" pitchFamily="18" charset="0"/>
              </a:rPr>
              <a:t>Computation may continue in the face of exceptional conditions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err="1" smtClean="0"/>
              <a:t>Denormalized</a:t>
            </a:r>
            <a:r>
              <a:rPr lang="en-US" altLang="en-US" dirty="0" smtClean="0"/>
              <a:t> numbers to fill the gap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Between smallest normalized number </a:t>
            </a:r>
            <a:r>
              <a:rPr lang="en-US" altLang="en-US" dirty="0" smtClean="0">
                <a:solidFill>
                  <a:srgbClr val="FF0000"/>
                </a:solidFill>
              </a:rPr>
              <a:t>1.0 × 2</a:t>
            </a:r>
            <a:r>
              <a:rPr lang="en-US" altLang="en-US" i="1" baseline="50000" dirty="0" smtClean="0">
                <a:solidFill>
                  <a:srgbClr val="FF0000"/>
                </a:solidFill>
              </a:rPr>
              <a:t>E</a:t>
            </a:r>
            <a:r>
              <a:rPr lang="en-US" altLang="en-US" sz="1600" i="1" baseline="35000" dirty="0" smtClean="0">
                <a:solidFill>
                  <a:srgbClr val="FF0000"/>
                </a:solidFill>
              </a:rPr>
              <a:t>min</a:t>
            </a:r>
            <a:r>
              <a:rPr lang="en-US" altLang="en-US" dirty="0" smtClean="0"/>
              <a:t> and zero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err="1" smtClean="0"/>
              <a:t>Denormalized</a:t>
            </a:r>
            <a:r>
              <a:rPr lang="en-US" altLang="en-US" dirty="0" smtClean="0"/>
              <a:t> numbers , values  </a:t>
            </a:r>
            <a:r>
              <a:rPr lang="en-US" altLang="en-US" dirty="0" smtClean="0">
                <a:solidFill>
                  <a:srgbClr val="FF0000"/>
                </a:solidFill>
              </a:rPr>
              <a:t>0.</a:t>
            </a:r>
            <a:r>
              <a:rPr lang="en-US" altLang="en-US" i="1" dirty="0" smtClean="0">
                <a:solidFill>
                  <a:srgbClr val="FF0000"/>
                </a:solidFill>
              </a:rPr>
              <a:t>F</a:t>
            </a:r>
            <a:r>
              <a:rPr lang="en-US" altLang="en-US" dirty="0" smtClean="0">
                <a:solidFill>
                  <a:srgbClr val="FF0000"/>
                </a:solidFill>
              </a:rPr>
              <a:t> × 2</a:t>
            </a:r>
            <a:r>
              <a:rPr lang="en-US" altLang="en-US" i="1" baseline="50000" dirty="0" smtClean="0">
                <a:solidFill>
                  <a:srgbClr val="FF0000"/>
                </a:solidFill>
              </a:rPr>
              <a:t>E</a:t>
            </a:r>
            <a:r>
              <a:rPr lang="en-US" altLang="en-US" sz="1600" i="1" baseline="35000" dirty="0" smtClean="0">
                <a:solidFill>
                  <a:srgbClr val="FF0000"/>
                </a:solidFill>
              </a:rPr>
              <a:t>min</a:t>
            </a:r>
            <a:r>
              <a:rPr lang="en-US" altLang="en-US" sz="1600" i="1" dirty="0" smtClean="0"/>
              <a:t> </a:t>
            </a:r>
            <a:r>
              <a:rPr lang="en-US" altLang="en-US" dirty="0" smtClean="0"/>
              <a:t>, are closer to zero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Gradual underflow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to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1484" y="836712"/>
            <a:ext cx="9361040" cy="5652628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 smtClean="0"/>
              <a:t>Operations are somewhat more complicated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 smtClean="0"/>
              <a:t>In addition to </a:t>
            </a:r>
            <a:r>
              <a:rPr lang="en-US" altLang="en-US" dirty="0" smtClean="0">
                <a:solidFill>
                  <a:srgbClr val="FF0000"/>
                </a:solidFill>
              </a:rPr>
              <a:t>overflow</a:t>
            </a:r>
            <a:r>
              <a:rPr lang="en-US" altLang="en-US" dirty="0" smtClean="0"/>
              <a:t> we can have </a:t>
            </a:r>
            <a:r>
              <a:rPr lang="en-US" altLang="en-US" dirty="0" smtClean="0">
                <a:solidFill>
                  <a:srgbClr val="FF0000"/>
                </a:solidFill>
              </a:rPr>
              <a:t>underflow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 smtClean="0"/>
              <a:t>Accuracy can be a big problem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/>
              <a:t>Extra bits to maintain precision: </a:t>
            </a:r>
            <a:r>
              <a:rPr lang="en-US" altLang="en-US" dirty="0" smtClean="0">
                <a:solidFill>
                  <a:srgbClr val="FF0000"/>
                </a:solidFill>
              </a:rPr>
              <a:t>guard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round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solidFill>
                  <a:srgbClr val="FF0000"/>
                </a:solidFill>
              </a:rPr>
              <a:t>sticky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/>
              <a:t>Four </a:t>
            </a:r>
            <a:r>
              <a:rPr lang="en-US" altLang="en-US" dirty="0" smtClean="0">
                <a:solidFill>
                  <a:srgbClr val="FF0000"/>
                </a:solidFill>
              </a:rPr>
              <a:t>rounding modes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/>
              <a:t>Division by zero yields </a:t>
            </a:r>
            <a:r>
              <a:rPr lang="en-US" altLang="en-US" dirty="0" smtClean="0">
                <a:solidFill>
                  <a:srgbClr val="FF0000"/>
                </a:solidFill>
              </a:rPr>
              <a:t>Infinity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/>
              <a:t>Zero divide by zero yields </a:t>
            </a:r>
            <a:r>
              <a:rPr lang="en-US" altLang="en-US" dirty="0" smtClean="0">
                <a:solidFill>
                  <a:srgbClr val="FF0000"/>
                </a:solidFill>
              </a:rPr>
              <a:t>Not-a-Number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/>
              <a:t>Other complexities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 smtClean="0"/>
              <a:t>Implementing the standard can be tricky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 smtClean="0"/>
              <a:t>Not using the standard can be even worse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Point Complexities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908720"/>
            <a:ext cx="8915400" cy="5616624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dirty="0" smtClean="0"/>
              <a:t>Examples of floating-point numbers in base 10</a:t>
            </a:r>
          </a:p>
          <a:p>
            <a:pPr marL="461963" lvl="1" indent="0" eaLnBrk="1" hangingPunct="1">
              <a:spcBef>
                <a:spcPct val="35000"/>
              </a:spcBef>
              <a:buNone/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-5.341×10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, 2.013×10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–1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dirty="0" smtClean="0"/>
              <a:t>Examples of floating-point numbers in base 2</a:t>
            </a:r>
          </a:p>
          <a:p>
            <a:pPr marL="461963" lvl="1" indent="0" eaLnBrk="1" hangingPunct="1">
              <a:spcBef>
                <a:spcPct val="35000"/>
              </a:spcBef>
              <a:buNone/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-1.00101×2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, 1.101101×2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–3 </a:t>
            </a:r>
            <a:endParaRPr lang="en-US" altLang="en-US" sz="24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spcBef>
                <a:spcPts val="2000"/>
              </a:spcBef>
            </a:pPr>
            <a:r>
              <a:rPr lang="en-US" altLang="en-US" dirty="0" smtClean="0"/>
              <a:t>Exponents are kept in decimal for clarity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/>
              <a:t>Floating-point numbers should be </a:t>
            </a:r>
            <a:r>
              <a:rPr lang="en-US" altLang="en-US" b="1" dirty="0" smtClean="0">
                <a:solidFill>
                  <a:srgbClr val="FF0000"/>
                </a:solidFill>
              </a:rPr>
              <a:t>normalized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Exactly </a:t>
            </a:r>
            <a:r>
              <a:rPr lang="en-US" altLang="en-US" b="1" dirty="0" smtClean="0">
                <a:solidFill>
                  <a:srgbClr val="FF0000"/>
                </a:solidFill>
              </a:rPr>
              <a:t>one non-zero digit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should appear </a:t>
            </a:r>
            <a:r>
              <a:rPr lang="en-US" altLang="en-US" dirty="0" smtClean="0">
                <a:solidFill>
                  <a:srgbClr val="FF0000"/>
                </a:solidFill>
              </a:rPr>
              <a:t>before the point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sz="2000" dirty="0" smtClean="0"/>
              <a:t>In a decimal number, this digit can be from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1 to 9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sz="2000" dirty="0" smtClean="0"/>
              <a:t>In a binary number, this digit should be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1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200" dirty="0" smtClean="0">
                <a:solidFill>
                  <a:srgbClr val="FF0000"/>
                </a:solidFill>
              </a:rPr>
              <a:t>Normalized: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-5.341×10</a:t>
            </a:r>
            <a:r>
              <a:rPr lang="en-US" altLang="en-US" sz="2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en-US" sz="2200" baseline="30000" dirty="0" smtClean="0"/>
              <a:t>   </a:t>
            </a:r>
            <a:r>
              <a:rPr lang="en-US" altLang="en-US" sz="2200" dirty="0" smtClean="0"/>
              <a:t>and 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1.101101×2</a:t>
            </a:r>
            <a:r>
              <a:rPr lang="en-US" altLang="en-US" sz="2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–3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en-US" altLang="en-US" sz="2200" dirty="0" smtClean="0">
                <a:solidFill>
                  <a:srgbClr val="FF0000"/>
                </a:solidFill>
                <a:cs typeface="Times New Roman" pitchFamily="18" charset="0"/>
              </a:rPr>
              <a:t>NOT Normalized: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-0.05341×10</a:t>
            </a:r>
            <a:r>
              <a:rPr lang="en-US" altLang="en-US" sz="2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2200" dirty="0" smtClean="0"/>
              <a:t> and 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1101.101×2</a:t>
            </a:r>
            <a:r>
              <a:rPr lang="en-US" altLang="en-US" sz="2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–6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Numbers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3433628" y="1847106"/>
            <a:ext cx="1872300" cy="323850"/>
            <a:chOff x="4416" y="1289"/>
            <a:chExt cx="1179" cy="204"/>
          </a:xfrm>
        </p:grpSpPr>
        <p:sp>
          <p:nvSpPr>
            <p:cNvPr id="6153" name="Line 5"/>
            <p:cNvSpPr>
              <a:spLocks noChangeShapeType="1"/>
            </p:cNvSpPr>
            <p:nvPr/>
          </p:nvSpPr>
          <p:spPr bwMode="auto">
            <a:xfrm flipH="1" flipV="1">
              <a:off x="4416" y="1296"/>
              <a:ext cx="0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4" name="Text Box 6"/>
            <p:cNvSpPr txBox="1">
              <a:spLocks noChangeArrowheads="1"/>
            </p:cNvSpPr>
            <p:nvPr/>
          </p:nvSpPr>
          <p:spPr bwMode="auto">
            <a:xfrm>
              <a:off x="4646" y="1289"/>
              <a:ext cx="94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27432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en-US" b="1" i="1" dirty="0">
                  <a:solidFill>
                    <a:srgbClr val="FF0000"/>
                  </a:solidFill>
                  <a:latin typeface="Times New Roman" pitchFamily="18" charset="0"/>
                </a:rPr>
                <a:t>decimal point</a:t>
              </a:r>
            </a:p>
          </p:txBody>
        </p:sp>
        <p:sp>
          <p:nvSpPr>
            <p:cNvPr id="6155" name="Line 7"/>
            <p:cNvSpPr>
              <a:spLocks noChangeShapeType="1"/>
            </p:cNvSpPr>
            <p:nvPr/>
          </p:nvSpPr>
          <p:spPr bwMode="auto">
            <a:xfrm>
              <a:off x="4416" y="1389"/>
              <a:ext cx="2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149" name="Group 8"/>
          <p:cNvGrpSpPr>
            <a:grpSpLocks/>
          </p:cNvGrpSpPr>
          <p:nvPr/>
        </p:nvGrpSpPr>
        <p:grpSpPr bwMode="auto">
          <a:xfrm flipH="1">
            <a:off x="3707260" y="3010346"/>
            <a:ext cx="1794412" cy="274638"/>
            <a:chOff x="3862" y="1872"/>
            <a:chExt cx="1130" cy="173"/>
          </a:xfrm>
        </p:grpSpPr>
        <p:sp>
          <p:nvSpPr>
            <p:cNvPr id="6150" name="Line 9"/>
            <p:cNvSpPr>
              <a:spLocks noChangeShapeType="1"/>
            </p:cNvSpPr>
            <p:nvPr/>
          </p:nvSpPr>
          <p:spPr bwMode="auto">
            <a:xfrm flipH="1" flipV="1">
              <a:off x="4992" y="1872"/>
              <a:ext cx="0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1" name="Text Box 10"/>
            <p:cNvSpPr txBox="1">
              <a:spLocks noChangeArrowheads="1"/>
            </p:cNvSpPr>
            <p:nvPr/>
          </p:nvSpPr>
          <p:spPr bwMode="auto">
            <a:xfrm>
              <a:off x="3862" y="1872"/>
              <a:ext cx="10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27432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en-US" b="1" i="1" dirty="0">
                  <a:solidFill>
                    <a:srgbClr val="FF0000"/>
                  </a:solidFill>
                  <a:latin typeface="Times New Roman" pitchFamily="18" charset="0"/>
                </a:rPr>
                <a:t>binary point</a:t>
              </a:r>
            </a:p>
          </p:txBody>
        </p:sp>
        <p:sp>
          <p:nvSpPr>
            <p:cNvPr id="6152" name="Line 11"/>
            <p:cNvSpPr>
              <a:spLocks noChangeShapeType="1"/>
            </p:cNvSpPr>
            <p:nvPr/>
          </p:nvSpPr>
          <p:spPr bwMode="auto">
            <a:xfrm>
              <a:off x="4877" y="1958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541" y="1304764"/>
            <a:ext cx="8580953" cy="468052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 smtClean="0"/>
              <a:t>Floating-Point Numbers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dirty="0"/>
              <a:t>T</a:t>
            </a:r>
            <a:r>
              <a:rPr lang="en-US" altLang="en-US" dirty="0" smtClean="0"/>
              <a:t>he IEEE 754 Floating-Point Standard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dirty="0" smtClean="0"/>
              <a:t>Floating-Point Comparison, Addition and Subtraction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dirty="0" smtClean="0"/>
              <a:t>Floating-Point Multiplication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MIPS Floating-Point Instructions and Examples</a:t>
            </a:r>
          </a:p>
        </p:txBody>
      </p:sp>
    </p:spTree>
    <p:extLst>
      <p:ext uri="{BB962C8B-B14F-4D97-AF65-F5344CB8AC3E}">
        <p14:creationId xmlns:p14="http://schemas.microsoft.com/office/powerpoint/2010/main" val="20102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9250" indent="-349250" eaLnBrk="1" hangingPunct="1">
              <a:spcBef>
                <a:spcPct val="35000"/>
              </a:spcBef>
              <a:tabLst>
                <a:tab pos="2857500" algn="l"/>
                <a:tab pos="5943600" algn="l"/>
              </a:tabLst>
            </a:pPr>
            <a:r>
              <a:rPr lang="en-US" altLang="en-US" dirty="0" smtClean="0"/>
              <a:t>Called </a:t>
            </a:r>
            <a:r>
              <a:rPr lang="en-US" altLang="en-US" dirty="0" smtClean="0">
                <a:solidFill>
                  <a:srgbClr val="FF0000"/>
                </a:solidFill>
              </a:rPr>
              <a:t>Coprocessor 1</a:t>
            </a:r>
            <a:r>
              <a:rPr lang="en-US" altLang="en-US" dirty="0" smtClean="0"/>
              <a:t> or the </a:t>
            </a:r>
            <a:r>
              <a:rPr lang="en-US" altLang="en-US" dirty="0" smtClean="0">
                <a:solidFill>
                  <a:srgbClr val="FF0000"/>
                </a:solidFill>
              </a:rPr>
              <a:t>Floating Point Unit (FPU)</a:t>
            </a:r>
          </a:p>
          <a:p>
            <a:pPr marL="349250" indent="-349250" eaLnBrk="1" hangingPunct="1">
              <a:spcBef>
                <a:spcPct val="35000"/>
              </a:spcBef>
              <a:tabLst>
                <a:tab pos="2857500" algn="l"/>
                <a:tab pos="5943600" algn="l"/>
              </a:tabLst>
            </a:pPr>
            <a:r>
              <a:rPr lang="en-US" altLang="en-US" dirty="0" smtClean="0"/>
              <a:t>32 separate floating point registers: </a:t>
            </a:r>
            <a:r>
              <a:rPr lang="en-US" altLang="en-US" b="1" dirty="0" smtClean="0"/>
              <a:t>$f0, $f1, …, $f31</a:t>
            </a:r>
          </a:p>
          <a:p>
            <a:pPr marL="349250" indent="-349250" eaLnBrk="1" hangingPunct="1">
              <a:spcBef>
                <a:spcPct val="35000"/>
              </a:spcBef>
              <a:tabLst>
                <a:tab pos="2857500" algn="l"/>
                <a:tab pos="5943600" algn="l"/>
              </a:tabLst>
            </a:pPr>
            <a:r>
              <a:rPr lang="en-US" altLang="en-US" dirty="0" smtClean="0"/>
              <a:t>FP registers are 32 bits for single precision numbers</a:t>
            </a:r>
          </a:p>
          <a:p>
            <a:pPr marL="349250" indent="-349250" eaLnBrk="1" hangingPunct="1">
              <a:spcBef>
                <a:spcPct val="35000"/>
              </a:spcBef>
              <a:tabLst>
                <a:tab pos="2857500" algn="l"/>
                <a:tab pos="5943600" algn="l"/>
              </a:tabLst>
            </a:pPr>
            <a:r>
              <a:rPr lang="en-US" altLang="en-US" dirty="0" smtClean="0"/>
              <a:t>Even-odd register pair form a double precision register</a:t>
            </a:r>
          </a:p>
          <a:p>
            <a:pPr marL="349250" indent="-349250" eaLnBrk="1" hangingPunct="1">
              <a:spcBef>
                <a:spcPct val="35000"/>
              </a:spcBef>
              <a:tabLst>
                <a:tab pos="2857500" algn="l"/>
                <a:tab pos="5943600" algn="l"/>
              </a:tabLst>
            </a:pPr>
            <a:r>
              <a:rPr lang="en-US" altLang="en-US" dirty="0" smtClean="0"/>
              <a:t>Use the even number for double precision registers</a:t>
            </a:r>
          </a:p>
          <a:p>
            <a:pPr marL="739775" lvl="1" indent="-276225" eaLnBrk="1" hangingPunct="1">
              <a:spcBef>
                <a:spcPct val="35000"/>
              </a:spcBef>
              <a:tabLst>
                <a:tab pos="2857500" algn="l"/>
                <a:tab pos="5943600" algn="l"/>
              </a:tabLst>
            </a:pPr>
            <a:r>
              <a:rPr lang="en-US" altLang="en-US" b="1" dirty="0" smtClean="0"/>
              <a:t>$f0, $f2, $f4, …, $f30 </a:t>
            </a:r>
            <a:r>
              <a:rPr lang="en-US" altLang="en-US" dirty="0" smtClean="0"/>
              <a:t>are used for double precision</a:t>
            </a:r>
          </a:p>
          <a:p>
            <a:pPr marL="349250" indent="-349250" eaLnBrk="1" hangingPunct="1">
              <a:spcBef>
                <a:spcPct val="35000"/>
              </a:spcBef>
              <a:tabLst>
                <a:tab pos="2857500" algn="l"/>
                <a:tab pos="5943600" algn="l"/>
              </a:tabLst>
            </a:pPr>
            <a:r>
              <a:rPr lang="en-US" altLang="en-US" dirty="0" smtClean="0"/>
              <a:t>Separate FP instructions for single/double precision</a:t>
            </a:r>
          </a:p>
          <a:p>
            <a:pPr marL="739775" lvl="1" indent="-276225" eaLnBrk="1" hangingPunct="1">
              <a:spcBef>
                <a:spcPct val="35000"/>
              </a:spcBef>
              <a:tabLst>
                <a:tab pos="2857500" algn="l"/>
                <a:tab pos="5943600" algn="l"/>
              </a:tabLst>
            </a:pPr>
            <a:r>
              <a:rPr lang="en-US" altLang="en-US" dirty="0" smtClean="0"/>
              <a:t>Single precision:	</a:t>
            </a:r>
            <a:r>
              <a:rPr lang="en-US" altLang="en-US" b="1" dirty="0" err="1" smtClean="0">
                <a:solidFill>
                  <a:srgbClr val="000099"/>
                </a:solidFill>
              </a:rPr>
              <a:t>add.s</a:t>
            </a:r>
            <a:r>
              <a:rPr lang="en-US" altLang="en-US" b="1" dirty="0" smtClean="0">
                <a:solidFill>
                  <a:srgbClr val="000099"/>
                </a:solidFill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</a:rPr>
              <a:t>sub.s</a:t>
            </a:r>
            <a:r>
              <a:rPr lang="en-US" altLang="en-US" b="1" dirty="0" smtClean="0">
                <a:solidFill>
                  <a:srgbClr val="000099"/>
                </a:solidFill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</a:rPr>
              <a:t>mul.s</a:t>
            </a:r>
            <a:r>
              <a:rPr lang="en-US" altLang="en-US" b="1" dirty="0" smtClean="0">
                <a:solidFill>
                  <a:srgbClr val="000099"/>
                </a:solidFill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</a:rPr>
              <a:t>div.s</a:t>
            </a:r>
            <a:r>
              <a:rPr lang="en-US" altLang="en-US" dirty="0" smtClean="0"/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(.s extension)</a:t>
            </a:r>
          </a:p>
          <a:p>
            <a:pPr marL="739775" lvl="1" indent="-276225" eaLnBrk="1" hangingPunct="1">
              <a:spcBef>
                <a:spcPct val="35000"/>
              </a:spcBef>
              <a:tabLst>
                <a:tab pos="2857500" algn="l"/>
                <a:tab pos="5943600" algn="l"/>
              </a:tabLst>
            </a:pPr>
            <a:r>
              <a:rPr lang="en-US" altLang="en-US" dirty="0" smtClean="0"/>
              <a:t>Double precision:  </a:t>
            </a:r>
            <a:r>
              <a:rPr lang="en-US" altLang="en-US" b="1" dirty="0" err="1" smtClean="0">
                <a:solidFill>
                  <a:srgbClr val="000099"/>
                </a:solidFill>
              </a:rPr>
              <a:t>add.d</a:t>
            </a:r>
            <a:r>
              <a:rPr lang="en-US" altLang="en-US" b="1" dirty="0" smtClean="0">
                <a:solidFill>
                  <a:srgbClr val="000099"/>
                </a:solidFill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</a:rPr>
              <a:t>sub.d</a:t>
            </a:r>
            <a:r>
              <a:rPr lang="en-US" altLang="en-US" b="1" dirty="0" smtClean="0">
                <a:solidFill>
                  <a:srgbClr val="000099"/>
                </a:solidFill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</a:rPr>
              <a:t>mul.d</a:t>
            </a:r>
            <a:r>
              <a:rPr lang="en-US" altLang="en-US" b="1" dirty="0" smtClean="0">
                <a:solidFill>
                  <a:srgbClr val="000099"/>
                </a:solidFill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</a:rPr>
              <a:t>div.d</a:t>
            </a:r>
            <a:r>
              <a:rPr lang="en-US" altLang="en-US" dirty="0" smtClean="0"/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(.d extension)</a:t>
            </a:r>
          </a:p>
          <a:p>
            <a:pPr marL="349250" indent="-349250" eaLnBrk="1" hangingPunct="1">
              <a:spcBef>
                <a:spcPct val="35000"/>
              </a:spcBef>
              <a:tabLst>
                <a:tab pos="2857500" algn="l"/>
                <a:tab pos="5943600" algn="l"/>
              </a:tabLst>
            </a:pPr>
            <a:r>
              <a:rPr lang="en-US" altLang="en-US" dirty="0" smtClean="0"/>
              <a:t>FP instructions are more complex than the integer ones</a:t>
            </a:r>
          </a:p>
          <a:p>
            <a:pPr marL="739775" lvl="1" indent="-276225" eaLnBrk="1" hangingPunct="1">
              <a:spcBef>
                <a:spcPct val="35000"/>
              </a:spcBef>
              <a:tabLst>
                <a:tab pos="2857500" algn="l"/>
                <a:tab pos="5943600" algn="l"/>
              </a:tabLst>
            </a:pPr>
            <a:r>
              <a:rPr lang="en-US" altLang="en-US" dirty="0" smtClean="0"/>
              <a:t>Take more cycles to execute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MIPS Floating Point Coprocessor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Floating-Point </a:t>
            </a:r>
            <a:r>
              <a:rPr lang="en-US" altLang="en-US" dirty="0"/>
              <a:t>Arithmetic Instructions</a:t>
            </a:r>
            <a:endParaRPr lang="en-US" dirty="0"/>
          </a:p>
        </p:txBody>
      </p:sp>
      <p:graphicFrame>
        <p:nvGraphicFramePr>
          <p:cNvPr id="4" name="Group 2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806851"/>
              </p:ext>
            </p:extLst>
          </p:nvPr>
        </p:nvGraphicFramePr>
        <p:xfrm>
          <a:off x="194472" y="908720"/>
          <a:ext cx="9478054" cy="5580622"/>
        </p:xfrm>
        <a:graphic>
          <a:graphicData uri="http://schemas.openxmlformats.org/drawingml/2006/table">
            <a:tbl>
              <a:tblPr/>
              <a:tblGrid>
                <a:gridCol w="2691298"/>
                <a:gridCol w="2808312"/>
                <a:gridCol w="780087"/>
                <a:gridCol w="674021"/>
                <a:gridCol w="661733"/>
                <a:gridCol w="538085"/>
                <a:gridCol w="579477"/>
                <a:gridCol w="745041"/>
              </a:tblGrid>
              <a:tr h="453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Instruction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fmt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add.s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$f5,$f3,$f4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 = $f3 + $f4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sub.s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$f5,$f3,$f4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 = $f3 – $f4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mul.s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$f5,$f3,$f4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 = $f3 × $f4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div.s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$f5,$f3,$f4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 = $f3 / $f4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sqrt.s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$f5,$f3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 =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($f3)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abs.s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$f5,$f3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 = abs($f3)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neg.s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$f5,$f3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 = –($f3)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add.d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$f6,$f2,$f4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$f6,7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$f2,3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$f4,5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sub.d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$f6,$f2,$f4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$f6,7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$f2,3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–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$f4,5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mul.d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$f6,$f2,$f4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$f6,7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$f2,3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×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$f4,5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div.d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$f6,$f2,$f4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$f6,7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$f2,3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$f4,5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sqrt.d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$f6,$f2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$f6,7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($f2,3)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abs.d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$f6,$f2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$f6,7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abs($f2,3)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429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neg.d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$f6,$f2</a:t>
                      </a: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$f6,7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–($f2,3)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$f6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6" marB="182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Load and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944724"/>
            <a:ext cx="9361040" cy="2700300"/>
          </a:xfrm>
        </p:spPr>
        <p:txBody>
          <a:bodyPr/>
          <a:lstStyle/>
          <a:p>
            <a:pPr eaLnBrk="1" hangingPunct="1"/>
            <a:r>
              <a:rPr lang="en-US" altLang="en-US" dirty="0"/>
              <a:t>Separate </a:t>
            </a:r>
            <a:r>
              <a:rPr lang="en-US" altLang="en-US" dirty="0" smtClean="0"/>
              <a:t>floating-point load and store </a:t>
            </a:r>
            <a:r>
              <a:rPr lang="en-US" altLang="en-US" dirty="0"/>
              <a:t>instructions</a:t>
            </a:r>
          </a:p>
          <a:p>
            <a:pPr marL="622300" lvl="1" eaLnBrk="1" hangingPunct="1">
              <a:tabLst>
                <a:tab pos="1617663" algn="l"/>
              </a:tabLst>
            </a:pP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lwc1:</a:t>
            </a:r>
            <a:r>
              <a:rPr lang="en-US" altLang="en-US" sz="2400" dirty="0"/>
              <a:t>	load word coprocessor 1</a:t>
            </a:r>
            <a:endParaRPr lang="en-US" altLang="en-US" sz="2400" dirty="0">
              <a:solidFill>
                <a:srgbClr val="000099"/>
              </a:solidFill>
            </a:endParaRPr>
          </a:p>
          <a:p>
            <a:pPr marL="622300" lvl="1" eaLnBrk="1" hangingPunct="1">
              <a:tabLst>
                <a:tab pos="1617663" algn="l"/>
              </a:tabLst>
            </a:pP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ldc1:</a:t>
            </a:r>
            <a:r>
              <a:rPr lang="en-US" altLang="en-US" sz="2400" dirty="0"/>
              <a:t>	load double coprocessor 1</a:t>
            </a:r>
          </a:p>
          <a:p>
            <a:pPr marL="622300" lvl="1" eaLnBrk="1" hangingPunct="1">
              <a:tabLst>
                <a:tab pos="1617663" algn="l"/>
              </a:tabLst>
            </a:pP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swc1:</a:t>
            </a:r>
            <a:r>
              <a:rPr lang="en-US" altLang="en-US" sz="2400" dirty="0"/>
              <a:t>	store word coprocessor 1</a:t>
            </a:r>
            <a:endParaRPr lang="en-US" altLang="en-US" sz="2400" dirty="0">
              <a:solidFill>
                <a:srgbClr val="000099"/>
              </a:solidFill>
            </a:endParaRPr>
          </a:p>
          <a:p>
            <a:pPr marL="622300" lvl="1" eaLnBrk="1" hangingPunct="1">
              <a:tabLst>
                <a:tab pos="1617663" algn="l"/>
              </a:tabLst>
            </a:pP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sdc1:</a:t>
            </a:r>
            <a:r>
              <a:rPr lang="en-US" altLang="en-US" sz="2400" dirty="0"/>
              <a:t>	store double coprocessor </a:t>
            </a:r>
            <a:r>
              <a:rPr lang="en-US" altLang="en-US" sz="2400" dirty="0" smtClean="0"/>
              <a:t>1</a:t>
            </a:r>
          </a:p>
        </p:txBody>
      </p:sp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6357156" y="1868632"/>
            <a:ext cx="3198355" cy="134434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400" dirty="0"/>
              <a:t>General purpose register is used as the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address </a:t>
            </a:r>
            <a:r>
              <a:rPr lang="en-US" altLang="en-US" sz="2400" dirty="0" smtClean="0"/>
              <a:t>register</a:t>
            </a:r>
            <a:endParaRPr lang="en-US" altLang="en-US" sz="2400" dirty="0"/>
          </a:p>
        </p:txBody>
      </p:sp>
      <p:graphicFrame>
        <p:nvGraphicFramePr>
          <p:cNvPr id="5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946034"/>
              </p:ext>
            </p:extLst>
          </p:nvPr>
        </p:nvGraphicFramePr>
        <p:xfrm>
          <a:off x="350489" y="3753038"/>
          <a:ext cx="9244026" cy="2628291"/>
        </p:xfrm>
        <a:graphic>
          <a:graphicData uri="http://schemas.openxmlformats.org/drawingml/2006/table">
            <a:tbl>
              <a:tblPr/>
              <a:tblGrid>
                <a:gridCol w="2496277"/>
                <a:gridCol w="3003334"/>
                <a:gridCol w="741082"/>
                <a:gridCol w="608007"/>
                <a:gridCol w="630349"/>
                <a:gridCol w="1764977"/>
              </a:tblGrid>
              <a:tr h="477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Instruction</a:t>
                      </a:r>
                    </a:p>
                  </a:txBody>
                  <a:tcPr marL="9906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99060" marR="9906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99060" marR="9906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Immediate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99060" marR="9906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lwc1	$f2,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8($t0)</a:t>
                      </a:r>
                    </a:p>
                  </a:txBody>
                  <a:tcPr marL="9906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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4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[$t0+8]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0x31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$t0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swc1	$f2,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8($t0)</a:t>
                      </a:r>
                    </a:p>
                  </a:txBody>
                  <a:tcPr marL="9906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4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[$t0+8]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0x39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$t0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99060" marR="9906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ldc1	$f2,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8($t0)</a:t>
                      </a:r>
                    </a:p>
                  </a:txBody>
                  <a:tcPr marL="9906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$f2,3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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8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[$t0+8]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0x35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$t0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99060" marR="9906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sdc1	$f2,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8($t0)</a:t>
                      </a:r>
                    </a:p>
                  </a:txBody>
                  <a:tcPr marL="9906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$f2,3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8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[$t0+8]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$t0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</a:p>
                  </a:txBody>
                  <a:tcPr marL="0" marR="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99060" marR="99060" marT="18290" marB="18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2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 Instructions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1484" y="872716"/>
            <a:ext cx="936104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 marL="349250" indent="-349250" eaLnBrk="0" hangingPunct="0">
              <a:tabLst>
                <a:tab pos="1600200" algn="l"/>
                <a:tab pos="2228850" algn="l"/>
                <a:tab pos="4743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9775" indent="-276225" eaLnBrk="0" hangingPunct="0">
              <a:tabLst>
                <a:tab pos="1600200" algn="l"/>
                <a:tab pos="2228850" algn="l"/>
                <a:tab pos="4743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600200" algn="l"/>
                <a:tab pos="2228850" algn="l"/>
                <a:tab pos="4743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600200" algn="l"/>
                <a:tab pos="2228850" algn="l"/>
                <a:tab pos="4743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600200" algn="l"/>
                <a:tab pos="2228850" algn="l"/>
                <a:tab pos="4743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0200" algn="l"/>
                <a:tab pos="2228850" algn="l"/>
                <a:tab pos="4743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0200" algn="l"/>
                <a:tab pos="2228850" algn="l"/>
                <a:tab pos="4743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0200" algn="l"/>
                <a:tab pos="2228850" algn="l"/>
                <a:tab pos="4743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0200" algn="l"/>
                <a:tab pos="2228850" algn="l"/>
                <a:tab pos="4743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en-US" sz="2400" dirty="0"/>
              <a:t>Moving data between general purpose and FP registers</a:t>
            </a:r>
          </a:p>
          <a:p>
            <a:pPr marL="623888" lvl="1" indent="-361950" eaLnBrk="1" hangingPunct="1">
              <a:lnSpc>
                <a:spcPct val="120000"/>
              </a:lnSpc>
              <a:buFont typeface="Wingdings" pitchFamily="2" charset="2"/>
              <a:buChar char="²"/>
              <a:tabLst>
                <a:tab pos="1520825" algn="l"/>
              </a:tabLst>
            </a:pP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mfc1:</a:t>
            </a:r>
            <a:r>
              <a:rPr lang="en-US" altLang="en-US" sz="2200" dirty="0">
                <a:solidFill>
                  <a:srgbClr val="000099"/>
                </a:solidFill>
              </a:rPr>
              <a:t>	</a:t>
            </a:r>
            <a:r>
              <a:rPr lang="en-US" altLang="en-US" sz="2200" dirty="0"/>
              <a:t>move from coprocessor </a:t>
            </a:r>
            <a:r>
              <a:rPr lang="en-US" altLang="en-US" sz="2200" dirty="0" smtClean="0"/>
              <a:t>1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(to a general </a:t>
            </a:r>
            <a:r>
              <a:rPr lang="en-US" altLang="en-US" sz="2200" dirty="0"/>
              <a:t>purpose </a:t>
            </a:r>
            <a:r>
              <a:rPr lang="en-US" altLang="en-US" sz="2200" dirty="0" smtClean="0"/>
              <a:t>register)</a:t>
            </a:r>
            <a:endParaRPr lang="en-US" altLang="en-US" sz="2200" dirty="0">
              <a:solidFill>
                <a:srgbClr val="000099"/>
              </a:solidFill>
            </a:endParaRPr>
          </a:p>
          <a:p>
            <a:pPr marL="623888" lvl="1" indent="-361950" eaLnBrk="1" hangingPunct="1">
              <a:lnSpc>
                <a:spcPct val="120000"/>
              </a:lnSpc>
              <a:buFont typeface="Wingdings" pitchFamily="2" charset="2"/>
              <a:buChar char="²"/>
              <a:tabLst>
                <a:tab pos="1520825" algn="l"/>
              </a:tabLst>
            </a:pP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mtc1:</a:t>
            </a:r>
            <a:r>
              <a:rPr lang="en-US" altLang="en-US" sz="2200" dirty="0"/>
              <a:t>	move to coprocessor </a:t>
            </a:r>
            <a:r>
              <a:rPr lang="en-US" altLang="en-US" sz="2200" dirty="0" smtClean="0"/>
              <a:t>1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(from a general </a:t>
            </a:r>
            <a:r>
              <a:rPr lang="en-US" altLang="en-US" sz="2200" dirty="0"/>
              <a:t>purpose register)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en-US" sz="2400" dirty="0"/>
              <a:t>Moving data between FP registers</a:t>
            </a:r>
          </a:p>
          <a:p>
            <a:pPr marL="623888" lvl="1" indent="-361950" eaLnBrk="1" hangingPunct="1">
              <a:lnSpc>
                <a:spcPct val="120000"/>
              </a:lnSpc>
              <a:buFont typeface="Wingdings" pitchFamily="2" charset="2"/>
              <a:buChar char="²"/>
            </a:pPr>
            <a:r>
              <a:rPr lang="en-US" altLang="en-US" sz="22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mov.s</a:t>
            </a: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2200" dirty="0">
                <a:solidFill>
                  <a:srgbClr val="000099"/>
                </a:solidFill>
              </a:rPr>
              <a:t>	</a:t>
            </a:r>
            <a:r>
              <a:rPr lang="en-US" altLang="en-US" sz="2200" dirty="0"/>
              <a:t>move single precision float</a:t>
            </a:r>
            <a:endParaRPr lang="en-US" altLang="en-US" sz="2200" dirty="0">
              <a:solidFill>
                <a:srgbClr val="000099"/>
              </a:solidFill>
            </a:endParaRPr>
          </a:p>
          <a:p>
            <a:pPr marL="623888" lvl="1" indent="-361950" eaLnBrk="1" hangingPunct="1">
              <a:lnSpc>
                <a:spcPct val="120000"/>
              </a:lnSpc>
              <a:buFont typeface="Wingdings" pitchFamily="2" charset="2"/>
              <a:buChar char="²"/>
            </a:pPr>
            <a:r>
              <a:rPr lang="en-US" altLang="en-US" sz="22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mov.d</a:t>
            </a: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2200" dirty="0"/>
              <a:t>	move </a:t>
            </a:r>
            <a:r>
              <a:rPr lang="en-US" altLang="en-US" sz="2200" dirty="0" smtClean="0"/>
              <a:t>double </a:t>
            </a:r>
            <a:r>
              <a:rPr lang="en-US" altLang="en-US" sz="2200" dirty="0"/>
              <a:t>precision float = even/odd pair of </a:t>
            </a:r>
            <a:r>
              <a:rPr lang="en-US" altLang="en-US" sz="2200" dirty="0" smtClean="0"/>
              <a:t>registers</a:t>
            </a:r>
          </a:p>
        </p:txBody>
      </p:sp>
      <p:graphicFrame>
        <p:nvGraphicFramePr>
          <p:cNvPr id="5" name="Group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783269"/>
              </p:ext>
            </p:extLst>
          </p:nvPr>
        </p:nvGraphicFramePr>
        <p:xfrm>
          <a:off x="545506" y="4257094"/>
          <a:ext cx="9049009" cy="2124234"/>
        </p:xfrm>
        <a:graphic>
          <a:graphicData uri="http://schemas.openxmlformats.org/drawingml/2006/table">
            <a:tbl>
              <a:tblPr/>
              <a:tblGrid>
                <a:gridCol w="2457277"/>
                <a:gridCol w="2301256"/>
                <a:gridCol w="858095"/>
                <a:gridCol w="702078"/>
                <a:gridCol w="663074"/>
                <a:gridCol w="702078"/>
                <a:gridCol w="663074"/>
                <a:gridCol w="702077"/>
              </a:tblGrid>
              <a:tr h="477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9625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Instruction</a:t>
                      </a:r>
                    </a:p>
                  </a:txBody>
                  <a:tcPr marL="99060" marR="9906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fmt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9625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mfc1  $t0, $f2</a:t>
                      </a:r>
                    </a:p>
                  </a:txBody>
                  <a:tcPr marL="99060" marR="9906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$t0 = $f2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$t0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9625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mtc1  $t0, $f2</a:t>
                      </a:r>
                    </a:p>
                  </a:txBody>
                  <a:tcPr marL="99060" marR="9906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 = $t0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$t0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9625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mov.s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$f4, $f2</a:t>
                      </a:r>
                    </a:p>
                  </a:txBody>
                  <a:tcPr marL="99060" marR="9906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 = $f2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9625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mov.d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$f4, $f2</a:t>
                      </a:r>
                    </a:p>
                  </a:txBody>
                  <a:tcPr marL="99060" marR="9906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$f4,5 = $f2,3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36571" marB="365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8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84" y="872716"/>
            <a:ext cx="9361040" cy="2844316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Convert instruction: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cvt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.x.y</a:t>
            </a:r>
            <a:endParaRPr lang="en-US" altLang="en-US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 smtClean="0"/>
              <a:t>Convert the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source</a:t>
            </a:r>
            <a:r>
              <a:rPr lang="en-US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en-US" sz="2200" dirty="0" smtClean="0"/>
              <a:t>format </a:t>
            </a:r>
            <a:r>
              <a:rPr lang="en-US" altLang="en-US" sz="2200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y</a:t>
            </a:r>
            <a:r>
              <a:rPr lang="en-US" altLang="en-US" sz="2200" dirty="0" smtClean="0"/>
              <a:t> into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destination</a:t>
            </a:r>
            <a:r>
              <a:rPr lang="en-US" altLang="en-US" sz="2200" dirty="0" smtClean="0"/>
              <a:t> format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x</a:t>
            </a:r>
            <a:endParaRPr lang="en-US" altLang="en-US" sz="2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dirty="0" smtClean="0"/>
              <a:t>Supported Formats: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 smtClean="0"/>
              <a:t>Single-precision float	= 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</a:t>
            </a:r>
            <a:endParaRPr lang="en-US" altLang="en-US" sz="2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 smtClean="0"/>
              <a:t>Double-precision </a:t>
            </a:r>
            <a:r>
              <a:rPr lang="en-US" altLang="en-US" sz="2200" dirty="0"/>
              <a:t>float	= </a:t>
            </a: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altLang="en-US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/>
              <a:t>Signed integer word	= </a:t>
            </a: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en-US" sz="2200" dirty="0">
                <a:solidFill>
                  <a:srgbClr val="000099"/>
                </a:solidFill>
                <a:cs typeface="Consolas" panose="020B0609020204030204" pitchFamily="49" charset="0"/>
              </a:rPr>
              <a:t>	</a:t>
            </a:r>
            <a:r>
              <a:rPr lang="en-US" altLang="en-US" sz="2200" dirty="0" smtClean="0">
                <a:cs typeface="Consolas" panose="020B0609020204030204" pitchFamily="49" charset="0"/>
              </a:rPr>
              <a:t>(in a floating-point register)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845329"/>
              </p:ext>
            </p:extLst>
          </p:nvPr>
        </p:nvGraphicFramePr>
        <p:xfrm>
          <a:off x="350489" y="3789040"/>
          <a:ext cx="9244026" cy="2736304"/>
        </p:xfrm>
        <a:graphic>
          <a:graphicData uri="http://schemas.openxmlformats.org/drawingml/2006/table">
            <a:tbl>
              <a:tblPr/>
              <a:tblGrid>
                <a:gridCol w="2379264"/>
                <a:gridCol w="2613290"/>
                <a:gridCol w="858095"/>
                <a:gridCol w="702078"/>
                <a:gridCol w="624069"/>
                <a:gridCol w="663074"/>
                <a:gridCol w="643508"/>
                <a:gridCol w="760648"/>
              </a:tblGrid>
              <a:tr h="449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572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Instruction</a:t>
                      </a:r>
                    </a:p>
                  </a:txBody>
                  <a:tcPr marL="9906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Meaning</a:t>
                      </a:r>
                    </a:p>
                  </a:txBody>
                  <a:tcPr marL="78000" marR="0" marT="18006" marB="1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fmt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572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cvt.s.w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$f2,$f4</a:t>
                      </a:r>
                    </a:p>
                  </a:txBody>
                  <a:tcPr marL="9906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 = W2S($f4)</a:t>
                      </a:r>
                    </a:p>
                  </a:txBody>
                  <a:tcPr marL="78000" marR="0" marT="18006" marB="1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0x14</a:t>
                      </a:r>
                    </a:p>
                  </a:txBody>
                  <a:tcPr marL="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</a:t>
                      </a:r>
                      <a:endParaRPr kumimoji="0" lang="en-US" sz="1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572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cvt.s.d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$f2,$f4</a:t>
                      </a:r>
                    </a:p>
                  </a:txBody>
                  <a:tcPr marL="9906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 = D2P($f4,5)</a:t>
                      </a:r>
                    </a:p>
                  </a:txBody>
                  <a:tcPr marL="78000" marR="0" marT="18006" marB="1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</a:t>
                      </a:r>
                      <a:endParaRPr kumimoji="0" lang="en-US" sz="1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572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cvt.d.w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$f2,$f4</a:t>
                      </a:r>
                    </a:p>
                  </a:txBody>
                  <a:tcPr marL="9906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$f2,3 = W2D($f4)</a:t>
                      </a:r>
                    </a:p>
                  </a:txBody>
                  <a:tcPr marL="78000" marR="0" marT="18006" marB="1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0x14</a:t>
                      </a:r>
                    </a:p>
                  </a:txBody>
                  <a:tcPr marL="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572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cvt.d.s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$f2,$f4</a:t>
                      </a:r>
                    </a:p>
                  </a:txBody>
                  <a:tcPr marL="9906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$f2,3 = S2D($f4)</a:t>
                      </a:r>
                    </a:p>
                  </a:txBody>
                  <a:tcPr marL="78000" marR="0" marT="18006" marB="1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marL="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572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cvt.w.s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$f2,$f4</a:t>
                      </a:r>
                    </a:p>
                  </a:txBody>
                  <a:tcPr marL="9906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 = S2W($f4)</a:t>
                      </a:r>
                    </a:p>
                  </a:txBody>
                  <a:tcPr marL="78000" marR="0" marT="18006" marB="1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marL="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572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cvt.w.d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$f2,$f4</a:t>
                      </a:r>
                    </a:p>
                  </a:txBody>
                  <a:tcPr marL="9906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 = D2W($f4,5)</a:t>
                      </a:r>
                    </a:p>
                  </a:txBody>
                  <a:tcPr marL="78000" marR="0" marT="18006" marB="18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94" marB="18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5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Compare and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58" y="872716"/>
            <a:ext cx="9712079" cy="2124236"/>
          </a:xfrm>
        </p:spPr>
        <p:txBody>
          <a:bodyPr lIns="90000" rIns="0"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Floating-Point </a:t>
            </a:r>
            <a:r>
              <a:rPr lang="en-US" altLang="en-US" dirty="0"/>
              <a:t>unit </a:t>
            </a:r>
            <a:r>
              <a:rPr lang="en-US" altLang="en-US" dirty="0" smtClean="0"/>
              <a:t>has eight condition code </a:t>
            </a:r>
            <a:r>
              <a:rPr lang="en-US" altLang="en-US" b="1" dirty="0" smtClean="0"/>
              <a:t>cc</a:t>
            </a:r>
            <a:r>
              <a:rPr lang="en-US" altLang="en-US" dirty="0" smtClean="0"/>
              <a:t> flags</a:t>
            </a:r>
            <a:endParaRPr lang="en-US" altLang="en-US" b="1" dirty="0"/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Set to 0 (false) or 1 (true) by any comparison instruction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Three comparisons</a:t>
            </a:r>
            <a:r>
              <a:rPr lang="en-US" altLang="en-US" dirty="0"/>
              <a:t>: </a:t>
            </a:r>
            <a:r>
              <a:rPr lang="en-US" altLang="en-US" b="1" dirty="0" err="1" smtClean="0"/>
              <a:t>eq</a:t>
            </a:r>
            <a:r>
              <a:rPr lang="en-US" altLang="en-US" dirty="0" smtClean="0"/>
              <a:t> (equal), </a:t>
            </a:r>
            <a:r>
              <a:rPr lang="en-US" altLang="en-US" b="1" dirty="0" err="1" smtClean="0"/>
              <a:t>lt</a:t>
            </a:r>
            <a:r>
              <a:rPr lang="en-US" altLang="en-US" dirty="0" smtClean="0"/>
              <a:t> (less than), </a:t>
            </a:r>
            <a:r>
              <a:rPr lang="en-US" altLang="en-US" b="1" dirty="0" smtClean="0"/>
              <a:t>le</a:t>
            </a:r>
            <a:r>
              <a:rPr lang="en-US" altLang="en-US" dirty="0" smtClean="0"/>
              <a:t> (less or equal)</a:t>
            </a:r>
            <a:endParaRPr lang="en-US" altLang="en-US" b="1" dirty="0"/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Two branch instructions based on the condition flag</a:t>
            </a:r>
          </a:p>
          <a:p>
            <a:endParaRPr lang="en-US" dirty="0"/>
          </a:p>
        </p:txBody>
      </p:sp>
      <p:graphicFrame>
        <p:nvGraphicFramePr>
          <p:cNvPr id="4" name="Group 1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463671"/>
              </p:ext>
            </p:extLst>
          </p:nvPr>
        </p:nvGraphicFramePr>
        <p:xfrm>
          <a:off x="233476" y="3032953"/>
          <a:ext cx="9517059" cy="3449266"/>
        </p:xfrm>
        <a:graphic>
          <a:graphicData uri="http://schemas.openxmlformats.org/drawingml/2006/table">
            <a:tbl>
              <a:tblPr/>
              <a:tblGrid>
                <a:gridCol w="2595562"/>
                <a:gridCol w="2752868"/>
                <a:gridCol w="865187"/>
                <a:gridCol w="690151"/>
                <a:gridCol w="663074"/>
                <a:gridCol w="648738"/>
                <a:gridCol w="528726"/>
                <a:gridCol w="772753"/>
              </a:tblGrid>
              <a:tr h="419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Instruction</a:t>
                      </a: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marL="78000" marR="0" marT="17983" marB="179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fmt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c.eq.s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cc $f2,$f4</a:t>
                      </a: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($f2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$f4)</a:t>
                      </a:r>
                    </a:p>
                  </a:txBody>
                  <a:tcPr marL="78000" marR="0" marT="17983" marB="179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c.eq.d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cc $f2,$f4</a:t>
                      </a: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($f2,3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$f4,5)</a:t>
                      </a:r>
                    </a:p>
                  </a:txBody>
                  <a:tcPr marL="78000" marR="0" marT="17983" marB="179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c.lt.s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cc $f2,$f4</a:t>
                      </a: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($f2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$f4)</a:t>
                      </a:r>
                    </a:p>
                  </a:txBody>
                  <a:tcPr marL="78000" marR="0" marT="17983" marB="179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0x3c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c.lt.d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cc $f2,$f4</a:t>
                      </a: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($f2,3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$f4,5)</a:t>
                      </a:r>
                    </a:p>
                  </a:txBody>
                  <a:tcPr marL="78000" marR="0" marT="17983" marB="179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0x3c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c.le.s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cc $f2,$f4</a:t>
                      </a: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($f2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$f4)</a:t>
                      </a:r>
                    </a:p>
                  </a:txBody>
                  <a:tcPr marL="78000" marR="0" marT="17983" marB="179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0x3e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c.le.d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cc $f2,$f4</a:t>
                      </a: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($f2,3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$f4,5)</a:t>
                      </a:r>
                    </a:p>
                  </a:txBody>
                  <a:tcPr marL="78000" marR="0" marT="17983" marB="179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0x3e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bc1f cc Label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 if (cc == 0)</a:t>
                      </a:r>
                    </a:p>
                  </a:txBody>
                  <a:tcPr marL="78000" marR="0" marT="17983" marB="179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cc,0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bc1t cc Label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 if (cc == 1)</a:t>
                      </a:r>
                    </a:p>
                  </a:txBody>
                  <a:tcPr marL="78000" marR="0" marT="17983" marB="179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cc,1</a:t>
                      </a:r>
                    </a:p>
                  </a:txBody>
                  <a:tcPr marL="0" marR="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71" marB="182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3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Area of a Circle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84" y="872716"/>
            <a:ext cx="9361040" cy="561662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pi:	.double	3.1415926535897924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	.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asciiz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"Circle Area = "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ldc1	$f2, pi	# $f2,3 = pi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7	# read double (radius)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# $f0,1 = radius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mul.d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$f12, $f0, $f0	# $f12,13 = radius*radius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mul.d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$f12, $f2, $f12	# $f12,13 = area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	$a0, 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4	# print string (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3	# print double (area) 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1524000" algn="l"/>
                <a:tab pos="4308475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# print $f12,13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Matrix Multiplication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84" y="836712"/>
            <a:ext cx="9361040" cy="5652628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mm (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float X[n][n], Y[n][n], Z[n][n]) {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i=0; i!=n; i=i+1) {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j!=n; j=j+1) {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float sum = 0.0;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for (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k=0; k!=n; k=k+1) {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sum = sum + Y[i][k] * Z[k][j];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X[i][j] = sum;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2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1500"/>
              </a:spcBef>
            </a:pPr>
            <a:r>
              <a:rPr lang="en-US" altLang="en-US" dirty="0" smtClean="0"/>
              <a:t>Matrix size is passed in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$a0</a:t>
            </a:r>
            <a:r>
              <a:rPr lang="en-US" altLang="en-US" dirty="0"/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/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smtClean="0"/>
              <a:t>Matrix addresses in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$a1</a:t>
            </a:r>
            <a:r>
              <a:rPr lang="en-US" altLang="en-US" dirty="0"/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/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$a2</a:t>
            </a:r>
            <a:r>
              <a:rPr lang="en-US" altLang="en-US" dirty="0"/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/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&amp;Y</a:t>
            </a:r>
            <a:r>
              <a:rPr lang="en-US" altLang="en-US" dirty="0" smtClean="0"/>
              <a:t>, and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$a3</a:t>
            </a:r>
            <a:r>
              <a:rPr lang="en-US" altLang="en-US" dirty="0"/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/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&amp;Z</a:t>
            </a:r>
            <a:endParaRPr lang="en-US" altLang="en-US" b="1" i="1" dirty="0" smtClean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dirty="0" smtClean="0"/>
              <a:t>What is the MIPS assembly code for the procedure?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Pattern for Matrix Multiply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23519" y="980728"/>
            <a:ext cx="8736971" cy="2844316"/>
            <a:chOff x="575556" y="1160748"/>
            <a:chExt cx="8064896" cy="2844316"/>
          </a:xfrm>
        </p:grpSpPr>
        <p:sp>
          <p:nvSpPr>
            <p:cNvPr id="98" name="Rectangle 97"/>
            <p:cNvSpPr/>
            <p:nvPr/>
          </p:nvSpPr>
          <p:spPr>
            <a:xfrm>
              <a:off x="575556" y="1988840"/>
              <a:ext cx="432048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36196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0212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24228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68244" y="1700808"/>
              <a:ext cx="144016" cy="2304256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12260" y="1700808"/>
              <a:ext cx="144016" cy="230425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56276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00292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44308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88324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32340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76356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20372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064388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08404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52420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496436" y="170080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4535996" y="62068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4535996" y="764704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4535996" y="908720"/>
              <a:ext cx="144016" cy="230425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4535996" y="1052736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4535996" y="1196752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4535996" y="134076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4535996" y="1484784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4535996" y="1628800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4535996" y="1772816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4535996" y="1916832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4535996" y="206084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5400000">
              <a:off x="4535996" y="2204864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5400000">
              <a:off x="4535996" y="2348880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5400000">
              <a:off x="4535996" y="2492896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4535996" y="2636912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5400000">
              <a:off x="4535996" y="278092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5760132" y="2575756"/>
              <a:ext cx="576064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eaLnBrk="1" hangingPunct="1">
                <a:lnSpc>
                  <a:spcPct val="120000"/>
                </a:lnSpc>
              </a:pPr>
              <a:r>
                <a:rPr lang="en-US" sz="2800" dirty="0" smtClean="0">
                  <a:latin typeface="+mn-lt"/>
                </a:rPr>
                <a:t>×</a:t>
              </a: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2879812" y="2600908"/>
              <a:ext cx="576064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eaLnBrk="1" hangingPunct="1">
                <a:lnSpc>
                  <a:spcPct val="120000"/>
                </a:lnSpc>
              </a:pPr>
              <a:r>
                <a:rPr lang="en-US" sz="2800" dirty="0" smtClean="0">
                  <a:latin typeface="+mn-lt"/>
                </a:rPr>
                <a:t>=</a:t>
              </a:r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655676" y="620688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655676" y="764704"/>
              <a:ext cx="144016" cy="2304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1655676" y="908720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1655676" y="1052736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1655676" y="1196752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1655676" y="134076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1655676" y="1484784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1655676" y="1628800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1655676" y="1772816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1655676" y="1916832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1655676" y="206084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1655676" y="2204864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1655676" y="2348880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1655676" y="2492896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5400000">
              <a:off x="1655676" y="2636912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1655676" y="278092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5556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19572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63588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07604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51620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95636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439652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583668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727684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871700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015716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159732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748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47764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91780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35796" y="1700808"/>
              <a:ext cx="144016" cy="2304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07604" y="1988840"/>
              <a:ext cx="144016" cy="144016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51620" y="1988840"/>
              <a:ext cx="144016" cy="14401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 bwMode="auto">
            <a:xfrm>
              <a:off x="575556" y="1160748"/>
              <a:ext cx="2304256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eaLnBrk="1" hangingPunct="1">
                <a:lnSpc>
                  <a:spcPct val="120000"/>
                </a:lnSpc>
              </a:pPr>
              <a:r>
                <a:rPr lang="en-US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X[i][j]</a:t>
              </a:r>
            </a:p>
          </p:txBody>
        </p:sp>
        <p:sp>
          <p:nvSpPr>
            <p:cNvPr id="95" name="TextBox 94"/>
            <p:cNvSpPr txBox="1"/>
            <p:nvPr/>
          </p:nvSpPr>
          <p:spPr bwMode="auto">
            <a:xfrm>
              <a:off x="3455876" y="1160748"/>
              <a:ext cx="2304256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eaLnBrk="1" hangingPunct="1">
                <a:lnSpc>
                  <a:spcPct val="120000"/>
                </a:lnSpc>
              </a:pPr>
              <a:r>
                <a:rPr lang="en-US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Y[i][k]</a:t>
              </a:r>
            </a:p>
          </p:txBody>
        </p:sp>
        <p:sp>
          <p:nvSpPr>
            <p:cNvPr id="96" name="TextBox 95"/>
            <p:cNvSpPr txBox="1"/>
            <p:nvPr/>
          </p:nvSpPr>
          <p:spPr bwMode="auto">
            <a:xfrm>
              <a:off x="6336196" y="1171600"/>
              <a:ext cx="2304256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eaLnBrk="1" hangingPunct="1">
                <a:lnSpc>
                  <a:spcPct val="120000"/>
                </a:lnSpc>
              </a:pPr>
              <a:r>
                <a:rPr lang="en-US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Z[k][j]</a:t>
              </a:r>
            </a:p>
          </p:txBody>
        </p:sp>
      </p:grpSp>
      <p:sp>
        <p:nvSpPr>
          <p:cNvPr id="99" name="TextBox 98"/>
          <p:cNvSpPr txBox="1"/>
          <p:nvPr/>
        </p:nvSpPr>
        <p:spPr bwMode="auto">
          <a:xfrm>
            <a:off x="623519" y="3907904"/>
            <a:ext cx="2496277" cy="8532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ctr" anchorCtr="0">
            <a:no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Matrix X is accessed by row.</a:t>
            </a:r>
          </a:p>
        </p:txBody>
      </p:sp>
      <p:sp>
        <p:nvSpPr>
          <p:cNvPr id="100" name="TextBox 99"/>
          <p:cNvSpPr txBox="1"/>
          <p:nvPr/>
        </p:nvSpPr>
        <p:spPr bwMode="auto">
          <a:xfrm>
            <a:off x="3743866" y="3897052"/>
            <a:ext cx="2496277" cy="864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ctr" anchorCtr="0">
            <a:no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Matrix Y is accessed by row.</a:t>
            </a: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6864213" y="3897052"/>
            <a:ext cx="2496277" cy="864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ctr" anchorCtr="0">
            <a:no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Matrix Z accessed by column.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623519" y="4941168"/>
            <a:ext cx="8736971" cy="154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40000"/>
              </a:spcBef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&amp;X[i][j] = &amp;X + (i*n + j)*4 = &amp;X[i][j-1] + 4</a:t>
            </a:r>
          </a:p>
          <a:p>
            <a:pPr marL="0" indent="0">
              <a:spcBef>
                <a:spcPct val="40000"/>
              </a:spcBef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&amp;Y[i][k] = &amp;Y + (i*n + k)*4 = &amp;Y[i][k-1] + 4</a:t>
            </a:r>
          </a:p>
          <a:p>
            <a:pPr marL="0" indent="0">
              <a:spcBef>
                <a:spcPct val="40000"/>
              </a:spcBef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&amp;Z[k][j] = &amp;Z + (k*n + j)*4 = &amp;Z[k-1][j] + 4*n</a:t>
            </a:r>
          </a:p>
        </p:txBody>
      </p:sp>
    </p:spTree>
    <p:extLst>
      <p:ext uri="{BB962C8B-B14F-4D97-AF65-F5344CB8AC3E}">
        <p14:creationId xmlns:p14="http://schemas.microsoft.com/office/powerpoint/2010/main" val="6594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1484" y="944725"/>
            <a:ext cx="9361040" cy="4999471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dirty="0" smtClean="0"/>
              <a:t>A floating-point number is represented by the triple</a:t>
            </a:r>
          </a:p>
          <a:p>
            <a:pPr marL="336550" lvl="1"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Sign bit </a:t>
            </a:r>
            <a:r>
              <a:rPr lang="en-US" altLang="en-US" sz="2400" dirty="0" smtClean="0"/>
              <a:t>(0 is positive and 1 is negative)</a:t>
            </a:r>
          </a:p>
          <a:p>
            <a:pPr marL="541338" lvl="2" eaLnBrk="1" hangingPunct="1">
              <a:lnSpc>
                <a:spcPct val="120000"/>
              </a:lnSpc>
            </a:pPr>
            <a:r>
              <a:rPr lang="en-US" altLang="en-US" sz="2000" dirty="0" smtClean="0"/>
              <a:t>Representation is called</a:t>
            </a:r>
            <a:r>
              <a:rPr lang="en-US" altLang="en-US" sz="2000" dirty="0" smtClean="0">
                <a:solidFill>
                  <a:srgbClr val="FF0000"/>
                </a:solidFill>
              </a:rPr>
              <a:t> sign and magnitude</a:t>
            </a:r>
          </a:p>
          <a:p>
            <a:pPr marL="336550" lvl="1"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Exponent field </a:t>
            </a:r>
            <a:r>
              <a:rPr lang="en-US" altLang="en-US" sz="2400" dirty="0" smtClean="0"/>
              <a:t>(signed value)</a:t>
            </a:r>
          </a:p>
          <a:p>
            <a:pPr marL="541338" lvl="2" eaLnBrk="1" hangingPunct="1">
              <a:lnSpc>
                <a:spcPct val="120000"/>
              </a:lnSpc>
            </a:pPr>
            <a:r>
              <a:rPr lang="en-US" altLang="en-US" sz="2000" dirty="0" smtClean="0"/>
              <a:t>Very large numbers have large positive exponents</a:t>
            </a:r>
          </a:p>
          <a:p>
            <a:pPr marL="541338" lvl="2" eaLnBrk="1" hangingPunct="1">
              <a:lnSpc>
                <a:spcPct val="120000"/>
              </a:lnSpc>
            </a:pPr>
            <a:r>
              <a:rPr lang="en-US" altLang="en-US" sz="2000" dirty="0" smtClean="0"/>
              <a:t>Very small close-to-zero numbers have negative exponents</a:t>
            </a:r>
          </a:p>
          <a:p>
            <a:pPr marL="541338" lvl="2" eaLnBrk="1" hangingPunct="1">
              <a:lnSpc>
                <a:spcPct val="120000"/>
              </a:lnSpc>
            </a:pPr>
            <a:r>
              <a:rPr lang="en-US" altLang="en-US" sz="2000" dirty="0" smtClean="0"/>
              <a:t>More bits in exponent field increases</a:t>
            </a:r>
            <a:r>
              <a:rPr lang="en-US" altLang="en-US" sz="2000" dirty="0" smtClean="0">
                <a:solidFill>
                  <a:schemeClr val="hlink"/>
                </a:solidFill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range of values</a:t>
            </a:r>
          </a:p>
          <a:p>
            <a:pPr marL="336550" lvl="1"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Fraction field </a:t>
            </a:r>
            <a:r>
              <a:rPr lang="en-US" altLang="en-US" sz="2400" dirty="0" smtClean="0"/>
              <a:t>(fraction after binary point)</a:t>
            </a:r>
          </a:p>
          <a:p>
            <a:pPr marL="541338" lvl="2" eaLnBrk="1" hangingPunct="1">
              <a:lnSpc>
                <a:spcPct val="120000"/>
              </a:lnSpc>
            </a:pPr>
            <a:r>
              <a:rPr lang="en-US" altLang="en-US" sz="2000" dirty="0" smtClean="0"/>
              <a:t>More bits in fraction field improves the </a:t>
            </a:r>
            <a:r>
              <a:rPr lang="en-US" altLang="en-US" sz="2000" dirty="0" smtClean="0">
                <a:solidFill>
                  <a:srgbClr val="FF0000"/>
                </a:solidFill>
              </a:rPr>
              <a:t>precision</a:t>
            </a:r>
            <a:r>
              <a:rPr lang="en-US" altLang="en-US" sz="2000" dirty="0" smtClean="0"/>
              <a:t> of FP numbers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Representation</a:t>
            </a: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2031074" y="5944196"/>
            <a:ext cx="5847292" cy="365125"/>
            <a:chOff x="876" y="2448"/>
            <a:chExt cx="3684" cy="230"/>
          </a:xfrm>
        </p:grpSpPr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876" y="2448"/>
              <a:ext cx="115" cy="23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</a:t>
              </a: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991" y="2448"/>
              <a:ext cx="921" cy="230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 smtClean="0"/>
                <a:t>Exponent</a:t>
              </a:r>
              <a:endParaRPr lang="en-US" altLang="en-US" baseline="30000" dirty="0"/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1912" y="2448"/>
              <a:ext cx="2648" cy="23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 smtClean="0"/>
                <a:t>Fraction</a:t>
              </a:r>
              <a:endParaRPr lang="en-US" altLang="en-US" baseline="30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Matrix Multiplication Procedure (1 of 3)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84" y="908720"/>
            <a:ext cx="9361040" cy="5580620"/>
          </a:xfrm>
        </p:spPr>
        <p:txBody>
          <a:bodyPr/>
          <a:lstStyle/>
          <a:p>
            <a:pPr marL="349250" indent="-349250" eaLnBrk="1" hangingPunct="1">
              <a:lnSpc>
                <a:spcPct val="114000"/>
              </a:lnSpc>
              <a:spcBef>
                <a:spcPts val="300"/>
              </a:spcBef>
              <a:buFont typeface="Wingdings" pitchFamily="2" charset="2"/>
              <a:buNone/>
              <a:tabLst>
                <a:tab pos="7143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arguments $a0=n, $a1=&amp;X, $a2=&amp;Y, $a3=&amp;Z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mm: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$t0, $a0, 2	# $t0 = n*4 (row size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	$t1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0	# $t1 = i =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20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Outer for (i = . . . )  loop starts here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3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L1:	li	$t2, 0	# $t2 = j = 0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20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Middle for (j = . . . ) loop starts here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3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L2:	li	$t3, 0	# $t3 = k </a:t>
            </a:r>
            <a:r>
              <a:rPr lang="en-US" alt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endParaRPr lang="en-US" alt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14000"/>
              </a:lnSpc>
              <a:spcBef>
                <a:spcPts val="3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move	$t4, $a2	# $t4 = &amp;Y[i][0]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3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$t5, $t2, 2	# $t5 = j*4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3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$t5, $a3, $t5 	# $t5 = &amp;Z[0][j]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mtc1	$zero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$f0	# $f0 = sum =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pPr eaLnBrk="1" hangingPunct="1"/>
            <a:r>
              <a:rPr lang="en-US" altLang="en-US" dirty="0" smtClean="0"/>
              <a:t>Matrix Multiplication Procedure (2 of 3)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84" y="836713"/>
            <a:ext cx="9244027" cy="5724636"/>
          </a:xfrm>
        </p:spPr>
        <p:txBody>
          <a:bodyPr/>
          <a:lstStyle/>
          <a:p>
            <a:pPr marL="349250" indent="-349250" eaLnBrk="1" hangingPunct="1">
              <a:lnSpc>
                <a:spcPct val="130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# Inner for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(k = . . . ) loop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starts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pPr marL="349250" indent="-349250" eaLnBrk="1" hangingPunct="1">
              <a:lnSpc>
                <a:spcPct val="130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$t3 = k, $t4 = &amp;Y[i][k], $t5 = &amp;Z[k][j]</a:t>
            </a:r>
            <a:endParaRPr lang="en-US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30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L3: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lwc1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$f1, 0($t4)	#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 $f1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 Y[i][k]</a:t>
            </a:r>
          </a:p>
          <a:p>
            <a:pPr marL="349250" indent="-349250" eaLnBrk="1" hangingPunct="1">
              <a:lnSpc>
                <a:spcPct val="130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lwc1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$f2, 0($t5)	#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 $f2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 Z[k][j]</a:t>
            </a:r>
          </a:p>
          <a:p>
            <a:pPr marL="349250" indent="-349250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mul.s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$f3, $f1, $f2	# $f3 = Y[i][k]*Z[k][j]</a:t>
            </a:r>
            <a:endParaRPr lang="en-US" altLang="en-US" b="1" baseline="30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add.s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$f0, $f0, $f3	# sum = sum + $f3</a:t>
            </a:r>
          </a:p>
          <a:p>
            <a:pPr marL="349250" indent="-349250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$t3, $t3, 1	# k = k + 1</a:t>
            </a:r>
          </a:p>
          <a:p>
            <a:pPr marL="349250" indent="-349250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$t4, $t4, 4	# $t4 = &amp;Y[i][k]</a:t>
            </a:r>
          </a:p>
          <a:p>
            <a:pPr marL="349250" indent="-349250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$t5, $t5, $t0	# $t5 = &amp;Z[k][j]</a:t>
            </a:r>
          </a:p>
          <a:p>
            <a:pPr marL="349250" indent="-349250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$t3, $a0, L3	# loop back if (k != n)</a:t>
            </a:r>
          </a:p>
          <a:p>
            <a:pPr marL="349250" indent="-349250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End of inner for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Multiplication Procedure </a:t>
            </a:r>
            <a:r>
              <a:rPr lang="en-US" altLang="en-US" dirty="0" smtClean="0"/>
              <a:t>(3 </a:t>
            </a:r>
            <a:r>
              <a:rPr lang="en-US" altLang="en-US" dirty="0"/>
              <a:t>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349250" eaLnBrk="1" hangingPunct="1">
              <a:lnSpc>
                <a:spcPct val="120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swc1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$f0, 0($a1)	#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store X[i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][j] = sum</a:t>
            </a:r>
          </a:p>
          <a:p>
            <a:pPr marL="349250" indent="-349250" eaLnBrk="1" hangingPunct="1">
              <a:lnSpc>
                <a:spcPct val="120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$a1, $a1, 4	# $a1 = &amp;X[i][j]	</a:t>
            </a:r>
          </a:p>
          <a:p>
            <a:pPr marL="349250" indent="-349250" eaLnBrk="1" hangingPunct="1">
              <a:lnSpc>
                <a:spcPct val="120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$t2, $t2, 1	# j = j + 1</a:t>
            </a:r>
          </a:p>
          <a:p>
            <a:pPr marL="349250" indent="-349250" eaLnBrk="1" hangingPunct="1">
              <a:lnSpc>
                <a:spcPct val="120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$t2, $a0, L2	# loop L2 if (j != n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9250" indent="-349250" eaLnBrk="1" hangingPunct="1">
              <a:lnSpc>
                <a:spcPct val="120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End of middle for loop</a:t>
            </a:r>
            <a:endParaRPr lang="en-US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20000"/>
              </a:lnSpc>
              <a:spcBef>
                <a:spcPts val="20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$a2, $a2, $t0	# $a2 = &amp;Y[i][0]</a:t>
            </a:r>
          </a:p>
          <a:p>
            <a:pPr marL="349250" indent="-349250" eaLnBrk="1" hangingPunct="1">
              <a:lnSpc>
                <a:spcPct val="120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$t1, $t1, 1	# i = i + 1	</a:t>
            </a:r>
          </a:p>
          <a:p>
            <a:pPr marL="349250" indent="-349250" eaLnBrk="1" hangingPunct="1">
              <a:lnSpc>
                <a:spcPct val="120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$t1, $a0, L1	# loop L1 if (i != n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9250" indent="-349250" eaLnBrk="1" hangingPunct="1">
              <a:lnSpc>
                <a:spcPct val="120000"/>
              </a:lnSpc>
              <a:spcBef>
                <a:spcPts val="3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End of outer for loop</a:t>
            </a:r>
            <a:endParaRPr lang="en-US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0" indent="-349250" eaLnBrk="1" hangingPunct="1">
              <a:lnSpc>
                <a:spcPct val="120000"/>
              </a:lnSpc>
              <a:spcBef>
                <a:spcPts val="2000"/>
              </a:spcBef>
              <a:buNone/>
              <a:tabLst>
                <a:tab pos="714375" algn="l"/>
                <a:tab pos="1793875" algn="l"/>
                <a:tab pos="4308475" algn="l"/>
              </a:tabLs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# return to caller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IEEE 754 Floating-Point Standard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Found in virtually every computer invented since 1980</a:t>
            </a:r>
          </a:p>
          <a:p>
            <a:pPr lvl="1" eaLnBrk="1" hangingPunct="1"/>
            <a:r>
              <a:rPr lang="en-US" altLang="en-US" smtClean="0"/>
              <a:t>Simplified porting of floating-point numbers</a:t>
            </a:r>
          </a:p>
          <a:p>
            <a:pPr lvl="1" eaLnBrk="1" hangingPunct="1"/>
            <a:r>
              <a:rPr lang="en-US" altLang="en-US" smtClean="0"/>
              <a:t>Unified the development of floating-point algorithms</a:t>
            </a:r>
          </a:p>
          <a:p>
            <a:pPr lvl="1" eaLnBrk="1" hangingPunct="1"/>
            <a:r>
              <a:rPr lang="en-US" altLang="en-US" smtClean="0"/>
              <a:t>Increased the accuracy of floating-point numbers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Single Precision</a:t>
            </a:r>
            <a:r>
              <a:rPr lang="en-US" altLang="en-US" smtClean="0"/>
              <a:t> Floating Point Numbers (32 bits)</a:t>
            </a:r>
          </a:p>
          <a:p>
            <a:pPr lvl="1" eaLnBrk="1" hangingPunct="1"/>
            <a:r>
              <a:rPr lang="en-US" altLang="en-US" smtClean="0"/>
              <a:t>1-bit sign + 8-bit exponent + 23-bit fraction</a:t>
            </a:r>
          </a:p>
          <a:p>
            <a:pPr lvl="1" eaLnBrk="1" hangingPunct="1"/>
            <a:endParaRPr lang="en-US" altLang="en-US" smtClean="0">
              <a:solidFill>
                <a:schemeClr val="hlink"/>
              </a:solidFill>
            </a:endParaRPr>
          </a:p>
          <a:p>
            <a:pPr eaLnBrk="1" hangingPunct="1">
              <a:spcBef>
                <a:spcPct val="80000"/>
              </a:spcBef>
            </a:pPr>
            <a:r>
              <a:rPr lang="en-US" altLang="en-US" smtClean="0">
                <a:solidFill>
                  <a:srgbClr val="FF0000"/>
                </a:solidFill>
              </a:rPr>
              <a:t>Double Precision</a:t>
            </a:r>
            <a:r>
              <a:rPr lang="en-US" altLang="en-US" smtClean="0"/>
              <a:t> Floating Point Numbers (64 bits)</a:t>
            </a:r>
          </a:p>
          <a:p>
            <a:pPr lvl="1" eaLnBrk="1" hangingPunct="1"/>
            <a:r>
              <a:rPr lang="en-US" altLang="en-US" smtClean="0"/>
              <a:t>1-bit sign + 11-bit exponent + 52-bit fraction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523735" y="3933826"/>
            <a:ext cx="5847292" cy="365125"/>
            <a:chOff x="876" y="2448"/>
            <a:chExt cx="3684" cy="230"/>
          </a:xfrm>
        </p:grpSpPr>
        <p:sp>
          <p:nvSpPr>
            <p:cNvPr id="9226" name="Text Box 5"/>
            <p:cNvSpPr txBox="1">
              <a:spLocks noChangeArrowheads="1"/>
            </p:cNvSpPr>
            <p:nvPr/>
          </p:nvSpPr>
          <p:spPr bwMode="auto">
            <a:xfrm>
              <a:off x="876" y="2448"/>
              <a:ext cx="115" cy="23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</a:t>
              </a:r>
            </a:p>
          </p:txBody>
        </p:sp>
        <p:sp>
          <p:nvSpPr>
            <p:cNvPr id="9227" name="Text Box 6"/>
            <p:cNvSpPr txBox="1">
              <a:spLocks noChangeArrowheads="1"/>
            </p:cNvSpPr>
            <p:nvPr/>
          </p:nvSpPr>
          <p:spPr bwMode="auto">
            <a:xfrm>
              <a:off x="991" y="2448"/>
              <a:ext cx="921" cy="230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 smtClean="0"/>
                <a:t>Exponent</a:t>
              </a:r>
              <a:r>
                <a:rPr lang="en-US" altLang="en-US" baseline="30000" dirty="0" smtClean="0"/>
                <a:t>8</a:t>
              </a:r>
              <a:endParaRPr lang="en-US" altLang="en-US" baseline="30000" dirty="0"/>
            </a:p>
          </p:txBody>
        </p:sp>
        <p:sp>
          <p:nvSpPr>
            <p:cNvPr id="9228" name="Text Box 7"/>
            <p:cNvSpPr txBox="1">
              <a:spLocks noChangeArrowheads="1"/>
            </p:cNvSpPr>
            <p:nvPr/>
          </p:nvSpPr>
          <p:spPr bwMode="auto">
            <a:xfrm>
              <a:off x="1912" y="2448"/>
              <a:ext cx="2648" cy="23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 smtClean="0"/>
                <a:t>Fraction</a:t>
              </a:r>
              <a:r>
                <a:rPr lang="en-US" altLang="en-US" baseline="30000" dirty="0" smtClean="0"/>
                <a:t>23</a:t>
              </a:r>
              <a:endParaRPr lang="en-US" altLang="en-US" baseline="30000" dirty="0"/>
            </a:p>
          </p:txBody>
        </p:sp>
      </p:grpSp>
      <p:grpSp>
        <p:nvGrpSpPr>
          <p:cNvPr id="9221" name="Group 8"/>
          <p:cNvGrpSpPr>
            <a:grpSpLocks/>
          </p:cNvGrpSpPr>
          <p:nvPr/>
        </p:nvGrpSpPr>
        <p:grpSpPr bwMode="auto">
          <a:xfrm>
            <a:off x="1520297" y="5687082"/>
            <a:ext cx="5850731" cy="730250"/>
            <a:chOff x="874" y="3370"/>
            <a:chExt cx="3686" cy="460"/>
          </a:xfrm>
        </p:grpSpPr>
        <p:sp>
          <p:nvSpPr>
            <p:cNvPr id="9222" name="Text Box 9"/>
            <p:cNvSpPr txBox="1">
              <a:spLocks noChangeArrowheads="1"/>
            </p:cNvSpPr>
            <p:nvPr/>
          </p:nvSpPr>
          <p:spPr bwMode="auto">
            <a:xfrm>
              <a:off x="874" y="3370"/>
              <a:ext cx="115" cy="23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</a:t>
              </a:r>
            </a:p>
          </p:txBody>
        </p:sp>
        <p:sp>
          <p:nvSpPr>
            <p:cNvPr id="9223" name="Text Box 10"/>
            <p:cNvSpPr txBox="1">
              <a:spLocks noChangeArrowheads="1"/>
            </p:cNvSpPr>
            <p:nvPr/>
          </p:nvSpPr>
          <p:spPr bwMode="auto">
            <a:xfrm>
              <a:off x="989" y="3370"/>
              <a:ext cx="1267" cy="230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 smtClean="0"/>
                <a:t>Exponent</a:t>
              </a:r>
              <a:r>
                <a:rPr lang="en-US" altLang="en-US" baseline="30000" dirty="0" smtClean="0"/>
                <a:t>11</a:t>
              </a:r>
              <a:endParaRPr lang="en-US" altLang="en-US" baseline="30000" dirty="0"/>
            </a:p>
          </p:txBody>
        </p:sp>
        <p:sp>
          <p:nvSpPr>
            <p:cNvPr id="9224" name="Text Box 11"/>
            <p:cNvSpPr txBox="1">
              <a:spLocks noChangeArrowheads="1"/>
            </p:cNvSpPr>
            <p:nvPr/>
          </p:nvSpPr>
          <p:spPr bwMode="auto">
            <a:xfrm>
              <a:off x="2256" y="3370"/>
              <a:ext cx="2304" cy="23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 smtClean="0"/>
                <a:t>Fraction</a:t>
              </a:r>
              <a:r>
                <a:rPr lang="en-US" altLang="en-US" baseline="30000" dirty="0" smtClean="0"/>
                <a:t>52</a:t>
              </a:r>
              <a:endParaRPr lang="en-US" altLang="en-US" baseline="30000" dirty="0"/>
            </a:p>
          </p:txBody>
        </p:sp>
        <p:sp>
          <p:nvSpPr>
            <p:cNvPr id="9225" name="Text Box 12"/>
            <p:cNvSpPr txBox="1">
              <a:spLocks noChangeArrowheads="1"/>
            </p:cNvSpPr>
            <p:nvPr/>
          </p:nvSpPr>
          <p:spPr bwMode="auto">
            <a:xfrm>
              <a:off x="874" y="3600"/>
              <a:ext cx="3686" cy="23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(continued)</a:t>
              </a:r>
              <a:endParaRPr lang="en-US" altLang="en-US" baseline="30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Ins="0"/>
          <a:lstStyle/>
          <a:p>
            <a:pPr marL="349250" indent="-349250" eaLnBrk="1" hangingPunct="1">
              <a:tabLst>
                <a:tab pos="571500" algn="l"/>
              </a:tabLst>
            </a:pPr>
            <a:r>
              <a:rPr lang="en-US" altLang="en-US" dirty="0" smtClean="0"/>
              <a:t>For a normalized floating point number (</a:t>
            </a:r>
            <a:r>
              <a:rPr lang="en-US" altLang="en-US" i="1" dirty="0" smtClean="0">
                <a:solidFill>
                  <a:srgbClr val="000099"/>
                </a:solidFill>
              </a:rPr>
              <a:t>S</a:t>
            </a:r>
            <a:r>
              <a:rPr lang="en-US" altLang="en-US" dirty="0" smtClean="0"/>
              <a:t>, </a:t>
            </a: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/>
              <a:t>, 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dirty="0" smtClean="0"/>
              <a:t>)</a:t>
            </a:r>
          </a:p>
          <a:p>
            <a:pPr marL="349250" indent="-349250" eaLnBrk="1" hangingPunct="1">
              <a:tabLst>
                <a:tab pos="571500" algn="l"/>
              </a:tabLst>
            </a:pPr>
            <a:endParaRPr lang="en-US" altLang="en-US" dirty="0" smtClean="0"/>
          </a:p>
          <a:p>
            <a:pPr marL="349250" indent="-349250" eaLnBrk="1" hangingPunct="1">
              <a:spcBef>
                <a:spcPct val="70000"/>
              </a:spcBef>
              <a:tabLst>
                <a:tab pos="571500" algn="l"/>
              </a:tabLst>
            </a:pPr>
            <a:r>
              <a:rPr lang="en-US" altLang="en-US" dirty="0" err="1" smtClean="0">
                <a:solidFill>
                  <a:srgbClr val="FF0000"/>
                </a:solidFill>
              </a:rPr>
              <a:t>Significand</a:t>
            </a:r>
            <a:r>
              <a:rPr lang="en-US" altLang="en-US" dirty="0" smtClean="0"/>
              <a:t> is equal to 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dirty="0" smtClean="0"/>
              <a:t>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1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2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3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4</a:t>
            </a:r>
            <a:r>
              <a:rPr lang="en-US" altLang="en-US" dirty="0" smtClean="0">
                <a:solidFill>
                  <a:srgbClr val="000099"/>
                </a:solidFill>
              </a:rPr>
              <a:t>…</a:t>
            </a:r>
            <a:r>
              <a:rPr lang="en-US" altLang="en-US" dirty="0" smtClean="0"/>
              <a:t>)</a:t>
            </a:r>
            <a:r>
              <a:rPr lang="en-US" altLang="en-US" baseline="-25000" dirty="0" smtClean="0"/>
              <a:t>2</a:t>
            </a:r>
            <a:endParaRPr lang="en-US" altLang="en-US" dirty="0" smtClean="0"/>
          </a:p>
          <a:p>
            <a:pPr marL="739775" lvl="1" indent="-276225" eaLnBrk="1" hangingPunct="1">
              <a:tabLst>
                <a:tab pos="571500" algn="l"/>
              </a:tabLst>
            </a:pPr>
            <a:r>
              <a:rPr lang="en-US" altLang="en-US" dirty="0" smtClean="0"/>
              <a:t>IEEE 754 assumes hidden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not stored</a:t>
            </a:r>
            <a:r>
              <a:rPr lang="en-US" altLang="en-US" dirty="0" smtClean="0"/>
              <a:t>) for normalized numbers</a:t>
            </a:r>
          </a:p>
          <a:p>
            <a:pPr marL="739775" lvl="1" indent="-276225" eaLnBrk="1" hangingPunct="1">
              <a:tabLst>
                <a:tab pos="571500" algn="l"/>
              </a:tabLst>
            </a:pPr>
            <a:r>
              <a:rPr lang="en-US" altLang="en-US" dirty="0" err="1" smtClean="0"/>
              <a:t>Significand</a:t>
            </a:r>
            <a:r>
              <a:rPr lang="en-US" altLang="en-US" dirty="0" smtClean="0"/>
              <a:t> is </a:t>
            </a:r>
            <a:r>
              <a:rPr lang="en-US" altLang="en-US" dirty="0" smtClean="0">
                <a:solidFill>
                  <a:srgbClr val="FF0000"/>
                </a:solidFill>
              </a:rPr>
              <a:t>1 bit longer</a:t>
            </a:r>
            <a:r>
              <a:rPr lang="en-US" altLang="en-US" dirty="0" smtClean="0"/>
              <a:t> than fraction</a:t>
            </a:r>
          </a:p>
          <a:p>
            <a:pPr marL="349250" indent="-349250" eaLnBrk="1" hangingPunct="1">
              <a:tabLst>
                <a:tab pos="571500" algn="l"/>
              </a:tabLst>
            </a:pPr>
            <a:r>
              <a:rPr lang="en-US" altLang="en-US" dirty="0" smtClean="0"/>
              <a:t>Value of a Normalized Floating Point Number:</a:t>
            </a:r>
          </a:p>
          <a:p>
            <a:pPr marL="349250" indent="-349250" eaLnBrk="1" hangingPunct="1">
              <a:spcBef>
                <a:spcPct val="60000"/>
              </a:spcBef>
              <a:buFont typeface="Wingdings" pitchFamily="2" charset="2"/>
              <a:buNone/>
              <a:tabLst>
                <a:tab pos="571500" algn="l"/>
              </a:tabLst>
            </a:pPr>
            <a:r>
              <a:rPr lang="en-US" altLang="en-US" dirty="0" smtClean="0"/>
              <a:t>		</a:t>
            </a:r>
            <a:r>
              <a:rPr lang="en-US" altLang="en-US" b="1" dirty="0" smtClean="0">
                <a:sym typeface="Symbol"/>
              </a:rPr>
              <a:t></a:t>
            </a:r>
            <a:r>
              <a:rPr lang="en-US" altLang="en-US" dirty="0" smtClean="0">
                <a:sym typeface="Symbol"/>
              </a:rPr>
              <a:t>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dirty="0" smtClean="0"/>
              <a:t>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i="1" baseline="30000" dirty="0" smtClean="0">
                <a:solidFill>
                  <a:srgbClr val="000099"/>
                </a:solidFill>
              </a:rPr>
              <a:t>exponent_value</a:t>
            </a:r>
            <a:endParaRPr lang="en-US" altLang="en-US" dirty="0" smtClean="0"/>
          </a:p>
          <a:p>
            <a:pPr marL="349250" indent="-349250" eaLnBrk="1" hangingPunct="1">
              <a:buNone/>
              <a:tabLst>
                <a:tab pos="571500" algn="l"/>
              </a:tabLst>
            </a:pPr>
            <a:r>
              <a:rPr lang="en-US" altLang="en-US" dirty="0" smtClean="0"/>
              <a:t>		</a:t>
            </a:r>
            <a:r>
              <a:rPr lang="en-US" altLang="en-US" b="1" dirty="0" smtClean="0">
                <a:sym typeface="Symbol"/>
              </a:rPr>
              <a:t></a:t>
            </a:r>
            <a:r>
              <a:rPr lang="en-US" altLang="en-US" dirty="0" smtClean="0">
                <a:sym typeface="Symbol"/>
              </a:rPr>
              <a:t>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.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1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2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3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4 </a:t>
            </a:r>
            <a:r>
              <a:rPr lang="en-US" altLang="en-US" dirty="0" smtClean="0">
                <a:solidFill>
                  <a:srgbClr val="000099"/>
                </a:solidFill>
              </a:rPr>
              <a:t>…</a:t>
            </a:r>
            <a:r>
              <a:rPr lang="en-US" altLang="en-US" dirty="0" smtClean="0"/>
              <a:t>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i="1" baseline="30000" dirty="0" smtClean="0">
                <a:solidFill>
                  <a:srgbClr val="000099"/>
                </a:solidFill>
              </a:rPr>
              <a:t>exponent_value</a:t>
            </a:r>
            <a:endParaRPr lang="en-US" altLang="en-US" dirty="0" smtClean="0"/>
          </a:p>
          <a:p>
            <a:pPr marL="349250" indent="-349250" eaLnBrk="1" hangingPunct="1">
              <a:buNone/>
              <a:tabLst>
                <a:tab pos="571500" algn="l"/>
              </a:tabLst>
            </a:pPr>
            <a:r>
              <a:rPr lang="en-US" altLang="en-US" dirty="0" smtClean="0"/>
              <a:t>		</a:t>
            </a:r>
            <a:r>
              <a:rPr lang="en-US" altLang="en-US" b="1" dirty="0" smtClean="0">
                <a:sym typeface="Symbol"/>
              </a:rPr>
              <a:t></a:t>
            </a:r>
            <a:r>
              <a:rPr lang="en-US" altLang="en-US" dirty="0" smtClean="0">
                <a:sym typeface="Symbol"/>
              </a:rPr>
              <a:t>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/>
              <a:t> + 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1</a:t>
            </a:r>
            <a:r>
              <a:rPr lang="en-US" altLang="en-US" dirty="0" smtClean="0"/>
              <a:t>×2</a:t>
            </a:r>
            <a:r>
              <a:rPr lang="en-US" altLang="en-US" baseline="30000" dirty="0" smtClean="0"/>
              <a:t>-1</a:t>
            </a:r>
            <a:r>
              <a:rPr lang="en-US" altLang="en-US" dirty="0" smtClean="0"/>
              <a:t> + 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2</a:t>
            </a:r>
            <a:r>
              <a:rPr lang="en-US" altLang="en-US" dirty="0" smtClean="0"/>
              <a:t>×2</a:t>
            </a:r>
            <a:r>
              <a:rPr lang="en-US" altLang="en-US" baseline="30000" dirty="0" smtClean="0"/>
              <a:t>-2</a:t>
            </a:r>
            <a:r>
              <a:rPr lang="en-US" altLang="en-US" dirty="0" smtClean="0"/>
              <a:t> + 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3</a:t>
            </a:r>
            <a:r>
              <a:rPr lang="en-US" altLang="en-US" dirty="0" smtClean="0"/>
              <a:t>×2</a:t>
            </a:r>
            <a:r>
              <a:rPr lang="en-US" altLang="en-US" baseline="30000" dirty="0" smtClean="0"/>
              <a:t>-3</a:t>
            </a:r>
            <a:r>
              <a:rPr lang="en-US" altLang="en-US" dirty="0" smtClean="0"/>
              <a:t> + </a:t>
            </a:r>
            <a:r>
              <a:rPr lang="en-US" altLang="en-US" i="1" dirty="0" smtClean="0">
                <a:solidFill>
                  <a:srgbClr val="000099"/>
                </a:solidFill>
              </a:rPr>
              <a:t>f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4</a:t>
            </a:r>
            <a:r>
              <a:rPr lang="en-US" altLang="en-US" dirty="0" smtClean="0"/>
              <a:t>×2</a:t>
            </a:r>
            <a:r>
              <a:rPr lang="en-US" altLang="en-US" baseline="30000" dirty="0" smtClean="0"/>
              <a:t>-4</a:t>
            </a:r>
            <a:r>
              <a:rPr lang="en-US" altLang="en-US" dirty="0" smtClean="0"/>
              <a:t> …)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i="1" baseline="30000" dirty="0" smtClean="0">
                <a:solidFill>
                  <a:srgbClr val="000099"/>
                </a:solidFill>
              </a:rPr>
              <a:t>exponent_value</a:t>
            </a:r>
            <a:endParaRPr lang="en-US" altLang="en-US" dirty="0" smtClean="0"/>
          </a:p>
          <a:p>
            <a:pPr marL="349250" indent="-349250" eaLnBrk="1" hangingPunct="1">
              <a:spcBef>
                <a:spcPct val="100000"/>
              </a:spcBef>
              <a:buFont typeface="Wingdings" pitchFamily="2" charset="2"/>
              <a:buNone/>
              <a:tabLst>
                <a:tab pos="571500" algn="l"/>
                <a:tab pos="3052763" algn="l"/>
              </a:tabLst>
            </a:pPr>
            <a:r>
              <a:rPr lang="en-US" altLang="en-US" baseline="30000" dirty="0" smtClean="0"/>
              <a:t>	</a:t>
            </a:r>
            <a:r>
              <a:rPr lang="en-US" altLang="en-US" dirty="0" smtClean="0"/>
              <a:t>S = 0 is positive,	S = 1 is negative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Normalized Floating Point Numbers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248569" y="1592796"/>
            <a:ext cx="5854171" cy="411162"/>
            <a:chOff x="758" y="1094"/>
            <a:chExt cx="3687" cy="259"/>
          </a:xfrm>
        </p:grpSpPr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758" y="1094"/>
              <a:ext cx="115" cy="25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</a:t>
              </a:r>
            </a:p>
          </p:txBody>
        </p:sp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873" y="1094"/>
              <a:ext cx="921" cy="2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endParaRPr lang="en-US" altLang="en-US" baseline="30000"/>
            </a:p>
          </p:txBody>
        </p:sp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>
              <a:off x="1794" y="1094"/>
              <a:ext cx="2651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F = </a:t>
              </a:r>
              <a:r>
                <a:rPr lang="en-US" altLang="en-US" i="1"/>
                <a:t>f</a:t>
              </a:r>
              <a:r>
                <a:rPr lang="en-US" altLang="en-US" baseline="-25000"/>
                <a:t>1</a:t>
              </a:r>
              <a:r>
                <a:rPr lang="en-US" altLang="en-US"/>
                <a:t> </a:t>
              </a:r>
              <a:r>
                <a:rPr lang="en-US" altLang="en-US" i="1"/>
                <a:t>f</a:t>
              </a:r>
              <a:r>
                <a:rPr lang="en-US" altLang="en-US" baseline="-25000"/>
                <a:t>2</a:t>
              </a:r>
              <a:r>
                <a:rPr lang="en-US" altLang="en-US"/>
                <a:t> </a:t>
              </a:r>
              <a:r>
                <a:rPr lang="en-US" altLang="en-US" i="1"/>
                <a:t>f</a:t>
              </a:r>
              <a:r>
                <a:rPr lang="en-US" altLang="en-US" baseline="-25000"/>
                <a:t>3</a:t>
              </a:r>
              <a:r>
                <a:rPr lang="en-US" altLang="en-US"/>
                <a:t> </a:t>
              </a:r>
              <a:r>
                <a:rPr lang="en-US" altLang="en-US" i="1"/>
                <a:t>f</a:t>
              </a:r>
              <a:r>
                <a:rPr lang="en-US" altLang="en-US" baseline="-25000"/>
                <a:t>4</a:t>
              </a:r>
              <a:r>
                <a:rPr lang="en-US" altLang="en-US" sz="1600" b="1"/>
                <a:t> </a:t>
              </a:r>
              <a:r>
                <a:rPr lang="en-US" altLang="en-US"/>
                <a:t>…</a:t>
              </a:r>
            </a:p>
          </p:txBody>
        </p:sp>
      </p:grp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779536" y="4149726"/>
            <a:ext cx="8502945" cy="16922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Biased Exponent Representation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08720"/>
            <a:ext cx="8915400" cy="558062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dirty="0" smtClean="0"/>
              <a:t>How to represent a signed exponent? Choices are …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Sign + magnitude representation for the exponent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Two’s complement representation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Biased representation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/>
              <a:t>IEEE 754 uses </a:t>
            </a:r>
            <a:r>
              <a:rPr lang="en-US" altLang="en-US" dirty="0" smtClean="0">
                <a:solidFill>
                  <a:srgbClr val="FF0000"/>
                </a:solidFill>
              </a:rPr>
              <a:t>biased representation</a:t>
            </a:r>
            <a:r>
              <a:rPr lang="en-US" altLang="en-US" dirty="0" smtClean="0"/>
              <a:t> for the </a:t>
            </a:r>
            <a:r>
              <a:rPr lang="en-US" altLang="en-US" dirty="0" smtClean="0">
                <a:solidFill>
                  <a:srgbClr val="FF0000"/>
                </a:solidFill>
              </a:rPr>
              <a:t>exponent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Exponent Value = </a:t>
            </a: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>
                <a:solidFill>
                  <a:srgbClr val="000099"/>
                </a:solidFill>
              </a:rPr>
              <a:t> – Bias</a:t>
            </a:r>
            <a:r>
              <a:rPr lang="en-US" altLang="en-US" dirty="0" smtClean="0"/>
              <a:t> (</a:t>
            </a:r>
            <a:r>
              <a:rPr lang="en-US" altLang="en-US" dirty="0" smtClean="0">
                <a:solidFill>
                  <a:srgbClr val="000099"/>
                </a:solidFill>
              </a:rPr>
              <a:t>Bias</a:t>
            </a:r>
            <a:r>
              <a:rPr lang="en-US" altLang="en-US" dirty="0" smtClean="0"/>
              <a:t> is a constant)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/>
              <a:t>The exponent field is </a:t>
            </a:r>
            <a:r>
              <a:rPr lang="en-US" altLang="en-US" dirty="0" smtClean="0">
                <a:solidFill>
                  <a:srgbClr val="FF0000"/>
                </a:solidFill>
              </a:rPr>
              <a:t>8 bits</a:t>
            </a:r>
            <a:r>
              <a:rPr lang="en-US" altLang="en-US" dirty="0" smtClean="0"/>
              <a:t> for </a:t>
            </a:r>
            <a:r>
              <a:rPr lang="en-US" altLang="en-US" dirty="0" smtClean="0">
                <a:solidFill>
                  <a:srgbClr val="FF0000"/>
                </a:solidFill>
              </a:rPr>
              <a:t>single precision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/>
              <a:t> can be in the range </a:t>
            </a:r>
            <a:r>
              <a:rPr lang="en-US" altLang="en-US" dirty="0" smtClean="0">
                <a:solidFill>
                  <a:srgbClr val="000099"/>
                </a:solidFill>
              </a:rPr>
              <a:t>0 to 255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>
                <a:solidFill>
                  <a:srgbClr val="000099"/>
                </a:solidFill>
              </a:rPr>
              <a:t> = 0</a:t>
            </a:r>
            <a:r>
              <a:rPr lang="en-US" altLang="en-US" dirty="0" smtClean="0"/>
              <a:t> and </a:t>
            </a: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>
                <a:solidFill>
                  <a:srgbClr val="000099"/>
                </a:solidFill>
              </a:rPr>
              <a:t> = 255</a:t>
            </a:r>
            <a:r>
              <a:rPr lang="en-US" altLang="en-US" dirty="0" smtClean="0"/>
              <a:t> are </a:t>
            </a:r>
            <a:r>
              <a:rPr lang="en-US" altLang="en-US" dirty="0" smtClean="0">
                <a:solidFill>
                  <a:srgbClr val="FF0000"/>
                </a:solidFill>
              </a:rPr>
              <a:t>reserved for special use</a:t>
            </a:r>
            <a:r>
              <a:rPr lang="en-US" altLang="en-US" dirty="0" smtClean="0"/>
              <a:t> (discussed later)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>
                <a:solidFill>
                  <a:srgbClr val="000099"/>
                </a:solidFill>
              </a:rPr>
              <a:t> = 1 to 254</a:t>
            </a:r>
            <a:r>
              <a:rPr lang="en-US" altLang="en-US" dirty="0" smtClean="0"/>
              <a:t> are used for </a:t>
            </a:r>
            <a:r>
              <a:rPr lang="en-US" altLang="en-US" dirty="0" smtClean="0">
                <a:solidFill>
                  <a:srgbClr val="FF0000"/>
                </a:solidFill>
              </a:rPr>
              <a:t>normalized</a:t>
            </a:r>
            <a:r>
              <a:rPr lang="en-US" altLang="en-US" dirty="0" smtClean="0"/>
              <a:t> floating point numbers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Bias = 127</a:t>
            </a:r>
            <a:r>
              <a:rPr lang="en-US" altLang="en-US" dirty="0" smtClean="0"/>
              <a:t> (half of </a:t>
            </a:r>
            <a:r>
              <a:rPr lang="en-US" altLang="en-US" dirty="0" smtClean="0">
                <a:solidFill>
                  <a:srgbClr val="000099"/>
                </a:solidFill>
              </a:rPr>
              <a:t>254</a:t>
            </a:r>
            <a:r>
              <a:rPr lang="en-US" altLang="en-US" dirty="0" smtClean="0"/>
              <a:t>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Exponent value = </a:t>
            </a:r>
            <a:r>
              <a:rPr lang="en-US" altLang="en-US" b="1" i="1" dirty="0" smtClean="0">
                <a:solidFill>
                  <a:srgbClr val="000099"/>
                </a:solidFill>
              </a:rPr>
              <a:t>E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000099"/>
                </a:solidFill>
              </a:rPr>
              <a:t>– 127</a:t>
            </a:r>
            <a:r>
              <a:rPr lang="en-US" altLang="en-US" dirty="0" smtClean="0">
                <a:solidFill>
                  <a:srgbClr val="000099"/>
                </a:solidFill>
              </a:rPr>
              <a:t>	</a:t>
            </a:r>
            <a:r>
              <a:rPr lang="en-US" altLang="en-US" dirty="0" smtClean="0"/>
              <a:t>Range: </a:t>
            </a:r>
            <a:r>
              <a:rPr lang="en-US" altLang="en-US" b="1" dirty="0" smtClean="0">
                <a:solidFill>
                  <a:srgbClr val="000099"/>
                </a:solidFill>
              </a:rPr>
              <a:t>-126 to +127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Biased Exponent – Cont’d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84" y="944724"/>
            <a:ext cx="9361040" cy="5616624"/>
          </a:xfrm>
        </p:spPr>
        <p:txBody>
          <a:bodyPr/>
          <a:lstStyle/>
          <a:p>
            <a:pPr marL="349250" indent="-349250" eaLnBrk="1" hangingPunct="1">
              <a:tabLst>
                <a:tab pos="571500" algn="l"/>
              </a:tabLst>
            </a:pPr>
            <a:r>
              <a:rPr lang="en-US" altLang="en-US" dirty="0" smtClean="0"/>
              <a:t>For </a:t>
            </a:r>
            <a:r>
              <a:rPr lang="en-US" altLang="en-US" dirty="0" smtClean="0">
                <a:solidFill>
                  <a:srgbClr val="FF0000"/>
                </a:solidFill>
              </a:rPr>
              <a:t>double precision</a:t>
            </a:r>
            <a:r>
              <a:rPr lang="en-US" altLang="en-US" dirty="0" smtClean="0"/>
              <a:t>, the exponent field is </a:t>
            </a:r>
            <a:r>
              <a:rPr lang="en-US" altLang="en-US" dirty="0" smtClean="0">
                <a:solidFill>
                  <a:srgbClr val="FF0000"/>
                </a:solidFill>
              </a:rPr>
              <a:t>11 bits</a:t>
            </a:r>
          </a:p>
          <a:p>
            <a:pPr marL="739775" lvl="1" indent="-276225" eaLnBrk="1" hangingPunct="1">
              <a:tabLst>
                <a:tab pos="571500" algn="l"/>
              </a:tabLst>
            </a:pP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/>
              <a:t> can be in the range </a:t>
            </a:r>
            <a:r>
              <a:rPr lang="en-US" altLang="en-US" dirty="0" smtClean="0">
                <a:solidFill>
                  <a:srgbClr val="000099"/>
                </a:solidFill>
              </a:rPr>
              <a:t>0 to 2047</a:t>
            </a:r>
          </a:p>
          <a:p>
            <a:pPr marL="739775" lvl="1" indent="-276225" eaLnBrk="1" hangingPunct="1">
              <a:tabLst>
                <a:tab pos="571500" algn="l"/>
              </a:tabLst>
            </a:pP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>
                <a:solidFill>
                  <a:srgbClr val="000099"/>
                </a:solidFill>
              </a:rPr>
              <a:t> = 0</a:t>
            </a:r>
            <a:r>
              <a:rPr lang="en-US" altLang="en-US" dirty="0" smtClean="0"/>
              <a:t> and </a:t>
            </a: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>
                <a:solidFill>
                  <a:srgbClr val="000099"/>
                </a:solidFill>
              </a:rPr>
              <a:t> = 2047</a:t>
            </a:r>
            <a:r>
              <a:rPr lang="en-US" altLang="en-US" dirty="0" smtClean="0"/>
              <a:t> are </a:t>
            </a:r>
            <a:r>
              <a:rPr lang="en-US" altLang="en-US" dirty="0" smtClean="0">
                <a:solidFill>
                  <a:srgbClr val="FF0000"/>
                </a:solidFill>
              </a:rPr>
              <a:t>reserved for special use</a:t>
            </a:r>
          </a:p>
          <a:p>
            <a:pPr marL="739775" lvl="1" indent="-276225" eaLnBrk="1" hangingPunct="1">
              <a:tabLst>
                <a:tab pos="571500" algn="l"/>
              </a:tabLst>
            </a:pPr>
            <a:r>
              <a:rPr lang="en-US" altLang="en-US" i="1" dirty="0" smtClean="0">
                <a:solidFill>
                  <a:srgbClr val="000099"/>
                </a:solidFill>
              </a:rPr>
              <a:t>E</a:t>
            </a:r>
            <a:r>
              <a:rPr lang="en-US" altLang="en-US" dirty="0" smtClean="0">
                <a:solidFill>
                  <a:srgbClr val="000099"/>
                </a:solidFill>
              </a:rPr>
              <a:t> = 1 to 2046</a:t>
            </a:r>
            <a:r>
              <a:rPr lang="en-US" altLang="en-US" dirty="0" smtClean="0"/>
              <a:t> are used for </a:t>
            </a:r>
            <a:r>
              <a:rPr lang="en-US" altLang="en-US" dirty="0" smtClean="0">
                <a:solidFill>
                  <a:srgbClr val="FF0000"/>
                </a:solidFill>
              </a:rPr>
              <a:t>normalized</a:t>
            </a:r>
            <a:r>
              <a:rPr lang="en-US" altLang="en-US" dirty="0" smtClean="0"/>
              <a:t> floating point numbers</a:t>
            </a:r>
          </a:p>
          <a:p>
            <a:pPr marL="739775" lvl="1" indent="-276225" eaLnBrk="1" hangingPunct="1">
              <a:tabLst>
                <a:tab pos="571500" algn="l"/>
              </a:tabLst>
            </a:pPr>
            <a:r>
              <a:rPr lang="en-US" altLang="en-US" dirty="0" smtClean="0">
                <a:solidFill>
                  <a:srgbClr val="000099"/>
                </a:solidFill>
              </a:rPr>
              <a:t>Bias = 1023</a:t>
            </a:r>
            <a:r>
              <a:rPr lang="en-US" altLang="en-US" dirty="0" smtClean="0"/>
              <a:t> (half of </a:t>
            </a:r>
            <a:r>
              <a:rPr lang="en-US" altLang="en-US" dirty="0" smtClean="0">
                <a:solidFill>
                  <a:srgbClr val="000099"/>
                </a:solidFill>
              </a:rPr>
              <a:t>2046</a:t>
            </a:r>
            <a:r>
              <a:rPr lang="en-US" altLang="en-US" dirty="0" smtClean="0"/>
              <a:t>)</a:t>
            </a:r>
          </a:p>
          <a:p>
            <a:pPr marL="739775" lvl="1" indent="-276225" eaLnBrk="1" hangingPunct="1">
              <a:tabLst>
                <a:tab pos="571500" algn="l"/>
              </a:tabLst>
            </a:pPr>
            <a:r>
              <a:rPr lang="en-US" altLang="en-US" dirty="0" smtClean="0"/>
              <a:t>Exponent value = </a:t>
            </a:r>
            <a:r>
              <a:rPr lang="en-US" altLang="en-US" b="1" i="1" dirty="0" smtClean="0">
                <a:solidFill>
                  <a:srgbClr val="000099"/>
                </a:solidFill>
              </a:rPr>
              <a:t>E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000099"/>
                </a:solidFill>
              </a:rPr>
              <a:t>– 1023</a:t>
            </a:r>
            <a:r>
              <a:rPr lang="en-US" altLang="en-US" dirty="0" smtClean="0">
                <a:solidFill>
                  <a:srgbClr val="000099"/>
                </a:solidFill>
              </a:rPr>
              <a:t>	</a:t>
            </a:r>
            <a:r>
              <a:rPr lang="en-US" altLang="en-US" dirty="0" smtClean="0"/>
              <a:t>Range: </a:t>
            </a:r>
            <a:r>
              <a:rPr lang="en-US" altLang="en-US" b="1" dirty="0" smtClean="0">
                <a:solidFill>
                  <a:srgbClr val="000099"/>
                </a:solidFill>
              </a:rPr>
              <a:t>-1022 to +1023</a:t>
            </a:r>
          </a:p>
          <a:p>
            <a:pPr marL="349250" indent="-349250" eaLnBrk="1" hangingPunct="1">
              <a:tabLst>
                <a:tab pos="571500" algn="l"/>
              </a:tabLst>
            </a:pPr>
            <a:r>
              <a:rPr lang="en-US" altLang="en-US" dirty="0" smtClean="0"/>
              <a:t>Value of a Normalized Floating Point Number is</a:t>
            </a:r>
          </a:p>
          <a:p>
            <a:pPr marL="349250" indent="-349250" eaLnBrk="1" hangingPunct="1">
              <a:spcBef>
                <a:spcPct val="60000"/>
              </a:spcBef>
              <a:buNone/>
              <a:tabLst>
                <a:tab pos="571500" algn="l"/>
              </a:tabLst>
            </a:pPr>
            <a:r>
              <a:rPr lang="en-US" altLang="en-US" dirty="0"/>
              <a:t>		</a:t>
            </a:r>
            <a:r>
              <a:rPr lang="en-US" altLang="en-US" b="1" dirty="0">
                <a:sym typeface="Symbol"/>
              </a:rPr>
              <a:t></a:t>
            </a:r>
            <a:r>
              <a:rPr lang="en-US" altLang="en-US" dirty="0">
                <a:sym typeface="Symbol"/>
              </a:rPr>
              <a:t>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  <a:r>
              <a:rPr lang="en-US" altLang="en-US" b="1" dirty="0">
                <a:solidFill>
                  <a:srgbClr val="FF0000"/>
                </a:solidFill>
              </a:rPr>
              <a:t>.</a:t>
            </a:r>
            <a:r>
              <a:rPr lang="en-US" altLang="en-US" i="1" dirty="0">
                <a:solidFill>
                  <a:srgbClr val="000099"/>
                </a:solidFill>
              </a:rPr>
              <a:t>F</a:t>
            </a:r>
            <a:r>
              <a:rPr lang="en-US" altLang="en-US" dirty="0"/>
              <a:t>)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(</a:t>
            </a:r>
            <a:r>
              <a:rPr lang="en-US" altLang="en-US" i="1" baseline="30000" dirty="0">
                <a:solidFill>
                  <a:srgbClr val="000099"/>
                </a:solidFill>
              </a:rPr>
              <a:t>E-Bias</a:t>
            </a:r>
            <a:r>
              <a:rPr lang="en-US" altLang="en-US" baseline="30000" dirty="0"/>
              <a:t>)</a:t>
            </a:r>
            <a:endParaRPr lang="en-US" altLang="en-US" dirty="0"/>
          </a:p>
          <a:p>
            <a:pPr marL="349250" indent="-349250" eaLnBrk="1" hangingPunct="1">
              <a:buNone/>
              <a:tabLst>
                <a:tab pos="571500" algn="l"/>
              </a:tabLst>
            </a:pPr>
            <a:r>
              <a:rPr lang="en-US" altLang="en-US" dirty="0"/>
              <a:t>		</a:t>
            </a:r>
            <a:r>
              <a:rPr lang="en-US" altLang="en-US" b="1" dirty="0">
                <a:sym typeface="Symbol"/>
              </a:rPr>
              <a:t></a:t>
            </a:r>
            <a:r>
              <a:rPr lang="en-US" altLang="en-US" dirty="0">
                <a:sym typeface="Symbol"/>
              </a:rPr>
              <a:t>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  <a:r>
              <a:rPr lang="en-US" altLang="en-US" b="1" dirty="0">
                <a:solidFill>
                  <a:srgbClr val="FF0000"/>
                </a:solidFill>
              </a:rPr>
              <a:t>.</a:t>
            </a:r>
            <a:r>
              <a:rPr lang="en-US" altLang="en-US" i="1" dirty="0">
                <a:solidFill>
                  <a:srgbClr val="000099"/>
                </a:solidFill>
              </a:rPr>
              <a:t>f</a:t>
            </a:r>
            <a:r>
              <a:rPr lang="en-US" altLang="en-US" baseline="-25000" dirty="0">
                <a:solidFill>
                  <a:srgbClr val="000099"/>
                </a:solidFill>
              </a:rPr>
              <a:t>1</a:t>
            </a:r>
            <a:r>
              <a:rPr lang="en-US" altLang="en-US" i="1" dirty="0">
                <a:solidFill>
                  <a:srgbClr val="000099"/>
                </a:solidFill>
              </a:rPr>
              <a:t>f</a:t>
            </a:r>
            <a:r>
              <a:rPr lang="en-US" altLang="en-US" baseline="-25000" dirty="0">
                <a:solidFill>
                  <a:srgbClr val="000099"/>
                </a:solidFill>
              </a:rPr>
              <a:t>2</a:t>
            </a:r>
            <a:r>
              <a:rPr lang="en-US" altLang="en-US" i="1" dirty="0">
                <a:solidFill>
                  <a:srgbClr val="000099"/>
                </a:solidFill>
              </a:rPr>
              <a:t>f</a:t>
            </a:r>
            <a:r>
              <a:rPr lang="en-US" altLang="en-US" baseline="-25000" dirty="0">
                <a:solidFill>
                  <a:srgbClr val="000099"/>
                </a:solidFill>
              </a:rPr>
              <a:t>3</a:t>
            </a:r>
            <a:r>
              <a:rPr lang="en-US" altLang="en-US" i="1" dirty="0">
                <a:solidFill>
                  <a:srgbClr val="000099"/>
                </a:solidFill>
              </a:rPr>
              <a:t>f</a:t>
            </a:r>
            <a:r>
              <a:rPr lang="en-US" altLang="en-US" baseline="-25000" dirty="0">
                <a:solidFill>
                  <a:srgbClr val="000099"/>
                </a:solidFill>
              </a:rPr>
              <a:t>4 </a:t>
            </a:r>
            <a:r>
              <a:rPr lang="en-US" altLang="en-US" dirty="0">
                <a:solidFill>
                  <a:srgbClr val="000099"/>
                </a:solidFill>
              </a:rPr>
              <a:t>…</a:t>
            </a:r>
            <a:r>
              <a:rPr lang="en-US" altLang="en-US" dirty="0"/>
              <a:t>)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(</a:t>
            </a:r>
            <a:r>
              <a:rPr lang="en-US" altLang="en-US" i="1" baseline="30000" dirty="0">
                <a:solidFill>
                  <a:srgbClr val="000099"/>
                </a:solidFill>
              </a:rPr>
              <a:t>E-Bias</a:t>
            </a:r>
            <a:r>
              <a:rPr lang="en-US" altLang="en-US" baseline="30000" dirty="0"/>
              <a:t>)</a:t>
            </a:r>
            <a:endParaRPr lang="en-US" altLang="en-US" dirty="0"/>
          </a:p>
          <a:p>
            <a:pPr marL="349250" indent="-349250" eaLnBrk="1" hangingPunct="1">
              <a:buNone/>
              <a:tabLst>
                <a:tab pos="571500" algn="l"/>
              </a:tabLst>
            </a:pPr>
            <a:r>
              <a:rPr lang="en-US" altLang="en-US" dirty="0"/>
              <a:t>		</a:t>
            </a:r>
            <a:r>
              <a:rPr lang="en-US" altLang="en-US" b="1" dirty="0">
                <a:sym typeface="Symbol"/>
              </a:rPr>
              <a:t></a:t>
            </a:r>
            <a:r>
              <a:rPr lang="en-US" altLang="en-US" dirty="0">
                <a:sym typeface="Symbol"/>
              </a:rPr>
              <a:t>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 + </a:t>
            </a:r>
            <a:r>
              <a:rPr lang="en-US" altLang="en-US" i="1" dirty="0">
                <a:solidFill>
                  <a:srgbClr val="000099"/>
                </a:solidFill>
              </a:rPr>
              <a:t>f</a:t>
            </a:r>
            <a:r>
              <a:rPr lang="en-US" altLang="en-US" baseline="-25000" dirty="0">
                <a:solidFill>
                  <a:srgbClr val="000099"/>
                </a:solidFill>
              </a:rPr>
              <a:t>1</a:t>
            </a:r>
            <a:r>
              <a:rPr lang="en-US" altLang="en-US" dirty="0"/>
              <a:t>×2</a:t>
            </a:r>
            <a:r>
              <a:rPr lang="en-US" altLang="en-US" baseline="30000" dirty="0"/>
              <a:t>-1</a:t>
            </a:r>
            <a:r>
              <a:rPr lang="en-US" altLang="en-US" dirty="0"/>
              <a:t> + </a:t>
            </a:r>
            <a:r>
              <a:rPr lang="en-US" altLang="en-US" i="1" dirty="0">
                <a:solidFill>
                  <a:srgbClr val="000099"/>
                </a:solidFill>
              </a:rPr>
              <a:t>f</a:t>
            </a:r>
            <a:r>
              <a:rPr lang="en-US" altLang="en-US" baseline="-25000" dirty="0">
                <a:solidFill>
                  <a:srgbClr val="000099"/>
                </a:solidFill>
              </a:rPr>
              <a:t>2</a:t>
            </a:r>
            <a:r>
              <a:rPr lang="en-US" altLang="en-US" dirty="0"/>
              <a:t>×2</a:t>
            </a:r>
            <a:r>
              <a:rPr lang="en-US" altLang="en-US" baseline="30000" dirty="0"/>
              <a:t>-2</a:t>
            </a:r>
            <a:r>
              <a:rPr lang="en-US" altLang="en-US" dirty="0"/>
              <a:t> + </a:t>
            </a:r>
            <a:r>
              <a:rPr lang="en-US" altLang="en-US" i="1" dirty="0">
                <a:solidFill>
                  <a:srgbClr val="000099"/>
                </a:solidFill>
              </a:rPr>
              <a:t>f</a:t>
            </a:r>
            <a:r>
              <a:rPr lang="en-US" altLang="en-US" baseline="-25000" dirty="0">
                <a:solidFill>
                  <a:srgbClr val="000099"/>
                </a:solidFill>
              </a:rPr>
              <a:t>3</a:t>
            </a:r>
            <a:r>
              <a:rPr lang="en-US" altLang="en-US" dirty="0"/>
              <a:t>×2</a:t>
            </a:r>
            <a:r>
              <a:rPr lang="en-US" altLang="en-US" baseline="30000" dirty="0"/>
              <a:t>-3</a:t>
            </a:r>
            <a:r>
              <a:rPr lang="en-US" altLang="en-US" dirty="0"/>
              <a:t> + </a:t>
            </a:r>
            <a:r>
              <a:rPr lang="en-US" altLang="en-US" i="1" dirty="0">
                <a:solidFill>
                  <a:srgbClr val="000099"/>
                </a:solidFill>
              </a:rPr>
              <a:t>f</a:t>
            </a:r>
            <a:r>
              <a:rPr lang="en-US" altLang="en-US" baseline="-25000" dirty="0">
                <a:solidFill>
                  <a:srgbClr val="000099"/>
                </a:solidFill>
              </a:rPr>
              <a:t>4</a:t>
            </a:r>
            <a:r>
              <a:rPr lang="en-US" altLang="en-US" dirty="0"/>
              <a:t>×2</a:t>
            </a:r>
            <a:r>
              <a:rPr lang="en-US" altLang="en-US" baseline="30000" dirty="0"/>
              <a:t>-4</a:t>
            </a:r>
            <a:r>
              <a:rPr lang="en-US" altLang="en-US" dirty="0"/>
              <a:t> …)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(</a:t>
            </a:r>
            <a:r>
              <a:rPr lang="en-US" altLang="en-US" i="1" baseline="30000" dirty="0">
                <a:solidFill>
                  <a:srgbClr val="000099"/>
                </a:solidFill>
              </a:rPr>
              <a:t>E-Bias</a:t>
            </a:r>
            <a:r>
              <a:rPr lang="en-US" altLang="en-US" baseline="30000" dirty="0"/>
              <a:t>)</a:t>
            </a:r>
            <a:r>
              <a:rPr lang="en-US" altLang="en-US" dirty="0"/>
              <a:t> </a:t>
            </a:r>
          </a:p>
          <a:p>
            <a:pPr marL="349250" indent="-349250" eaLnBrk="1" hangingPunct="1">
              <a:spcBef>
                <a:spcPct val="70000"/>
              </a:spcBef>
              <a:buNone/>
              <a:tabLst>
                <a:tab pos="571500" algn="l"/>
                <a:tab pos="3052763" algn="l"/>
              </a:tabLst>
            </a:pPr>
            <a:r>
              <a:rPr lang="en-US" altLang="en-US" dirty="0" smtClean="0"/>
              <a:t>	S </a:t>
            </a:r>
            <a:r>
              <a:rPr lang="en-US" altLang="en-US" dirty="0"/>
              <a:t>= 0 is </a:t>
            </a:r>
            <a:r>
              <a:rPr lang="en-US" altLang="en-US" dirty="0" smtClean="0"/>
              <a:t>positive,	S </a:t>
            </a:r>
            <a:r>
              <a:rPr lang="en-US" altLang="en-US" dirty="0"/>
              <a:t>= 1 is negative</a:t>
            </a:r>
            <a:endParaRPr lang="en-US" altLang="en-US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18541" y="4329113"/>
            <a:ext cx="7995888" cy="17081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25121</TotalTime>
  <Words>4612</Words>
  <Application>Microsoft Office PowerPoint</Application>
  <PresentationFormat>A4 Paper (210x297 mm)</PresentationFormat>
  <Paragraphs>1554</Paragraphs>
  <Slides>52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  <vt:variant>
        <vt:lpstr>Custom Shows</vt:lpstr>
      </vt:variant>
      <vt:variant>
        <vt:i4>1</vt:i4>
      </vt:variant>
    </vt:vector>
  </HeadingPairs>
  <TitlesOfParts>
    <vt:vector size="54" baseType="lpstr">
      <vt:lpstr>Default Design</vt:lpstr>
      <vt:lpstr>Floating Point</vt:lpstr>
      <vt:lpstr>Presentation Outline</vt:lpstr>
      <vt:lpstr>The World is Not Just Integers</vt:lpstr>
      <vt:lpstr>Floating-Point Numbers</vt:lpstr>
      <vt:lpstr>Floating-Point Representation</vt:lpstr>
      <vt:lpstr>IEEE 754 Floating-Point Standard</vt:lpstr>
      <vt:lpstr>Normalized Floating Point Numbers</vt:lpstr>
      <vt:lpstr>Biased Exponent Representation</vt:lpstr>
      <vt:lpstr>Biased Exponent – Cont’d</vt:lpstr>
      <vt:lpstr>Examples of Single Precision Float</vt:lpstr>
      <vt:lpstr>Examples of Double Precision Float</vt:lpstr>
      <vt:lpstr>Decimal to Binary Floating-Point</vt:lpstr>
      <vt:lpstr>Largest Normalized Float</vt:lpstr>
      <vt:lpstr>Smallest Normalized Float</vt:lpstr>
      <vt:lpstr>Zero, Infinity, and NaN</vt:lpstr>
      <vt:lpstr>Denormalized Numbers</vt:lpstr>
      <vt:lpstr>Summary of IEEE 754 Encoding</vt:lpstr>
      <vt:lpstr>Next . . .</vt:lpstr>
      <vt:lpstr>Floating-Point Comparison</vt:lpstr>
      <vt:lpstr>Floating Point Addition</vt:lpstr>
      <vt:lpstr>Floating-Point Addition – cont'd</vt:lpstr>
      <vt:lpstr>Rounding</vt:lpstr>
      <vt:lpstr>Floating-Point Subtraction</vt:lpstr>
      <vt:lpstr>Floating-Point Subtraction – cont'd</vt:lpstr>
      <vt:lpstr>Floating-Point Subtraction – cont'd</vt:lpstr>
      <vt:lpstr>Rounding to Nearest Even</vt:lpstr>
      <vt:lpstr>Additional Rounding Modes</vt:lpstr>
      <vt:lpstr>Example on Rounding</vt:lpstr>
      <vt:lpstr>Accuracy can be a Big Problem</vt:lpstr>
      <vt:lpstr>Floating Point Addition / Subtraction</vt:lpstr>
      <vt:lpstr>Floating Point Adder Block Diagram</vt:lpstr>
      <vt:lpstr>Next . . .</vt:lpstr>
      <vt:lpstr>Floating Point Multiplication Example</vt:lpstr>
      <vt:lpstr>Floating-Point Multiplication, cont'd</vt:lpstr>
      <vt:lpstr>Floating-Point Multiplication, cont'd</vt:lpstr>
      <vt:lpstr>Floating Point Multiplication</vt:lpstr>
      <vt:lpstr>Extra Bits to Maintain Precision</vt:lpstr>
      <vt:lpstr>Advantages of IEEE 754 Standard</vt:lpstr>
      <vt:lpstr>Floating Point Complexities</vt:lpstr>
      <vt:lpstr>Next . . .</vt:lpstr>
      <vt:lpstr>MIPS Floating Point Coprocessor</vt:lpstr>
      <vt:lpstr>Floating-Point Arithmetic Instructions</vt:lpstr>
      <vt:lpstr>Floating-Point Load and Store</vt:lpstr>
      <vt:lpstr>Data Movement Instructions</vt:lpstr>
      <vt:lpstr>Convert Instructions</vt:lpstr>
      <vt:lpstr>Floating-Point Compare and Branch</vt:lpstr>
      <vt:lpstr>Example 1: Area of a Circle</vt:lpstr>
      <vt:lpstr>Example 2: Matrix Multiplication</vt:lpstr>
      <vt:lpstr>Access Pattern for Matrix Multiply</vt:lpstr>
      <vt:lpstr>Matrix Multiplication Procedure (1 of 3)</vt:lpstr>
      <vt:lpstr>Matrix Multiplication Procedure (2 of 3)</vt:lpstr>
      <vt:lpstr>Matrix Multiplication Procedure (3 of 3)</vt:lpstr>
      <vt:lpstr>Shl</vt:lpstr>
    </vt:vector>
  </TitlesOfParts>
  <Company>KFUPM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</dc:title>
  <dc:creator>Dr. Muhamed Mudawar</dc:creator>
  <cp:lastModifiedBy>mudawar</cp:lastModifiedBy>
  <cp:revision>808</cp:revision>
  <cp:lastPrinted>2016-02-21T10:08:15Z</cp:lastPrinted>
  <dcterms:created xsi:type="dcterms:W3CDTF">2004-09-12T13:54:39Z</dcterms:created>
  <dcterms:modified xsi:type="dcterms:W3CDTF">2017-03-25T17:37:26Z</dcterms:modified>
</cp:coreProperties>
</file>